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notesMasterIdLst>
    <p:notesMasterId r:id="rId21"/>
  </p:notesMasterIdLst>
  <p:sldIdLst>
    <p:sldId id="329" r:id="rId2"/>
    <p:sldId id="330" r:id="rId3"/>
    <p:sldId id="331" r:id="rId4"/>
    <p:sldId id="332" r:id="rId5"/>
    <p:sldId id="333" r:id="rId6"/>
    <p:sldId id="334" r:id="rId7"/>
    <p:sldId id="335" r:id="rId8"/>
    <p:sldId id="336" r:id="rId9"/>
    <p:sldId id="337" r:id="rId10"/>
    <p:sldId id="338" r:id="rId11"/>
    <p:sldId id="339" r:id="rId12"/>
    <p:sldId id="340" r:id="rId13"/>
    <p:sldId id="341" r:id="rId14"/>
    <p:sldId id="342" r:id="rId15"/>
    <p:sldId id="343" r:id="rId16"/>
    <p:sldId id="344" r:id="rId17"/>
    <p:sldId id="345" r:id="rId18"/>
    <p:sldId id="346" r:id="rId19"/>
    <p:sldId id="347" r:id="rId20"/>
  </p:sldIdLst>
  <p:sldSz cx="9144000" cy="6858000" type="screen4x3"/>
  <p:notesSz cx="6858000" cy="9144000"/>
  <p:defaultTextStyle>
    <a:defPPr>
      <a:defRPr lang="id-ID"/>
    </a:defPPr>
    <a:lvl1pPr marL="0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054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107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161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215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268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322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9376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6430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335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41" autoAdjust="0"/>
    <p:restoredTop sz="78391" autoAdjust="0"/>
  </p:normalViewPr>
  <p:slideViewPr>
    <p:cSldViewPr>
      <p:cViewPr>
        <p:scale>
          <a:sx n="59" d="100"/>
          <a:sy n="59" d="100"/>
        </p:scale>
        <p:origin x="-160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212972-45E0-4A02-9098-D0EBB0199C4B}" type="datetimeFigureOut">
              <a:rPr lang="id-ID" smtClean="0"/>
              <a:pPr/>
              <a:t>02/03/2017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E19FB5-3E22-4347-9D47-E764C09E46CC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3086250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054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107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161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215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268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322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376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6430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B0F9B79-B04D-4330-8335-81971669875A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62620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smtClean="0"/>
              <a:t>Kontinjensi (</a:t>
            </a:r>
            <a:r>
              <a:rPr lang="en-US" altLang="en-US" i="1" smtClean="0"/>
              <a:t>contingency</a:t>
            </a:r>
            <a:r>
              <a:rPr lang="en-US" altLang="en-US" smtClean="0"/>
              <a:t>) adalah suatu keadaan atau situasi yang diperkirakan akan segera terjadi, tetapi mungkin juga tidak akan terjadi (Oxford Dictionary &amp; BNPB, 2011).</a:t>
            </a:r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fld id="{8E199DD7-24C8-44C4-A1C3-BD98FE929314}" type="slidenum">
              <a:rPr lang="en-US" altLang="en-US" sz="1200" smtClean="0"/>
              <a:pPr/>
              <a:t>4</a:t>
            </a:fld>
            <a:endParaRPr lang="en-US" altLang="en-US" sz="120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smtClean="0"/>
              <a:t>Kontinjensi (</a:t>
            </a:r>
            <a:r>
              <a:rPr lang="en-US" altLang="en-US" i="1" smtClean="0"/>
              <a:t>contingency</a:t>
            </a:r>
            <a:r>
              <a:rPr lang="en-US" altLang="en-US" smtClean="0"/>
              <a:t>) adalah suatu keadaan atau situasi yang diperkirakan akan segera terjadi, tetapi mungkin juga tidak akan terjadi (Oxford Dictionary &amp; BNPB, 2011).</a:t>
            </a:r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fld id="{9489B0A8-64B5-4788-AA54-AC391ADDF8DA}" type="slidenum">
              <a:rPr lang="en-US" altLang="en-US" sz="1200" smtClean="0"/>
              <a:pPr/>
              <a:t>5</a:t>
            </a:fld>
            <a:endParaRPr lang="en-US" altLang="en-US" sz="120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1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1" y="3897010"/>
            <a:ext cx="3733801" cy="192024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1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rgbClr val="0070C0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" y="3675528"/>
            <a:ext cx="9144001" cy="14067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8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901087"/>
            <a:ext cx="4953000" cy="1752600"/>
          </a:xfrm>
        </p:spPr>
        <p:txBody>
          <a:bodyPr/>
          <a:lstStyle>
            <a:lvl1pPr marL="63987" indent="0" algn="l">
              <a:buNone/>
              <a:defRPr sz="2400">
                <a:solidFill>
                  <a:schemeClr val="tx2"/>
                </a:solidFill>
              </a:defRPr>
            </a:lvl1pPr>
            <a:lvl2pPr marL="457054" indent="0" algn="ctr">
              <a:buNone/>
            </a:lvl2pPr>
            <a:lvl3pPr marL="914107" indent="0" algn="ctr">
              <a:buNone/>
            </a:lvl3pPr>
            <a:lvl4pPr marL="1371161" indent="0" algn="ctr">
              <a:buNone/>
            </a:lvl4pPr>
            <a:lvl5pPr marL="1828215" indent="0" algn="ctr">
              <a:buNone/>
            </a:lvl5pPr>
            <a:lvl6pPr marL="2285268" indent="0" algn="ctr">
              <a:buNone/>
            </a:lvl6pPr>
            <a:lvl7pPr marL="2742322" indent="0" algn="ctr">
              <a:buNone/>
            </a:lvl7pPr>
            <a:lvl8pPr marL="3199376" indent="0" algn="ctr">
              <a:buNone/>
            </a:lvl8pPr>
            <a:lvl9pPr marL="3656430" indent="0" algn="ctr">
              <a:buNone/>
            </a:lvl9pPr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C815B4FD-92E0-4978-907F-923BCA868FE5}" type="datetimeFigureOut">
              <a:rPr lang="id-ID" smtClean="0"/>
              <a:pPr/>
              <a:t>02/03/2017</a:t>
            </a:fld>
            <a:endParaRPr lang="id-ID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id-ID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2207" y="5038229"/>
            <a:ext cx="1828800" cy="183794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pPr/>
              <a:t>02/03/2017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pPr/>
              <a:t>02/03/2017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0312" y="6400800"/>
            <a:ext cx="957264" cy="457200"/>
          </a:xfrm>
        </p:spPr>
        <p:txBody>
          <a:bodyPr/>
          <a:lstStyle/>
          <a:p>
            <a:fld id="{C815B4FD-92E0-4978-907F-923BCA868FE5}" type="datetimeFigureOut">
              <a:rPr lang="id-ID" smtClean="0"/>
              <a:pPr/>
              <a:t>02/03/2017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6400800"/>
            <a:ext cx="1325880" cy="457200"/>
          </a:xfrm>
        </p:spPr>
        <p:txBody>
          <a:bodyPr/>
          <a:lstStyle/>
          <a:p>
            <a:endParaRPr lang="id-ID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7" name="Title 1"/>
          <p:cNvSpPr txBox="1">
            <a:spLocks/>
          </p:cNvSpPr>
          <p:nvPr userDrawn="1"/>
        </p:nvSpPr>
        <p:spPr>
          <a:xfrm>
            <a:off x="0" y="-23408"/>
            <a:ext cx="8121080" cy="356065"/>
          </a:xfrm>
          <a:prstGeom prst="rect">
            <a:avLst/>
          </a:prstGeom>
        </p:spPr>
        <p:txBody>
          <a:bodyPr vert="horz" lIns="91411" tIns="45705" rIns="91411" bIns="45705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1200" i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1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05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pPr/>
              <a:t>02/03/2017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5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5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pPr/>
              <a:t>02/03/2017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05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6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05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815B4FD-92E0-4978-907F-923BCA868FE5}" type="datetimeFigureOut">
              <a:rPr lang="id-ID" smtClean="0"/>
              <a:pPr/>
              <a:t>02/03/2017</a:t>
            </a:fld>
            <a:endParaRPr lang="id-ID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C815B4FD-92E0-4978-907F-923BCA868FE5}" type="datetimeFigureOut">
              <a:rPr lang="id-ID" smtClean="0"/>
              <a:pPr/>
              <a:t>02/03/2017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pPr/>
              <a:t>02/03/2017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1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pPr/>
              <a:t>02/03/2017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5" y="1109161"/>
            <a:ext cx="586803" cy="4681637"/>
          </a:xfrm>
        </p:spPr>
        <p:txBody>
          <a:bodyPr vert="vert270" lIns="45705" tIns="0" rIns="45705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9"/>
            <a:ext cx="2590800" cy="2516489"/>
          </a:xfrm>
        </p:spPr>
        <p:txBody>
          <a:bodyPr lIns="0" tIns="0" rIns="45705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pPr/>
              <a:t>02/03/2017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9"/>
            <a:ext cx="9144000" cy="84407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0"/>
            <a:ext cx="9144000" cy="310663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1" y="308277"/>
            <a:ext cx="9144001" cy="91441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7"/>
            <a:ext cx="3733819" cy="9108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1" y="440113"/>
            <a:ext cx="3733801" cy="180035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1066800"/>
          </a:xfrm>
          <a:prstGeom prst="rect">
            <a:avLst/>
          </a:prstGeom>
        </p:spPr>
        <p:txBody>
          <a:bodyPr vert="horz" lIns="91411" tIns="45705" rIns="91411" bIns="45705" anchor="ctr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943136"/>
            <a:ext cx="8229600" cy="4325112"/>
          </a:xfrm>
          <a:prstGeom prst="rect">
            <a:avLst/>
          </a:prstGeom>
        </p:spPr>
        <p:txBody>
          <a:bodyPr vert="horz" lIns="91411" tIns="45705" rIns="91411" bIns="45705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 lIns="91411" tIns="45705" rIns="91411" bIns="45705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C815B4FD-92E0-4978-907F-923BCA868FE5}" type="datetimeFigureOut">
              <a:rPr lang="id-ID" smtClean="0"/>
              <a:pPr/>
              <a:t>02/03/2017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 lIns="91411" tIns="45705" rIns="91411" bIns="45705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id-ID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lIns="91411" tIns="45705" rIns="91411" bIns="45705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5949280"/>
            <a:ext cx="914400" cy="91897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rgbClr val="C00000"/>
          </a:solidFill>
          <a:latin typeface="+mj-lt"/>
          <a:ea typeface="+mj-ea"/>
          <a:cs typeface="+mj-cs"/>
        </a:defRPr>
      </a:lvl1pPr>
    </p:titleStyle>
    <p:bodyStyle>
      <a:lvl1pPr marL="365643" indent="-255950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157" indent="-246809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249" indent="-21938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198" indent="-201104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443" indent="-182821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8829" indent="-182821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215" indent="-182821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318" indent="-182821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39563" indent="-182821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05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10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16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21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526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232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19937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643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xfrm>
            <a:off x="0" y="6669360"/>
            <a:ext cx="3995936" cy="188640"/>
          </a:xfrm>
        </p:spPr>
        <p:txBody>
          <a:bodyPr/>
          <a:lstStyle/>
          <a:p>
            <a:pPr>
              <a:defRPr/>
            </a:pPr>
            <a:r>
              <a:rPr lang="en-US" dirty="0"/>
              <a:t>Becerra-Fernandez, et al. -- Knowledge Management 1/e  --  </a:t>
            </a:r>
            <a:r>
              <a:rPr lang="en-US" dirty="0">
                <a:latin typeface="Times New Roman"/>
                <a:cs typeface="Arial" pitchFamily="34" charset="0"/>
              </a:rPr>
              <a:t>©</a:t>
            </a:r>
            <a:r>
              <a:rPr lang="en-US" dirty="0">
                <a:cs typeface="Arial" pitchFamily="34" charset="0"/>
              </a:rPr>
              <a:t> 2004 Prentice Hall</a:t>
            </a:r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sz="4000" smtClean="0"/>
              <a:t>Chapter 5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altLang="en-US" sz="2800" b="1" smtClean="0"/>
              <a:t>Factors Influencing Knowledge Management</a:t>
            </a:r>
          </a:p>
        </p:txBody>
      </p:sp>
    </p:spTree>
    <p:extLst>
      <p:ext uri="{BB962C8B-B14F-4D97-AF65-F5344CB8AC3E}">
        <p14:creationId xmlns:p14="http://schemas.microsoft.com/office/powerpoint/2010/main" val="6151807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en-US" dirty="0" smtClean="0"/>
              <a:t>Task </a:t>
            </a:r>
            <a:r>
              <a:rPr lang="en-US" altLang="en-US" dirty="0" smtClean="0"/>
              <a:t>Interdependence (</a:t>
            </a:r>
            <a:r>
              <a:rPr lang="en-US" altLang="en-US" dirty="0" err="1" smtClean="0"/>
              <a:t>Keterkaitan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Pekerjaan</a:t>
            </a:r>
            <a:r>
              <a:rPr lang="en-US" altLang="en-US" dirty="0" smtClean="0"/>
              <a:t>)</a:t>
            </a:r>
            <a:endParaRPr lang="en-US" altLang="en-US" dirty="0" smtClean="0"/>
          </a:p>
        </p:txBody>
      </p:sp>
      <p:sp>
        <p:nvSpPr>
          <p:cNvPr id="12292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id-ID" dirty="0"/>
              <a:t>Menunjukkan sejauh mana prestasi subunit untuk </a:t>
            </a:r>
            <a:r>
              <a:rPr lang="en-US" dirty="0" err="1" smtClean="0"/>
              <a:t>mencapai</a:t>
            </a:r>
            <a:r>
              <a:rPr lang="en-US" dirty="0" smtClean="0"/>
              <a:t> </a:t>
            </a:r>
            <a:r>
              <a:rPr lang="id-ID" dirty="0" smtClean="0"/>
              <a:t>tujuan </a:t>
            </a:r>
            <a:r>
              <a:rPr lang="id-ID" dirty="0"/>
              <a:t>tergantung pada upaya subunit </a:t>
            </a:r>
            <a:r>
              <a:rPr lang="id-ID" dirty="0" smtClean="0"/>
              <a:t>lainnya</a:t>
            </a:r>
            <a:endParaRPr lang="en-US" dirty="0" smtClean="0"/>
          </a:p>
          <a:p>
            <a:r>
              <a:rPr lang="id-ID" dirty="0" smtClean="0"/>
              <a:t>Kinerja </a:t>
            </a:r>
            <a:r>
              <a:rPr lang="en-US" altLang="en-US" dirty="0"/>
              <a:t>interdependent tasks </a:t>
            </a:r>
            <a:r>
              <a:rPr lang="en-US" altLang="en-US" dirty="0" smtClean="0"/>
              <a:t>(</a:t>
            </a:r>
            <a:r>
              <a:rPr lang="en-US" altLang="en-US" dirty="0" err="1" smtClean="0"/>
              <a:t>pekerjaan</a:t>
            </a:r>
            <a:r>
              <a:rPr lang="en-US" altLang="en-US" dirty="0" smtClean="0"/>
              <a:t> </a:t>
            </a:r>
            <a:r>
              <a:rPr lang="id-ID" dirty="0" smtClean="0"/>
              <a:t>yang </a:t>
            </a:r>
            <a:r>
              <a:rPr lang="id-ID" dirty="0"/>
              <a:t>saling </a:t>
            </a:r>
            <a:r>
              <a:rPr lang="id-ID" dirty="0" smtClean="0"/>
              <a:t>bergantung</a:t>
            </a:r>
            <a:r>
              <a:rPr lang="en-US" dirty="0" smtClean="0"/>
              <a:t>)</a:t>
            </a:r>
            <a:r>
              <a:rPr lang="id-ID" dirty="0" smtClean="0"/>
              <a:t> </a:t>
            </a:r>
            <a:r>
              <a:rPr lang="id-ID" dirty="0"/>
              <a:t>terutama bergantung pada interaksi yang dinamis di mana masing-masing unit pengetahuan digabungkan dan diubah melalui komunikasi dan koordinasi antar kelompok fungsional yang </a:t>
            </a:r>
            <a:r>
              <a:rPr lang="id-ID" dirty="0" smtClean="0"/>
              <a:t>berbeda</a:t>
            </a:r>
            <a:endParaRPr lang="en-US" altLang="en-US" dirty="0" smtClean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xfrm>
            <a:off x="0" y="6669360"/>
            <a:ext cx="3995936" cy="188640"/>
          </a:xfrm>
        </p:spPr>
        <p:txBody>
          <a:bodyPr/>
          <a:lstStyle/>
          <a:p>
            <a:pPr>
              <a:defRPr/>
            </a:pPr>
            <a:r>
              <a:rPr lang="en-US" dirty="0"/>
              <a:t>Becerra-Fernandez, et al. -- Knowledge Management 1/e  --  </a:t>
            </a:r>
            <a:r>
              <a:rPr lang="en-US" dirty="0">
                <a:latin typeface="Times New Roman"/>
                <a:cs typeface="Arial" pitchFamily="34" charset="0"/>
              </a:rPr>
              <a:t>©</a:t>
            </a:r>
            <a:r>
              <a:rPr lang="en-US" dirty="0">
                <a:cs typeface="Arial" pitchFamily="34" charset="0"/>
              </a:rPr>
              <a:t> 2004 Prentice Hall</a:t>
            </a:r>
          </a:p>
        </p:txBody>
      </p:sp>
    </p:spTree>
    <p:extLst>
      <p:ext uri="{BB962C8B-B14F-4D97-AF65-F5344CB8AC3E}">
        <p14:creationId xmlns:p14="http://schemas.microsoft.com/office/powerpoint/2010/main" val="37302489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Knowledge Characteristics</a:t>
            </a:r>
          </a:p>
        </p:txBody>
      </p:sp>
      <p:sp>
        <p:nvSpPr>
          <p:cNvPr id="13316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Explicit vs. tacit</a:t>
            </a:r>
          </a:p>
          <a:p>
            <a:pPr eaLnBrk="1" hangingPunct="1"/>
            <a:r>
              <a:rPr lang="en-US" altLang="en-US" smtClean="0"/>
              <a:t>Procedural vs. declarative</a:t>
            </a:r>
          </a:p>
          <a:p>
            <a:pPr eaLnBrk="1" hangingPunct="1"/>
            <a:r>
              <a:rPr lang="en-US" altLang="en-US" smtClean="0"/>
              <a:t>General vs. specific</a:t>
            </a:r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xfrm>
            <a:off x="0" y="6669360"/>
            <a:ext cx="3995936" cy="188640"/>
          </a:xfrm>
        </p:spPr>
        <p:txBody>
          <a:bodyPr/>
          <a:lstStyle/>
          <a:p>
            <a:pPr>
              <a:defRPr/>
            </a:pPr>
            <a:r>
              <a:rPr lang="en-US" dirty="0"/>
              <a:t>Becerra-Fernandez, et al. -- Knowledge Management 1/e  --  </a:t>
            </a:r>
            <a:r>
              <a:rPr lang="en-US" dirty="0">
                <a:latin typeface="Times New Roman"/>
                <a:cs typeface="Arial" pitchFamily="34" charset="0"/>
              </a:rPr>
              <a:t>©</a:t>
            </a:r>
            <a:r>
              <a:rPr lang="en-US" dirty="0">
                <a:cs typeface="Arial" pitchFamily="34" charset="0"/>
              </a:rPr>
              <a:t> 2004 Prentice Hall</a:t>
            </a:r>
          </a:p>
        </p:txBody>
      </p:sp>
    </p:spTree>
    <p:extLst>
      <p:ext uri="{BB962C8B-B14F-4D97-AF65-F5344CB8AC3E}">
        <p14:creationId xmlns:p14="http://schemas.microsoft.com/office/powerpoint/2010/main" val="20987676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2"/>
          <p:cNvSpPr>
            <a:spLocks noChangeArrowheads="1"/>
          </p:cNvSpPr>
          <p:nvPr/>
        </p:nvSpPr>
        <p:spPr bwMode="auto">
          <a:xfrm>
            <a:off x="838200" y="4768850"/>
            <a:ext cx="2286000" cy="804863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marL="117475" indent="-117475"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>
              <a:spcBef>
                <a:spcPct val="5000"/>
              </a:spcBef>
              <a:spcAft>
                <a:spcPct val="5000"/>
              </a:spcAft>
            </a:pPr>
            <a:r>
              <a:rPr lang="en-US" altLang="en-US" sz="1400" b="1">
                <a:latin typeface="Arial" charset="0"/>
                <a:cs typeface="Times New Roman" pitchFamily="18" charset="0"/>
              </a:rPr>
              <a:t>Capture</a:t>
            </a:r>
            <a:r>
              <a:rPr lang="en-US" altLang="en-US" sz="1400">
                <a:latin typeface="Arial" charset="0"/>
                <a:cs typeface="Times New Roman" pitchFamily="18" charset="0"/>
              </a:rPr>
              <a:t> </a:t>
            </a:r>
          </a:p>
          <a:p>
            <a:pPr>
              <a:spcBef>
                <a:spcPct val="5000"/>
              </a:spcBef>
              <a:spcAft>
                <a:spcPct val="5000"/>
              </a:spcAft>
              <a:buFontTx/>
              <a:buChar char="•"/>
            </a:pPr>
            <a:r>
              <a:rPr lang="en-US" altLang="en-US" sz="1400" b="1">
                <a:latin typeface="Arial" charset="0"/>
                <a:cs typeface="Times New Roman" pitchFamily="18" charset="0"/>
              </a:rPr>
              <a:t>Tacit</a:t>
            </a:r>
            <a:r>
              <a:rPr lang="en-US" altLang="en-US" sz="1400">
                <a:latin typeface="Arial" charset="0"/>
                <a:cs typeface="Times New Roman" pitchFamily="18" charset="0"/>
              </a:rPr>
              <a:t>: Externalization </a:t>
            </a:r>
          </a:p>
          <a:p>
            <a:pPr>
              <a:spcBef>
                <a:spcPct val="5000"/>
              </a:spcBef>
              <a:spcAft>
                <a:spcPct val="5000"/>
              </a:spcAft>
              <a:buFontTx/>
              <a:buChar char="•"/>
            </a:pPr>
            <a:r>
              <a:rPr lang="en-US" altLang="en-US" sz="1400" b="1">
                <a:latin typeface="Arial" charset="0"/>
                <a:cs typeface="Times New Roman" pitchFamily="18" charset="0"/>
              </a:rPr>
              <a:t>Explicit</a:t>
            </a:r>
            <a:r>
              <a:rPr lang="en-US" altLang="en-US" sz="1400">
                <a:latin typeface="Arial" charset="0"/>
                <a:cs typeface="Times New Roman" pitchFamily="18" charset="0"/>
              </a:rPr>
              <a:t>: Internalization</a:t>
            </a:r>
          </a:p>
        </p:txBody>
      </p:sp>
      <p:sp>
        <p:nvSpPr>
          <p:cNvPr id="14340" name="Rectangle 3"/>
          <p:cNvSpPr>
            <a:spLocks noChangeArrowheads="1"/>
          </p:cNvSpPr>
          <p:nvPr/>
        </p:nvSpPr>
        <p:spPr bwMode="auto">
          <a:xfrm>
            <a:off x="4038600" y="3792538"/>
            <a:ext cx="1838325" cy="804862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marL="117475" indent="-117475"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>
              <a:spcBef>
                <a:spcPct val="5000"/>
              </a:spcBef>
              <a:spcAft>
                <a:spcPct val="5000"/>
              </a:spcAft>
            </a:pPr>
            <a:r>
              <a:rPr lang="en-US" altLang="en-US" sz="1400" b="1">
                <a:latin typeface="Arial" charset="0"/>
                <a:cs typeface="Times New Roman" pitchFamily="18" charset="0"/>
              </a:rPr>
              <a:t>Sharing</a:t>
            </a:r>
          </a:p>
          <a:p>
            <a:pPr>
              <a:spcBef>
                <a:spcPct val="5000"/>
              </a:spcBef>
              <a:spcAft>
                <a:spcPct val="5000"/>
              </a:spcAft>
              <a:buFontTx/>
              <a:buChar char="•"/>
            </a:pPr>
            <a:r>
              <a:rPr lang="en-US" altLang="en-US" sz="1400" b="1">
                <a:latin typeface="Arial" charset="0"/>
                <a:cs typeface="Times New Roman" pitchFamily="18" charset="0"/>
              </a:rPr>
              <a:t>Tacit</a:t>
            </a:r>
            <a:r>
              <a:rPr lang="en-US" altLang="en-US" sz="1400">
                <a:latin typeface="Arial" charset="0"/>
                <a:cs typeface="Times New Roman" pitchFamily="18" charset="0"/>
              </a:rPr>
              <a:t>: Socialization</a:t>
            </a:r>
          </a:p>
          <a:p>
            <a:pPr>
              <a:spcBef>
                <a:spcPct val="5000"/>
              </a:spcBef>
              <a:spcAft>
                <a:spcPct val="5000"/>
              </a:spcAft>
              <a:buFontTx/>
              <a:buChar char="•"/>
            </a:pPr>
            <a:r>
              <a:rPr lang="en-US" altLang="en-US" sz="1400" b="1">
                <a:latin typeface="Arial" charset="0"/>
                <a:cs typeface="Times New Roman" pitchFamily="18" charset="0"/>
              </a:rPr>
              <a:t>Explicit</a:t>
            </a:r>
            <a:r>
              <a:rPr lang="en-US" altLang="en-US" sz="1400">
                <a:latin typeface="Arial" charset="0"/>
                <a:cs typeface="Times New Roman" pitchFamily="18" charset="0"/>
              </a:rPr>
              <a:t>: Exchange</a:t>
            </a:r>
          </a:p>
        </p:txBody>
      </p:sp>
      <p:sp>
        <p:nvSpPr>
          <p:cNvPr id="14341" name="Rectangle 4"/>
          <p:cNvSpPr>
            <a:spLocks noChangeArrowheads="1"/>
          </p:cNvSpPr>
          <p:nvPr/>
        </p:nvSpPr>
        <p:spPr bwMode="auto">
          <a:xfrm>
            <a:off x="6332538" y="3790950"/>
            <a:ext cx="2211387" cy="804863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marL="117475" indent="-117475"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>
              <a:spcBef>
                <a:spcPct val="5000"/>
              </a:spcBef>
              <a:spcAft>
                <a:spcPct val="5000"/>
              </a:spcAft>
            </a:pPr>
            <a:r>
              <a:rPr lang="en-US" altLang="en-US" sz="1400" b="1">
                <a:latin typeface="Arial" charset="0"/>
                <a:cs typeface="Times New Roman" pitchFamily="18" charset="0"/>
              </a:rPr>
              <a:t>Application </a:t>
            </a:r>
          </a:p>
          <a:p>
            <a:pPr>
              <a:spcBef>
                <a:spcPct val="5000"/>
              </a:spcBef>
              <a:spcAft>
                <a:spcPct val="5000"/>
              </a:spcAft>
              <a:buFontTx/>
              <a:buChar char="•"/>
            </a:pPr>
            <a:r>
              <a:rPr lang="en-US" altLang="en-US" sz="1400" b="1">
                <a:latin typeface="Arial" charset="0"/>
                <a:cs typeface="Times New Roman" pitchFamily="18" charset="0"/>
              </a:rPr>
              <a:t>Tacit/Explicit</a:t>
            </a:r>
            <a:r>
              <a:rPr lang="en-US" altLang="en-US" sz="1400">
                <a:latin typeface="Arial" charset="0"/>
                <a:cs typeface="Times New Roman" pitchFamily="18" charset="0"/>
              </a:rPr>
              <a:t>: Direction</a:t>
            </a:r>
          </a:p>
          <a:p>
            <a:pPr>
              <a:spcBef>
                <a:spcPct val="5000"/>
              </a:spcBef>
              <a:spcAft>
                <a:spcPct val="5000"/>
              </a:spcAft>
              <a:buFontTx/>
              <a:buChar char="•"/>
            </a:pPr>
            <a:r>
              <a:rPr lang="en-US" altLang="en-US" sz="1400" b="1">
                <a:latin typeface="Arial" charset="0"/>
                <a:cs typeface="Times New Roman" pitchFamily="18" charset="0"/>
              </a:rPr>
              <a:t>Tacit/Explicit</a:t>
            </a:r>
            <a:r>
              <a:rPr lang="en-US" altLang="en-US" sz="1400">
                <a:latin typeface="Arial" charset="0"/>
                <a:cs typeface="Times New Roman" pitchFamily="18" charset="0"/>
              </a:rPr>
              <a:t>: Routines</a:t>
            </a:r>
          </a:p>
        </p:txBody>
      </p:sp>
      <p:sp>
        <p:nvSpPr>
          <p:cNvPr id="14342" name="Rectangle 5"/>
          <p:cNvSpPr>
            <a:spLocks noChangeArrowheads="1"/>
          </p:cNvSpPr>
          <p:nvPr/>
        </p:nvSpPr>
        <p:spPr bwMode="auto">
          <a:xfrm>
            <a:off x="838200" y="2879725"/>
            <a:ext cx="2286000" cy="804863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marL="117475" indent="-117475"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>
              <a:spcBef>
                <a:spcPct val="5000"/>
              </a:spcBef>
              <a:spcAft>
                <a:spcPct val="5000"/>
              </a:spcAft>
            </a:pPr>
            <a:r>
              <a:rPr lang="en-US" altLang="en-US" sz="1400" b="1">
                <a:latin typeface="Arial" charset="0"/>
                <a:cs typeface="Times New Roman" pitchFamily="18" charset="0"/>
              </a:rPr>
              <a:t>Discovery</a:t>
            </a:r>
          </a:p>
          <a:p>
            <a:pPr>
              <a:spcBef>
                <a:spcPct val="5000"/>
              </a:spcBef>
              <a:spcAft>
                <a:spcPct val="5000"/>
              </a:spcAft>
              <a:buFontTx/>
              <a:buChar char="•"/>
            </a:pPr>
            <a:r>
              <a:rPr lang="en-US" altLang="en-US" sz="1400" b="1">
                <a:latin typeface="Arial" charset="0"/>
                <a:cs typeface="Times New Roman" pitchFamily="18" charset="0"/>
              </a:rPr>
              <a:t>Explicit</a:t>
            </a:r>
            <a:r>
              <a:rPr lang="en-US" altLang="en-US" sz="1400">
                <a:latin typeface="Arial" charset="0"/>
                <a:cs typeface="Times New Roman" pitchFamily="18" charset="0"/>
              </a:rPr>
              <a:t>: Combination</a:t>
            </a:r>
          </a:p>
          <a:p>
            <a:pPr>
              <a:spcBef>
                <a:spcPct val="5000"/>
              </a:spcBef>
              <a:spcAft>
                <a:spcPct val="5000"/>
              </a:spcAft>
              <a:buFontTx/>
              <a:buChar char="•"/>
            </a:pPr>
            <a:r>
              <a:rPr lang="en-US" altLang="en-US" sz="1400" b="1">
                <a:latin typeface="Arial" charset="0"/>
                <a:cs typeface="Times New Roman" pitchFamily="18" charset="0"/>
              </a:rPr>
              <a:t>Tacit</a:t>
            </a:r>
            <a:r>
              <a:rPr lang="en-US" altLang="en-US" sz="1400">
                <a:latin typeface="Arial" charset="0"/>
                <a:cs typeface="Times New Roman" pitchFamily="18" charset="0"/>
              </a:rPr>
              <a:t>: Socialization</a:t>
            </a:r>
          </a:p>
        </p:txBody>
      </p:sp>
      <p:cxnSp>
        <p:nvCxnSpPr>
          <p:cNvPr id="14343" name="AutoShape 7"/>
          <p:cNvCxnSpPr>
            <a:cxnSpLocks noChangeShapeType="1"/>
            <a:stCxn id="14339" idx="3"/>
            <a:endCxn id="14340" idx="1"/>
          </p:cNvCxnSpPr>
          <p:nvPr/>
        </p:nvCxnSpPr>
        <p:spPr bwMode="auto">
          <a:xfrm flipV="1">
            <a:off x="3133725" y="4195763"/>
            <a:ext cx="895350" cy="976312"/>
          </a:xfrm>
          <a:prstGeom prst="bentConnector3">
            <a:avLst>
              <a:gd name="adj1" fmla="val 50000"/>
            </a:avLst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344" name="AutoShape 8"/>
          <p:cNvCxnSpPr>
            <a:cxnSpLocks noChangeShapeType="1"/>
            <a:stCxn id="14342" idx="3"/>
            <a:endCxn id="14340" idx="1"/>
          </p:cNvCxnSpPr>
          <p:nvPr/>
        </p:nvCxnSpPr>
        <p:spPr bwMode="auto">
          <a:xfrm>
            <a:off x="3133725" y="3282950"/>
            <a:ext cx="895350" cy="912813"/>
          </a:xfrm>
          <a:prstGeom prst="bentConnector3">
            <a:avLst>
              <a:gd name="adj1" fmla="val 50000"/>
            </a:avLst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345" name="AutoShape 9"/>
          <p:cNvCxnSpPr>
            <a:cxnSpLocks noChangeShapeType="1"/>
            <a:stCxn id="14340" idx="3"/>
            <a:endCxn id="14341" idx="1"/>
          </p:cNvCxnSpPr>
          <p:nvPr/>
        </p:nvCxnSpPr>
        <p:spPr bwMode="auto">
          <a:xfrm flipV="1">
            <a:off x="5886450" y="4194175"/>
            <a:ext cx="436563" cy="1588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4346" name="AutoShape 10"/>
          <p:cNvSpPr>
            <a:spLocks/>
          </p:cNvSpPr>
          <p:nvPr/>
        </p:nvSpPr>
        <p:spPr bwMode="auto">
          <a:xfrm rot="5400000">
            <a:off x="3276600" y="44450"/>
            <a:ext cx="228600" cy="5105400"/>
          </a:xfrm>
          <a:prstGeom prst="leftBracket">
            <a:avLst>
              <a:gd name="adj" fmla="val 186111"/>
            </a:avLst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4347" name="AutoShape 11"/>
          <p:cNvSpPr>
            <a:spLocks/>
          </p:cNvSpPr>
          <p:nvPr/>
        </p:nvSpPr>
        <p:spPr bwMode="auto">
          <a:xfrm rot="5400000">
            <a:off x="7277100" y="1530350"/>
            <a:ext cx="228600" cy="2133600"/>
          </a:xfrm>
          <a:prstGeom prst="leftBracket">
            <a:avLst>
              <a:gd name="adj" fmla="val 77778"/>
            </a:avLst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4348" name="Line 12"/>
          <p:cNvSpPr>
            <a:spLocks noChangeShapeType="1"/>
          </p:cNvSpPr>
          <p:nvPr/>
        </p:nvSpPr>
        <p:spPr bwMode="auto">
          <a:xfrm>
            <a:off x="6096000" y="1981200"/>
            <a:ext cx="0" cy="38862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9" name="Rectangle 13"/>
          <p:cNvSpPr>
            <a:spLocks noChangeArrowheads="1"/>
          </p:cNvSpPr>
          <p:nvPr/>
        </p:nvSpPr>
        <p:spPr bwMode="auto">
          <a:xfrm>
            <a:off x="2224088" y="1981200"/>
            <a:ext cx="233362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eaLnBrk="1" hangingPunct="1"/>
            <a:r>
              <a:rPr lang="en-US" altLang="en-US" sz="1400" b="1">
                <a:latin typeface="Arial" charset="0"/>
                <a:cs typeface="Times New Roman" pitchFamily="18" charset="0"/>
              </a:rPr>
              <a:t>Procedural or Declarative</a:t>
            </a:r>
          </a:p>
        </p:txBody>
      </p:sp>
      <p:sp>
        <p:nvSpPr>
          <p:cNvPr id="14350" name="Rectangle 14"/>
          <p:cNvSpPr>
            <a:spLocks noChangeArrowheads="1"/>
          </p:cNvSpPr>
          <p:nvPr/>
        </p:nvSpPr>
        <p:spPr bwMode="auto">
          <a:xfrm>
            <a:off x="6835775" y="1981200"/>
            <a:ext cx="11112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eaLnBrk="1" hangingPunct="1"/>
            <a:r>
              <a:rPr lang="en-US" altLang="en-US" sz="1400" b="1">
                <a:latin typeface="Arial" charset="0"/>
                <a:cs typeface="Times New Roman" pitchFamily="18" charset="0"/>
              </a:rPr>
              <a:t>Procedural</a:t>
            </a:r>
          </a:p>
        </p:txBody>
      </p:sp>
      <p:sp>
        <p:nvSpPr>
          <p:cNvPr id="14351" name="Rectangle 15"/>
          <p:cNvSpPr>
            <a:spLocks noGrp="1" noChangeArrowheads="1"/>
          </p:cNvSpPr>
          <p:nvPr>
            <p:ph type="title"/>
          </p:nvPr>
        </p:nvSpPr>
        <p:spPr>
          <a:xfrm>
            <a:off x="457200" y="558952"/>
            <a:ext cx="8229600" cy="1069848"/>
          </a:xfrm>
        </p:spPr>
        <p:txBody>
          <a:bodyPr/>
          <a:lstStyle/>
          <a:p>
            <a:pPr eaLnBrk="1" hangingPunct="1"/>
            <a:r>
              <a:rPr lang="en-US" altLang="en-US" sz="3200" dirty="0" smtClean="0"/>
              <a:t>Effects of Knowledge Characteristics on KM Processes</a:t>
            </a:r>
            <a:endParaRPr lang="en-US" altLang="en-US" dirty="0" smtClean="0"/>
          </a:p>
        </p:txBody>
      </p:sp>
      <p:sp>
        <p:nvSpPr>
          <p:cNvPr id="17" name="Rectangle 3"/>
          <p:cNvSpPr>
            <a:spLocks noGrp="1" noChangeArrowheads="1"/>
          </p:cNvSpPr>
          <p:nvPr>
            <p:ph type="ftr" sz="quarter" idx="11"/>
          </p:nvPr>
        </p:nvSpPr>
        <p:spPr>
          <a:xfrm>
            <a:off x="0" y="6669360"/>
            <a:ext cx="3995936" cy="188640"/>
          </a:xfrm>
        </p:spPr>
        <p:txBody>
          <a:bodyPr/>
          <a:lstStyle/>
          <a:p>
            <a:pPr>
              <a:defRPr/>
            </a:pPr>
            <a:r>
              <a:rPr lang="en-US" dirty="0"/>
              <a:t>Becerra-Fernandez, et al. -- Knowledge Management 1/e  --  </a:t>
            </a:r>
            <a:r>
              <a:rPr lang="en-US" dirty="0">
                <a:latin typeface="Times New Roman"/>
                <a:cs typeface="Arial" pitchFamily="34" charset="0"/>
              </a:rPr>
              <a:t>©</a:t>
            </a:r>
            <a:r>
              <a:rPr lang="en-US" dirty="0">
                <a:cs typeface="Arial" pitchFamily="34" charset="0"/>
              </a:rPr>
              <a:t> 2004 Prentice Hall</a:t>
            </a:r>
          </a:p>
        </p:txBody>
      </p:sp>
    </p:spTree>
    <p:extLst>
      <p:ext uri="{BB962C8B-B14F-4D97-AF65-F5344CB8AC3E}">
        <p14:creationId xmlns:p14="http://schemas.microsoft.com/office/powerpoint/2010/main" val="6541793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en-US" smtClean="0"/>
              <a:t>Procedural and Declarative Knowledge</a:t>
            </a:r>
          </a:p>
        </p:txBody>
      </p:sp>
      <p:sp>
        <p:nvSpPr>
          <p:cNvPr id="15364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en-US" dirty="0" smtClean="0"/>
              <a:t>Procedural knowledge </a:t>
            </a:r>
            <a:r>
              <a:rPr lang="id-ID" dirty="0"/>
              <a:t>berfokus pada proses atau cara yang harus digunakan untuk melakukan tugas-tugas yang diperlukan, seperti bagaimana melakukan proses yang diperlukan untuk mencapai desain produk </a:t>
            </a:r>
            <a:r>
              <a:rPr lang="id-ID" dirty="0" smtClean="0"/>
              <a:t>tertentu</a:t>
            </a:r>
            <a:endParaRPr lang="en-US" dirty="0"/>
          </a:p>
          <a:p>
            <a:r>
              <a:rPr lang="en-US" altLang="en-US" dirty="0" smtClean="0"/>
              <a:t>Declarative knowledge </a:t>
            </a:r>
            <a:r>
              <a:rPr lang="id-ID" dirty="0"/>
              <a:t>berfokus pada keyakinan tentang hubungan antara variabel</a:t>
            </a:r>
            <a:endParaRPr lang="en-US" altLang="en-US" dirty="0" smtClean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xfrm>
            <a:off x="0" y="6669360"/>
            <a:ext cx="3995936" cy="188640"/>
          </a:xfrm>
        </p:spPr>
        <p:txBody>
          <a:bodyPr/>
          <a:lstStyle/>
          <a:p>
            <a:pPr>
              <a:defRPr/>
            </a:pPr>
            <a:r>
              <a:rPr lang="en-US" dirty="0"/>
              <a:t>Becerra-Fernandez, et al. -- Knowledge Management 1/e  --  </a:t>
            </a:r>
            <a:r>
              <a:rPr lang="en-US" dirty="0">
                <a:latin typeface="Times New Roman"/>
                <a:cs typeface="Arial" pitchFamily="34" charset="0"/>
              </a:rPr>
              <a:t>©</a:t>
            </a:r>
            <a:r>
              <a:rPr lang="en-US" dirty="0">
                <a:cs typeface="Arial" pitchFamily="34" charset="0"/>
              </a:rPr>
              <a:t> 2004 Prentice Hall</a:t>
            </a:r>
          </a:p>
        </p:txBody>
      </p:sp>
    </p:spTree>
    <p:extLst>
      <p:ext uri="{BB962C8B-B14F-4D97-AF65-F5344CB8AC3E}">
        <p14:creationId xmlns:p14="http://schemas.microsoft.com/office/powerpoint/2010/main" val="35025249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476672"/>
            <a:ext cx="8229600" cy="1069848"/>
          </a:xfrm>
        </p:spPr>
        <p:txBody>
          <a:bodyPr/>
          <a:lstStyle/>
          <a:p>
            <a:pPr eaLnBrk="1" hangingPunct="1"/>
            <a:r>
              <a:rPr lang="en-US" altLang="en-US" sz="2400" dirty="0" smtClean="0"/>
              <a:t>Effect of Environmental and Organizational Characteristics on KM Processes</a:t>
            </a:r>
          </a:p>
        </p:txBody>
      </p:sp>
      <p:pic>
        <p:nvPicPr>
          <p:cNvPr id="16388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4697" y="1628800"/>
            <a:ext cx="7560840" cy="50405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xfrm>
            <a:off x="0" y="6669360"/>
            <a:ext cx="3995936" cy="188640"/>
          </a:xfrm>
        </p:spPr>
        <p:txBody>
          <a:bodyPr/>
          <a:lstStyle/>
          <a:p>
            <a:pPr>
              <a:defRPr/>
            </a:pPr>
            <a:r>
              <a:rPr lang="en-US" dirty="0"/>
              <a:t>Becerra-Fernandez, et al. -- Knowledge Management 1/e  --  </a:t>
            </a:r>
            <a:r>
              <a:rPr lang="en-US" dirty="0">
                <a:latin typeface="Times New Roman"/>
                <a:cs typeface="Arial" pitchFamily="34" charset="0"/>
              </a:rPr>
              <a:t>©</a:t>
            </a:r>
            <a:r>
              <a:rPr lang="en-US" dirty="0">
                <a:cs typeface="Arial" pitchFamily="34" charset="0"/>
              </a:rPr>
              <a:t> 2004 Prentice Hall</a:t>
            </a:r>
          </a:p>
        </p:txBody>
      </p:sp>
    </p:spTree>
    <p:extLst>
      <p:ext uri="{BB962C8B-B14F-4D97-AF65-F5344CB8AC3E}">
        <p14:creationId xmlns:p14="http://schemas.microsoft.com/office/powerpoint/2010/main" val="15975427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6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en-US" smtClean="0"/>
              <a:t>Identification of Appropriate KM Solutions </a:t>
            </a:r>
          </a:p>
        </p:txBody>
      </p:sp>
      <p:sp>
        <p:nvSpPr>
          <p:cNvPr id="17412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id-ID" dirty="0"/>
              <a:t>Menilai faktor </a:t>
            </a:r>
            <a:r>
              <a:rPr lang="id-ID" dirty="0" smtClean="0"/>
              <a:t>kontingensi.</a:t>
            </a:r>
            <a:endParaRPr lang="en-US" dirty="0" smtClean="0"/>
          </a:p>
          <a:p>
            <a:r>
              <a:rPr lang="id-ID" dirty="0" smtClean="0"/>
              <a:t>Mengidentifikasi </a:t>
            </a:r>
            <a:r>
              <a:rPr lang="id-ID" dirty="0"/>
              <a:t>proses KM berdasarkan masing-masing faktor </a:t>
            </a:r>
            <a:r>
              <a:rPr lang="id-ID" dirty="0" smtClean="0"/>
              <a:t>kontingensi.</a:t>
            </a:r>
            <a:endParaRPr lang="en-US" dirty="0" smtClean="0"/>
          </a:p>
          <a:p>
            <a:r>
              <a:rPr lang="id-ID" dirty="0" smtClean="0"/>
              <a:t>Prioritaskan </a:t>
            </a:r>
            <a:r>
              <a:rPr lang="id-ID" dirty="0"/>
              <a:t>proses KM yang </a:t>
            </a:r>
            <a:r>
              <a:rPr lang="id-ID" dirty="0" smtClean="0"/>
              <a:t>dibutuhkan.</a:t>
            </a:r>
            <a:endParaRPr lang="en-US" dirty="0" smtClean="0"/>
          </a:p>
          <a:p>
            <a:r>
              <a:rPr lang="id-ID" dirty="0" smtClean="0"/>
              <a:t>Mengidentifikasi </a:t>
            </a:r>
            <a:r>
              <a:rPr lang="id-ID" dirty="0"/>
              <a:t>proses KM yang </a:t>
            </a:r>
            <a:r>
              <a:rPr lang="id-ID" dirty="0" smtClean="0"/>
              <a:t>ada.</a:t>
            </a:r>
            <a:endParaRPr lang="en-US" dirty="0" smtClean="0"/>
          </a:p>
          <a:p>
            <a:r>
              <a:rPr lang="id-ID" dirty="0" smtClean="0"/>
              <a:t>Mengidentifikasi </a:t>
            </a:r>
            <a:r>
              <a:rPr lang="id-ID" dirty="0"/>
              <a:t>proses KM dibutuhkan </a:t>
            </a:r>
            <a:r>
              <a:rPr lang="id-ID" dirty="0" smtClean="0"/>
              <a:t>tambahan.</a:t>
            </a:r>
            <a:endParaRPr lang="en-US" dirty="0" smtClean="0"/>
          </a:p>
          <a:p>
            <a:r>
              <a:rPr lang="id-ID" dirty="0" smtClean="0"/>
              <a:t>Menilai </a:t>
            </a:r>
            <a:r>
              <a:rPr lang="id-ID" dirty="0"/>
              <a:t>infrastruktur </a:t>
            </a:r>
            <a:r>
              <a:rPr lang="id-ID" dirty="0" smtClean="0"/>
              <a:t>KM.</a:t>
            </a:r>
            <a:endParaRPr lang="en-US" dirty="0" smtClean="0"/>
          </a:p>
          <a:p>
            <a:r>
              <a:rPr lang="id-ID" dirty="0" smtClean="0"/>
              <a:t>Mengembangkan </a:t>
            </a:r>
            <a:r>
              <a:rPr lang="id-ID" dirty="0"/>
              <a:t>sistem tambahan yang diperlukan KM, mekanisme, dan teknologi.</a:t>
            </a:r>
            <a:endParaRPr lang="en-US" altLang="en-US" dirty="0" smtClean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xfrm>
            <a:off x="0" y="6669360"/>
            <a:ext cx="3995936" cy="188640"/>
          </a:xfrm>
        </p:spPr>
        <p:txBody>
          <a:bodyPr/>
          <a:lstStyle/>
          <a:p>
            <a:pPr>
              <a:defRPr/>
            </a:pPr>
            <a:r>
              <a:rPr lang="en-US" dirty="0"/>
              <a:t>Becerra-Fernandez, et al. -- Knowledge Management 1/e  --  </a:t>
            </a:r>
            <a:r>
              <a:rPr lang="en-US" dirty="0">
                <a:latin typeface="Times New Roman"/>
                <a:cs typeface="Arial" pitchFamily="34" charset="0"/>
              </a:rPr>
              <a:t>©</a:t>
            </a:r>
            <a:r>
              <a:rPr lang="en-US" dirty="0">
                <a:cs typeface="Arial" pitchFamily="34" charset="0"/>
              </a:rPr>
              <a:t> 2004 Prentice Hall</a:t>
            </a:r>
          </a:p>
        </p:txBody>
      </p:sp>
    </p:spTree>
    <p:extLst>
      <p:ext uri="{BB962C8B-B14F-4D97-AF65-F5344CB8AC3E}">
        <p14:creationId xmlns:p14="http://schemas.microsoft.com/office/powerpoint/2010/main" val="35478495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5"/>
          <p:cNvSpPr>
            <a:spLocks noGrp="1" noChangeArrowheads="1"/>
          </p:cNvSpPr>
          <p:nvPr>
            <p:ph type="title"/>
          </p:nvPr>
        </p:nvSpPr>
        <p:spPr>
          <a:xfrm>
            <a:off x="685800" y="692696"/>
            <a:ext cx="8458200" cy="1066800"/>
          </a:xfrm>
        </p:spPr>
        <p:txBody>
          <a:bodyPr/>
          <a:lstStyle/>
          <a:p>
            <a:pPr eaLnBrk="1" hangingPunct="1"/>
            <a:r>
              <a:rPr lang="en-US" altLang="en-US" sz="2800" dirty="0" smtClean="0"/>
              <a:t>Appropriate Circumstances for Various KM Processes</a:t>
            </a:r>
          </a:p>
        </p:txBody>
      </p:sp>
      <p:pic>
        <p:nvPicPr>
          <p:cNvPr id="18436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628800"/>
            <a:ext cx="8892480" cy="44644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xfrm>
            <a:off x="0" y="6669360"/>
            <a:ext cx="3995936" cy="188640"/>
          </a:xfrm>
        </p:spPr>
        <p:txBody>
          <a:bodyPr/>
          <a:lstStyle/>
          <a:p>
            <a:pPr>
              <a:defRPr/>
            </a:pPr>
            <a:r>
              <a:rPr lang="en-US" dirty="0"/>
              <a:t>Becerra-Fernandez, et al. -- Knowledge Management 1/e  --  </a:t>
            </a:r>
            <a:r>
              <a:rPr lang="en-US" dirty="0">
                <a:latin typeface="Times New Roman"/>
                <a:cs typeface="Arial" pitchFamily="34" charset="0"/>
              </a:rPr>
              <a:t>©</a:t>
            </a:r>
            <a:r>
              <a:rPr lang="en-US" dirty="0">
                <a:cs typeface="Arial" pitchFamily="34" charset="0"/>
              </a:rPr>
              <a:t> 2004 Prentice Hall</a:t>
            </a:r>
          </a:p>
        </p:txBody>
      </p:sp>
    </p:spTree>
    <p:extLst>
      <p:ext uri="{BB962C8B-B14F-4D97-AF65-F5344CB8AC3E}">
        <p14:creationId xmlns:p14="http://schemas.microsoft.com/office/powerpoint/2010/main" val="34653074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48680"/>
            <a:ext cx="8229600" cy="1069848"/>
          </a:xfrm>
        </p:spPr>
        <p:txBody>
          <a:bodyPr/>
          <a:lstStyle/>
          <a:p>
            <a:pPr eaLnBrk="1" hangingPunct="1"/>
            <a:r>
              <a:rPr lang="en-US" altLang="en-US" sz="3200" dirty="0" smtClean="0"/>
              <a:t>Prioritizing KM Processes for Doubtfire Computer Corporation</a:t>
            </a:r>
            <a:endParaRPr lang="en-US" altLang="en-US" dirty="0" smtClean="0"/>
          </a:p>
        </p:txBody>
      </p:sp>
      <p:pic>
        <p:nvPicPr>
          <p:cNvPr id="19460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905000"/>
            <a:ext cx="8305800" cy="441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xfrm>
            <a:off x="0" y="6669360"/>
            <a:ext cx="3995936" cy="188640"/>
          </a:xfrm>
        </p:spPr>
        <p:txBody>
          <a:bodyPr/>
          <a:lstStyle/>
          <a:p>
            <a:pPr>
              <a:defRPr/>
            </a:pPr>
            <a:r>
              <a:rPr lang="en-US" dirty="0"/>
              <a:t>Becerra-Fernandez, et al. -- Knowledge Management 1/e  --  </a:t>
            </a:r>
            <a:r>
              <a:rPr lang="en-US" dirty="0">
                <a:latin typeface="Times New Roman"/>
                <a:cs typeface="Arial" pitchFamily="34" charset="0"/>
              </a:rPr>
              <a:t>©</a:t>
            </a:r>
            <a:r>
              <a:rPr lang="en-US" dirty="0">
                <a:cs typeface="Arial" pitchFamily="34" charset="0"/>
              </a:rPr>
              <a:t> 2004 Prentice Hall</a:t>
            </a:r>
          </a:p>
        </p:txBody>
      </p:sp>
    </p:spTree>
    <p:extLst>
      <p:ext uri="{BB962C8B-B14F-4D97-AF65-F5344CB8AC3E}">
        <p14:creationId xmlns:p14="http://schemas.microsoft.com/office/powerpoint/2010/main" val="27653071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4"/>
          <p:cNvSpPr>
            <a:spLocks noGrp="1" noChangeArrowheads="1"/>
          </p:cNvSpPr>
          <p:nvPr>
            <p:ph type="title"/>
          </p:nvPr>
        </p:nvSpPr>
        <p:spPr>
          <a:xfrm>
            <a:off x="395536" y="476672"/>
            <a:ext cx="8229600" cy="1066800"/>
          </a:xfrm>
        </p:spPr>
        <p:txBody>
          <a:bodyPr/>
          <a:lstStyle/>
          <a:p>
            <a:pPr eaLnBrk="1" hangingPunct="1"/>
            <a:r>
              <a:rPr lang="en-US" altLang="en-US" dirty="0" err="1" smtClean="0"/>
              <a:t>Kesimpulan</a:t>
            </a:r>
            <a:endParaRPr lang="en-US" altLang="en-US" dirty="0" smtClean="0"/>
          </a:p>
        </p:txBody>
      </p:sp>
      <p:sp>
        <p:nvSpPr>
          <p:cNvPr id="20484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95536" y="1556792"/>
            <a:ext cx="8229600" cy="432511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 err="1" smtClean="0"/>
              <a:t>Terdapat</a:t>
            </a:r>
            <a:r>
              <a:rPr lang="en-US" dirty="0" smtClean="0"/>
              <a:t> </a:t>
            </a:r>
            <a:r>
              <a:rPr lang="en-US" dirty="0" err="1" smtClean="0"/>
              <a:t>perbedaan</a:t>
            </a:r>
            <a:r>
              <a:rPr lang="en-US" dirty="0" smtClean="0"/>
              <a:t> </a:t>
            </a:r>
            <a:r>
              <a:rPr lang="id-ID" dirty="0" smtClean="0"/>
              <a:t> </a:t>
            </a:r>
            <a:r>
              <a:rPr lang="id-ID" dirty="0"/>
              <a:t>antara universal dan kontinjensi </a:t>
            </a:r>
            <a:r>
              <a:rPr lang="id-ID" dirty="0" smtClean="0"/>
              <a:t>views</a:t>
            </a:r>
            <a:endParaRPr lang="en-US" dirty="0" smtClean="0"/>
          </a:p>
          <a:p>
            <a:pPr>
              <a:lnSpc>
                <a:spcPct val="90000"/>
              </a:lnSpc>
            </a:pPr>
            <a:r>
              <a:rPr lang="id-ID" dirty="0" smtClean="0"/>
              <a:t>Di</a:t>
            </a:r>
            <a:r>
              <a:rPr lang="en-US" dirty="0" err="1" smtClean="0"/>
              <a:t>jelaskan</a:t>
            </a:r>
            <a:r>
              <a:rPr lang="id-ID" dirty="0" smtClean="0"/>
              <a:t> </a:t>
            </a:r>
            <a:r>
              <a:rPr lang="id-ID" dirty="0"/>
              <a:t>berbagai faktor kontingensi, dan efek yang </a:t>
            </a:r>
            <a:r>
              <a:rPr lang="en-US" dirty="0" smtClean="0"/>
              <a:t>di</a:t>
            </a:r>
            <a:r>
              <a:rPr lang="id-ID" dirty="0" smtClean="0"/>
              <a:t>miliki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id-ID" dirty="0" smtClean="0"/>
              <a:t>kesesuaian </a:t>
            </a:r>
            <a:r>
              <a:rPr lang="id-ID" dirty="0"/>
              <a:t>proses alternatif </a:t>
            </a:r>
            <a:r>
              <a:rPr lang="en-US" dirty="0" smtClean="0"/>
              <a:t> </a:t>
            </a:r>
            <a:r>
              <a:rPr lang="id-ID" dirty="0" smtClean="0"/>
              <a:t>KM</a:t>
            </a:r>
            <a:endParaRPr lang="en-US" altLang="en-US" dirty="0" smtClean="0"/>
          </a:p>
          <a:p>
            <a:pPr marL="109693" indent="0" eaLnBrk="1" hangingPunct="1">
              <a:lnSpc>
                <a:spcPct val="90000"/>
              </a:lnSpc>
              <a:buNone/>
            </a:pPr>
            <a:endParaRPr lang="en-US" altLang="en-US" dirty="0" smtClean="0"/>
          </a:p>
          <a:p>
            <a:pPr eaLnBrk="1" hangingPunct="1">
              <a:lnSpc>
                <a:spcPct val="90000"/>
              </a:lnSpc>
            </a:pPr>
            <a:endParaRPr lang="en-US" altLang="en-US" dirty="0" smtClean="0"/>
          </a:p>
          <a:p>
            <a:pPr eaLnBrk="1" hangingPunct="1">
              <a:lnSpc>
                <a:spcPct val="90000"/>
              </a:lnSpc>
            </a:pPr>
            <a:endParaRPr lang="en-US" altLang="en-US" dirty="0" smtClean="0"/>
          </a:p>
          <a:p>
            <a:pPr eaLnBrk="1" hangingPunct="1">
              <a:lnSpc>
                <a:spcPct val="90000"/>
              </a:lnSpc>
            </a:pPr>
            <a:endParaRPr lang="en-US" altLang="en-US" dirty="0" smtClean="0"/>
          </a:p>
          <a:p>
            <a:pPr eaLnBrk="1" hangingPunct="1">
              <a:lnSpc>
                <a:spcPct val="90000"/>
              </a:lnSpc>
            </a:pPr>
            <a:endParaRPr lang="en-US" altLang="en-US" dirty="0" smtClean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xfrm>
            <a:off x="0" y="6669360"/>
            <a:ext cx="3995936" cy="188640"/>
          </a:xfrm>
        </p:spPr>
        <p:txBody>
          <a:bodyPr/>
          <a:lstStyle/>
          <a:p>
            <a:pPr>
              <a:defRPr/>
            </a:pPr>
            <a:r>
              <a:rPr lang="en-US" dirty="0"/>
              <a:t>Becerra-Fernandez, et al. -- Knowledge Management 1/e  --  </a:t>
            </a:r>
            <a:r>
              <a:rPr lang="en-US" dirty="0">
                <a:latin typeface="Times New Roman"/>
                <a:cs typeface="Arial" pitchFamily="34" charset="0"/>
              </a:rPr>
              <a:t>©</a:t>
            </a:r>
            <a:r>
              <a:rPr lang="en-US" dirty="0">
                <a:cs typeface="Arial" pitchFamily="34" charset="0"/>
              </a:rPr>
              <a:t> 2004 Prentice Hall</a:t>
            </a:r>
          </a:p>
        </p:txBody>
      </p:sp>
    </p:spTree>
    <p:extLst>
      <p:ext uri="{BB962C8B-B14F-4D97-AF65-F5344CB8AC3E}">
        <p14:creationId xmlns:p14="http://schemas.microsoft.com/office/powerpoint/2010/main" val="21045806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sz="4000" smtClean="0"/>
              <a:t>Chapter 5</a:t>
            </a:r>
          </a:p>
        </p:txBody>
      </p:sp>
      <p:sp>
        <p:nvSpPr>
          <p:cNvPr id="21508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altLang="en-US" sz="2800" b="1" dirty="0" smtClean="0"/>
              <a:t>Factors Influencing Knowledge Management</a:t>
            </a:r>
          </a:p>
        </p:txBody>
      </p:sp>
    </p:spTree>
    <p:extLst>
      <p:ext uri="{BB962C8B-B14F-4D97-AF65-F5344CB8AC3E}">
        <p14:creationId xmlns:p14="http://schemas.microsoft.com/office/powerpoint/2010/main" val="1735543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Chapter Objectives</a:t>
            </a:r>
          </a:p>
        </p:txBody>
      </p:sp>
      <p:sp>
        <p:nvSpPr>
          <p:cNvPr id="4100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id-ID" dirty="0"/>
              <a:t>Memeriksa mengapa solusi KM mungkin memiliki dampak yang berbeda pada kinerja, tergantung pada </a:t>
            </a:r>
            <a:r>
              <a:rPr lang="id-ID" dirty="0" smtClean="0"/>
              <a:t>keadaan</a:t>
            </a:r>
            <a:endParaRPr lang="en-US" dirty="0" smtClean="0"/>
          </a:p>
          <a:p>
            <a:r>
              <a:rPr lang="id-ID" dirty="0" smtClean="0"/>
              <a:t>Mengenali </a:t>
            </a:r>
            <a:r>
              <a:rPr lang="id-ID" dirty="0"/>
              <a:t>beberapa faktor yang mempengaruhi kesesuaian solusi </a:t>
            </a:r>
            <a:r>
              <a:rPr lang="en-US" dirty="0" err="1" smtClean="0"/>
              <a:t>alternatif</a:t>
            </a:r>
            <a:r>
              <a:rPr lang="en-US" dirty="0" smtClean="0"/>
              <a:t> </a:t>
            </a:r>
            <a:r>
              <a:rPr lang="id-ID" dirty="0" smtClean="0"/>
              <a:t>KM, </a:t>
            </a:r>
            <a:r>
              <a:rPr lang="id-ID" dirty="0"/>
              <a:t>dan </a:t>
            </a:r>
            <a:r>
              <a:rPr lang="id-ID"/>
              <a:t>memahami </a:t>
            </a:r>
            <a:r>
              <a:rPr lang="id-ID" smtClean="0"/>
              <a:t>dampaknya</a:t>
            </a:r>
            <a:endParaRPr lang="en-US" altLang="en-US" dirty="0" smtClean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xfrm>
            <a:off x="0" y="6669360"/>
            <a:ext cx="3995936" cy="188640"/>
          </a:xfrm>
        </p:spPr>
        <p:txBody>
          <a:bodyPr/>
          <a:lstStyle/>
          <a:p>
            <a:pPr>
              <a:defRPr/>
            </a:pPr>
            <a:r>
              <a:rPr lang="en-US" dirty="0"/>
              <a:t>Becerra-Fernandez, et al. -- Knowledge Management 1/e  --  </a:t>
            </a:r>
            <a:r>
              <a:rPr lang="en-US" dirty="0">
                <a:latin typeface="Times New Roman"/>
                <a:cs typeface="Arial" pitchFamily="34" charset="0"/>
              </a:rPr>
              <a:t>©</a:t>
            </a:r>
            <a:r>
              <a:rPr lang="en-US" dirty="0">
                <a:cs typeface="Arial" pitchFamily="34" charset="0"/>
              </a:rPr>
              <a:t> 2004 Prentice Hall</a:t>
            </a:r>
          </a:p>
        </p:txBody>
      </p:sp>
    </p:spTree>
    <p:extLst>
      <p:ext uri="{BB962C8B-B14F-4D97-AF65-F5344CB8AC3E}">
        <p14:creationId xmlns:p14="http://schemas.microsoft.com/office/powerpoint/2010/main" val="2055508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Universalistic View of KM </a:t>
            </a:r>
          </a:p>
        </p:txBody>
      </p:sp>
      <p:sp>
        <p:nvSpPr>
          <p:cNvPr id="5124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</a:t>
            </a:r>
            <a:r>
              <a:rPr lang="id-ID" dirty="0" smtClean="0"/>
              <a:t>endekatan </a:t>
            </a:r>
            <a:r>
              <a:rPr lang="id-ID" dirty="0"/>
              <a:t>yang terbaik </a:t>
            </a:r>
            <a:r>
              <a:rPr lang="en-US" dirty="0" smtClean="0"/>
              <a:t> </a:t>
            </a:r>
            <a:r>
              <a:rPr lang="id-ID" dirty="0" smtClean="0"/>
              <a:t>mengelola </a:t>
            </a:r>
            <a:r>
              <a:rPr lang="id-ID" dirty="0"/>
              <a:t>pengetahuan, yang harus diadopsi oleh semua organisasi dalam segala </a:t>
            </a:r>
            <a:r>
              <a:rPr lang="id-ID" dirty="0" smtClean="0"/>
              <a:t>situasi</a:t>
            </a:r>
            <a:endParaRPr lang="en-US" dirty="0" smtClean="0"/>
          </a:p>
          <a:p>
            <a:r>
              <a:rPr lang="en-US" dirty="0" smtClean="0"/>
              <a:t>Knowledge Sharing (B</a:t>
            </a:r>
            <a:r>
              <a:rPr lang="id-ID" dirty="0" smtClean="0"/>
              <a:t>erbagi pengetahuan</a:t>
            </a:r>
            <a:r>
              <a:rPr lang="en-US" dirty="0" smtClean="0"/>
              <a:t>)</a:t>
            </a:r>
            <a:r>
              <a:rPr lang="id-ID" dirty="0" smtClean="0"/>
              <a:t> </a:t>
            </a:r>
            <a:r>
              <a:rPr lang="id-ID" dirty="0"/>
              <a:t>direkomendasikan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id-ID" dirty="0" smtClean="0"/>
              <a:t>berguna </a:t>
            </a:r>
            <a:r>
              <a:rPr lang="id-ID" dirty="0"/>
              <a:t>untuk semua organisasi, meskipun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id-ID" dirty="0" smtClean="0"/>
              <a:t>percaya</a:t>
            </a:r>
            <a:r>
              <a:rPr lang="en-US" dirty="0" smtClean="0"/>
              <a:t> </a:t>
            </a:r>
            <a:r>
              <a:rPr lang="en-US" dirty="0" err="1" smtClean="0"/>
              <a:t>menuju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id-ID" dirty="0" smtClean="0"/>
              <a:t>arah </a:t>
            </a:r>
            <a:r>
              <a:rPr lang="en-US" dirty="0" smtClean="0"/>
              <a:t> </a:t>
            </a:r>
            <a:r>
              <a:rPr lang="id-ID" dirty="0" smtClean="0"/>
              <a:t>efektif </a:t>
            </a:r>
            <a:r>
              <a:rPr lang="id-ID" dirty="0"/>
              <a:t>tetapi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id-ID" dirty="0" smtClean="0"/>
              <a:t>alternatif </a:t>
            </a:r>
            <a:r>
              <a:rPr lang="en-US" dirty="0" err="1" smtClean="0"/>
              <a:t>menuju</a:t>
            </a:r>
            <a:r>
              <a:rPr lang="en-US" dirty="0" smtClean="0"/>
              <a:t> </a:t>
            </a:r>
            <a:r>
              <a:rPr lang="id-ID" dirty="0" smtClean="0"/>
              <a:t>lebih </a:t>
            </a:r>
            <a:r>
              <a:rPr lang="id-ID" dirty="0"/>
              <a:t>efisien</a:t>
            </a:r>
            <a:r>
              <a:rPr lang="id-ID" dirty="0" smtClean="0"/>
              <a:t>.</a:t>
            </a:r>
            <a:endParaRPr lang="en-US" altLang="en-US" dirty="0" smtClean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xfrm>
            <a:off x="0" y="6669360"/>
            <a:ext cx="3995936" cy="188640"/>
          </a:xfrm>
        </p:spPr>
        <p:txBody>
          <a:bodyPr/>
          <a:lstStyle/>
          <a:p>
            <a:pPr>
              <a:defRPr/>
            </a:pPr>
            <a:r>
              <a:rPr lang="en-US" dirty="0"/>
              <a:t>Becerra-Fernandez, et al. -- Knowledge Management 1/e  --  </a:t>
            </a:r>
            <a:r>
              <a:rPr lang="en-US" dirty="0">
                <a:latin typeface="Times New Roman"/>
                <a:cs typeface="Arial" pitchFamily="34" charset="0"/>
              </a:rPr>
              <a:t>©</a:t>
            </a:r>
            <a:r>
              <a:rPr lang="en-US" dirty="0">
                <a:cs typeface="Arial" pitchFamily="34" charset="0"/>
              </a:rPr>
              <a:t> 2004 Prentice Hall</a:t>
            </a:r>
          </a:p>
        </p:txBody>
      </p:sp>
    </p:spTree>
    <p:extLst>
      <p:ext uri="{BB962C8B-B14F-4D97-AF65-F5344CB8AC3E}">
        <p14:creationId xmlns:p14="http://schemas.microsoft.com/office/powerpoint/2010/main" val="6357499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Contingency View of KM</a:t>
            </a:r>
          </a:p>
        </p:txBody>
      </p:sp>
      <p:sp>
        <p:nvSpPr>
          <p:cNvPr id="6148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Pendekatan</a:t>
            </a:r>
            <a:r>
              <a:rPr lang="en-US" dirty="0" smtClean="0"/>
              <a:t> </a:t>
            </a:r>
            <a:r>
              <a:rPr lang="en-US" dirty="0" err="1" smtClean="0"/>
              <a:t>kontingensi</a:t>
            </a:r>
            <a:r>
              <a:rPr lang="en-US" dirty="0" smtClean="0"/>
              <a:t> </a:t>
            </a:r>
            <a:r>
              <a:rPr lang="en-US" dirty="0" err="1"/>
              <a:t>menunjukkan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pendekatan</a:t>
            </a:r>
            <a:r>
              <a:rPr lang="en-US" dirty="0"/>
              <a:t> yang </a:t>
            </a:r>
            <a:r>
              <a:rPr lang="en-US" dirty="0" err="1"/>
              <a:t>terbaik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semua</a:t>
            </a:r>
            <a:r>
              <a:rPr lang="en-US" dirty="0"/>
              <a:t> </a:t>
            </a:r>
            <a:r>
              <a:rPr lang="en-US" dirty="0" err="1" smtClean="0"/>
              <a:t>keadaan</a:t>
            </a:r>
            <a:endParaRPr lang="en-US" dirty="0" smtClean="0"/>
          </a:p>
          <a:p>
            <a:r>
              <a:rPr lang="en-US" dirty="0" err="1" smtClean="0"/>
              <a:t>Perspektif</a:t>
            </a:r>
            <a:r>
              <a:rPr lang="en-US" dirty="0" smtClean="0"/>
              <a:t> </a:t>
            </a:r>
            <a:r>
              <a:rPr lang="en-US" dirty="0" err="1"/>
              <a:t>kontingensi</a:t>
            </a:r>
            <a:r>
              <a:rPr lang="en-US" dirty="0"/>
              <a:t> </a:t>
            </a:r>
            <a:r>
              <a:rPr lang="en-US" dirty="0" err="1"/>
              <a:t>menganggap</a:t>
            </a:r>
            <a:r>
              <a:rPr lang="en-US" dirty="0"/>
              <a:t> </a:t>
            </a:r>
            <a:r>
              <a:rPr lang="en-US" dirty="0" err="1"/>
              <a:t>jalan</a:t>
            </a:r>
            <a:r>
              <a:rPr lang="en-US" dirty="0"/>
              <a:t> </a:t>
            </a:r>
            <a:r>
              <a:rPr lang="en-US" dirty="0" err="1"/>
              <a:t>menuju</a:t>
            </a:r>
            <a:r>
              <a:rPr lang="en-US" dirty="0"/>
              <a:t> </a:t>
            </a:r>
            <a:r>
              <a:rPr lang="en-US" dirty="0" err="1"/>
              <a:t>sukses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menyertakan</a:t>
            </a:r>
            <a:r>
              <a:rPr lang="en-US" dirty="0"/>
              <a:t> </a:t>
            </a:r>
            <a:r>
              <a:rPr lang="en-US" dirty="0" err="1"/>
              <a:t>beberapa</a:t>
            </a:r>
            <a:r>
              <a:rPr lang="en-US" dirty="0"/>
              <a:t> </a:t>
            </a:r>
            <a:r>
              <a:rPr lang="en-US" dirty="0" err="1"/>
              <a:t>jalur</a:t>
            </a:r>
            <a:r>
              <a:rPr lang="en-US" dirty="0"/>
              <a:t> </a:t>
            </a:r>
            <a:r>
              <a:rPr lang="en-US" dirty="0" err="1"/>
              <a:t>alternatif</a:t>
            </a:r>
            <a:r>
              <a:rPr lang="en-US" dirty="0"/>
              <a:t>,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keberhasilan</a:t>
            </a:r>
            <a:r>
              <a:rPr lang="en-US" dirty="0"/>
              <a:t> yang </a:t>
            </a:r>
            <a:r>
              <a:rPr lang="en-US" dirty="0" err="1"/>
              <a:t>dicapai</a:t>
            </a:r>
            <a:r>
              <a:rPr lang="en-US" dirty="0"/>
              <a:t> </a:t>
            </a:r>
            <a:r>
              <a:rPr lang="en-US" dirty="0" err="1"/>
              <a:t>hanya</a:t>
            </a:r>
            <a:r>
              <a:rPr lang="en-US" dirty="0"/>
              <a:t> </a:t>
            </a:r>
            <a:r>
              <a:rPr lang="en-US" dirty="0" err="1"/>
              <a:t>ketika</a:t>
            </a:r>
            <a:r>
              <a:rPr lang="en-US" dirty="0"/>
              <a:t> </a:t>
            </a:r>
            <a:r>
              <a:rPr lang="en-US" dirty="0" err="1"/>
              <a:t>jalur</a:t>
            </a:r>
            <a:r>
              <a:rPr lang="en-US" dirty="0"/>
              <a:t> yang </a:t>
            </a:r>
            <a:r>
              <a:rPr lang="en-US" dirty="0" err="1"/>
              <a:t>sesuai</a:t>
            </a:r>
            <a:r>
              <a:rPr lang="en-US" dirty="0"/>
              <a:t> </a:t>
            </a:r>
            <a:r>
              <a:rPr lang="en-US" dirty="0" err="1" smtClean="0"/>
              <a:t>dipilih</a:t>
            </a:r>
            <a:endParaRPr lang="en-US" altLang="en-US" dirty="0" smtClean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xfrm>
            <a:off x="0" y="6669360"/>
            <a:ext cx="3995936" cy="188640"/>
          </a:xfrm>
        </p:spPr>
        <p:txBody>
          <a:bodyPr/>
          <a:lstStyle/>
          <a:p>
            <a:pPr>
              <a:defRPr/>
            </a:pPr>
            <a:r>
              <a:rPr lang="en-US" dirty="0"/>
              <a:t>Becerra-Fernandez, et al. -- Knowledge Management 1/e  --  </a:t>
            </a:r>
            <a:r>
              <a:rPr lang="en-US" dirty="0">
                <a:latin typeface="Times New Roman"/>
                <a:cs typeface="Arial" pitchFamily="34" charset="0"/>
              </a:rPr>
              <a:t>©</a:t>
            </a:r>
            <a:r>
              <a:rPr lang="en-US" dirty="0">
                <a:cs typeface="Arial" pitchFamily="34" charset="0"/>
              </a:rPr>
              <a:t> 2004 Prentice Hall</a:t>
            </a:r>
          </a:p>
        </p:txBody>
      </p:sp>
    </p:spTree>
    <p:extLst>
      <p:ext uri="{BB962C8B-B14F-4D97-AF65-F5344CB8AC3E}">
        <p14:creationId xmlns:p14="http://schemas.microsoft.com/office/powerpoint/2010/main" val="27171950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381000" y="3575050"/>
            <a:ext cx="1905000" cy="11557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marL="117475" indent="-117475"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eaLnBrk="1" hangingPunct="1"/>
            <a:r>
              <a:rPr lang="en-US" altLang="en-US" sz="1400" b="1">
                <a:latin typeface="Arial" charset="0"/>
              </a:rPr>
              <a:t>KM Infrastructure</a:t>
            </a:r>
            <a:r>
              <a:rPr lang="en-US" altLang="en-US" sz="1100">
                <a:latin typeface="Arial" charset="0"/>
                <a:cs typeface="Times New Roman" pitchFamily="18" charset="0"/>
              </a:rPr>
              <a:t> </a:t>
            </a:r>
          </a:p>
          <a:p>
            <a:pPr eaLnBrk="1" hangingPunct="1">
              <a:buFontTx/>
              <a:buChar char="•"/>
            </a:pPr>
            <a:r>
              <a:rPr lang="en-US" altLang="en-US" sz="1100">
                <a:latin typeface="Arial" charset="0"/>
                <a:cs typeface="Times New Roman" pitchFamily="18" charset="0"/>
              </a:rPr>
              <a:t>Organization Culture </a:t>
            </a:r>
          </a:p>
          <a:p>
            <a:pPr eaLnBrk="1" hangingPunct="1">
              <a:buFontTx/>
              <a:buChar char="•"/>
            </a:pPr>
            <a:r>
              <a:rPr lang="en-US" altLang="en-US" sz="1100">
                <a:latin typeface="Arial" charset="0"/>
                <a:cs typeface="Times New Roman" pitchFamily="18" charset="0"/>
              </a:rPr>
              <a:t>Communities Of Practice</a:t>
            </a:r>
          </a:p>
          <a:p>
            <a:pPr eaLnBrk="1" hangingPunct="1">
              <a:buFontTx/>
              <a:buChar char="•"/>
            </a:pPr>
            <a:r>
              <a:rPr lang="en-US" altLang="en-US" sz="1100">
                <a:latin typeface="Arial" charset="0"/>
                <a:cs typeface="Times New Roman" pitchFamily="18" charset="0"/>
              </a:rPr>
              <a:t>Organization Structure </a:t>
            </a:r>
          </a:p>
          <a:p>
            <a:pPr eaLnBrk="1" hangingPunct="1">
              <a:buFontTx/>
              <a:buChar char="•"/>
            </a:pPr>
            <a:r>
              <a:rPr lang="en-US" altLang="en-US" sz="1100">
                <a:latin typeface="Arial" charset="0"/>
                <a:cs typeface="Times New Roman" pitchFamily="18" charset="0"/>
              </a:rPr>
              <a:t>IT Infrastructure </a:t>
            </a:r>
          </a:p>
          <a:p>
            <a:pPr eaLnBrk="1" hangingPunct="1">
              <a:buFontTx/>
              <a:buChar char="•"/>
            </a:pPr>
            <a:r>
              <a:rPr lang="en-US" altLang="en-US" sz="1100">
                <a:latin typeface="Arial" charset="0"/>
                <a:cs typeface="Times New Roman" pitchFamily="18" charset="0"/>
              </a:rPr>
              <a:t>Organizing Knowledge</a:t>
            </a:r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4419600" y="3575050"/>
            <a:ext cx="2362200" cy="11557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marL="117475" indent="-117475"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eaLnBrk="1" hangingPunct="1"/>
            <a:r>
              <a:rPr lang="en-US" altLang="en-US" sz="1400" b="1">
                <a:latin typeface="Arial" charset="0"/>
              </a:rPr>
              <a:t>KM Systems</a:t>
            </a:r>
            <a:r>
              <a:rPr lang="en-US" altLang="en-US" sz="1100">
                <a:latin typeface="Arial" charset="0"/>
                <a:cs typeface="Times New Roman" pitchFamily="18" charset="0"/>
              </a:rPr>
              <a:t> </a:t>
            </a:r>
          </a:p>
          <a:p>
            <a:pPr eaLnBrk="1" hangingPunct="1">
              <a:buFontTx/>
              <a:buChar char="•"/>
            </a:pPr>
            <a:r>
              <a:rPr lang="en-US" altLang="en-US" sz="1100">
                <a:latin typeface="Arial" charset="0"/>
                <a:cs typeface="Times New Roman" pitchFamily="18" charset="0"/>
              </a:rPr>
              <a:t>Knowledge Discovery Systems</a:t>
            </a:r>
          </a:p>
          <a:p>
            <a:pPr eaLnBrk="1" hangingPunct="1">
              <a:buFontTx/>
              <a:buChar char="•"/>
            </a:pPr>
            <a:r>
              <a:rPr lang="en-US" altLang="en-US" sz="1100">
                <a:latin typeface="Arial" charset="0"/>
                <a:cs typeface="Times New Roman" pitchFamily="18" charset="0"/>
              </a:rPr>
              <a:t>Knowledge Capture Systems</a:t>
            </a:r>
          </a:p>
          <a:p>
            <a:pPr eaLnBrk="1" hangingPunct="1">
              <a:buFontTx/>
              <a:buChar char="•"/>
            </a:pPr>
            <a:r>
              <a:rPr lang="en-US" altLang="en-US" sz="1100">
                <a:latin typeface="Arial" charset="0"/>
                <a:cs typeface="Times New Roman" pitchFamily="18" charset="0"/>
              </a:rPr>
              <a:t>Knowledge Sharing Systems</a:t>
            </a:r>
          </a:p>
          <a:p>
            <a:pPr eaLnBrk="1" hangingPunct="1">
              <a:buFontTx/>
              <a:buChar char="•"/>
            </a:pPr>
            <a:r>
              <a:rPr lang="en-US" altLang="en-US" sz="1100">
                <a:latin typeface="Arial" charset="0"/>
                <a:cs typeface="Times New Roman" pitchFamily="18" charset="0"/>
              </a:rPr>
              <a:t>Knowledge Application Systems</a:t>
            </a:r>
          </a:p>
          <a:p>
            <a:pPr eaLnBrk="1" hangingPunct="1"/>
            <a:endParaRPr lang="en-US" altLang="en-US" sz="1100">
              <a:latin typeface="Arial" charset="0"/>
              <a:cs typeface="Times New Roman" pitchFamily="18" charset="0"/>
            </a:endParaRPr>
          </a:p>
        </p:txBody>
      </p:sp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2514600" y="3584575"/>
            <a:ext cx="1676400" cy="11366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eaLnBrk="1" hangingPunct="1"/>
            <a:endParaRPr lang="en-US" altLang="en-US" sz="1000" b="1">
              <a:latin typeface="Arial" charset="0"/>
            </a:endParaRPr>
          </a:p>
          <a:p>
            <a:pPr eaLnBrk="1" hangingPunct="1"/>
            <a:endParaRPr lang="en-US" altLang="en-US" sz="1000" b="1">
              <a:latin typeface="Arial" charset="0"/>
            </a:endParaRPr>
          </a:p>
          <a:p>
            <a:pPr eaLnBrk="1" hangingPunct="1"/>
            <a:r>
              <a:rPr lang="en-US" altLang="en-US" sz="1400" b="1">
                <a:latin typeface="Arial" charset="0"/>
              </a:rPr>
              <a:t>KM Mechanisms</a:t>
            </a:r>
            <a:r>
              <a:rPr lang="en-US" altLang="en-US" sz="1100">
                <a:latin typeface="Arial" charset="0"/>
                <a:cs typeface="Times New Roman" pitchFamily="18" charset="0"/>
              </a:rPr>
              <a:t> </a:t>
            </a:r>
          </a:p>
          <a:p>
            <a:pPr eaLnBrk="1" hangingPunct="1"/>
            <a:r>
              <a:rPr lang="en-US" altLang="en-US" sz="1400" b="1">
                <a:latin typeface="Arial" charset="0"/>
              </a:rPr>
              <a:t>KM Technologies</a:t>
            </a:r>
            <a:endParaRPr lang="en-US" altLang="en-US" sz="1000" b="1">
              <a:latin typeface="Arial" charset="0"/>
            </a:endParaRPr>
          </a:p>
          <a:p>
            <a:pPr eaLnBrk="1" hangingPunct="1"/>
            <a:endParaRPr lang="en-US" altLang="en-US" sz="1000" b="1">
              <a:latin typeface="Arial" charset="0"/>
            </a:endParaRPr>
          </a:p>
          <a:p>
            <a:pPr eaLnBrk="1" hangingPunct="1"/>
            <a:endParaRPr lang="en-US" altLang="en-US" sz="1000" b="1">
              <a:latin typeface="Arial" charset="0"/>
            </a:endParaRPr>
          </a:p>
        </p:txBody>
      </p:sp>
      <p:cxnSp>
        <p:nvCxnSpPr>
          <p:cNvPr id="7174" name="AutoShape 6"/>
          <p:cNvCxnSpPr>
            <a:cxnSpLocks noChangeShapeType="1"/>
            <a:stCxn id="7171" idx="3"/>
            <a:endCxn id="7173" idx="1"/>
          </p:cNvCxnSpPr>
          <p:nvPr/>
        </p:nvCxnSpPr>
        <p:spPr bwMode="auto">
          <a:xfrm>
            <a:off x="2286000" y="4152900"/>
            <a:ext cx="228600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175" name="AutoShape 7"/>
          <p:cNvCxnSpPr>
            <a:cxnSpLocks noChangeShapeType="1"/>
            <a:stCxn id="7173" idx="3"/>
            <a:endCxn id="7172" idx="1"/>
          </p:cNvCxnSpPr>
          <p:nvPr/>
        </p:nvCxnSpPr>
        <p:spPr bwMode="auto">
          <a:xfrm>
            <a:off x="4191000" y="4152900"/>
            <a:ext cx="228600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176" name="Rectangle 8"/>
          <p:cNvSpPr>
            <a:spLocks noChangeArrowheads="1"/>
          </p:cNvSpPr>
          <p:nvPr/>
        </p:nvSpPr>
        <p:spPr bwMode="auto">
          <a:xfrm>
            <a:off x="7010400" y="3575050"/>
            <a:ext cx="1752600" cy="11557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marL="117475" indent="-117475"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eaLnBrk="1" hangingPunct="1"/>
            <a:r>
              <a:rPr lang="en-US" altLang="en-US" sz="1400" b="1">
                <a:latin typeface="Arial" charset="0"/>
              </a:rPr>
              <a:t>KM Processes</a:t>
            </a:r>
            <a:r>
              <a:rPr lang="en-US" altLang="en-US" sz="1100">
                <a:latin typeface="Arial" charset="0"/>
                <a:cs typeface="Times New Roman" pitchFamily="18" charset="0"/>
              </a:rPr>
              <a:t> </a:t>
            </a:r>
          </a:p>
          <a:p>
            <a:pPr eaLnBrk="1" hangingPunct="1">
              <a:buFontTx/>
              <a:buChar char="•"/>
            </a:pPr>
            <a:r>
              <a:rPr lang="en-US" altLang="en-US" sz="1100">
                <a:latin typeface="Arial" charset="0"/>
                <a:cs typeface="Times New Roman" pitchFamily="18" charset="0"/>
              </a:rPr>
              <a:t>Knowledge Discovery</a:t>
            </a:r>
          </a:p>
          <a:p>
            <a:pPr eaLnBrk="1" hangingPunct="1">
              <a:buFontTx/>
              <a:buChar char="•"/>
            </a:pPr>
            <a:r>
              <a:rPr lang="en-US" altLang="en-US" sz="1100">
                <a:latin typeface="Arial" charset="0"/>
                <a:cs typeface="Times New Roman" pitchFamily="18" charset="0"/>
              </a:rPr>
              <a:t>Knowledge Capture</a:t>
            </a:r>
          </a:p>
          <a:p>
            <a:pPr eaLnBrk="1" hangingPunct="1">
              <a:buFontTx/>
              <a:buChar char="•"/>
            </a:pPr>
            <a:r>
              <a:rPr lang="en-US" altLang="en-US" sz="1100">
                <a:latin typeface="Arial" charset="0"/>
                <a:cs typeface="Times New Roman" pitchFamily="18" charset="0"/>
              </a:rPr>
              <a:t>Knowledge Sharing</a:t>
            </a:r>
          </a:p>
          <a:p>
            <a:pPr eaLnBrk="1" hangingPunct="1">
              <a:buFontTx/>
              <a:buChar char="•"/>
            </a:pPr>
            <a:r>
              <a:rPr lang="en-US" altLang="en-US" sz="1100">
                <a:latin typeface="Arial" charset="0"/>
                <a:cs typeface="Times New Roman" pitchFamily="18" charset="0"/>
              </a:rPr>
              <a:t>Knowledge Application</a:t>
            </a:r>
          </a:p>
          <a:p>
            <a:pPr eaLnBrk="1" hangingPunct="1"/>
            <a:endParaRPr lang="en-US" altLang="en-US" sz="1100">
              <a:latin typeface="Arial" charset="0"/>
              <a:cs typeface="Times New Roman" pitchFamily="18" charset="0"/>
            </a:endParaRPr>
          </a:p>
        </p:txBody>
      </p:sp>
      <p:cxnSp>
        <p:nvCxnSpPr>
          <p:cNvPr id="7177" name="AutoShape 9"/>
          <p:cNvCxnSpPr>
            <a:cxnSpLocks noChangeShapeType="1"/>
            <a:stCxn id="7172" idx="3"/>
            <a:endCxn id="7176" idx="1"/>
          </p:cNvCxnSpPr>
          <p:nvPr/>
        </p:nvCxnSpPr>
        <p:spPr bwMode="auto">
          <a:xfrm>
            <a:off x="6781800" y="4152900"/>
            <a:ext cx="228600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7178" name="Group 10"/>
          <p:cNvGrpSpPr>
            <a:grpSpLocks/>
          </p:cNvGrpSpPr>
          <p:nvPr/>
        </p:nvGrpSpPr>
        <p:grpSpPr bwMode="auto">
          <a:xfrm>
            <a:off x="6972300" y="1981200"/>
            <a:ext cx="1803400" cy="762000"/>
            <a:chOff x="4336" y="864"/>
            <a:chExt cx="1136" cy="480"/>
          </a:xfrm>
        </p:grpSpPr>
        <p:sp>
          <p:nvSpPr>
            <p:cNvPr id="7193" name="Oval 11"/>
            <p:cNvSpPr>
              <a:spLocks noChangeArrowheads="1"/>
            </p:cNvSpPr>
            <p:nvPr/>
          </p:nvSpPr>
          <p:spPr bwMode="auto">
            <a:xfrm>
              <a:off x="4336" y="864"/>
              <a:ext cx="1136" cy="480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7194" name="Text Box 12"/>
            <p:cNvSpPr txBox="1">
              <a:spLocks noChangeArrowheads="1"/>
            </p:cNvSpPr>
            <p:nvPr/>
          </p:nvSpPr>
          <p:spPr bwMode="auto">
            <a:xfrm>
              <a:off x="4387" y="941"/>
              <a:ext cx="1034" cy="3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pPr algn="ctr" eaLnBrk="1" hangingPunct="1"/>
              <a:r>
                <a:rPr lang="en-US" altLang="en-US" sz="1400" b="1">
                  <a:latin typeface="Arial" charset="0"/>
                </a:rPr>
                <a:t>Contingency Factors</a:t>
              </a:r>
            </a:p>
          </p:txBody>
        </p:sp>
      </p:grpSp>
      <p:cxnSp>
        <p:nvCxnSpPr>
          <p:cNvPr id="7179" name="AutoShape 13"/>
          <p:cNvCxnSpPr>
            <a:cxnSpLocks noChangeShapeType="1"/>
            <a:stCxn id="7193" idx="4"/>
            <a:endCxn id="7176" idx="0"/>
          </p:cNvCxnSpPr>
          <p:nvPr/>
        </p:nvCxnSpPr>
        <p:spPr bwMode="auto">
          <a:xfrm>
            <a:off x="7874000" y="2757488"/>
            <a:ext cx="12700" cy="817562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180" name="AutoShape 14"/>
          <p:cNvCxnSpPr>
            <a:cxnSpLocks noChangeShapeType="1"/>
            <a:stCxn id="7171" idx="2"/>
            <a:endCxn id="7176" idx="2"/>
          </p:cNvCxnSpPr>
          <p:nvPr/>
        </p:nvCxnSpPr>
        <p:spPr bwMode="auto">
          <a:xfrm rot="16200000" flipH="1">
            <a:off x="4609306" y="1454944"/>
            <a:ext cx="1588" cy="6553200"/>
          </a:xfrm>
          <a:prstGeom prst="bentConnector3">
            <a:avLst>
              <a:gd name="adj1" fmla="val 56199986"/>
            </a:avLst>
          </a:prstGeom>
          <a:noFill/>
          <a:ln w="28575">
            <a:solidFill>
              <a:schemeClr val="tx1"/>
            </a:solidFill>
            <a:prstDash val="dash"/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181" name="AutoShape 15"/>
          <p:cNvCxnSpPr>
            <a:cxnSpLocks noChangeShapeType="1"/>
            <a:stCxn id="7193" idx="2"/>
            <a:endCxn id="7172" idx="0"/>
          </p:cNvCxnSpPr>
          <p:nvPr/>
        </p:nvCxnSpPr>
        <p:spPr bwMode="auto">
          <a:xfrm rot="10800000" flipV="1">
            <a:off x="5600700" y="2362200"/>
            <a:ext cx="1357313" cy="1212850"/>
          </a:xfrm>
          <a:prstGeom prst="curvedConnector2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182" name="AutoShape 16"/>
          <p:cNvCxnSpPr>
            <a:cxnSpLocks noChangeShapeType="1"/>
            <a:stCxn id="7193" idx="2"/>
            <a:endCxn id="7173" idx="0"/>
          </p:cNvCxnSpPr>
          <p:nvPr/>
        </p:nvCxnSpPr>
        <p:spPr bwMode="auto">
          <a:xfrm rot="10800000" flipV="1">
            <a:off x="3352800" y="2362200"/>
            <a:ext cx="3605213" cy="1222375"/>
          </a:xfrm>
          <a:prstGeom prst="curvedConnector2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183" name="Rectangle 17"/>
          <p:cNvSpPr>
            <a:spLocks noChangeArrowheads="1"/>
          </p:cNvSpPr>
          <p:nvPr/>
        </p:nvSpPr>
        <p:spPr bwMode="auto">
          <a:xfrm>
            <a:off x="190500" y="3276600"/>
            <a:ext cx="8763000" cy="1752600"/>
          </a:xfrm>
          <a:prstGeom prst="rect">
            <a:avLst/>
          </a:prstGeom>
          <a:noFill/>
          <a:ln w="9525" cap="rnd">
            <a:solidFill>
              <a:schemeClr val="tx1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7184" name="Rectangle 18"/>
          <p:cNvSpPr>
            <a:spLocks noChangeArrowheads="1"/>
          </p:cNvSpPr>
          <p:nvPr/>
        </p:nvSpPr>
        <p:spPr bwMode="auto">
          <a:xfrm>
            <a:off x="381000" y="2819400"/>
            <a:ext cx="131603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eaLnBrk="1" hangingPunct="1"/>
            <a:r>
              <a:rPr lang="en-US" altLang="en-US" sz="1400" b="1">
                <a:latin typeface="Arial" charset="0"/>
              </a:rPr>
              <a:t>KM Solutions</a:t>
            </a:r>
          </a:p>
        </p:txBody>
      </p:sp>
      <p:sp>
        <p:nvSpPr>
          <p:cNvPr id="7185" name="Text Box 19"/>
          <p:cNvSpPr txBox="1">
            <a:spLocks noChangeArrowheads="1"/>
          </p:cNvSpPr>
          <p:nvPr/>
        </p:nvSpPr>
        <p:spPr bwMode="auto">
          <a:xfrm>
            <a:off x="7848600" y="2819400"/>
            <a:ext cx="2825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eaLnBrk="1" hangingPunct="1"/>
            <a:r>
              <a:rPr lang="en-US" altLang="en-US" sz="1400" b="1">
                <a:latin typeface="Arial" charset="0"/>
              </a:rPr>
              <a:t>1</a:t>
            </a:r>
          </a:p>
        </p:txBody>
      </p:sp>
      <p:sp>
        <p:nvSpPr>
          <p:cNvPr id="7186" name="Text Box 20"/>
          <p:cNvSpPr txBox="1">
            <a:spLocks noChangeArrowheads="1"/>
          </p:cNvSpPr>
          <p:nvPr/>
        </p:nvSpPr>
        <p:spPr bwMode="auto">
          <a:xfrm>
            <a:off x="6019800" y="2743200"/>
            <a:ext cx="2825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eaLnBrk="1" hangingPunct="1"/>
            <a:r>
              <a:rPr lang="en-US" altLang="en-US" sz="1400" b="1">
                <a:latin typeface="Arial" charset="0"/>
              </a:rPr>
              <a:t>2</a:t>
            </a:r>
          </a:p>
        </p:txBody>
      </p:sp>
      <p:sp>
        <p:nvSpPr>
          <p:cNvPr id="7187" name="Text Box 21"/>
          <p:cNvSpPr txBox="1">
            <a:spLocks noChangeArrowheads="1"/>
          </p:cNvSpPr>
          <p:nvPr/>
        </p:nvSpPr>
        <p:spPr bwMode="auto">
          <a:xfrm>
            <a:off x="4876800" y="2590800"/>
            <a:ext cx="2825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eaLnBrk="1" hangingPunct="1"/>
            <a:r>
              <a:rPr lang="en-US" altLang="en-US" sz="1400" b="1">
                <a:latin typeface="Arial" charset="0"/>
              </a:rPr>
              <a:t>3</a:t>
            </a:r>
          </a:p>
        </p:txBody>
      </p:sp>
      <p:sp>
        <p:nvSpPr>
          <p:cNvPr id="7188" name="Text Box 22"/>
          <p:cNvSpPr txBox="1">
            <a:spLocks noChangeArrowheads="1"/>
          </p:cNvSpPr>
          <p:nvPr/>
        </p:nvSpPr>
        <p:spPr bwMode="auto">
          <a:xfrm>
            <a:off x="2273300" y="4191000"/>
            <a:ext cx="2825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eaLnBrk="1" hangingPunct="1"/>
            <a:r>
              <a:rPr lang="en-US" altLang="en-US" sz="1400" b="1">
                <a:latin typeface="Arial" charset="0"/>
              </a:rPr>
              <a:t>4</a:t>
            </a:r>
          </a:p>
        </p:txBody>
      </p:sp>
      <p:sp>
        <p:nvSpPr>
          <p:cNvPr id="7189" name="Text Box 23"/>
          <p:cNvSpPr txBox="1">
            <a:spLocks noChangeArrowheads="1"/>
          </p:cNvSpPr>
          <p:nvPr/>
        </p:nvSpPr>
        <p:spPr bwMode="auto">
          <a:xfrm>
            <a:off x="4165600" y="4191000"/>
            <a:ext cx="2825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eaLnBrk="1" hangingPunct="1"/>
            <a:r>
              <a:rPr lang="en-US" altLang="en-US" sz="1400" b="1">
                <a:latin typeface="Arial" charset="0"/>
              </a:rPr>
              <a:t>5</a:t>
            </a:r>
          </a:p>
        </p:txBody>
      </p:sp>
      <p:sp>
        <p:nvSpPr>
          <p:cNvPr id="7190" name="Text Box 24"/>
          <p:cNvSpPr txBox="1">
            <a:spLocks noChangeArrowheads="1"/>
          </p:cNvSpPr>
          <p:nvPr/>
        </p:nvSpPr>
        <p:spPr bwMode="auto">
          <a:xfrm>
            <a:off x="6769100" y="4178300"/>
            <a:ext cx="2825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eaLnBrk="1" hangingPunct="1"/>
            <a:r>
              <a:rPr lang="en-US" altLang="en-US" sz="1400" b="1">
                <a:latin typeface="Arial" charset="0"/>
              </a:rPr>
              <a:t>6</a:t>
            </a:r>
          </a:p>
        </p:txBody>
      </p:sp>
      <p:sp>
        <p:nvSpPr>
          <p:cNvPr id="7191" name="Text Box 25"/>
          <p:cNvSpPr txBox="1">
            <a:spLocks noChangeArrowheads="1"/>
          </p:cNvSpPr>
          <p:nvPr/>
        </p:nvSpPr>
        <p:spPr bwMode="auto">
          <a:xfrm>
            <a:off x="4191000" y="5638800"/>
            <a:ext cx="2825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eaLnBrk="1" hangingPunct="1"/>
            <a:r>
              <a:rPr lang="en-US" altLang="en-US" sz="1400" b="1">
                <a:latin typeface="Arial" charset="0"/>
              </a:rPr>
              <a:t>7</a:t>
            </a:r>
          </a:p>
        </p:txBody>
      </p:sp>
      <p:sp>
        <p:nvSpPr>
          <p:cNvPr id="7192" name="Rectangle 26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en-US" smtClean="0"/>
              <a:t>Contingency Factors and KM Solutions</a:t>
            </a:r>
          </a:p>
        </p:txBody>
      </p:sp>
      <p:sp>
        <p:nvSpPr>
          <p:cNvPr id="28" name="Rectangle 3"/>
          <p:cNvSpPr>
            <a:spLocks noGrp="1" noChangeArrowheads="1"/>
          </p:cNvSpPr>
          <p:nvPr>
            <p:ph type="ftr" sz="quarter" idx="11"/>
          </p:nvPr>
        </p:nvSpPr>
        <p:spPr>
          <a:xfrm>
            <a:off x="0" y="6669360"/>
            <a:ext cx="3995936" cy="188640"/>
          </a:xfrm>
        </p:spPr>
        <p:txBody>
          <a:bodyPr/>
          <a:lstStyle/>
          <a:p>
            <a:pPr>
              <a:defRPr/>
            </a:pPr>
            <a:r>
              <a:rPr lang="en-US" dirty="0"/>
              <a:t>Becerra-Fernandez, et al. -- Knowledge Management 1/e  --  </a:t>
            </a:r>
            <a:r>
              <a:rPr lang="en-US" dirty="0">
                <a:latin typeface="Times New Roman"/>
                <a:cs typeface="Arial" pitchFamily="34" charset="0"/>
              </a:rPr>
              <a:t>©</a:t>
            </a:r>
            <a:r>
              <a:rPr lang="en-US" dirty="0">
                <a:cs typeface="Arial" pitchFamily="34" charset="0"/>
              </a:rPr>
              <a:t> 2004 Prentice Hall</a:t>
            </a:r>
          </a:p>
        </p:txBody>
      </p:sp>
    </p:spTree>
    <p:extLst>
      <p:ext uri="{BB962C8B-B14F-4D97-AF65-F5344CB8AC3E}">
        <p14:creationId xmlns:p14="http://schemas.microsoft.com/office/powerpoint/2010/main" val="9335909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ChangeArrowheads="1"/>
          </p:cNvSpPr>
          <p:nvPr/>
        </p:nvSpPr>
        <p:spPr bwMode="auto">
          <a:xfrm>
            <a:off x="3278188" y="3582988"/>
            <a:ext cx="2359025" cy="758825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2057400" y="2514600"/>
            <a:ext cx="4800600" cy="2895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1447800" y="1981200"/>
            <a:ext cx="6019800" cy="396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8198" name="Text Box 6"/>
          <p:cNvSpPr txBox="1">
            <a:spLocks noChangeArrowheads="1"/>
          </p:cNvSpPr>
          <p:nvPr/>
        </p:nvSpPr>
        <p:spPr bwMode="auto">
          <a:xfrm>
            <a:off x="3327400" y="3810000"/>
            <a:ext cx="2260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eaLnBrk="1" hangingPunct="1"/>
            <a:r>
              <a:rPr lang="en-US" altLang="en-US" sz="1400" b="1">
                <a:latin typeface="Arial" charset="0"/>
              </a:rPr>
              <a:t>Knowledge Management</a:t>
            </a:r>
          </a:p>
        </p:txBody>
      </p:sp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3498850" y="3135313"/>
            <a:ext cx="19177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eaLnBrk="1" hangingPunct="1"/>
            <a:r>
              <a:rPr lang="en-US" altLang="en-US" sz="1400" b="1">
                <a:latin typeface="Arial" charset="0"/>
              </a:rPr>
              <a:t>Task Characteristics</a:t>
            </a:r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3227388" y="4452938"/>
            <a:ext cx="245903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eaLnBrk="1" hangingPunct="1"/>
            <a:r>
              <a:rPr lang="en-US" altLang="en-US" sz="1400" b="1">
                <a:latin typeface="Arial" charset="0"/>
              </a:rPr>
              <a:t>Knowledge Characteristics</a:t>
            </a:r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2667000" y="3086100"/>
            <a:ext cx="3581400" cy="1752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endParaRPr lang="en-US" altLang="en-US"/>
          </a:p>
        </p:txBody>
      </p:sp>
      <p:cxnSp>
        <p:nvCxnSpPr>
          <p:cNvPr id="8202" name="AutoShape 10"/>
          <p:cNvCxnSpPr>
            <a:cxnSpLocks noChangeShapeType="1"/>
            <a:stCxn id="8201" idx="1"/>
            <a:endCxn id="8195" idx="1"/>
          </p:cNvCxnSpPr>
          <p:nvPr/>
        </p:nvCxnSpPr>
        <p:spPr bwMode="auto">
          <a:xfrm>
            <a:off x="2667000" y="3962400"/>
            <a:ext cx="611188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203" name="AutoShape 11"/>
          <p:cNvCxnSpPr>
            <a:cxnSpLocks noChangeShapeType="1"/>
            <a:stCxn id="8195" idx="3"/>
            <a:endCxn id="8201" idx="3"/>
          </p:cNvCxnSpPr>
          <p:nvPr/>
        </p:nvCxnSpPr>
        <p:spPr bwMode="auto">
          <a:xfrm>
            <a:off x="5637213" y="3962400"/>
            <a:ext cx="611187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204" name="Rectangle 12"/>
          <p:cNvSpPr>
            <a:spLocks noChangeArrowheads="1"/>
          </p:cNvSpPr>
          <p:nvPr/>
        </p:nvSpPr>
        <p:spPr bwMode="auto">
          <a:xfrm>
            <a:off x="3086100" y="2667000"/>
            <a:ext cx="274478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eaLnBrk="1" hangingPunct="1"/>
            <a:r>
              <a:rPr lang="en-US" altLang="en-US" sz="1400" b="1">
                <a:latin typeface="Arial" charset="0"/>
              </a:rPr>
              <a:t>Organizational Characteristics</a:t>
            </a:r>
          </a:p>
        </p:txBody>
      </p:sp>
      <p:sp>
        <p:nvSpPr>
          <p:cNvPr id="8205" name="Rectangle 13"/>
          <p:cNvSpPr>
            <a:spLocks noChangeArrowheads="1"/>
          </p:cNvSpPr>
          <p:nvPr/>
        </p:nvSpPr>
        <p:spPr bwMode="auto">
          <a:xfrm>
            <a:off x="3086100" y="2103438"/>
            <a:ext cx="27463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eaLnBrk="1" hangingPunct="1"/>
            <a:r>
              <a:rPr lang="en-US" altLang="en-US" sz="1400" b="1">
                <a:latin typeface="Arial" charset="0"/>
              </a:rPr>
              <a:t>Environmental Characteristics</a:t>
            </a:r>
          </a:p>
        </p:txBody>
      </p:sp>
      <p:sp>
        <p:nvSpPr>
          <p:cNvPr id="8206" name="Rectangle 1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Categories of Contingency Factors</a:t>
            </a:r>
          </a:p>
        </p:txBody>
      </p:sp>
      <p:sp>
        <p:nvSpPr>
          <p:cNvPr id="16" name="Rectangle 3"/>
          <p:cNvSpPr txBox="1">
            <a:spLocks noChangeArrowheads="1"/>
          </p:cNvSpPr>
          <p:nvPr/>
        </p:nvSpPr>
        <p:spPr>
          <a:xfrm>
            <a:off x="0" y="6669360"/>
            <a:ext cx="3995936" cy="188640"/>
          </a:xfrm>
          <a:prstGeom prst="rect">
            <a:avLst/>
          </a:prstGeom>
        </p:spPr>
        <p:txBody>
          <a:bodyPr vert="horz" lIns="91411" tIns="45705" rIns="91411" bIns="45705"/>
          <a:lstStyle>
            <a:defPPr>
              <a:defRPr lang="id-ID"/>
            </a:defPPr>
            <a:lvl1pPr marL="0" algn="r" defTabSz="914107" rtl="0" eaLnBrk="1" latinLnBrk="0" hangingPunct="1">
              <a:defRPr kumimoji="0" sz="8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054" algn="l" defTabSz="91410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107" algn="l" defTabSz="91410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161" algn="l" defTabSz="91410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215" algn="l" defTabSz="91410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268" algn="l" defTabSz="91410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322" algn="l" defTabSz="91410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199376" algn="l" defTabSz="91410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6430" algn="l" defTabSz="91410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mtClean="0"/>
              <a:t>Becerra-Fernandez, et al. -- Knowledge Management 1/e  --  </a:t>
            </a:r>
            <a:r>
              <a:rPr lang="en-US" smtClean="0">
                <a:latin typeface="Times New Roman"/>
                <a:cs typeface="Arial" pitchFamily="34" charset="0"/>
              </a:rPr>
              <a:t>©</a:t>
            </a:r>
            <a:r>
              <a:rPr lang="en-US" smtClean="0">
                <a:cs typeface="Arial" pitchFamily="34" charset="0"/>
              </a:rPr>
              <a:t> 2004 Prentice Hall</a:t>
            </a:r>
            <a:endParaRPr lang="en-US" dirty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4926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6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dirty="0" err="1" smtClean="0"/>
              <a:t>Karakteristik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Pekerjaan</a:t>
            </a:r>
            <a:endParaRPr lang="en-US" altLang="en-US" dirty="0" smtClean="0"/>
          </a:p>
        </p:txBody>
      </p:sp>
      <p:sp>
        <p:nvSpPr>
          <p:cNvPr id="9220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Proses KM </a:t>
            </a:r>
            <a:r>
              <a:rPr lang="id-ID" dirty="0" smtClean="0"/>
              <a:t>yang </a:t>
            </a:r>
            <a:r>
              <a:rPr lang="id-ID" dirty="0"/>
              <a:t>sesuai untuk subunit organisasi tergantung pada sifat dari </a:t>
            </a:r>
            <a:r>
              <a:rPr lang="en-US" dirty="0" err="1" smtClean="0"/>
              <a:t>Pekerjaan</a:t>
            </a:r>
            <a:endParaRPr lang="en-US" altLang="en-US" dirty="0" smtClean="0"/>
          </a:p>
          <a:p>
            <a:pPr lvl="1" eaLnBrk="1" hangingPunct="1"/>
            <a:r>
              <a:rPr lang="en-US" altLang="en-US" dirty="0" smtClean="0"/>
              <a:t>Task </a:t>
            </a:r>
            <a:r>
              <a:rPr lang="en-US" altLang="en-US" dirty="0" smtClean="0"/>
              <a:t>Uncertainty (</a:t>
            </a:r>
            <a:r>
              <a:rPr lang="en-US" altLang="en-US" dirty="0" err="1" smtClean="0"/>
              <a:t>Ketidakpastian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Pekerjaan</a:t>
            </a:r>
            <a:r>
              <a:rPr lang="en-US" altLang="en-US" dirty="0" smtClean="0"/>
              <a:t>)</a:t>
            </a:r>
            <a:endParaRPr lang="en-US" altLang="en-US" dirty="0" smtClean="0"/>
          </a:p>
          <a:p>
            <a:pPr lvl="1" eaLnBrk="1" hangingPunct="1"/>
            <a:r>
              <a:rPr lang="en-US" altLang="en-US" dirty="0" smtClean="0"/>
              <a:t>Task </a:t>
            </a:r>
            <a:r>
              <a:rPr lang="en-US" altLang="en-US" dirty="0" smtClean="0"/>
              <a:t>Interdependence (</a:t>
            </a:r>
            <a:r>
              <a:rPr lang="en-US" altLang="en-US" dirty="0" err="1" smtClean="0"/>
              <a:t>Ketergantungan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Pekerjaan</a:t>
            </a:r>
            <a:r>
              <a:rPr lang="en-US" altLang="en-US" dirty="0" smtClean="0"/>
              <a:t>)</a:t>
            </a:r>
            <a:endParaRPr lang="en-US" altLang="en-US" dirty="0" smtClean="0"/>
          </a:p>
          <a:p>
            <a:pPr eaLnBrk="1" hangingPunct="1"/>
            <a:endParaRPr lang="en-US" altLang="en-US" dirty="0" smtClean="0"/>
          </a:p>
          <a:p>
            <a:pPr eaLnBrk="1" hangingPunct="1"/>
            <a:endParaRPr lang="en-US" altLang="en-US" dirty="0" smtClean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xfrm>
            <a:off x="0" y="6669360"/>
            <a:ext cx="3995936" cy="188640"/>
          </a:xfrm>
        </p:spPr>
        <p:txBody>
          <a:bodyPr/>
          <a:lstStyle/>
          <a:p>
            <a:pPr>
              <a:defRPr/>
            </a:pPr>
            <a:r>
              <a:rPr lang="en-US" dirty="0"/>
              <a:t>Becerra-Fernandez, et al. -- Knowledge Management 1/e  --  </a:t>
            </a:r>
            <a:r>
              <a:rPr lang="en-US" dirty="0">
                <a:latin typeface="Times New Roman"/>
                <a:cs typeface="Arial" pitchFamily="34" charset="0"/>
              </a:rPr>
              <a:t>©</a:t>
            </a:r>
            <a:r>
              <a:rPr lang="en-US" dirty="0">
                <a:cs typeface="Arial" pitchFamily="34" charset="0"/>
              </a:rPr>
              <a:t> 2004 Prentice Hall</a:t>
            </a:r>
          </a:p>
        </p:txBody>
      </p:sp>
    </p:spTree>
    <p:extLst>
      <p:ext uri="{BB962C8B-B14F-4D97-AF65-F5344CB8AC3E}">
        <p14:creationId xmlns:p14="http://schemas.microsoft.com/office/powerpoint/2010/main" val="40717943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Task Uncertainty</a:t>
            </a:r>
          </a:p>
        </p:txBody>
      </p:sp>
      <p:sp>
        <p:nvSpPr>
          <p:cNvPr id="10244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Task Uncertainty (</a:t>
            </a:r>
            <a:r>
              <a:rPr lang="id-ID" dirty="0" smtClean="0"/>
              <a:t>ketidakpastian </a:t>
            </a:r>
            <a:r>
              <a:rPr lang="en-US" dirty="0" err="1" smtClean="0"/>
              <a:t>pekerjaan</a:t>
            </a:r>
            <a:r>
              <a:rPr lang="id-ID" dirty="0" smtClean="0"/>
              <a:t> </a:t>
            </a:r>
            <a:r>
              <a:rPr lang="en-US" dirty="0" smtClean="0"/>
              <a:t>) </a:t>
            </a:r>
            <a:r>
              <a:rPr lang="en-US" dirty="0" err="1" smtClean="0"/>
              <a:t>dipandang</a:t>
            </a:r>
            <a:r>
              <a:rPr lang="en-US" dirty="0" smtClean="0"/>
              <a:t>  </a:t>
            </a:r>
            <a:r>
              <a:rPr lang="id-ID" dirty="0" smtClean="0"/>
              <a:t>mengurangi </a:t>
            </a:r>
            <a:r>
              <a:rPr lang="id-ID" dirty="0"/>
              <a:t>kemampuan organisasi untuk mengembangkan rutinitas, dan karenanya aplikasi pengetahuan akan tergantung pada </a:t>
            </a:r>
            <a:r>
              <a:rPr lang="en-US" dirty="0" smtClean="0"/>
              <a:t>direction (</a:t>
            </a:r>
            <a:r>
              <a:rPr lang="id-ID" dirty="0" smtClean="0"/>
              <a:t>arah</a:t>
            </a:r>
            <a:r>
              <a:rPr lang="en-US" dirty="0" smtClean="0"/>
              <a:t> )</a:t>
            </a:r>
          </a:p>
          <a:p>
            <a:r>
              <a:rPr lang="id-ID" dirty="0" smtClean="0"/>
              <a:t>Ketika </a:t>
            </a:r>
            <a:r>
              <a:rPr lang="en-US" dirty="0" smtClean="0"/>
              <a:t>Task Uncertainty (</a:t>
            </a:r>
            <a:r>
              <a:rPr lang="id-ID" dirty="0" smtClean="0"/>
              <a:t>ketidakpastian tugas</a:t>
            </a:r>
            <a:r>
              <a:rPr lang="en-US" dirty="0" smtClean="0"/>
              <a:t>) </a:t>
            </a:r>
            <a:r>
              <a:rPr lang="id-ID" dirty="0" smtClean="0"/>
              <a:t> </a:t>
            </a:r>
            <a:r>
              <a:rPr lang="id-ID" dirty="0"/>
              <a:t>tinggi, eksternalisasi dan internalisasi akan lebih mahal karena mengubah masalah dan </a:t>
            </a:r>
            <a:r>
              <a:rPr lang="id-ID" dirty="0" smtClean="0"/>
              <a:t>tugas</a:t>
            </a:r>
            <a:endParaRPr lang="en-US" dirty="0" smtClean="0"/>
          </a:p>
          <a:p>
            <a:r>
              <a:rPr lang="id-ID" dirty="0"/>
              <a:t>Ketika </a:t>
            </a:r>
            <a:r>
              <a:rPr lang="en-US" dirty="0"/>
              <a:t>Task Uncertainty (</a:t>
            </a:r>
            <a:r>
              <a:rPr lang="id-ID" dirty="0"/>
              <a:t>ketidakpastian tugas</a:t>
            </a:r>
            <a:r>
              <a:rPr lang="en-US" dirty="0"/>
              <a:t>) </a:t>
            </a:r>
            <a:r>
              <a:rPr lang="en-US" dirty="0" err="1" smtClean="0"/>
              <a:t>rendah</a:t>
            </a:r>
            <a:r>
              <a:rPr lang="en-US" dirty="0" smtClean="0"/>
              <a:t> , Routine (</a:t>
            </a:r>
            <a:r>
              <a:rPr lang="id-ID" dirty="0" smtClean="0"/>
              <a:t>rutinitas</a:t>
            </a:r>
            <a:r>
              <a:rPr lang="en-US" dirty="0" smtClean="0"/>
              <a:t>)</a:t>
            </a:r>
            <a:r>
              <a:rPr lang="id-ID" dirty="0" smtClean="0"/>
              <a:t> dapat </a:t>
            </a:r>
            <a:r>
              <a:rPr lang="id-ID" dirty="0"/>
              <a:t>dikembangkan untuk </a:t>
            </a:r>
            <a:r>
              <a:rPr lang="en-US" dirty="0" err="1" smtClean="0"/>
              <a:t>mendukung</a:t>
            </a:r>
            <a:r>
              <a:rPr lang="en-US" dirty="0" smtClean="0"/>
              <a:t> </a:t>
            </a:r>
            <a:r>
              <a:rPr lang="id-ID" dirty="0" smtClean="0"/>
              <a:t>pengetahuan</a:t>
            </a:r>
            <a:endParaRPr lang="en-US" altLang="en-US" dirty="0" smtClean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xfrm>
            <a:off x="0" y="6669360"/>
            <a:ext cx="3995936" cy="188640"/>
          </a:xfrm>
        </p:spPr>
        <p:txBody>
          <a:bodyPr/>
          <a:lstStyle/>
          <a:p>
            <a:pPr>
              <a:defRPr/>
            </a:pPr>
            <a:r>
              <a:rPr lang="en-US" dirty="0"/>
              <a:t>Becerra-Fernandez, et al. -- Knowledge Management 1/e  --  </a:t>
            </a:r>
            <a:r>
              <a:rPr lang="en-US" dirty="0">
                <a:latin typeface="Times New Roman"/>
                <a:cs typeface="Arial" pitchFamily="34" charset="0"/>
              </a:rPr>
              <a:t>©</a:t>
            </a:r>
            <a:r>
              <a:rPr lang="en-US" dirty="0">
                <a:cs typeface="Arial" pitchFamily="34" charset="0"/>
              </a:rPr>
              <a:t> 2004 Prentice Hall</a:t>
            </a:r>
          </a:p>
        </p:txBody>
      </p:sp>
    </p:spTree>
    <p:extLst>
      <p:ext uri="{BB962C8B-B14F-4D97-AF65-F5344CB8AC3E}">
        <p14:creationId xmlns:p14="http://schemas.microsoft.com/office/powerpoint/2010/main" val="13655424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80" name="Rectangle 15"/>
          <p:cNvSpPr>
            <a:spLocks noGrp="1" noChangeArrowheads="1"/>
          </p:cNvSpPr>
          <p:nvPr>
            <p:ph type="title"/>
          </p:nvPr>
        </p:nvSpPr>
        <p:spPr>
          <a:xfrm>
            <a:off x="1447800" y="228600"/>
            <a:ext cx="7924800" cy="1066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2800" dirty="0" smtClean="0"/>
              <a:t/>
            </a:r>
            <a:br>
              <a:rPr lang="en-US" altLang="en-US" sz="2800" dirty="0" smtClean="0"/>
            </a:br>
            <a:r>
              <a:rPr lang="en-US" altLang="en-US" sz="2800" dirty="0" smtClean="0"/>
              <a:t>Effects of Task Characteristics on KM Processes</a:t>
            </a:r>
            <a:br>
              <a:rPr lang="en-US" altLang="en-US" sz="2800" dirty="0" smtClean="0"/>
            </a:br>
            <a:endParaRPr lang="en-US" altLang="en-US" sz="2800" dirty="0" smtClean="0"/>
          </a:p>
        </p:txBody>
      </p:sp>
      <p:sp>
        <p:nvSpPr>
          <p:cNvPr id="11267" name="Rectangle 2"/>
          <p:cNvSpPr>
            <a:spLocks noChangeArrowheads="1"/>
          </p:cNvSpPr>
          <p:nvPr/>
        </p:nvSpPr>
        <p:spPr bwMode="auto">
          <a:xfrm>
            <a:off x="3124200" y="1736725"/>
            <a:ext cx="3276600" cy="25908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1268" name="Text Box 3"/>
          <p:cNvSpPr txBox="1">
            <a:spLocks noChangeArrowheads="1"/>
          </p:cNvSpPr>
          <p:nvPr/>
        </p:nvSpPr>
        <p:spPr bwMode="auto">
          <a:xfrm>
            <a:off x="5276850" y="3533775"/>
            <a:ext cx="9334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algn="r"/>
            <a:r>
              <a:rPr lang="en-US" altLang="en-US" sz="1400">
                <a:latin typeface="Arial" charset="0"/>
              </a:rPr>
              <a:t>Direction </a:t>
            </a:r>
          </a:p>
        </p:txBody>
      </p:sp>
      <p:sp>
        <p:nvSpPr>
          <p:cNvPr id="11269" name="Text Box 4"/>
          <p:cNvSpPr txBox="1">
            <a:spLocks noChangeArrowheads="1"/>
          </p:cNvSpPr>
          <p:nvPr/>
        </p:nvSpPr>
        <p:spPr bwMode="auto">
          <a:xfrm>
            <a:off x="3276600" y="1920875"/>
            <a:ext cx="1179513" cy="73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r>
              <a:rPr lang="en-US" altLang="en-US" sz="1400">
                <a:latin typeface="Arial" charset="0"/>
              </a:rPr>
              <a:t>Exchange </a:t>
            </a:r>
          </a:p>
          <a:p>
            <a:r>
              <a:rPr lang="en-US" altLang="en-US" sz="1400">
                <a:latin typeface="Arial" charset="0"/>
              </a:rPr>
              <a:t>Combination</a:t>
            </a:r>
          </a:p>
          <a:p>
            <a:r>
              <a:rPr lang="en-US" altLang="en-US" sz="1400">
                <a:latin typeface="Arial" charset="0"/>
              </a:rPr>
              <a:t>Routines</a:t>
            </a:r>
          </a:p>
        </p:txBody>
      </p:sp>
      <p:sp>
        <p:nvSpPr>
          <p:cNvPr id="11270" name="Text Box 5"/>
          <p:cNvSpPr txBox="1">
            <a:spLocks noChangeArrowheads="1"/>
          </p:cNvSpPr>
          <p:nvPr/>
        </p:nvSpPr>
        <p:spPr bwMode="auto">
          <a:xfrm>
            <a:off x="3276600" y="3321050"/>
            <a:ext cx="1347788" cy="73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r>
              <a:rPr lang="en-US" altLang="en-US" sz="1400">
                <a:latin typeface="Arial" charset="0"/>
              </a:rPr>
              <a:t>Internalization</a:t>
            </a:r>
          </a:p>
          <a:p>
            <a:r>
              <a:rPr lang="en-US" altLang="en-US" sz="1400">
                <a:latin typeface="Arial" charset="0"/>
              </a:rPr>
              <a:t>Externalization</a:t>
            </a:r>
          </a:p>
          <a:p>
            <a:r>
              <a:rPr lang="en-US" altLang="en-US" sz="1400">
                <a:latin typeface="Arial" charset="0"/>
              </a:rPr>
              <a:t>Routines</a:t>
            </a:r>
          </a:p>
        </p:txBody>
      </p:sp>
      <p:sp>
        <p:nvSpPr>
          <p:cNvPr id="11271" name="Text Box 6"/>
          <p:cNvSpPr txBox="1">
            <a:spLocks noChangeArrowheads="1"/>
          </p:cNvSpPr>
          <p:nvPr/>
        </p:nvSpPr>
        <p:spPr bwMode="auto">
          <a:xfrm>
            <a:off x="5029200" y="2027238"/>
            <a:ext cx="1181100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algn="r"/>
            <a:r>
              <a:rPr lang="en-US" altLang="en-US" sz="1400">
                <a:latin typeface="Arial" charset="0"/>
              </a:rPr>
              <a:t>Direction </a:t>
            </a:r>
          </a:p>
          <a:p>
            <a:pPr algn="r"/>
            <a:r>
              <a:rPr lang="en-US" altLang="en-US" sz="1400">
                <a:latin typeface="Arial" charset="0"/>
              </a:rPr>
              <a:t>Socialization</a:t>
            </a:r>
          </a:p>
        </p:txBody>
      </p:sp>
      <p:sp>
        <p:nvSpPr>
          <p:cNvPr id="11272" name="Line 7"/>
          <p:cNvSpPr>
            <a:spLocks noChangeShapeType="1"/>
          </p:cNvSpPr>
          <p:nvPr/>
        </p:nvSpPr>
        <p:spPr bwMode="auto">
          <a:xfrm flipV="1">
            <a:off x="3124200" y="3032125"/>
            <a:ext cx="3276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3" name="Line 8"/>
          <p:cNvSpPr>
            <a:spLocks noChangeShapeType="1"/>
          </p:cNvSpPr>
          <p:nvPr/>
        </p:nvSpPr>
        <p:spPr bwMode="auto">
          <a:xfrm flipH="1">
            <a:off x="4800600" y="1736725"/>
            <a:ext cx="0" cy="2590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4" name="Text Box 9"/>
          <p:cNvSpPr txBox="1">
            <a:spLocks noChangeArrowheads="1"/>
          </p:cNvSpPr>
          <p:nvPr/>
        </p:nvSpPr>
        <p:spPr bwMode="auto">
          <a:xfrm>
            <a:off x="4038600" y="4479925"/>
            <a:ext cx="161131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r>
              <a:rPr lang="en-US" altLang="en-US" sz="1400" b="1">
                <a:latin typeface="Arial" charset="0"/>
              </a:rPr>
              <a:t>Task Uncertainty</a:t>
            </a:r>
          </a:p>
        </p:txBody>
      </p:sp>
      <p:sp>
        <p:nvSpPr>
          <p:cNvPr id="11275" name="Text Box 10"/>
          <p:cNvSpPr txBox="1">
            <a:spLocks noChangeArrowheads="1"/>
          </p:cNvSpPr>
          <p:nvPr/>
        </p:nvSpPr>
        <p:spPr bwMode="auto">
          <a:xfrm rot="-5400000">
            <a:off x="1600200" y="2865438"/>
            <a:ext cx="2438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algn="ctr"/>
            <a:r>
              <a:rPr lang="en-US" altLang="en-US" sz="1400" b="1">
                <a:latin typeface="Arial" charset="0"/>
              </a:rPr>
              <a:t>Task Interdependence</a:t>
            </a:r>
          </a:p>
        </p:txBody>
      </p:sp>
      <p:sp>
        <p:nvSpPr>
          <p:cNvPr id="11276" name="Text Box 11"/>
          <p:cNvSpPr txBox="1">
            <a:spLocks noChangeArrowheads="1"/>
          </p:cNvSpPr>
          <p:nvPr/>
        </p:nvSpPr>
        <p:spPr bwMode="auto">
          <a:xfrm>
            <a:off x="2498725" y="1720850"/>
            <a:ext cx="5492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r>
              <a:rPr lang="en-US" altLang="en-US" sz="1400">
                <a:latin typeface="Arial" charset="0"/>
              </a:rPr>
              <a:t>High</a:t>
            </a:r>
          </a:p>
        </p:txBody>
      </p:sp>
      <p:sp>
        <p:nvSpPr>
          <p:cNvPr id="11277" name="Text Box 12"/>
          <p:cNvSpPr txBox="1">
            <a:spLocks noChangeArrowheads="1"/>
          </p:cNvSpPr>
          <p:nvPr/>
        </p:nvSpPr>
        <p:spPr bwMode="auto">
          <a:xfrm>
            <a:off x="3200400" y="4403725"/>
            <a:ext cx="50958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r>
              <a:rPr lang="en-US" altLang="en-US" sz="1400">
                <a:latin typeface="Arial" charset="0"/>
              </a:rPr>
              <a:t>Low</a:t>
            </a:r>
          </a:p>
        </p:txBody>
      </p:sp>
      <p:sp>
        <p:nvSpPr>
          <p:cNvPr id="11278" name="Text Box 13"/>
          <p:cNvSpPr txBox="1">
            <a:spLocks noChangeArrowheads="1"/>
          </p:cNvSpPr>
          <p:nvPr/>
        </p:nvSpPr>
        <p:spPr bwMode="auto">
          <a:xfrm>
            <a:off x="5753100" y="4403725"/>
            <a:ext cx="5492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r>
              <a:rPr lang="en-US" altLang="en-US" sz="1400">
                <a:latin typeface="Arial" charset="0"/>
              </a:rPr>
              <a:t>High</a:t>
            </a:r>
          </a:p>
        </p:txBody>
      </p:sp>
      <p:sp>
        <p:nvSpPr>
          <p:cNvPr id="11279" name="Text Box 14"/>
          <p:cNvSpPr txBox="1">
            <a:spLocks noChangeArrowheads="1"/>
          </p:cNvSpPr>
          <p:nvPr/>
        </p:nvSpPr>
        <p:spPr bwMode="auto">
          <a:xfrm>
            <a:off x="2498725" y="4048125"/>
            <a:ext cx="50958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r>
              <a:rPr lang="en-US" altLang="en-US" sz="1400">
                <a:latin typeface="Arial" charset="0"/>
              </a:rPr>
              <a:t>Low</a:t>
            </a:r>
          </a:p>
        </p:txBody>
      </p:sp>
      <p:sp>
        <p:nvSpPr>
          <p:cNvPr id="11281" name="Rectangle 16"/>
          <p:cNvSpPr>
            <a:spLocks noChangeArrowheads="1"/>
          </p:cNvSpPr>
          <p:nvPr/>
        </p:nvSpPr>
        <p:spPr bwMode="auto">
          <a:xfrm>
            <a:off x="3073400" y="5245100"/>
            <a:ext cx="1347788" cy="1155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eaLnBrk="1" hangingPunct="1"/>
            <a:r>
              <a:rPr lang="en-US" altLang="en-US" sz="1400">
                <a:latin typeface="Arial" charset="0"/>
              </a:rPr>
              <a:t>Routines</a:t>
            </a:r>
          </a:p>
          <a:p>
            <a:r>
              <a:rPr lang="en-US" altLang="en-US" sz="1400">
                <a:latin typeface="Arial" charset="0"/>
              </a:rPr>
              <a:t>Internalization</a:t>
            </a:r>
          </a:p>
          <a:p>
            <a:r>
              <a:rPr lang="en-US" altLang="en-US" sz="1400">
                <a:latin typeface="Arial" charset="0"/>
              </a:rPr>
              <a:t>Externalization</a:t>
            </a:r>
          </a:p>
          <a:p>
            <a:r>
              <a:rPr lang="en-US" altLang="en-US" sz="1400">
                <a:latin typeface="Arial" charset="0"/>
              </a:rPr>
              <a:t>Exchange </a:t>
            </a:r>
          </a:p>
          <a:p>
            <a:r>
              <a:rPr lang="en-US" altLang="en-US" sz="1400">
                <a:latin typeface="Arial" charset="0"/>
              </a:rPr>
              <a:t>Combination</a:t>
            </a:r>
          </a:p>
        </p:txBody>
      </p:sp>
      <p:sp>
        <p:nvSpPr>
          <p:cNvPr id="11282" name="Rectangle 17"/>
          <p:cNvSpPr>
            <a:spLocks noChangeArrowheads="1"/>
          </p:cNvSpPr>
          <p:nvPr/>
        </p:nvSpPr>
        <p:spPr bwMode="auto">
          <a:xfrm>
            <a:off x="5257800" y="5245100"/>
            <a:ext cx="1181100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algn="r" eaLnBrk="1" hangingPunct="1"/>
            <a:r>
              <a:rPr lang="en-US" altLang="en-US" sz="1400">
                <a:latin typeface="Arial" charset="0"/>
              </a:rPr>
              <a:t>Direction</a:t>
            </a:r>
          </a:p>
          <a:p>
            <a:pPr algn="r" eaLnBrk="1" hangingPunct="1"/>
            <a:r>
              <a:rPr lang="en-US" altLang="en-US" sz="1400">
                <a:latin typeface="Arial" charset="0"/>
              </a:rPr>
              <a:t>Socialization</a:t>
            </a:r>
          </a:p>
        </p:txBody>
      </p:sp>
      <p:sp>
        <p:nvSpPr>
          <p:cNvPr id="11283" name="Line 18"/>
          <p:cNvSpPr>
            <a:spLocks noChangeShapeType="1"/>
          </p:cNvSpPr>
          <p:nvPr/>
        </p:nvSpPr>
        <p:spPr bwMode="auto">
          <a:xfrm>
            <a:off x="3454400" y="47117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4" name="Line 19"/>
          <p:cNvSpPr>
            <a:spLocks noChangeShapeType="1"/>
          </p:cNvSpPr>
          <p:nvPr/>
        </p:nvSpPr>
        <p:spPr bwMode="auto">
          <a:xfrm>
            <a:off x="6057900" y="47117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5" name="Rectangle 20"/>
          <p:cNvSpPr>
            <a:spLocks noChangeArrowheads="1"/>
          </p:cNvSpPr>
          <p:nvPr/>
        </p:nvSpPr>
        <p:spPr bwMode="auto">
          <a:xfrm>
            <a:off x="457200" y="1724025"/>
            <a:ext cx="1295400" cy="1155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algn="r"/>
            <a:r>
              <a:rPr lang="en-US" altLang="en-US" sz="1400">
                <a:latin typeface="Arial" charset="0"/>
              </a:rPr>
              <a:t>Exchange</a:t>
            </a:r>
          </a:p>
          <a:p>
            <a:pPr algn="r"/>
            <a:r>
              <a:rPr lang="en-US" altLang="en-US" sz="1400">
                <a:latin typeface="Arial" charset="0"/>
              </a:rPr>
              <a:t>Combination</a:t>
            </a:r>
          </a:p>
          <a:p>
            <a:pPr algn="r"/>
            <a:r>
              <a:rPr lang="en-US" altLang="en-US" sz="1400">
                <a:latin typeface="Arial" charset="0"/>
              </a:rPr>
              <a:t>Socialization</a:t>
            </a:r>
          </a:p>
          <a:p>
            <a:pPr algn="r"/>
            <a:r>
              <a:rPr lang="en-US" altLang="en-US" sz="1400">
                <a:latin typeface="Arial" charset="0"/>
              </a:rPr>
              <a:t>Direction</a:t>
            </a:r>
          </a:p>
          <a:p>
            <a:pPr algn="r"/>
            <a:r>
              <a:rPr lang="en-US" altLang="en-US" sz="1400">
                <a:latin typeface="Arial" charset="0"/>
              </a:rPr>
              <a:t>Routines</a:t>
            </a:r>
          </a:p>
        </p:txBody>
      </p:sp>
      <p:sp>
        <p:nvSpPr>
          <p:cNvPr id="11286" name="Rectangle 21"/>
          <p:cNvSpPr>
            <a:spLocks noChangeArrowheads="1"/>
          </p:cNvSpPr>
          <p:nvPr/>
        </p:nvSpPr>
        <p:spPr bwMode="auto">
          <a:xfrm>
            <a:off x="533400" y="3717925"/>
            <a:ext cx="1447800" cy="94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algn="r"/>
            <a:r>
              <a:rPr lang="en-US" altLang="en-US" sz="1400">
                <a:latin typeface="Arial" charset="0"/>
              </a:rPr>
              <a:t>Internalization</a:t>
            </a:r>
          </a:p>
          <a:p>
            <a:pPr algn="r"/>
            <a:r>
              <a:rPr lang="en-US" altLang="en-US" sz="1400">
                <a:latin typeface="Arial" charset="0"/>
              </a:rPr>
              <a:t>Externalization</a:t>
            </a:r>
          </a:p>
          <a:p>
            <a:pPr algn="r"/>
            <a:r>
              <a:rPr lang="en-US" altLang="en-US" sz="1400">
                <a:latin typeface="Arial" charset="0"/>
              </a:rPr>
              <a:t>Direction</a:t>
            </a:r>
          </a:p>
          <a:p>
            <a:pPr algn="r"/>
            <a:r>
              <a:rPr lang="en-US" altLang="en-US" sz="1400">
                <a:latin typeface="Arial" charset="0"/>
              </a:rPr>
              <a:t>Routines</a:t>
            </a:r>
          </a:p>
        </p:txBody>
      </p:sp>
      <p:sp>
        <p:nvSpPr>
          <p:cNvPr id="11287" name="Line 22"/>
          <p:cNvSpPr>
            <a:spLocks noChangeShapeType="1"/>
          </p:cNvSpPr>
          <p:nvPr/>
        </p:nvSpPr>
        <p:spPr bwMode="auto">
          <a:xfrm flipH="1">
            <a:off x="1905000" y="1876425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8" name="Line 23"/>
          <p:cNvSpPr>
            <a:spLocks noChangeShapeType="1"/>
          </p:cNvSpPr>
          <p:nvPr/>
        </p:nvSpPr>
        <p:spPr bwMode="auto">
          <a:xfrm flipH="1">
            <a:off x="1981200" y="42037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" name="Rectangle 3"/>
          <p:cNvSpPr txBox="1">
            <a:spLocks noChangeArrowheads="1"/>
          </p:cNvSpPr>
          <p:nvPr/>
        </p:nvSpPr>
        <p:spPr>
          <a:xfrm>
            <a:off x="0" y="6669360"/>
            <a:ext cx="3995936" cy="188640"/>
          </a:xfrm>
          <a:prstGeom prst="rect">
            <a:avLst/>
          </a:prstGeom>
        </p:spPr>
        <p:txBody>
          <a:bodyPr vert="horz" lIns="91411" tIns="45705" rIns="91411" bIns="45705"/>
          <a:lstStyle>
            <a:defPPr>
              <a:defRPr lang="id-ID"/>
            </a:defPPr>
            <a:lvl1pPr marL="0" algn="r" defTabSz="914107" rtl="0" eaLnBrk="1" latinLnBrk="0" hangingPunct="1">
              <a:defRPr kumimoji="0" sz="8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054" algn="l" defTabSz="91410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107" algn="l" defTabSz="91410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161" algn="l" defTabSz="91410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215" algn="l" defTabSz="91410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268" algn="l" defTabSz="91410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322" algn="l" defTabSz="91410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199376" algn="l" defTabSz="91410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6430" algn="l" defTabSz="91410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mtClean="0"/>
              <a:t>Becerra-Fernandez, et al. -- Knowledge Management 1/e  --  </a:t>
            </a:r>
            <a:r>
              <a:rPr lang="en-US" smtClean="0">
                <a:latin typeface="Times New Roman"/>
                <a:cs typeface="Arial" pitchFamily="34" charset="0"/>
              </a:rPr>
              <a:t>©</a:t>
            </a:r>
            <a:r>
              <a:rPr lang="en-US" smtClean="0">
                <a:cs typeface="Arial" pitchFamily="34" charset="0"/>
              </a:rPr>
              <a:t> 2004 Prentice Hall</a:t>
            </a:r>
            <a:endParaRPr lang="en-US" dirty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19009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7115</TotalTime>
  <Words>879</Words>
  <Application>Microsoft Office PowerPoint</Application>
  <PresentationFormat>On-screen Show (4:3)</PresentationFormat>
  <Paragraphs>154</Paragraphs>
  <Slides>19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Urban</vt:lpstr>
      <vt:lpstr>Chapter 5</vt:lpstr>
      <vt:lpstr>Chapter Objectives</vt:lpstr>
      <vt:lpstr>Universalistic View of KM </vt:lpstr>
      <vt:lpstr>Contingency View of KM</vt:lpstr>
      <vt:lpstr>Contingency Factors and KM Solutions</vt:lpstr>
      <vt:lpstr>Categories of Contingency Factors</vt:lpstr>
      <vt:lpstr>Karakteristik Pekerjaan</vt:lpstr>
      <vt:lpstr>Task Uncertainty</vt:lpstr>
      <vt:lpstr> Effects of Task Characteristics on KM Processes </vt:lpstr>
      <vt:lpstr>Task Interdependence (Keterkaitan Pekerjaan)</vt:lpstr>
      <vt:lpstr>Knowledge Characteristics</vt:lpstr>
      <vt:lpstr>Effects of Knowledge Characteristics on KM Processes</vt:lpstr>
      <vt:lpstr>Procedural and Declarative Knowledge</vt:lpstr>
      <vt:lpstr>Effect of Environmental and Organizational Characteristics on KM Processes</vt:lpstr>
      <vt:lpstr>Identification of Appropriate KM Solutions </vt:lpstr>
      <vt:lpstr>Appropriate Circumstances for Various KM Processes</vt:lpstr>
      <vt:lpstr>Prioritizing KM Processes for Doubtfire Computer Corporation</vt:lpstr>
      <vt:lpstr>Kesimpulan</vt:lpstr>
      <vt:lpstr>Chapter 5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Pengantar Sistem Informasi</dc:title>
  <dc:creator>Marcello Singadji</dc:creator>
  <cp:lastModifiedBy>Chaerul</cp:lastModifiedBy>
  <cp:revision>483</cp:revision>
  <dcterms:created xsi:type="dcterms:W3CDTF">2011-09-16T02:11:44Z</dcterms:created>
  <dcterms:modified xsi:type="dcterms:W3CDTF">2017-03-02T01:21:02Z</dcterms:modified>
</cp:coreProperties>
</file>