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7"/>
  </p:notesMasterIdLst>
  <p:sldIdLst>
    <p:sldId id="325" r:id="rId2"/>
    <p:sldId id="326" r:id="rId3"/>
    <p:sldId id="348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9" r:id="rId25"/>
    <p:sldId id="347" r:id="rId26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78995" autoAdjust="0"/>
  </p:normalViewPr>
  <p:slideViewPr>
    <p:cSldViewPr>
      <p:cViewPr varScale="1">
        <p:scale>
          <a:sx n="59" d="100"/>
          <a:sy n="59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Individu, sosial, kausal, kondisional, relasional dan pragmatis</a:t>
            </a:r>
            <a:br>
              <a:rPr lang="id-ID" dirty="0" smtClean="0"/>
            </a:br>
            <a:r>
              <a:rPr lang="id-ID" dirty="0" smtClean="0"/>
              <a:t>Diwujudkan, dikodekan dan prosedural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4018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6881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3041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mendemokan</a:t>
            </a:r>
            <a:r>
              <a:rPr lang="en-US" dirty="0" smtClean="0"/>
              <a:t> scholar.google.com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paper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kritik</a:t>
            </a:r>
            <a:r>
              <a:rPr lang="en-US" baseline="0" dirty="0" smtClean="0"/>
              <a:t> paper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dilihat</a:t>
            </a:r>
            <a:r>
              <a:rPr lang="en-US" baseline="0" dirty="0" smtClean="0"/>
              <a:t> </a:t>
            </a:r>
            <a:r>
              <a:rPr lang="en-US" baseline="0" smtClean="0"/>
              <a:t>di prolog Week </a:t>
            </a:r>
            <a:r>
              <a:rPr lang="en-US" baseline="0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24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00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2123728" y="6165304"/>
            <a:ext cx="4464496" cy="4762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charset="0"/>
              </a:rPr>
              <a:t>©</a:t>
            </a:r>
            <a:r>
              <a:rPr lang="en-US" dirty="0">
                <a:cs typeface="Arial" charset="0"/>
              </a:rPr>
              <a:t> 2004 Prentice Hall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/>
              <a:t>Chapter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z="2800" b="1"/>
              <a:t>The Nature of Knowledge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subyektif</a:t>
            </a:r>
            <a:r>
              <a:rPr lang="en-US" dirty="0" smtClean="0"/>
              <a:t> </a:t>
            </a:r>
            <a:r>
              <a:rPr lang="en-US" dirty="0" err="1" smtClean="0"/>
              <a:t>thd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Pengetahuan sebagai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>Pengetahuan sebagai Praktek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 View of knowledge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Pengetahuan sebagai </a:t>
            </a:r>
            <a:r>
              <a:rPr lang="id-ID" dirty="0" smtClean="0"/>
              <a:t>Objects</a:t>
            </a:r>
            <a:endParaRPr lang="en-US" dirty="0" smtClean="0"/>
          </a:p>
          <a:p>
            <a:pPr lvl="1"/>
            <a:r>
              <a:rPr lang="id-ID" dirty="0" smtClean="0"/>
              <a:t>Dapat </a:t>
            </a:r>
            <a:r>
              <a:rPr lang="id-ID" dirty="0"/>
              <a:t>disimpan, ditransfer, dan </a:t>
            </a:r>
            <a:r>
              <a:rPr lang="id-ID" dirty="0" smtClean="0"/>
              <a:t>dimanipulasi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id-ID" dirty="0" smtClean="0"/>
              <a:t>Akses Informasi</a:t>
            </a:r>
            <a:endParaRPr lang="en-US" dirty="0" smtClean="0"/>
          </a:p>
          <a:p>
            <a:pPr lvl="1"/>
            <a:r>
              <a:rPr lang="id-ID" dirty="0" smtClean="0"/>
              <a:t>Memungkinkan </a:t>
            </a:r>
            <a:r>
              <a:rPr lang="id-ID" dirty="0"/>
              <a:t>akses dan pemanfaatan </a:t>
            </a:r>
            <a:r>
              <a:rPr lang="id-ID" dirty="0" smtClean="0"/>
              <a:t>informasi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id-ID" dirty="0"/>
              <a:t>sebagai </a:t>
            </a:r>
            <a:r>
              <a:rPr lang="id-ID" dirty="0" smtClean="0"/>
              <a:t>Kemampuan</a:t>
            </a:r>
            <a:endParaRPr lang="en-US" dirty="0" smtClean="0"/>
          </a:p>
          <a:p>
            <a:pPr lvl="1"/>
            <a:r>
              <a:rPr lang="id-ID" dirty="0" smtClean="0"/>
              <a:t>kemampuan </a:t>
            </a:r>
            <a:r>
              <a:rPr lang="id-ID" dirty="0"/>
              <a:t>strategis yang berpotensi dapat diterapkan untuk keunggulan kompetitif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Knowledge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Individual, social, causal, conditional, relational and pragmatic</a:t>
            </a:r>
          </a:p>
          <a:p>
            <a:r>
              <a:rPr lang="en-US" dirty="0"/>
              <a:t>Embodied, encoded and procedural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Procedural and Declarative Knowledge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Declarative Knowledge (P</a:t>
            </a:r>
            <a:r>
              <a:rPr lang="id-ID" dirty="0" smtClean="0"/>
              <a:t>engetahuan </a:t>
            </a:r>
            <a:r>
              <a:rPr lang="id-ID" dirty="0"/>
              <a:t>deklaratif </a:t>
            </a:r>
            <a:r>
              <a:rPr lang="id-ID" dirty="0" smtClean="0"/>
              <a:t>berfokus </a:t>
            </a:r>
            <a:r>
              <a:rPr lang="id-ID" dirty="0"/>
              <a:t>pada keyakinan tentang hubungan antara </a:t>
            </a:r>
            <a:r>
              <a:rPr lang="id-ID" dirty="0" smtClean="0"/>
              <a:t>variabel</a:t>
            </a:r>
            <a:endParaRPr lang="en-US" dirty="0" smtClean="0"/>
          </a:p>
          <a:p>
            <a:r>
              <a:rPr lang="en-US" dirty="0" smtClean="0"/>
              <a:t>Procedural Knowledge (P</a:t>
            </a:r>
            <a:r>
              <a:rPr lang="id-ID" dirty="0" smtClean="0"/>
              <a:t>engetahuan prosedural</a:t>
            </a:r>
            <a:r>
              <a:rPr lang="en-US" dirty="0"/>
              <a:t>)</a:t>
            </a:r>
            <a:r>
              <a:rPr lang="id-ID" dirty="0" smtClean="0"/>
              <a:t> </a:t>
            </a:r>
            <a:r>
              <a:rPr lang="id-ID" dirty="0"/>
              <a:t>berfokus pada keyakinan yang berkaitan urutan langkah atau tindakan untuk diinginkan (atau tidak diinginkan</a:t>
            </a:r>
            <a:r>
              <a:rPr lang="id-ID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id-ID" dirty="0" smtClean="0"/>
              <a:t>hasil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Tacit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Explicit Knowledge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T</a:t>
            </a:r>
            <a:r>
              <a:rPr lang="id-ID" i="1" dirty="0" smtClean="0"/>
              <a:t>acit</a:t>
            </a:r>
            <a:r>
              <a:rPr lang="en-US" i="1" dirty="0" smtClean="0"/>
              <a:t> Knowledge</a:t>
            </a:r>
            <a:r>
              <a:rPr lang="id-ID" i="1" dirty="0" smtClean="0"/>
              <a:t> </a:t>
            </a:r>
            <a:r>
              <a:rPr lang="id-ID" dirty="0"/>
              <a:t>meliputi wawasan, intuisi, dan </a:t>
            </a:r>
            <a:r>
              <a:rPr lang="id-ID" dirty="0" smtClean="0"/>
              <a:t>firasat</a:t>
            </a:r>
            <a:endParaRPr lang="en-US" dirty="0" smtClean="0"/>
          </a:p>
          <a:p>
            <a:r>
              <a:rPr lang="en-US" i="1" dirty="0" smtClean="0"/>
              <a:t>Explicit Knowledge </a:t>
            </a:r>
            <a:r>
              <a:rPr lang="id-ID" dirty="0" smtClean="0"/>
              <a:t>mengacu </a:t>
            </a:r>
            <a:r>
              <a:rPr lang="id-ID" dirty="0"/>
              <a:t>pada pengetahuan yang telah diungkapkan dalam kata-kata dan </a:t>
            </a:r>
            <a:r>
              <a:rPr lang="id-ID" dirty="0" smtClean="0"/>
              <a:t>angka</a:t>
            </a:r>
            <a:endParaRPr lang="en-US" dirty="0" smtClean="0"/>
          </a:p>
          <a:p>
            <a:r>
              <a:rPr lang="id-ID" dirty="0" smtClean="0"/>
              <a:t>Kita </a:t>
            </a:r>
            <a:r>
              <a:rPr lang="id-ID" dirty="0"/>
              <a:t>dapat mengkonversi </a:t>
            </a:r>
            <a:r>
              <a:rPr lang="en-US" dirty="0" smtClean="0"/>
              <a:t>explicit </a:t>
            </a:r>
            <a:r>
              <a:rPr lang="id-ID" dirty="0" smtClean="0"/>
              <a:t>ke </a:t>
            </a:r>
            <a:r>
              <a:rPr lang="id-ID" dirty="0"/>
              <a:t>pengetahuan </a:t>
            </a:r>
            <a:r>
              <a:rPr lang="id-ID" i="1" dirty="0" smtClean="0"/>
              <a:t>tacit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endParaRPr lang="en-US" i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and Specific Knowledge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General knowledge </a:t>
            </a:r>
            <a:r>
              <a:rPr lang="en-US" i="1" dirty="0" smtClean="0"/>
              <a:t>(</a:t>
            </a:r>
            <a:r>
              <a:rPr lang="id-ID" dirty="0" smtClean="0"/>
              <a:t>pengetahuan umum</a:t>
            </a:r>
            <a:r>
              <a:rPr lang="en-US" dirty="0" smtClean="0"/>
              <a:t>) </a:t>
            </a:r>
            <a:r>
              <a:rPr lang="id-ID" dirty="0" smtClean="0"/>
              <a:t>dimiliki </a:t>
            </a:r>
            <a:r>
              <a:rPr lang="id-ID" dirty="0"/>
              <a:t>oleh sejumlah besar individu dan dapat ditransfer dengan mudah di seluruh </a:t>
            </a:r>
            <a:r>
              <a:rPr lang="id-ID" dirty="0" smtClean="0"/>
              <a:t>individu</a:t>
            </a:r>
            <a:endParaRPr lang="en-US" dirty="0" smtClean="0"/>
          </a:p>
          <a:p>
            <a:r>
              <a:rPr lang="en-US" i="1" dirty="0" smtClean="0"/>
              <a:t>Specific knowledge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) </a:t>
            </a:r>
            <a:r>
              <a:rPr lang="id-ID" dirty="0" smtClean="0"/>
              <a:t>dimiliki </a:t>
            </a:r>
            <a:r>
              <a:rPr lang="id-ID" dirty="0"/>
              <a:t>oleh jumlah yang sangat terbatas individu, dan mahal untuk mentransfer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Technically and Contextually Specific Knowledge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Technically specific </a:t>
            </a:r>
            <a:r>
              <a:rPr lang="en-US" i="1" dirty="0" smtClean="0"/>
              <a:t>knowledge </a:t>
            </a:r>
            <a:r>
              <a:rPr lang="en-US" dirty="0" smtClean="0"/>
              <a:t>(</a:t>
            </a:r>
            <a:r>
              <a:rPr lang="id-ID" dirty="0" smtClean="0"/>
              <a:t>pengetahuan khusus</a:t>
            </a:r>
            <a:r>
              <a:rPr lang="en-US" dirty="0" smtClean="0"/>
              <a:t> </a:t>
            </a:r>
            <a:r>
              <a:rPr lang="en-US" dirty="0" err="1" smtClean="0"/>
              <a:t>teknika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adalah pengetahuan yang mendalam tentang </a:t>
            </a:r>
            <a:r>
              <a:rPr lang="id-ID" dirty="0" smtClean="0"/>
              <a:t>area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r>
              <a:rPr lang="en-US" i="1" dirty="0"/>
              <a:t>Contextually specific knowledge </a:t>
            </a:r>
            <a:r>
              <a:rPr lang="en-US" dirty="0"/>
              <a:t>(</a:t>
            </a:r>
            <a:r>
              <a:rPr lang="id-ID" dirty="0" smtClean="0"/>
              <a:t>pengetahuan  kontekstual</a:t>
            </a:r>
            <a:r>
              <a:rPr lang="en-US" dirty="0" smtClean="0"/>
              <a:t>)</a:t>
            </a:r>
            <a:r>
              <a:rPr lang="id-ID" dirty="0" smtClean="0"/>
              <a:t> mengacu </a:t>
            </a:r>
            <a:r>
              <a:rPr lang="id-ID" dirty="0"/>
              <a:t>pada pengetahuan lingkup waktu dan tempat di mana pekerjaan yang harus </a:t>
            </a:r>
            <a:r>
              <a:rPr lang="id-ID" dirty="0" smtClean="0"/>
              <a:t>dilakukan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96752"/>
            <a:ext cx="7992888" cy="551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Rectangle 8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Expertise </a:t>
            </a:r>
            <a:r>
              <a:rPr lang="en-US" dirty="0" smtClean="0"/>
              <a:t>(</a:t>
            </a:r>
            <a:r>
              <a:rPr lang="en-US" dirty="0" err="1" smtClean="0"/>
              <a:t>Keahlian</a:t>
            </a:r>
            <a:r>
              <a:rPr lang="en-US" dirty="0" smtClean="0"/>
              <a:t>) </a:t>
            </a:r>
            <a:r>
              <a:rPr lang="id-ID" dirty="0" smtClean="0"/>
              <a:t>dapat </a:t>
            </a:r>
            <a:r>
              <a:rPr lang="id-ID" dirty="0"/>
              <a:t>didefinisikan sebagai pengetahuan tentang kualitas yang lebih </a:t>
            </a:r>
            <a:r>
              <a:rPr lang="id-ID" dirty="0" smtClean="0"/>
              <a:t>tinggi</a:t>
            </a:r>
            <a:endParaRPr lang="en-US" dirty="0" smtClean="0"/>
          </a:p>
          <a:p>
            <a:r>
              <a:rPr lang="en-US" i="1" dirty="0" smtClean="0"/>
              <a:t>Expert</a:t>
            </a:r>
            <a:r>
              <a:rPr lang="en-US" dirty="0" smtClean="0"/>
              <a:t> (</a:t>
            </a:r>
            <a:r>
              <a:rPr lang="id-ID" dirty="0" smtClean="0"/>
              <a:t>Ahli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adalah salah satu yang mampu melakukan tugas yang jauh lebih baik daripada yang lain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(</a:t>
            </a:r>
            <a:r>
              <a:rPr lang="en-US" i="1" dirty="0" smtClean="0"/>
              <a:t>Expertise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Associational Expertise </a:t>
            </a:r>
          </a:p>
          <a:p>
            <a:r>
              <a:rPr lang="en-US" i="1" dirty="0"/>
              <a:t>Motor Skills Expertise</a:t>
            </a:r>
          </a:p>
          <a:p>
            <a:r>
              <a:rPr lang="en-US" i="1" dirty="0"/>
              <a:t>Theoretical (Deep) Expertise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176"/>
            <a:ext cx="1325880" cy="457200"/>
          </a:xfrm>
        </p:spPr>
        <p:txBody>
          <a:bodyPr/>
          <a:lstStyle/>
          <a:p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charset="0"/>
              </a:rPr>
              <a:t>©</a:t>
            </a:r>
            <a:r>
              <a:rPr lang="en-US" dirty="0">
                <a:cs typeface="Arial" charset="0"/>
              </a:rPr>
              <a:t> 2004 Prentice Hall</a:t>
            </a:r>
            <a:endParaRPr lang="en-US" dirty="0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Objectives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Memahami perbedaan antara </a:t>
            </a:r>
            <a:r>
              <a:rPr lang="id-ID" dirty="0" smtClean="0"/>
              <a:t>pengetahuan</a:t>
            </a:r>
            <a:r>
              <a:rPr lang="en-US" dirty="0" smtClean="0"/>
              <a:t> (knowledge)</a:t>
            </a:r>
            <a:r>
              <a:rPr lang="id-ID" dirty="0" smtClean="0"/>
              <a:t>, </a:t>
            </a:r>
            <a:r>
              <a:rPr lang="id-ID" dirty="0"/>
              <a:t>data, dan </a:t>
            </a:r>
            <a:r>
              <a:rPr lang="id-ID" dirty="0" smtClean="0"/>
              <a:t>informasi</a:t>
            </a:r>
            <a:endParaRPr lang="en-US" dirty="0" smtClean="0"/>
          </a:p>
          <a:p>
            <a:r>
              <a:rPr lang="en-US" dirty="0" err="1" smtClean="0"/>
              <a:t>Menj</a:t>
            </a:r>
            <a:r>
              <a:rPr lang="id-ID" dirty="0" smtClean="0"/>
              <a:t>elaskan </a:t>
            </a:r>
            <a:r>
              <a:rPr lang="id-ID" dirty="0"/>
              <a:t>pandangan alternatif </a:t>
            </a:r>
            <a:r>
              <a:rPr lang="id-ID" dirty="0" smtClean="0"/>
              <a:t>pengetahuan</a:t>
            </a:r>
            <a:endParaRPr lang="en-US" dirty="0" smtClean="0"/>
          </a:p>
          <a:p>
            <a:r>
              <a:rPr lang="id-ID" dirty="0" smtClean="0"/>
              <a:t>Memahami </a:t>
            </a:r>
            <a:r>
              <a:rPr lang="id-ID" dirty="0"/>
              <a:t>berbagai jenis </a:t>
            </a:r>
            <a:r>
              <a:rPr lang="id-ID" dirty="0" smtClean="0"/>
              <a:t>pengetahuan</a:t>
            </a:r>
            <a:endParaRPr lang="en-US" dirty="0" smtClean="0"/>
          </a:p>
          <a:p>
            <a:r>
              <a:rPr lang="id-ID" dirty="0" smtClean="0"/>
              <a:t>Mengenali </a:t>
            </a:r>
            <a:r>
              <a:rPr lang="id-ID" dirty="0"/>
              <a:t>berbagai lokasi pengetahuan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Knowledge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i="1" dirty="0" smtClean="0"/>
              <a:t>Simple </a:t>
            </a:r>
            <a:r>
              <a:rPr lang="en-US" sz="2400" i="1" dirty="0"/>
              <a:t>knowledge </a:t>
            </a:r>
            <a:r>
              <a:rPr lang="en-US" sz="2400" i="1" dirty="0" smtClean="0"/>
              <a:t>(</a:t>
            </a:r>
            <a:r>
              <a:rPr lang="id-ID" sz="2400" dirty="0" smtClean="0"/>
              <a:t>pengetahuan sederhana</a:t>
            </a:r>
            <a:r>
              <a:rPr lang="en-US" sz="2400" dirty="0" smtClean="0"/>
              <a:t>)</a:t>
            </a:r>
            <a:r>
              <a:rPr lang="id-ID" sz="2400" dirty="0" smtClean="0"/>
              <a:t> </a:t>
            </a:r>
            <a:r>
              <a:rPr lang="id-ID" sz="2400" dirty="0"/>
              <a:t>berfokus pada satu bidang </a:t>
            </a:r>
            <a:r>
              <a:rPr lang="id-ID" sz="2400" dirty="0" smtClean="0"/>
              <a:t>dasar</a:t>
            </a:r>
            <a:endParaRPr lang="en-US" sz="2400" dirty="0" smtClean="0"/>
          </a:p>
          <a:p>
            <a:r>
              <a:rPr lang="en-US" sz="2400" i="1" dirty="0"/>
              <a:t>Complex knowledge </a:t>
            </a:r>
            <a:r>
              <a:rPr lang="en-US" sz="2400" i="1" dirty="0" smtClean="0"/>
              <a:t> (</a:t>
            </a:r>
            <a:r>
              <a:rPr lang="id-ID" sz="2400" dirty="0" smtClean="0"/>
              <a:t>pengetahuan </a:t>
            </a:r>
            <a:r>
              <a:rPr lang="id-ID" sz="2400" dirty="0"/>
              <a:t>yang kompleks </a:t>
            </a:r>
            <a:r>
              <a:rPr lang="en-US" sz="2400" dirty="0" smtClean="0"/>
              <a:t>) </a:t>
            </a:r>
            <a:r>
              <a:rPr lang="id-ID" sz="2400" dirty="0" smtClean="0"/>
              <a:t>mengacu </a:t>
            </a:r>
            <a:r>
              <a:rPr lang="id-ID" sz="2400" dirty="0"/>
              <a:t>pada beberapa bidang yang berbeda </a:t>
            </a:r>
            <a:r>
              <a:rPr lang="id-ID" sz="2400" dirty="0" smtClean="0"/>
              <a:t>keahlian</a:t>
            </a:r>
            <a:endParaRPr lang="en-US" sz="2400" dirty="0" smtClean="0"/>
          </a:p>
          <a:p>
            <a:r>
              <a:rPr lang="en-US" sz="2400" i="1" dirty="0"/>
              <a:t>Support knowledge </a:t>
            </a:r>
            <a:r>
              <a:rPr lang="en-US" sz="2400" dirty="0" smtClean="0"/>
              <a:t>(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Pendukung</a:t>
            </a:r>
            <a:r>
              <a:rPr lang="en-US" sz="2400" dirty="0" smtClean="0"/>
              <a:t>) </a:t>
            </a:r>
            <a:r>
              <a:rPr lang="id-ID" sz="2400" dirty="0" smtClean="0"/>
              <a:t>berkaitan </a:t>
            </a:r>
            <a:r>
              <a:rPr lang="id-ID" sz="2400" dirty="0"/>
              <a:t>dengan infrastruktur organisasi dan memfasilitasi operasi </a:t>
            </a:r>
            <a:r>
              <a:rPr lang="id-ID" sz="2400" dirty="0" smtClean="0"/>
              <a:t>sehari-hari</a:t>
            </a:r>
            <a:endParaRPr lang="en-US" sz="2400" dirty="0" smtClean="0"/>
          </a:p>
          <a:p>
            <a:r>
              <a:rPr lang="en-US" sz="2400" i="1" dirty="0" smtClean="0"/>
              <a:t>Tactical knowledge  (</a:t>
            </a:r>
            <a:r>
              <a:rPr lang="id-ID" sz="2400" dirty="0" smtClean="0"/>
              <a:t>pengetahuan taktis</a:t>
            </a:r>
            <a:r>
              <a:rPr lang="en-US" sz="2400" dirty="0" smtClean="0"/>
              <a:t>)</a:t>
            </a:r>
            <a:r>
              <a:rPr lang="id-ID" sz="2400" dirty="0" smtClean="0"/>
              <a:t>berkaitan </a:t>
            </a:r>
            <a:r>
              <a:rPr lang="id-ID" sz="2400" dirty="0"/>
              <a:t>dengan posisi jangka pendek dari organisasi relatif terhadap pasarnya, pesaing, dan </a:t>
            </a:r>
            <a:r>
              <a:rPr lang="id-ID" sz="2400" dirty="0" smtClean="0"/>
              <a:t>pemasok</a:t>
            </a:r>
            <a:endParaRPr lang="en-US" sz="2400" dirty="0" smtClean="0"/>
          </a:p>
          <a:p>
            <a:r>
              <a:rPr lang="en-US" sz="2400" i="1" dirty="0" smtClean="0"/>
              <a:t>Strategic </a:t>
            </a:r>
            <a:r>
              <a:rPr lang="en-US" sz="2400" i="1" dirty="0"/>
              <a:t>knowledge </a:t>
            </a:r>
            <a:r>
              <a:rPr lang="en-US" sz="2400" i="1" dirty="0" smtClean="0"/>
              <a:t>(</a:t>
            </a:r>
            <a:r>
              <a:rPr lang="id-ID" sz="2400" dirty="0" smtClean="0"/>
              <a:t>pengetahuan strategis</a:t>
            </a:r>
            <a:r>
              <a:rPr lang="en-US" sz="2400" dirty="0" smtClean="0"/>
              <a:t>)</a:t>
            </a:r>
            <a:r>
              <a:rPr lang="id-ID" sz="2400" dirty="0" smtClean="0"/>
              <a:t> </a:t>
            </a:r>
            <a:r>
              <a:rPr lang="id-ID" sz="2400" dirty="0"/>
              <a:t>berkaitan dengan posisi jangka panjang organisasi dalam hal visi dan strategi untuk mencapai visi tersebut</a:t>
            </a:r>
            <a:endParaRPr lang="en-US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6013450" y="3200400"/>
            <a:ext cx="1287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b="1">
                <a:latin typeface="Arial" charset="0"/>
              </a:rPr>
              <a:t>Organizational </a:t>
            </a:r>
          </a:p>
          <a:p>
            <a:pPr algn="ctr" eaLnBrk="1" hangingPunct="1"/>
            <a:r>
              <a:rPr lang="en-US" sz="1200" b="1">
                <a:latin typeface="Arial" charset="0"/>
              </a:rPr>
              <a:t>Entities</a:t>
            </a:r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2914650" y="3203575"/>
            <a:ext cx="684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b="1">
                <a:latin typeface="Arial" charset="0"/>
              </a:rPr>
              <a:t>People</a:t>
            </a:r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4038600" y="2209800"/>
            <a:ext cx="1825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Knowledge Reservoirs</a:t>
            </a:r>
          </a:p>
        </p:txBody>
      </p:sp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2305050" y="4729163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/>
            <a:r>
              <a:rPr lang="en-US" sz="1200">
                <a:latin typeface="Arial" charset="0"/>
              </a:rPr>
              <a:t>Groups</a:t>
            </a:r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2195513" y="3775075"/>
            <a:ext cx="9001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en-US" sz="1200">
                <a:latin typeface="Arial" charset="0"/>
                <a:cs typeface="Times New Roman" pitchFamily="18" charset="0"/>
              </a:rPr>
              <a:t>Individuals</a:t>
            </a:r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6800850" y="3736975"/>
            <a:ext cx="182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Organizational Units</a:t>
            </a:r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6800850" y="465137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Inter-organizational Networks</a:t>
            </a:r>
          </a:p>
        </p:txBody>
      </p:sp>
      <p:sp>
        <p:nvSpPr>
          <p:cNvPr id="32801" name="Rectangle 33"/>
          <p:cNvSpPr>
            <a:spLocks noChangeArrowheads="1"/>
          </p:cNvSpPr>
          <p:nvPr/>
        </p:nvSpPr>
        <p:spPr bwMode="auto">
          <a:xfrm>
            <a:off x="6800850" y="42418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Organizations</a:t>
            </a:r>
          </a:p>
        </p:txBody>
      </p:sp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4551363" y="3200400"/>
            <a:ext cx="800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b="1">
                <a:latin typeface="Arial" charset="0"/>
              </a:rPr>
              <a:t>Artifacts</a:t>
            </a: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3524250" y="4270375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  <a:cs typeface="Arial" charset="0"/>
              </a:rPr>
              <a:t>Practices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2804" name="Rectangle 36"/>
          <p:cNvSpPr>
            <a:spLocks noChangeArrowheads="1"/>
          </p:cNvSpPr>
          <p:nvPr/>
        </p:nvSpPr>
        <p:spPr bwMode="auto">
          <a:xfrm>
            <a:off x="5353050" y="42703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latin typeface="Arial" charset="0"/>
                <a:cs typeface="Arial" charset="0"/>
              </a:rPr>
              <a:t>Repositories</a:t>
            </a:r>
            <a:endParaRPr lang="en-US">
              <a:latin typeface="Times New Roman" pitchFamily="18" charset="0"/>
            </a:endParaRPr>
          </a:p>
        </p:txBody>
      </p:sp>
      <p:cxnSp>
        <p:nvCxnSpPr>
          <p:cNvPr id="32805" name="AutoShape 37"/>
          <p:cNvCxnSpPr>
            <a:cxnSpLocks noChangeShapeType="1"/>
            <a:stCxn id="32795" idx="2"/>
            <a:endCxn id="32797" idx="3"/>
          </p:cNvCxnSpPr>
          <p:nvPr/>
        </p:nvCxnSpPr>
        <p:spPr bwMode="auto">
          <a:xfrm rot="5400000">
            <a:off x="2429669" y="4039394"/>
            <a:ext cx="1389062" cy="2667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06" name="AutoShape 38"/>
          <p:cNvCxnSpPr>
            <a:cxnSpLocks noChangeShapeType="1"/>
            <a:stCxn id="32795" idx="2"/>
            <a:endCxn id="32798" idx="3"/>
          </p:cNvCxnSpPr>
          <p:nvPr/>
        </p:nvCxnSpPr>
        <p:spPr bwMode="auto">
          <a:xfrm rot="5400000">
            <a:off x="2959100" y="3614738"/>
            <a:ext cx="434975" cy="1619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07" name="AutoShape 39"/>
          <p:cNvCxnSpPr>
            <a:cxnSpLocks noChangeShapeType="1"/>
            <a:stCxn id="32794" idx="2"/>
            <a:endCxn id="32800" idx="1"/>
          </p:cNvCxnSpPr>
          <p:nvPr/>
        </p:nvCxnSpPr>
        <p:spPr bwMode="auto">
          <a:xfrm rot="16200000" flipH="1">
            <a:off x="6118225" y="4197350"/>
            <a:ext cx="1222375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08" name="AutoShape 40"/>
          <p:cNvCxnSpPr>
            <a:cxnSpLocks noChangeShapeType="1"/>
            <a:stCxn id="32794" idx="2"/>
            <a:endCxn id="32799" idx="1"/>
          </p:cNvCxnSpPr>
          <p:nvPr/>
        </p:nvCxnSpPr>
        <p:spPr bwMode="auto">
          <a:xfrm rot="16200000" flipH="1">
            <a:off x="6620669" y="3694906"/>
            <a:ext cx="217488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09" name="AutoShape 41"/>
          <p:cNvCxnSpPr>
            <a:cxnSpLocks noChangeShapeType="1"/>
            <a:stCxn id="32794" idx="2"/>
            <a:endCxn id="32801" idx="1"/>
          </p:cNvCxnSpPr>
          <p:nvPr/>
        </p:nvCxnSpPr>
        <p:spPr bwMode="auto">
          <a:xfrm rot="16200000" flipH="1">
            <a:off x="6368256" y="3947319"/>
            <a:ext cx="72231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10" name="AutoShape 42"/>
          <p:cNvCxnSpPr>
            <a:cxnSpLocks noChangeShapeType="1"/>
            <a:stCxn id="32795" idx="0"/>
            <a:endCxn id="32794" idx="0"/>
          </p:cNvCxnSpPr>
          <p:nvPr/>
        </p:nvCxnSpPr>
        <p:spPr bwMode="auto">
          <a:xfrm rot="16200000">
            <a:off x="4956175" y="1501775"/>
            <a:ext cx="3175" cy="3400425"/>
          </a:xfrm>
          <a:prstGeom prst="bentConnector3">
            <a:avLst>
              <a:gd name="adj1" fmla="val 73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11" name="AutoShape 43"/>
          <p:cNvCxnSpPr>
            <a:cxnSpLocks noChangeShapeType="1"/>
            <a:stCxn id="32796" idx="2"/>
            <a:endCxn id="32802" idx="0"/>
          </p:cNvCxnSpPr>
          <p:nvPr/>
        </p:nvCxnSpPr>
        <p:spPr bwMode="auto">
          <a:xfrm>
            <a:off x="4951413" y="2484438"/>
            <a:ext cx="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2812" name="AutoShape 44"/>
          <p:cNvCxnSpPr>
            <a:cxnSpLocks noChangeShapeType="1"/>
            <a:stCxn id="32803" idx="0"/>
            <a:endCxn id="32802" idx="2"/>
          </p:cNvCxnSpPr>
          <p:nvPr/>
        </p:nvCxnSpPr>
        <p:spPr bwMode="auto">
          <a:xfrm rot="16200000">
            <a:off x="4068763" y="3387725"/>
            <a:ext cx="795337" cy="969963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32813" name="AutoShape 45"/>
          <p:cNvCxnSpPr>
            <a:cxnSpLocks noChangeShapeType="1"/>
            <a:stCxn id="32802" idx="2"/>
            <a:endCxn id="32804" idx="0"/>
          </p:cNvCxnSpPr>
          <p:nvPr/>
        </p:nvCxnSpPr>
        <p:spPr bwMode="auto">
          <a:xfrm rot="16200000" flipH="1">
            <a:off x="5040313" y="3386138"/>
            <a:ext cx="795337" cy="9731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32814" name="Rectangle 46"/>
          <p:cNvSpPr>
            <a:spLocks noChangeArrowheads="1"/>
          </p:cNvSpPr>
          <p:nvPr/>
        </p:nvSpPr>
        <p:spPr bwMode="auto">
          <a:xfrm>
            <a:off x="4381500" y="42703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  <a:cs typeface="Arial" charset="0"/>
              </a:rPr>
              <a:t>Technologies</a:t>
            </a:r>
            <a:endParaRPr lang="en-US">
              <a:latin typeface="Times New Roman" pitchFamily="18" charset="0"/>
            </a:endParaRPr>
          </a:p>
        </p:txBody>
      </p:sp>
      <p:cxnSp>
        <p:nvCxnSpPr>
          <p:cNvPr id="32815" name="AutoShape 47"/>
          <p:cNvCxnSpPr>
            <a:cxnSpLocks noChangeShapeType="1"/>
            <a:stCxn id="32802" idx="2"/>
            <a:endCxn id="32814" idx="0"/>
          </p:cNvCxnSpPr>
          <p:nvPr/>
        </p:nvCxnSpPr>
        <p:spPr bwMode="auto">
          <a:xfrm>
            <a:off x="4951413" y="3475038"/>
            <a:ext cx="1587" cy="795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2817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Reservoirs of Knowledge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Knowledge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Explicitness</a:t>
            </a:r>
            <a:r>
              <a:rPr lang="en-US" dirty="0" smtClean="0"/>
              <a:t> (</a:t>
            </a:r>
            <a:r>
              <a:rPr lang="en-US" dirty="0" err="1" smtClean="0"/>
              <a:t>Kejelasan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kegamblangan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i="1" dirty="0" err="1" smtClean="0"/>
              <a:t>Codifiability</a:t>
            </a:r>
            <a:r>
              <a:rPr lang="en-US" dirty="0" smtClean="0"/>
              <a:t> (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penggolongan</a:t>
            </a:r>
            <a:r>
              <a:rPr lang="en-US" dirty="0"/>
              <a:t>)</a:t>
            </a:r>
          </a:p>
          <a:p>
            <a:r>
              <a:rPr lang="en-US" i="1" dirty="0" err="1" smtClean="0"/>
              <a:t>Teachability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i="1" dirty="0"/>
              <a:t>Knowledge </a:t>
            </a:r>
            <a:r>
              <a:rPr lang="en-US" i="1" dirty="0" smtClean="0"/>
              <a:t>Specificity </a:t>
            </a:r>
            <a:r>
              <a:rPr lang="en-US" dirty="0" smtClean="0"/>
              <a:t>(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kekhususan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Pengetahuan </a:t>
            </a:r>
            <a:r>
              <a:rPr lang="id-ID" dirty="0"/>
              <a:t>berbeda dari data &amp; </a:t>
            </a:r>
            <a:r>
              <a:rPr lang="id-ID" dirty="0" smtClean="0"/>
              <a:t>infrmasi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id-ID" dirty="0"/>
              <a:t>di </a:t>
            </a:r>
            <a:r>
              <a:rPr lang="en-US" dirty="0" err="1" smtClean="0"/>
              <a:t>sesuatu</a:t>
            </a:r>
            <a:r>
              <a:rPr lang="en-US" dirty="0" smtClean="0"/>
              <a:t>  area </a:t>
            </a:r>
            <a:r>
              <a:rPr lang="id-ID" dirty="0" smtClean="0"/>
              <a:t>dapat </a:t>
            </a:r>
            <a:r>
              <a:rPr lang="id-ID" dirty="0"/>
              <a:t>didefinisikan sebagai keyakinan dibenarkan tentang hubungan antara konsep-konsep yang relevan untuk </a:t>
            </a:r>
            <a:r>
              <a:rPr lang="en-US" dirty="0" smtClean="0"/>
              <a:t>area </a:t>
            </a:r>
            <a:r>
              <a:rPr lang="id-ID" dirty="0" smtClean="0"/>
              <a:t>tersebut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id-ID" dirty="0" smtClean="0"/>
              <a:t>jenis </a:t>
            </a:r>
            <a:r>
              <a:rPr lang="id-ID" dirty="0"/>
              <a:t>yang </a:t>
            </a:r>
            <a:r>
              <a:rPr lang="id-ID" dirty="0" smtClean="0"/>
              <a:t>berbeda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id-ID" dirty="0"/>
              <a:t>memiliki beberapa </a:t>
            </a:r>
            <a:r>
              <a:rPr lang="id-ID" dirty="0" smtClean="0"/>
              <a:t>karakteristik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id-ID" dirty="0" smtClean="0"/>
              <a:t>beberapa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tempat </a:t>
            </a:r>
            <a:r>
              <a:rPr lang="id-ID" dirty="0"/>
              <a:t>yang berbeda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 </a:t>
            </a:r>
            <a:r>
              <a:rPr lang="en-US" dirty="0" err="1" smtClean="0"/>
              <a:t>Kritik</a:t>
            </a:r>
            <a:r>
              <a:rPr lang="en-US" dirty="0" smtClean="0"/>
              <a:t>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(1) </a:t>
            </a:r>
            <a:r>
              <a:rPr lang="en-US" dirty="0" smtClean="0"/>
              <a:t>: </a:t>
            </a:r>
            <a:r>
              <a:rPr lang="en-US" dirty="0" err="1"/>
              <a:t>Kritik</a:t>
            </a:r>
            <a:r>
              <a:rPr lang="en-US" dirty="0"/>
              <a:t> Paper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smtClean="0"/>
              <a:t>paper  </a:t>
            </a:r>
            <a:r>
              <a:rPr lang="en-US" dirty="0" err="1"/>
              <a:t>tentang</a:t>
            </a:r>
            <a:r>
              <a:rPr lang="en-US" dirty="0"/>
              <a:t> KM </a:t>
            </a:r>
            <a:r>
              <a:rPr lang="en-US" dirty="0" err="1" smtClean="0"/>
              <a:t>dalam</a:t>
            </a:r>
            <a:r>
              <a:rPr lang="en-US" dirty="0" smtClean="0"/>
              <a:t> Bahasa Indonesia (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download di </a:t>
            </a:r>
            <a:r>
              <a:rPr lang="en-US" dirty="0" err="1" smtClean="0"/>
              <a:t>ocw</a:t>
            </a:r>
            <a:r>
              <a:rPr lang="en-US" dirty="0" smtClean="0"/>
              <a:t>, 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smtClean="0"/>
              <a:t> via google scholar : scholar.google.com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pengajar</a:t>
            </a:r>
            <a:r>
              <a:rPr lang="en-US" dirty="0" smtClean="0"/>
              <a:t>). </a:t>
            </a:r>
            <a:r>
              <a:rPr lang="en-US" dirty="0" err="1" smtClean="0"/>
              <a:t>Terbitan</a:t>
            </a:r>
            <a:r>
              <a:rPr lang="en-US" dirty="0" smtClean="0"/>
              <a:t> Paper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 </a:t>
            </a:r>
            <a:r>
              <a:rPr lang="en-US" dirty="0" err="1" smtClean="0"/>
              <a:t>tahun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/>
              <a:t>Kritik</a:t>
            </a:r>
            <a:r>
              <a:rPr lang="en-US" dirty="0"/>
              <a:t> paper </a:t>
            </a:r>
            <a:r>
              <a:rPr lang="en-US" dirty="0" err="1"/>
              <a:t>tersebut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–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lain (+/-)</a:t>
            </a:r>
          </a:p>
          <a:p>
            <a:pPr>
              <a:buNone/>
            </a:pPr>
            <a:r>
              <a:rPr lang="en-US" dirty="0"/>
              <a:t>–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pustaka</a:t>
            </a:r>
            <a:endParaRPr lang="en-US" dirty="0"/>
          </a:p>
          <a:p>
            <a:pPr>
              <a:buNone/>
            </a:pPr>
            <a:r>
              <a:rPr lang="en-US" dirty="0"/>
              <a:t>–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mengutip</a:t>
            </a:r>
            <a:r>
              <a:rPr lang="en-US" dirty="0"/>
              <a:t> yang </a:t>
            </a:r>
            <a:r>
              <a:rPr lang="en-US" dirty="0" err="1" smtClean="0"/>
              <a:t>benar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Paper 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dicetak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• Cover page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pengarang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dll</a:t>
            </a: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Waktu</a:t>
            </a:r>
            <a:r>
              <a:rPr lang="en-US" dirty="0"/>
              <a:t> 2 </a:t>
            </a:r>
            <a:r>
              <a:rPr lang="en-US" dirty="0" err="1" smtClean="0"/>
              <a:t>minggu</a:t>
            </a:r>
            <a:r>
              <a:rPr lang="en-US" dirty="0" smtClean="0"/>
              <a:t> (week </a:t>
            </a:r>
            <a:r>
              <a:rPr lang="en-US" dirty="0" err="1" smtClean="0"/>
              <a:t>ke</a:t>
            </a:r>
            <a:r>
              <a:rPr lang="en-US" dirty="0" smtClean="0"/>
              <a:t> 4)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7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2590800" y="6245225"/>
            <a:ext cx="39624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/>
              <a:t>Chapter 2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sz="2800" b="1" dirty="0"/>
              <a:t>The Nature of Knowledge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Becerra </a:t>
            </a:r>
            <a:r>
              <a:rPr lang="en-US" dirty="0" err="1" smtClean="0"/>
              <a:t>Fernandes</a:t>
            </a:r>
            <a:r>
              <a:rPr lang="en-US" dirty="0" smtClean="0"/>
              <a:t>, Knowledge Management System and Processes, Chapter 2 </a:t>
            </a:r>
            <a:r>
              <a:rPr lang="en-US" dirty="0" err="1" smtClean="0"/>
              <a:t>hal</a:t>
            </a:r>
            <a:r>
              <a:rPr lang="en-US" dirty="0" smtClean="0"/>
              <a:t> .17, </a:t>
            </a:r>
            <a:r>
              <a:rPr lang="en-US" dirty="0" err="1" smtClean="0"/>
              <a:t>edisi</a:t>
            </a:r>
            <a:r>
              <a:rPr lang="en-US" dirty="0" smtClean="0"/>
              <a:t>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4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?</a:t>
            </a:r>
            <a:endParaRPr lang="en-US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Data terdiri fakta, observasi, atau </a:t>
            </a:r>
            <a:r>
              <a:rPr lang="id-ID" dirty="0" smtClean="0"/>
              <a:t>persepsi</a:t>
            </a:r>
            <a:endParaRPr lang="en-US" dirty="0" smtClean="0"/>
          </a:p>
          <a:p>
            <a:r>
              <a:rPr lang="id-ID" dirty="0" smtClean="0"/>
              <a:t>Data </a:t>
            </a:r>
            <a:r>
              <a:rPr lang="id-ID" dirty="0"/>
              <a:t>merupakan angka </a:t>
            </a:r>
            <a:r>
              <a:rPr lang="id-ID" dirty="0" smtClean="0"/>
              <a:t>atau </a:t>
            </a:r>
            <a:r>
              <a:rPr lang="id-ID" dirty="0"/>
              <a:t>pernyataan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Informasi</a:t>
            </a:r>
            <a:r>
              <a:rPr lang="en-US" dirty="0"/>
              <a:t>	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Informasi data yang </a:t>
            </a:r>
            <a:r>
              <a:rPr lang="id-ID" dirty="0" smtClean="0"/>
              <a:t>diolah</a:t>
            </a:r>
            <a:endParaRPr lang="en-US" dirty="0" smtClean="0"/>
          </a:p>
          <a:p>
            <a:r>
              <a:rPr lang="id-ID" dirty="0" smtClean="0"/>
              <a:t>Informasi </a:t>
            </a:r>
            <a:r>
              <a:rPr lang="id-ID" dirty="0"/>
              <a:t>adalah bagian dari data, hanya </a:t>
            </a:r>
            <a:r>
              <a:rPr lang="en-US" dirty="0" err="1" smtClean="0"/>
              <a:t>meliputi</a:t>
            </a:r>
            <a:r>
              <a:rPr lang="id-ID" dirty="0" smtClean="0"/>
              <a:t> </a:t>
            </a:r>
            <a:r>
              <a:rPr lang="id-ID" dirty="0"/>
              <a:t>data yang memiliki konteks, relevansi dan </a:t>
            </a:r>
            <a:r>
              <a:rPr lang="id-ID" dirty="0" smtClean="0"/>
              <a:t>tujuan</a:t>
            </a:r>
            <a:endParaRPr lang="en-US" dirty="0" smtClean="0"/>
          </a:p>
          <a:p>
            <a:r>
              <a:rPr lang="id-ID" dirty="0" smtClean="0"/>
              <a:t>Informasi </a:t>
            </a:r>
            <a:r>
              <a:rPr lang="id-ID" dirty="0"/>
              <a:t>melibatkan manipulasi data mentah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Sebuah keyakinan yang benar </a:t>
            </a:r>
            <a:r>
              <a:rPr lang="en-US" dirty="0" err="1" smtClean="0"/>
              <a:t>atau</a:t>
            </a:r>
            <a:r>
              <a:rPr lang="en-US" dirty="0"/>
              <a:t> </a:t>
            </a:r>
            <a:r>
              <a:rPr lang="id-ID" dirty="0" smtClean="0"/>
              <a:t>dibenarkan </a:t>
            </a:r>
            <a:r>
              <a:rPr lang="id-ID" dirty="0"/>
              <a:t>(Nonaka dan </a:t>
            </a:r>
            <a:r>
              <a:rPr lang="id-ID" dirty="0" smtClean="0"/>
              <a:t>Takeuchi)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id-ID" dirty="0" smtClean="0"/>
              <a:t>berbeda </a:t>
            </a:r>
            <a:r>
              <a:rPr lang="id-ID" dirty="0"/>
              <a:t>dari data &amp; </a:t>
            </a:r>
            <a:r>
              <a:rPr lang="id-ID" dirty="0" smtClean="0"/>
              <a:t>informasi</a:t>
            </a:r>
            <a:endParaRPr lang="en-US" dirty="0" smtClean="0"/>
          </a:p>
          <a:p>
            <a:r>
              <a:rPr lang="id-ID" dirty="0" smtClean="0"/>
              <a:t>Pengetahuan </a:t>
            </a:r>
            <a:r>
              <a:rPr lang="id-ID" dirty="0"/>
              <a:t>adalah pada tingkat tertinggi dalam hierarki dengan informasi di tingkat menengah, dan data berada di tingkat </a:t>
            </a:r>
            <a:r>
              <a:rPr lang="id-ID" dirty="0" smtClean="0"/>
              <a:t>terendah</a:t>
            </a:r>
            <a:endParaRPr lang="en-US" dirty="0" smtClean="0"/>
          </a:p>
          <a:p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yang </a:t>
            </a:r>
            <a:r>
              <a:rPr lang="id-ID" dirty="0" smtClean="0"/>
              <a:t> </a:t>
            </a:r>
            <a:r>
              <a:rPr lang="id-ID" dirty="0"/>
              <a:t>terkaya, terdalam &amp; paling berharga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ketiganya</a:t>
            </a:r>
            <a:r>
              <a:rPr lang="en-US" dirty="0" smtClean="0"/>
              <a:t> (</a:t>
            </a:r>
            <a:r>
              <a:rPr lang="en-US" dirty="0" err="1" smtClean="0"/>
              <a:t>data,informasi,pengetahuan</a:t>
            </a:r>
            <a:r>
              <a:rPr lang="en-US" dirty="0" smtClean="0"/>
              <a:t>)</a:t>
            </a:r>
          </a:p>
          <a:p>
            <a:r>
              <a:rPr lang="id-ID" dirty="0" smtClean="0"/>
              <a:t>Informasi </a:t>
            </a:r>
            <a:r>
              <a:rPr lang="id-ID" dirty="0"/>
              <a:t>dengan arah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16399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Clr>
                <a:schemeClr val="tx2"/>
              </a:buClr>
            </a:pPr>
            <a:r>
              <a:rPr lang="en-US"/>
              <a:t> </a:t>
            </a:r>
            <a:br>
              <a:rPr lang="en-US"/>
            </a:br>
            <a:r>
              <a:rPr lang="en-US" sz="2800"/>
              <a:t>Data, Information, and Knowledge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4457700" y="4144963"/>
            <a:ext cx="10239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Information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2489200" y="4144963"/>
            <a:ext cx="5127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Data</a:t>
            </a:r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2254250" y="3259138"/>
            <a:ext cx="4114800" cy="457200"/>
          </a:xfrm>
          <a:prstGeom prst="rightArrow">
            <a:avLst>
              <a:gd name="adj1" fmla="val 54167"/>
              <a:gd name="adj2" fmla="val 13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149475" y="3689350"/>
            <a:ext cx="496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Zero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863850" y="368935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Low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3616325" y="3689350"/>
            <a:ext cx="723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Medium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4768850" y="3689350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High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5626100" y="3689350"/>
            <a:ext cx="850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Very High</a:t>
            </a: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3930650" y="3346450"/>
            <a:ext cx="590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Value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702050" y="2646363"/>
            <a:ext cx="9985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Knowledge</a:t>
            </a:r>
          </a:p>
        </p:txBody>
      </p:sp>
      <p:sp>
        <p:nvSpPr>
          <p:cNvPr id="16411" name="AutoShape 27"/>
          <p:cNvSpPr>
            <a:spLocks noChangeArrowheads="1"/>
          </p:cNvSpPr>
          <p:nvPr/>
        </p:nvSpPr>
        <p:spPr bwMode="auto">
          <a:xfrm>
            <a:off x="4083050" y="2878138"/>
            <a:ext cx="228600" cy="457200"/>
          </a:xfrm>
          <a:prstGeom prst="downArrow">
            <a:avLst>
              <a:gd name="adj1" fmla="val 44454"/>
              <a:gd name="adj2" fmla="val 875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AutoShape 28"/>
          <p:cNvSpPr>
            <a:spLocks/>
          </p:cNvSpPr>
          <p:nvPr/>
        </p:nvSpPr>
        <p:spPr bwMode="auto">
          <a:xfrm rot="-5400000">
            <a:off x="2635250" y="3709988"/>
            <a:ext cx="228600" cy="6858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AutoShape 29"/>
          <p:cNvSpPr>
            <a:spLocks/>
          </p:cNvSpPr>
          <p:nvPr/>
        </p:nvSpPr>
        <p:spPr bwMode="auto">
          <a:xfrm rot="-5400000">
            <a:off x="4883150" y="2986088"/>
            <a:ext cx="228600" cy="2133600"/>
          </a:xfrm>
          <a:prstGeom prst="leftBrace">
            <a:avLst>
              <a:gd name="adj1" fmla="val 7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charset="0"/>
              </a:rPr>
              <a:t>©</a:t>
            </a:r>
            <a:r>
              <a:rPr lang="en-US">
                <a:cs typeface="Arial" charset="0"/>
              </a:rPr>
              <a:t> 2004 Prentice Hall</a:t>
            </a:r>
            <a:endParaRPr lang="en-US"/>
          </a:p>
        </p:txBody>
      </p:sp>
      <p:sp>
        <p:nvSpPr>
          <p:cNvPr id="17444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2400"/>
              <a:t> Data, Information, and Knowledge:Example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2643188" y="3359150"/>
            <a:ext cx="8874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>
                <a:latin typeface="Arial" charset="0"/>
              </a:rPr>
              <a:t>H T H T T</a:t>
            </a:r>
          </a:p>
          <a:p>
            <a:pPr algn="ctr" eaLnBrk="1" hangingPunct="1"/>
            <a:r>
              <a:rPr lang="en-US" sz="1200">
                <a:latin typeface="Arial" charset="0"/>
              </a:rPr>
              <a:t>H H H T H</a:t>
            </a:r>
          </a:p>
          <a:p>
            <a:pPr algn="ctr" eaLnBrk="1" hangingPunct="1"/>
            <a:r>
              <a:rPr lang="en-US" sz="1200">
                <a:latin typeface="Arial" charset="0"/>
              </a:rPr>
              <a:t>…</a:t>
            </a:r>
          </a:p>
          <a:p>
            <a:pPr algn="ctr" eaLnBrk="1" hangingPunct="1"/>
            <a:r>
              <a:rPr lang="en-US" sz="1200">
                <a:latin typeface="Arial" charset="0"/>
              </a:rPr>
              <a:t>T T T H T </a:t>
            </a:r>
          </a:p>
        </p:txBody>
      </p:sp>
      <p:sp>
        <p:nvSpPr>
          <p:cNvPr id="17473" name="Rectangle 65"/>
          <p:cNvSpPr>
            <a:spLocks noChangeArrowheads="1"/>
          </p:cNvSpPr>
          <p:nvPr/>
        </p:nvSpPr>
        <p:spPr bwMode="auto">
          <a:xfrm>
            <a:off x="2628900" y="3362325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787900" y="3362325"/>
            <a:ext cx="914400" cy="838200"/>
            <a:chOff x="2112" y="1200"/>
            <a:chExt cx="576" cy="528"/>
          </a:xfrm>
        </p:grpSpPr>
        <p:sp>
          <p:nvSpPr>
            <p:cNvPr id="17475" name="Text Box 67"/>
            <p:cNvSpPr txBox="1">
              <a:spLocks noChangeArrowheads="1"/>
            </p:cNvSpPr>
            <p:nvPr/>
          </p:nvSpPr>
          <p:spPr bwMode="auto">
            <a:xfrm>
              <a:off x="2112" y="1203"/>
              <a:ext cx="55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>
                  <a:latin typeface="Arial" charset="0"/>
                </a:rPr>
                <a:t>p</a:t>
              </a:r>
              <a:r>
                <a:rPr lang="en-US" sz="1200" baseline="-25000">
                  <a:latin typeface="Arial" charset="0"/>
                </a:rPr>
                <a:t>H</a:t>
              </a:r>
              <a:r>
                <a:rPr lang="en-US" sz="1200">
                  <a:latin typeface="Arial" charset="0"/>
                </a:rPr>
                <a:t> = 0.40</a:t>
              </a:r>
            </a:p>
            <a:p>
              <a:pPr eaLnBrk="1" hangingPunct="1"/>
              <a:r>
                <a:rPr lang="en-US" sz="1200">
                  <a:latin typeface="Arial" charset="0"/>
                </a:rPr>
                <a:t>p</a:t>
              </a:r>
              <a:r>
                <a:rPr lang="en-US" sz="1200" baseline="-25000">
                  <a:latin typeface="Arial" charset="0"/>
                </a:rPr>
                <a:t>T</a:t>
              </a:r>
              <a:r>
                <a:rPr lang="en-US" sz="1200">
                  <a:latin typeface="Arial" charset="0"/>
                </a:rPr>
                <a:t> = 0.60</a:t>
              </a:r>
            </a:p>
            <a:p>
              <a:r>
                <a:rPr lang="en-US" sz="1200">
                  <a:latin typeface="Arial" charset="0"/>
                </a:rPr>
                <a:t>R</a:t>
              </a:r>
              <a:r>
                <a:rPr lang="en-US" sz="1200" baseline="-25000">
                  <a:latin typeface="Arial" charset="0"/>
                </a:rPr>
                <a:t>H</a:t>
              </a:r>
              <a:r>
                <a:rPr lang="en-US" sz="1200">
                  <a:latin typeface="Arial" charset="0"/>
                </a:rPr>
                <a:t> = +$10</a:t>
              </a:r>
            </a:p>
            <a:p>
              <a:r>
                <a:rPr lang="en-US" sz="1200">
                  <a:latin typeface="Arial" charset="0"/>
                </a:rPr>
                <a:t>R</a:t>
              </a:r>
              <a:r>
                <a:rPr lang="en-US" sz="1200" baseline="-25000">
                  <a:latin typeface="Arial" charset="0"/>
                </a:rPr>
                <a:t>T</a:t>
              </a:r>
              <a:r>
                <a:rPr lang="en-US" sz="1200">
                  <a:latin typeface="Arial" charset="0"/>
                </a:rPr>
                <a:t> = -$8</a:t>
              </a:r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2112" y="1200"/>
              <a:ext cx="57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3711575" y="3362325"/>
            <a:ext cx="914400" cy="838200"/>
            <a:chOff x="2112" y="1200"/>
            <a:chExt cx="576" cy="528"/>
          </a:xfrm>
        </p:grpSpPr>
        <p:sp>
          <p:nvSpPr>
            <p:cNvPr id="17478" name="Text Box 70"/>
            <p:cNvSpPr txBox="1">
              <a:spLocks noChangeArrowheads="1"/>
            </p:cNvSpPr>
            <p:nvPr/>
          </p:nvSpPr>
          <p:spPr bwMode="auto">
            <a:xfrm>
              <a:off x="2112" y="1203"/>
              <a:ext cx="431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endParaRPr lang="en-US" sz="1200">
                <a:latin typeface="Arial" charset="0"/>
              </a:endParaRPr>
            </a:p>
            <a:p>
              <a:pPr eaLnBrk="1" hangingPunct="1"/>
              <a:r>
                <a:rPr lang="en-US" sz="1200">
                  <a:latin typeface="Arial" charset="0"/>
                </a:rPr>
                <a:t>n</a:t>
              </a:r>
              <a:r>
                <a:rPr lang="en-US" sz="1200" baseline="-25000">
                  <a:latin typeface="Arial" charset="0"/>
                </a:rPr>
                <a:t>H</a:t>
              </a:r>
              <a:r>
                <a:rPr lang="en-US" sz="1200">
                  <a:latin typeface="Arial" charset="0"/>
                </a:rPr>
                <a:t> = 40</a:t>
              </a:r>
            </a:p>
            <a:p>
              <a:pPr eaLnBrk="1" hangingPunct="1"/>
              <a:r>
                <a:rPr lang="en-US" sz="1200">
                  <a:latin typeface="Arial" charset="0"/>
                </a:rPr>
                <a:t>n</a:t>
              </a:r>
              <a:r>
                <a:rPr lang="en-US" sz="1200" baseline="-25000">
                  <a:latin typeface="Arial" charset="0"/>
                </a:rPr>
                <a:t>T</a:t>
              </a:r>
              <a:r>
                <a:rPr lang="en-US" sz="1200">
                  <a:latin typeface="Arial" charset="0"/>
                </a:rPr>
                <a:t> = 60</a:t>
              </a:r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112" y="1200"/>
              <a:ext cx="57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80" name="Rectangle 72"/>
          <p:cNvSpPr>
            <a:spLocks noChangeArrowheads="1"/>
          </p:cNvSpPr>
          <p:nvPr/>
        </p:nvSpPr>
        <p:spPr bwMode="auto">
          <a:xfrm>
            <a:off x="4838700" y="4427538"/>
            <a:ext cx="10239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Information</a:t>
            </a:r>
          </a:p>
        </p:txBody>
      </p:sp>
      <p:sp>
        <p:nvSpPr>
          <p:cNvPr id="17481" name="Rectangle 73"/>
          <p:cNvSpPr>
            <a:spLocks noChangeArrowheads="1"/>
          </p:cNvSpPr>
          <p:nvPr/>
        </p:nvSpPr>
        <p:spPr bwMode="auto">
          <a:xfrm>
            <a:off x="2870200" y="4427538"/>
            <a:ext cx="5127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Data</a:t>
            </a:r>
          </a:p>
        </p:txBody>
      </p:sp>
      <p:sp>
        <p:nvSpPr>
          <p:cNvPr id="17482" name="AutoShape 74"/>
          <p:cNvSpPr>
            <a:spLocks noChangeArrowheads="1"/>
          </p:cNvSpPr>
          <p:nvPr/>
        </p:nvSpPr>
        <p:spPr bwMode="auto">
          <a:xfrm>
            <a:off x="2635250" y="4629150"/>
            <a:ext cx="4114800" cy="457200"/>
          </a:xfrm>
          <a:prstGeom prst="rightArrow">
            <a:avLst>
              <a:gd name="adj1" fmla="val 54167"/>
              <a:gd name="adj2" fmla="val 13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83" name="Rectangle 75"/>
          <p:cNvSpPr>
            <a:spLocks noChangeArrowheads="1"/>
          </p:cNvSpPr>
          <p:nvPr/>
        </p:nvSpPr>
        <p:spPr bwMode="auto">
          <a:xfrm>
            <a:off x="2530475" y="5059363"/>
            <a:ext cx="496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Zero</a:t>
            </a:r>
          </a:p>
        </p:txBody>
      </p:sp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3244850" y="5059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Low</a:t>
            </a:r>
          </a:p>
        </p:txBody>
      </p:sp>
      <p:sp>
        <p:nvSpPr>
          <p:cNvPr id="17485" name="Rectangle 77"/>
          <p:cNvSpPr>
            <a:spLocks noChangeArrowheads="1"/>
          </p:cNvSpPr>
          <p:nvPr/>
        </p:nvSpPr>
        <p:spPr bwMode="auto">
          <a:xfrm>
            <a:off x="3997325" y="5059363"/>
            <a:ext cx="72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Medium</a:t>
            </a:r>
          </a:p>
        </p:txBody>
      </p:sp>
      <p:sp>
        <p:nvSpPr>
          <p:cNvPr id="17486" name="Rectangle 78"/>
          <p:cNvSpPr>
            <a:spLocks noChangeArrowheads="1"/>
          </p:cNvSpPr>
          <p:nvPr/>
        </p:nvSpPr>
        <p:spPr bwMode="auto">
          <a:xfrm>
            <a:off x="5149850" y="5059363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High</a:t>
            </a:r>
          </a:p>
        </p:txBody>
      </p:sp>
      <p:sp>
        <p:nvSpPr>
          <p:cNvPr id="17487" name="Rectangle 79"/>
          <p:cNvSpPr>
            <a:spLocks noChangeArrowheads="1"/>
          </p:cNvSpPr>
          <p:nvPr/>
        </p:nvSpPr>
        <p:spPr bwMode="auto">
          <a:xfrm>
            <a:off x="6007100" y="5059363"/>
            <a:ext cx="850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Very High</a:t>
            </a:r>
          </a:p>
        </p:txBody>
      </p:sp>
      <p:sp>
        <p:nvSpPr>
          <p:cNvPr id="17488" name="Rectangle 80"/>
          <p:cNvSpPr>
            <a:spLocks noChangeArrowheads="1"/>
          </p:cNvSpPr>
          <p:nvPr/>
        </p:nvSpPr>
        <p:spPr bwMode="auto">
          <a:xfrm>
            <a:off x="4311650" y="4716463"/>
            <a:ext cx="590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b="1">
                <a:latin typeface="Arial" charset="0"/>
              </a:rPr>
              <a:t>Value</a:t>
            </a:r>
          </a:p>
        </p:txBody>
      </p:sp>
      <p:sp>
        <p:nvSpPr>
          <p:cNvPr id="17489" name="Rectangle 81"/>
          <p:cNvSpPr>
            <a:spLocks noChangeArrowheads="1"/>
          </p:cNvSpPr>
          <p:nvPr/>
        </p:nvSpPr>
        <p:spPr bwMode="auto">
          <a:xfrm>
            <a:off x="4092575" y="2473325"/>
            <a:ext cx="1128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latin typeface="Arial" charset="0"/>
              </a:rPr>
              <a:t>Knowledge</a:t>
            </a:r>
          </a:p>
        </p:txBody>
      </p:sp>
      <p:sp>
        <p:nvSpPr>
          <p:cNvPr id="17490" name="AutoShape 82"/>
          <p:cNvSpPr>
            <a:spLocks/>
          </p:cNvSpPr>
          <p:nvPr/>
        </p:nvSpPr>
        <p:spPr bwMode="auto">
          <a:xfrm rot="-5400000">
            <a:off x="2978150" y="3992563"/>
            <a:ext cx="228600" cy="6858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91" name="AutoShape 83"/>
          <p:cNvSpPr>
            <a:spLocks/>
          </p:cNvSpPr>
          <p:nvPr/>
        </p:nvSpPr>
        <p:spPr bwMode="auto">
          <a:xfrm rot="-5400000">
            <a:off x="5226050" y="3268663"/>
            <a:ext cx="228600" cy="2133600"/>
          </a:xfrm>
          <a:prstGeom prst="leftBrace">
            <a:avLst>
              <a:gd name="adj1" fmla="val 7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92" name="Text Box 84"/>
          <p:cNvSpPr txBox="1">
            <a:spLocks noChangeArrowheads="1"/>
          </p:cNvSpPr>
          <p:nvPr/>
        </p:nvSpPr>
        <p:spPr bwMode="auto">
          <a:xfrm>
            <a:off x="5819775" y="3700463"/>
            <a:ext cx="992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EV = -$0.80</a:t>
            </a:r>
          </a:p>
        </p:txBody>
      </p:sp>
      <p:sp>
        <p:nvSpPr>
          <p:cNvPr id="17493" name="Rectangle 85"/>
          <p:cNvSpPr>
            <a:spLocks noChangeArrowheads="1"/>
          </p:cNvSpPr>
          <p:nvPr/>
        </p:nvSpPr>
        <p:spPr bwMode="auto">
          <a:xfrm>
            <a:off x="5867400" y="3362325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94" name="Rectangle 86"/>
          <p:cNvSpPr>
            <a:spLocks noChangeArrowheads="1"/>
          </p:cNvSpPr>
          <p:nvPr/>
        </p:nvSpPr>
        <p:spPr bwMode="auto">
          <a:xfrm>
            <a:off x="3111500" y="2916238"/>
            <a:ext cx="876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>
                <a:latin typeface="Arial" charset="0"/>
              </a:rPr>
              <a:t>Counting</a:t>
            </a:r>
          </a:p>
        </p:txBody>
      </p:sp>
      <p:sp>
        <p:nvSpPr>
          <p:cNvPr id="17495" name="Rectangle 87"/>
          <p:cNvSpPr>
            <a:spLocks noChangeArrowheads="1"/>
          </p:cNvSpPr>
          <p:nvPr/>
        </p:nvSpPr>
        <p:spPr bwMode="auto">
          <a:xfrm>
            <a:off x="4016375" y="2790825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p</a:t>
            </a:r>
            <a:r>
              <a:rPr lang="en-US" sz="1200" baseline="-25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 = n</a:t>
            </a:r>
            <a:r>
              <a:rPr lang="en-US" sz="1200" baseline="-25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/(n</a:t>
            </a:r>
            <a:r>
              <a:rPr lang="en-US" sz="1200" baseline="-25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+n</a:t>
            </a:r>
            <a:r>
              <a:rPr lang="en-US" sz="1200" baseline="-25000">
                <a:latin typeface="Arial" charset="0"/>
              </a:rPr>
              <a:t>T</a:t>
            </a:r>
            <a:r>
              <a:rPr lang="en-US" sz="1200">
                <a:latin typeface="Arial" charset="0"/>
              </a:rPr>
              <a:t>)</a:t>
            </a:r>
          </a:p>
          <a:p>
            <a:pPr eaLnBrk="1" hangingPunct="1"/>
            <a:r>
              <a:rPr lang="en-US" sz="1200">
                <a:latin typeface="Arial" charset="0"/>
              </a:rPr>
              <a:t>p</a:t>
            </a:r>
            <a:r>
              <a:rPr lang="en-US" sz="1200" baseline="-25000">
                <a:latin typeface="Arial" charset="0"/>
              </a:rPr>
              <a:t>T</a:t>
            </a:r>
            <a:r>
              <a:rPr lang="en-US" sz="1200">
                <a:latin typeface="Arial" charset="0"/>
              </a:rPr>
              <a:t> = n</a:t>
            </a:r>
            <a:r>
              <a:rPr lang="en-US" sz="1200" baseline="-25000">
                <a:latin typeface="Arial" charset="0"/>
              </a:rPr>
              <a:t>T</a:t>
            </a:r>
            <a:r>
              <a:rPr lang="en-US" sz="1200">
                <a:latin typeface="Arial" charset="0"/>
              </a:rPr>
              <a:t>/(n</a:t>
            </a:r>
            <a:r>
              <a:rPr lang="en-US" sz="1200" baseline="-25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+n</a:t>
            </a:r>
            <a:r>
              <a:rPr lang="en-US" sz="1200" baseline="-25000">
                <a:latin typeface="Arial" charset="0"/>
              </a:rPr>
              <a:t>T</a:t>
            </a:r>
            <a:r>
              <a:rPr lang="en-US" sz="1200">
                <a:latin typeface="Arial" charset="0"/>
              </a:rPr>
              <a:t>)</a:t>
            </a:r>
          </a:p>
        </p:txBody>
      </p:sp>
      <p:sp>
        <p:nvSpPr>
          <p:cNvPr id="17496" name="Rectangle 88"/>
          <p:cNvSpPr>
            <a:spLocks noChangeArrowheads="1"/>
          </p:cNvSpPr>
          <p:nvPr/>
        </p:nvSpPr>
        <p:spPr bwMode="auto">
          <a:xfrm>
            <a:off x="5311775" y="2913063"/>
            <a:ext cx="1322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EV=p</a:t>
            </a:r>
            <a:r>
              <a:rPr lang="en-US" sz="1200" baseline="-25000">
                <a:latin typeface="Arial" charset="0"/>
              </a:rPr>
              <a:t>H </a:t>
            </a:r>
            <a:r>
              <a:rPr lang="en-US" sz="1200">
                <a:latin typeface="Arial" charset="0"/>
              </a:rPr>
              <a:t>R</a:t>
            </a:r>
            <a:r>
              <a:rPr lang="en-US" sz="1200" baseline="-25000">
                <a:latin typeface="Arial" charset="0"/>
              </a:rPr>
              <a:t>H</a:t>
            </a:r>
            <a:r>
              <a:rPr lang="en-US" sz="1200">
                <a:latin typeface="Arial" charset="0"/>
              </a:rPr>
              <a:t>+ p</a:t>
            </a:r>
            <a:r>
              <a:rPr lang="en-US" sz="1200" baseline="-25000">
                <a:latin typeface="Arial" charset="0"/>
              </a:rPr>
              <a:t>T </a:t>
            </a:r>
            <a:r>
              <a:rPr lang="en-US" sz="1200">
                <a:latin typeface="Arial" charset="0"/>
              </a:rPr>
              <a:t>R</a:t>
            </a:r>
            <a:r>
              <a:rPr lang="en-US" sz="1200" baseline="-25000">
                <a:latin typeface="Arial" charset="0"/>
              </a:rPr>
              <a:t>T</a:t>
            </a:r>
          </a:p>
        </p:txBody>
      </p:sp>
      <p:cxnSp>
        <p:nvCxnSpPr>
          <p:cNvPr id="17497" name="AutoShape 89"/>
          <p:cNvCxnSpPr>
            <a:cxnSpLocks noChangeShapeType="1"/>
            <a:stCxn id="17473" idx="3"/>
            <a:endCxn id="17479" idx="1"/>
          </p:cNvCxnSpPr>
          <p:nvPr/>
        </p:nvCxnSpPr>
        <p:spPr bwMode="auto">
          <a:xfrm>
            <a:off x="3543300" y="3781425"/>
            <a:ext cx="1682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stealth" w="med" len="med"/>
          </a:ln>
          <a:effectLst/>
        </p:spPr>
      </p:cxnSp>
      <p:cxnSp>
        <p:nvCxnSpPr>
          <p:cNvPr id="17498" name="AutoShape 90"/>
          <p:cNvCxnSpPr>
            <a:cxnSpLocks noChangeShapeType="1"/>
            <a:stCxn id="17479" idx="3"/>
            <a:endCxn id="17476" idx="1"/>
          </p:cNvCxnSpPr>
          <p:nvPr/>
        </p:nvCxnSpPr>
        <p:spPr bwMode="auto">
          <a:xfrm>
            <a:off x="4625975" y="3781425"/>
            <a:ext cx="1619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stealth" w="med" len="med"/>
          </a:ln>
          <a:effectLst/>
        </p:spPr>
      </p:cxnSp>
      <p:cxnSp>
        <p:nvCxnSpPr>
          <p:cNvPr id="17499" name="AutoShape 91"/>
          <p:cNvCxnSpPr>
            <a:cxnSpLocks noChangeShapeType="1"/>
            <a:stCxn id="17476" idx="3"/>
            <a:endCxn id="17493" idx="1"/>
          </p:cNvCxnSpPr>
          <p:nvPr/>
        </p:nvCxnSpPr>
        <p:spPr bwMode="auto">
          <a:xfrm>
            <a:off x="5702300" y="3781425"/>
            <a:ext cx="1651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stealth" w="med" len="med"/>
          </a:ln>
          <a:effectLst/>
        </p:spPr>
      </p:cxnSp>
      <p:sp>
        <p:nvSpPr>
          <p:cNvPr id="17500" name="Line 92"/>
          <p:cNvSpPr>
            <a:spLocks noChangeShapeType="1"/>
          </p:cNvSpPr>
          <p:nvPr/>
        </p:nvSpPr>
        <p:spPr bwMode="auto">
          <a:xfrm>
            <a:off x="3635375" y="3259138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01" name="Line 93"/>
          <p:cNvSpPr>
            <a:spLocks noChangeShapeType="1"/>
          </p:cNvSpPr>
          <p:nvPr/>
        </p:nvSpPr>
        <p:spPr bwMode="auto">
          <a:xfrm>
            <a:off x="4702175" y="3259138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02" name="Line 94"/>
          <p:cNvSpPr>
            <a:spLocks noChangeShapeType="1"/>
          </p:cNvSpPr>
          <p:nvPr/>
        </p:nvSpPr>
        <p:spPr bwMode="auto">
          <a:xfrm>
            <a:off x="5768975" y="3259138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03" name="AutoShape 95"/>
          <p:cNvSpPr>
            <a:spLocks noChangeArrowheads="1"/>
          </p:cNvSpPr>
          <p:nvPr/>
        </p:nvSpPr>
        <p:spPr bwMode="auto">
          <a:xfrm>
            <a:off x="3025775" y="2792413"/>
            <a:ext cx="3657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04" name="Line 96"/>
          <p:cNvSpPr>
            <a:spLocks noChangeShapeType="1"/>
          </p:cNvSpPr>
          <p:nvPr/>
        </p:nvSpPr>
        <p:spPr bwMode="auto">
          <a:xfrm>
            <a:off x="4035425" y="2792413"/>
            <a:ext cx="0" cy="457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05" name="Line 97"/>
          <p:cNvSpPr>
            <a:spLocks noChangeShapeType="1"/>
          </p:cNvSpPr>
          <p:nvPr/>
        </p:nvSpPr>
        <p:spPr bwMode="auto">
          <a:xfrm>
            <a:off x="5311775" y="2792413"/>
            <a:ext cx="0" cy="457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2400"/>
              <a:t>Data, Information, Knowledge and Events</a:t>
            </a:r>
            <a:r>
              <a:rPr lang="en-US"/>
              <a:t> </a:t>
            </a:r>
          </a:p>
        </p:txBody>
      </p:sp>
      <p:sp>
        <p:nvSpPr>
          <p:cNvPr id="18491" name="PubL"/>
          <p:cNvSpPr>
            <a:spLocks noEditPoints="1" noChangeArrowheads="1"/>
          </p:cNvSpPr>
          <p:nvPr/>
        </p:nvSpPr>
        <p:spPr bwMode="auto">
          <a:xfrm rot="10800000">
            <a:off x="2133600" y="2057400"/>
            <a:ext cx="4876800" cy="3657600"/>
          </a:xfrm>
          <a:custGeom>
            <a:avLst/>
            <a:gdLst>
              <a:gd name="G0" fmla="+- 0 0 0"/>
              <a:gd name="G1" fmla="*/ 3382 1 2"/>
              <a:gd name="G2" fmla="+- 3382 0 0"/>
              <a:gd name="G3" fmla="+- 18406 0 0"/>
              <a:gd name="G4" fmla="*/ 18406 1 2"/>
              <a:gd name="G5" fmla="+- 10800 G4 0"/>
              <a:gd name="T0" fmla="*/ 1691 w 21600"/>
              <a:gd name="T1" fmla="*/ 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2000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G3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8406"/>
                </a:lnTo>
                <a:lnTo>
                  <a:pt x="3382" y="18406"/>
                </a:lnTo>
                <a:lnTo>
                  <a:pt x="3382" y="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eaLnBrk="1" hangingPunct="1"/>
            <a:endParaRPr lang="en-US" sz="600" b="1">
              <a:latin typeface="Arial" charset="0"/>
            </a:endParaRPr>
          </a:p>
          <a:p>
            <a:pPr algn="ctr" eaLnBrk="1" hangingPunct="1"/>
            <a:r>
              <a:rPr lang="en-US" sz="2000" b="1">
                <a:latin typeface="Arial" charset="0"/>
              </a:rPr>
              <a:t>Knowledge</a:t>
            </a:r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4770438" y="3289300"/>
            <a:ext cx="954087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>
                <a:latin typeface="Arial" charset="0"/>
              </a:rPr>
              <a:t>Information</a:t>
            </a:r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2270125" y="3289300"/>
            <a:ext cx="5667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>
                <a:latin typeface="Arial" charset="0"/>
              </a:rPr>
              <a:t>Data</a:t>
            </a:r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3294063" y="32004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latin typeface="Arial" charset="0"/>
              </a:rPr>
              <a:t>Information </a:t>
            </a:r>
          </a:p>
          <a:p>
            <a:pPr algn="ctr"/>
            <a:r>
              <a:rPr lang="en-US" sz="1200">
                <a:latin typeface="Arial" charset="0"/>
              </a:rPr>
              <a:t>System</a:t>
            </a:r>
          </a:p>
        </p:txBody>
      </p:sp>
      <p:sp>
        <p:nvSpPr>
          <p:cNvPr id="18495" name="Rectangle 63"/>
          <p:cNvSpPr>
            <a:spLocks noChangeArrowheads="1"/>
          </p:cNvSpPr>
          <p:nvPr/>
        </p:nvSpPr>
        <p:spPr bwMode="auto">
          <a:xfrm>
            <a:off x="4865688" y="4724400"/>
            <a:ext cx="7747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>
                <a:latin typeface="Arial" charset="0"/>
              </a:rPr>
              <a:t>Decision</a:t>
            </a:r>
          </a:p>
        </p:txBody>
      </p:sp>
      <p:cxnSp>
        <p:nvCxnSpPr>
          <p:cNvPr id="18496" name="AutoShape 64"/>
          <p:cNvCxnSpPr>
            <a:cxnSpLocks noChangeShapeType="1"/>
            <a:stCxn id="18493" idx="3"/>
            <a:endCxn id="18494" idx="1"/>
          </p:cNvCxnSpPr>
          <p:nvPr/>
        </p:nvCxnSpPr>
        <p:spPr bwMode="auto">
          <a:xfrm>
            <a:off x="2836863" y="3432175"/>
            <a:ext cx="45720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8497" name="AutoShape 65"/>
          <p:cNvCxnSpPr>
            <a:cxnSpLocks noChangeShapeType="1"/>
            <a:stCxn id="18494" idx="3"/>
            <a:endCxn id="18492" idx="1"/>
          </p:cNvCxnSpPr>
          <p:nvPr/>
        </p:nvCxnSpPr>
        <p:spPr bwMode="auto">
          <a:xfrm flipV="1">
            <a:off x="4284663" y="3432175"/>
            <a:ext cx="485775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8498" name="AutoShape 66"/>
          <p:cNvCxnSpPr>
            <a:cxnSpLocks noChangeShapeType="1"/>
            <a:stCxn id="18492" idx="2"/>
            <a:endCxn id="18501" idx="0"/>
          </p:cNvCxnSpPr>
          <p:nvPr/>
        </p:nvCxnSpPr>
        <p:spPr bwMode="auto">
          <a:xfrm flipH="1">
            <a:off x="5245100" y="3573463"/>
            <a:ext cx="3175" cy="3889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8499" name="AutoShape 67"/>
          <p:cNvCxnSpPr>
            <a:cxnSpLocks noChangeShapeType="1"/>
            <a:stCxn id="18501" idx="2"/>
            <a:endCxn id="18495" idx="0"/>
          </p:cNvCxnSpPr>
          <p:nvPr/>
        </p:nvCxnSpPr>
        <p:spPr bwMode="auto">
          <a:xfrm>
            <a:off x="5245100" y="4343400"/>
            <a:ext cx="7938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8500" name="Rectangle 68"/>
          <p:cNvSpPr>
            <a:spLocks noChangeArrowheads="1"/>
          </p:cNvSpPr>
          <p:nvPr/>
        </p:nvSpPr>
        <p:spPr bwMode="auto">
          <a:xfrm>
            <a:off x="4905375" y="5410200"/>
            <a:ext cx="6858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200">
                <a:latin typeface="Arial" charset="0"/>
              </a:rPr>
              <a:t>Events</a:t>
            </a:r>
          </a:p>
        </p:txBody>
      </p:sp>
      <p:sp>
        <p:nvSpPr>
          <p:cNvPr id="18501" name="Rectangle 69"/>
          <p:cNvSpPr>
            <a:spLocks noChangeArrowheads="1"/>
          </p:cNvSpPr>
          <p:nvPr/>
        </p:nvSpPr>
        <p:spPr bwMode="auto">
          <a:xfrm>
            <a:off x="4784725" y="3962400"/>
            <a:ext cx="919163" cy="3810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latin typeface="Arial" charset="0"/>
              </a:rPr>
              <a:t>Use of</a:t>
            </a:r>
          </a:p>
          <a:p>
            <a:pPr algn="ctr"/>
            <a:r>
              <a:rPr lang="en-US" sz="1200">
                <a:latin typeface="Arial" charset="0"/>
              </a:rPr>
              <a:t>information</a:t>
            </a:r>
          </a:p>
        </p:txBody>
      </p:sp>
      <p:cxnSp>
        <p:nvCxnSpPr>
          <p:cNvPr id="18502" name="AutoShape 70"/>
          <p:cNvCxnSpPr>
            <a:cxnSpLocks noChangeShapeType="1"/>
            <a:stCxn id="18495" idx="2"/>
            <a:endCxn id="18500" idx="0"/>
          </p:cNvCxnSpPr>
          <p:nvPr/>
        </p:nvCxnSpPr>
        <p:spPr bwMode="auto">
          <a:xfrm flipH="1">
            <a:off x="5248275" y="5008563"/>
            <a:ext cx="4763" cy="4016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8503" name="AutoShape 71"/>
          <p:cNvSpPr>
            <a:spLocks noChangeArrowheads="1"/>
          </p:cNvSpPr>
          <p:nvPr/>
        </p:nvSpPr>
        <p:spPr bwMode="auto">
          <a:xfrm rot="-5400000" flipH="1" flipV="1">
            <a:off x="5841207" y="3860006"/>
            <a:ext cx="228600" cy="585787"/>
          </a:xfrm>
          <a:prstGeom prst="downArrow">
            <a:avLst>
              <a:gd name="adj1" fmla="val 50000"/>
              <a:gd name="adj2" fmla="val 640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04" name="AutoShape 72"/>
          <p:cNvSpPr>
            <a:spLocks noChangeArrowheads="1"/>
          </p:cNvSpPr>
          <p:nvPr/>
        </p:nvSpPr>
        <p:spPr bwMode="auto">
          <a:xfrm>
            <a:off x="3675063" y="2667000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05" name="Rectangle 73"/>
          <p:cNvSpPr>
            <a:spLocks noChangeArrowheads="1"/>
          </p:cNvSpPr>
          <p:nvPr/>
        </p:nvSpPr>
        <p:spPr bwMode="auto">
          <a:xfrm rot="5400000">
            <a:off x="5895975" y="37719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Arial" charset="0"/>
              </a:rPr>
              <a:t>Knowledge</a:t>
            </a:r>
          </a:p>
        </p:txBody>
      </p:sp>
      <p:sp>
        <p:nvSpPr>
          <p:cNvPr id="18506" name="Line 74"/>
          <p:cNvSpPr>
            <a:spLocks noChangeShapeType="1"/>
          </p:cNvSpPr>
          <p:nvPr/>
        </p:nvSpPr>
        <p:spPr bwMode="auto">
          <a:xfrm flipV="1">
            <a:off x="4437063" y="2667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07" name="Line 75"/>
          <p:cNvSpPr>
            <a:spLocks noChangeShapeType="1"/>
          </p:cNvSpPr>
          <p:nvPr/>
        </p:nvSpPr>
        <p:spPr bwMode="auto">
          <a:xfrm flipV="1">
            <a:off x="5257800" y="4495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08" name="AutoShape 76"/>
          <p:cNvSpPr>
            <a:spLocks noChangeArrowheads="1"/>
          </p:cNvSpPr>
          <p:nvPr/>
        </p:nvSpPr>
        <p:spPr bwMode="auto">
          <a:xfrm>
            <a:off x="4813300" y="3962400"/>
            <a:ext cx="838200" cy="381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09" name="Line 77"/>
          <p:cNvSpPr>
            <a:spLocks noChangeShapeType="1"/>
          </p:cNvSpPr>
          <p:nvPr/>
        </p:nvSpPr>
        <p:spPr bwMode="auto">
          <a:xfrm flipV="1">
            <a:off x="5591175" y="5562600"/>
            <a:ext cx="6572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8510" name="AutoShape 78"/>
          <p:cNvCxnSpPr>
            <a:cxnSpLocks noChangeShapeType="1"/>
            <a:stCxn id="18500" idx="1"/>
            <a:endCxn id="18493" idx="2"/>
          </p:cNvCxnSpPr>
          <p:nvPr/>
        </p:nvCxnSpPr>
        <p:spPr bwMode="auto">
          <a:xfrm rot="10800000">
            <a:off x="2554288" y="3573463"/>
            <a:ext cx="2351087" cy="19796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stealth" w="med" len="med"/>
          </a:ln>
          <a:effectLst/>
        </p:spPr>
      </p:cxnSp>
      <p:sp>
        <p:nvSpPr>
          <p:cNvPr id="18511" name="Line 79"/>
          <p:cNvSpPr>
            <a:spLocks noChangeShapeType="1"/>
          </p:cNvSpPr>
          <p:nvPr/>
        </p:nvSpPr>
        <p:spPr bwMode="auto">
          <a:xfrm flipH="1" flipV="1">
            <a:off x="2562225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7119</TotalTime>
  <Words>1131</Words>
  <Application>Microsoft Office PowerPoint</Application>
  <PresentationFormat>On-screen Show (4:3)</PresentationFormat>
  <Paragraphs>175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Georgia</vt:lpstr>
      <vt:lpstr>Times New Roman</vt:lpstr>
      <vt:lpstr>Trebuchet MS</vt:lpstr>
      <vt:lpstr>Wingdings 2</vt:lpstr>
      <vt:lpstr>Urban</vt:lpstr>
      <vt:lpstr>Chapter 2</vt:lpstr>
      <vt:lpstr>Chapter Objectives</vt:lpstr>
      <vt:lpstr>Sumber :</vt:lpstr>
      <vt:lpstr>Data ?</vt:lpstr>
      <vt:lpstr>Informasi </vt:lpstr>
      <vt:lpstr>Knowledge</vt:lpstr>
      <vt:lpstr>  Data, Information, and Knowledge</vt:lpstr>
      <vt:lpstr> Data, Information, and Knowledge:Example</vt:lpstr>
      <vt:lpstr>Data, Information, Knowledge and Events </vt:lpstr>
      <vt:lpstr>Pandangan subyektif thd Pengetahuan</vt:lpstr>
      <vt:lpstr>Objective View of knowledge</vt:lpstr>
      <vt:lpstr>Types of Knowledge</vt:lpstr>
      <vt:lpstr>Procedural and Declarative Knowledge</vt:lpstr>
      <vt:lpstr>Tacit dan Explicit Knowledge</vt:lpstr>
      <vt:lpstr>General and Specific Knowledge</vt:lpstr>
      <vt:lpstr>Technically and Contextually Specific Knowledge</vt:lpstr>
      <vt:lpstr>Gambaran berbagai jenis pengetahuan</vt:lpstr>
      <vt:lpstr>Pengetahuan dan Keahlian</vt:lpstr>
      <vt:lpstr>Jenis-jenis Keahlian (Expertise)</vt:lpstr>
      <vt:lpstr>Types of Knowledge</vt:lpstr>
      <vt:lpstr>Reservoirs of Knowledge</vt:lpstr>
      <vt:lpstr>Characteristics of Knowledge</vt:lpstr>
      <vt:lpstr>Kesimpulan</vt:lpstr>
      <vt:lpstr>TUGAS Kritik Paper</vt:lpstr>
      <vt:lpstr>Chapter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471</cp:revision>
  <dcterms:created xsi:type="dcterms:W3CDTF">2011-09-16T02:11:44Z</dcterms:created>
  <dcterms:modified xsi:type="dcterms:W3CDTF">2018-01-18T08:28:55Z</dcterms:modified>
</cp:coreProperties>
</file>