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2"/>
  </p:notesMasterIdLst>
  <p:sldIdLst>
    <p:sldId id="283" r:id="rId2"/>
    <p:sldId id="284" r:id="rId3"/>
    <p:sldId id="287" r:id="rId4"/>
    <p:sldId id="288" r:id="rId5"/>
    <p:sldId id="289" r:id="rId6"/>
    <p:sldId id="290" r:id="rId7"/>
    <p:sldId id="291" r:id="rId8"/>
    <p:sldId id="292" r:id="rId9"/>
    <p:sldId id="293" r:id="rId10"/>
    <p:sldId id="294" r:id="rId11"/>
    <p:sldId id="295" r:id="rId12"/>
    <p:sldId id="296" r:id="rId13"/>
    <p:sldId id="297" r:id="rId14"/>
    <p:sldId id="323" r:id="rId15"/>
    <p:sldId id="324"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269" r:id="rId41"/>
  </p:sldIdLst>
  <p:sldSz cx="9144000" cy="6858000" type="screen4x3"/>
  <p:notesSz cx="6858000" cy="9144000"/>
  <p:defaultTextStyle>
    <a:defPPr>
      <a:defRPr lang="id-ID"/>
    </a:defPPr>
    <a:lvl1pPr marL="0" algn="l" defTabSz="914107" rtl="0" eaLnBrk="1" latinLnBrk="0" hangingPunct="1">
      <a:defRPr sz="1800" kern="1200">
        <a:solidFill>
          <a:schemeClr val="tx1"/>
        </a:solidFill>
        <a:latin typeface="+mn-lt"/>
        <a:ea typeface="+mn-ea"/>
        <a:cs typeface="+mn-cs"/>
      </a:defRPr>
    </a:lvl1pPr>
    <a:lvl2pPr marL="457054"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1" algn="l" defTabSz="914107" rtl="0" eaLnBrk="1" latinLnBrk="0" hangingPunct="1">
      <a:defRPr sz="1800" kern="1200">
        <a:solidFill>
          <a:schemeClr val="tx1"/>
        </a:solidFill>
        <a:latin typeface="+mn-lt"/>
        <a:ea typeface="+mn-ea"/>
        <a:cs typeface="+mn-cs"/>
      </a:defRPr>
    </a:lvl4pPr>
    <a:lvl5pPr marL="1828215" algn="l" defTabSz="914107" rtl="0" eaLnBrk="1" latinLnBrk="0" hangingPunct="1">
      <a:defRPr sz="1800" kern="1200">
        <a:solidFill>
          <a:schemeClr val="tx1"/>
        </a:solidFill>
        <a:latin typeface="+mn-lt"/>
        <a:ea typeface="+mn-ea"/>
        <a:cs typeface="+mn-cs"/>
      </a:defRPr>
    </a:lvl5pPr>
    <a:lvl6pPr marL="2285268" algn="l" defTabSz="914107" rtl="0" eaLnBrk="1" latinLnBrk="0" hangingPunct="1">
      <a:defRPr sz="1800" kern="1200">
        <a:solidFill>
          <a:schemeClr val="tx1"/>
        </a:solidFill>
        <a:latin typeface="+mn-lt"/>
        <a:ea typeface="+mn-ea"/>
        <a:cs typeface="+mn-cs"/>
      </a:defRPr>
    </a:lvl6pPr>
    <a:lvl7pPr marL="2742322" algn="l" defTabSz="914107" rtl="0" eaLnBrk="1" latinLnBrk="0" hangingPunct="1">
      <a:defRPr sz="1800" kern="1200">
        <a:solidFill>
          <a:schemeClr val="tx1"/>
        </a:solidFill>
        <a:latin typeface="+mn-lt"/>
        <a:ea typeface="+mn-ea"/>
        <a:cs typeface="+mn-cs"/>
      </a:defRPr>
    </a:lvl7pPr>
    <a:lvl8pPr marL="3199376" algn="l" defTabSz="914107" rtl="0" eaLnBrk="1" latinLnBrk="0" hangingPunct="1">
      <a:defRPr sz="1800" kern="1200">
        <a:solidFill>
          <a:schemeClr val="tx1"/>
        </a:solidFill>
        <a:latin typeface="+mn-lt"/>
        <a:ea typeface="+mn-ea"/>
        <a:cs typeface="+mn-cs"/>
      </a:defRPr>
    </a:lvl8pPr>
    <a:lvl9pPr marL="3656430" algn="l" defTabSz="91410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78995" autoAdjust="0"/>
  </p:normalViewPr>
  <p:slideViewPr>
    <p:cSldViewPr>
      <p:cViewPr varScale="1">
        <p:scale>
          <a:sx n="59" d="100"/>
          <a:sy n="59" d="100"/>
        </p:scale>
        <p:origin x="17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pPr/>
              <a:t>17/01/2018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pPr/>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107" rtl="0" eaLnBrk="1" latinLnBrk="0" hangingPunct="1">
      <a:defRPr sz="1200" kern="1200">
        <a:solidFill>
          <a:schemeClr val="tx1"/>
        </a:solidFill>
        <a:latin typeface="+mn-lt"/>
        <a:ea typeface="+mn-ea"/>
        <a:cs typeface="+mn-cs"/>
      </a:defRPr>
    </a:lvl1pPr>
    <a:lvl2pPr marL="457054" algn="l" defTabSz="914107" rtl="0" eaLnBrk="1" latinLnBrk="0" hangingPunct="1">
      <a:defRPr sz="1200" kern="1200">
        <a:solidFill>
          <a:schemeClr val="tx1"/>
        </a:solidFill>
        <a:latin typeface="+mn-lt"/>
        <a:ea typeface="+mn-ea"/>
        <a:cs typeface="+mn-cs"/>
      </a:defRPr>
    </a:lvl2pPr>
    <a:lvl3pPr marL="914107" algn="l" defTabSz="914107" rtl="0" eaLnBrk="1" latinLnBrk="0" hangingPunct="1">
      <a:defRPr sz="1200" kern="1200">
        <a:solidFill>
          <a:schemeClr val="tx1"/>
        </a:solidFill>
        <a:latin typeface="+mn-lt"/>
        <a:ea typeface="+mn-ea"/>
        <a:cs typeface="+mn-cs"/>
      </a:defRPr>
    </a:lvl3pPr>
    <a:lvl4pPr marL="1371161" algn="l" defTabSz="914107" rtl="0" eaLnBrk="1" latinLnBrk="0" hangingPunct="1">
      <a:defRPr sz="1200" kern="1200">
        <a:solidFill>
          <a:schemeClr val="tx1"/>
        </a:solidFill>
        <a:latin typeface="+mn-lt"/>
        <a:ea typeface="+mn-ea"/>
        <a:cs typeface="+mn-cs"/>
      </a:defRPr>
    </a:lvl4pPr>
    <a:lvl5pPr marL="1828215" algn="l" defTabSz="914107" rtl="0" eaLnBrk="1" latinLnBrk="0" hangingPunct="1">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1"/>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pPr/>
              <a:t>17/01/2018</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pPr/>
              <a:t>‹#›</a:t>
            </a:fld>
            <a:endParaRPr lang="id-ID"/>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a:lstStyle/>
          <a:p>
            <a:pPr lvl="0"/>
            <a:endParaRPr lang="en-US" noProof="0" smtClean="0"/>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66321861-244B-4467-B42F-973D460AA0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7380312" y="6400800"/>
            <a:ext cx="957264" cy="457200"/>
          </a:xfrm>
        </p:spPr>
        <p:txBody>
          <a:bodyPr/>
          <a:lstStyle/>
          <a:p>
            <a:fld id="{C815B4FD-92E0-4978-907F-923BCA868FE5}" type="datetimeFigureOut">
              <a:rPr lang="id-ID" smtClean="0"/>
              <a:pPr/>
              <a:t>17/01/2018</a:t>
            </a:fld>
            <a:endParaRPr lang="id-ID"/>
          </a:p>
        </p:txBody>
      </p:sp>
      <p:sp>
        <p:nvSpPr>
          <p:cNvPr id="5" name="Footer Placeholder 4"/>
          <p:cNvSpPr>
            <a:spLocks noGrp="1"/>
          </p:cNvSpPr>
          <p:nvPr>
            <p:ph type="ftr" sz="quarter" idx="11"/>
          </p:nvPr>
        </p:nvSpPr>
        <p:spPr>
          <a:xfrm>
            <a:off x="0" y="6400800"/>
            <a:ext cx="1325880" cy="457200"/>
          </a:xfrm>
        </p:spPr>
        <p:txBody>
          <a:bodyPr/>
          <a:lstStyle/>
          <a:p>
            <a:endParaRPr lang="id-ID" dirty="0"/>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
        <p:nvSpPr>
          <p:cNvPr id="7" name="Title 1"/>
          <p:cNvSpPr txBox="1">
            <a:spLocks/>
          </p:cNvSpPr>
          <p:nvPr userDrawn="1"/>
        </p:nvSpPr>
        <p:spPr>
          <a:xfrm>
            <a:off x="0" y="-23408"/>
            <a:ext cx="8121080" cy="356065"/>
          </a:xfrm>
          <a:prstGeom prst="rect">
            <a:avLst/>
          </a:prstGeom>
        </p:spPr>
        <p:txBody>
          <a:bodyPr vert="horz"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pPr/>
              <a:t>17/01/2018</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pPr/>
              <a:t>17/01/2018</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05"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pPr/>
              <a:t>17/01/2018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1" name="Rectangle 30"/>
          <p:cNvSpPr/>
          <p:nvPr/>
        </p:nvSpPr>
        <p:spPr>
          <a:xfrm flipV="1">
            <a:off x="5410182" y="360247"/>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2" name="Rectangle 31"/>
          <p:cNvSpPr/>
          <p:nvPr/>
        </p:nvSpPr>
        <p:spPr>
          <a:xfrm flipV="1">
            <a:off x="5410201" y="440113"/>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lIns="91411" tIns="45705" rIns="91411" bIns="45705"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lIns="91411" tIns="45705" rIns="91411" bIns="45705">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lIns="91411" tIns="45705" rIns="91411" bIns="45705"/>
          <a:lstStyle>
            <a:lvl1pPr algn="l" eaLnBrk="1" latinLnBrk="0" hangingPunct="1">
              <a:defRPr kumimoji="0" sz="800">
                <a:solidFill>
                  <a:schemeClr val="accent2"/>
                </a:solidFill>
              </a:defRPr>
            </a:lvl1pPr>
          </a:lstStyle>
          <a:p>
            <a:fld id="{C815B4FD-92E0-4978-907F-923BCA868FE5}" type="datetimeFigureOut">
              <a:rPr lang="id-ID" smtClean="0"/>
              <a:pPr/>
              <a:t>17/01/2018</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lIns="91411" tIns="45705" rIns="91411" bIns="45705"/>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lIns="91411" tIns="45705" rIns="91411" bIns="45705" anchor="b"/>
          <a:lstStyle>
            <a:lvl1pPr algn="r" eaLnBrk="1" latinLnBrk="0" hangingPunct="1">
              <a:defRPr kumimoji="0" sz="1800">
                <a:solidFill>
                  <a:srgbClr val="FFFFFF"/>
                </a:solidFill>
              </a:defRPr>
            </a:lvl1pPr>
          </a:lstStyle>
          <a:p>
            <a:fld id="{0D71EAF9-DB67-464C-8987-984D7DE842F6}" type="slidenum">
              <a:rPr lang="id-ID" smtClean="0"/>
              <a:pPr/>
              <a:t>‹#›</a:t>
            </a:fld>
            <a:endParaRPr lang="id-ID"/>
          </a:p>
        </p:txBody>
      </p:sp>
      <p:pic>
        <p:nvPicPr>
          <p:cNvPr id="20" name="Picture 1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643" indent="-255950"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157" indent="-246809"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249" indent="-21938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198" indent="-201104"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443" indent="-182821"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9D71BB6-F270-457B-88A1-B1038747B8EC}" type="slidenum">
              <a:rPr lang="en-US"/>
              <a:pPr/>
              <a:t>1</a:t>
            </a:fld>
            <a:endParaRPr lang="en-US"/>
          </a:p>
        </p:txBody>
      </p:sp>
      <p:sp>
        <p:nvSpPr>
          <p:cNvPr id="4098" name="Rectangle 2"/>
          <p:cNvSpPr>
            <a:spLocks noGrp="1" noChangeArrowheads="1"/>
          </p:cNvSpPr>
          <p:nvPr>
            <p:ph type="ctrTitle"/>
          </p:nvPr>
        </p:nvSpPr>
        <p:spPr>
          <a:xfrm>
            <a:off x="971600" y="1412776"/>
            <a:ext cx="7772400" cy="1736725"/>
          </a:xfrm>
        </p:spPr>
        <p:txBody>
          <a:bodyPr>
            <a:normAutofit fontScale="90000"/>
          </a:bodyPr>
          <a:lstStyle/>
          <a:p>
            <a:r>
              <a:rPr lang="en-US" sz="4000" dirty="0" smtClean="0"/>
              <a:t/>
            </a:r>
            <a:br>
              <a:rPr lang="en-US" sz="4000" dirty="0" smtClean="0"/>
            </a:br>
            <a:r>
              <a:rPr lang="en-US" sz="4000" dirty="0" smtClean="0"/>
              <a:t>Week 1.</a:t>
            </a:r>
            <a:r>
              <a:rPr lang="en-US" sz="4000" dirty="0"/>
              <a:t/>
            </a:r>
            <a:br>
              <a:rPr lang="en-US" sz="4000" dirty="0"/>
            </a:br>
            <a:r>
              <a:rPr lang="en-US" sz="4000" dirty="0" smtClean="0"/>
              <a:t>Knowledge Management</a:t>
            </a:r>
            <a:br>
              <a:rPr lang="en-US" sz="4000" dirty="0" smtClean="0"/>
            </a:br>
            <a:endParaRPr lang="en-US" sz="40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066800"/>
          </a:xfrm>
        </p:spPr>
        <p:txBody>
          <a:bodyPr/>
          <a:lstStyle/>
          <a:p>
            <a:r>
              <a:rPr lang="en-US" dirty="0" err="1" smtClean="0"/>
              <a:t>Tugas</a:t>
            </a:r>
            <a:endParaRPr lang="en-US" dirty="0"/>
          </a:p>
        </p:txBody>
      </p:sp>
      <p:sp>
        <p:nvSpPr>
          <p:cNvPr id="3" name="Content Placeholder 2"/>
          <p:cNvSpPr>
            <a:spLocks noGrp="1"/>
          </p:cNvSpPr>
          <p:nvPr>
            <p:ph idx="1"/>
          </p:nvPr>
        </p:nvSpPr>
        <p:spPr>
          <a:xfrm>
            <a:off x="457200" y="1219200"/>
            <a:ext cx="8229600" cy="4525963"/>
          </a:xfrm>
        </p:spPr>
        <p:txBody>
          <a:bodyPr>
            <a:normAutofit fontScale="92500" lnSpcReduction="10000"/>
          </a:bodyPr>
          <a:lstStyle/>
          <a:p>
            <a:pPr>
              <a:buNone/>
            </a:pPr>
            <a:r>
              <a:rPr lang="en-US" sz="2800" dirty="0" err="1" smtClean="0"/>
              <a:t>Tugas</a:t>
            </a:r>
            <a:r>
              <a:rPr lang="en-US" sz="2800" dirty="0" smtClean="0"/>
              <a:t> </a:t>
            </a:r>
            <a:r>
              <a:rPr lang="en-US" sz="2800" dirty="0" err="1" smtClean="0"/>
              <a:t>Individu</a:t>
            </a:r>
            <a:r>
              <a:rPr lang="en-US" sz="2800" dirty="0" smtClean="0"/>
              <a:t> (1) &amp; (2)  : </a:t>
            </a:r>
            <a:r>
              <a:rPr lang="en-US" sz="2800" dirty="0" err="1" smtClean="0"/>
              <a:t>Kritik</a:t>
            </a:r>
            <a:r>
              <a:rPr lang="en-US" sz="2800" dirty="0" smtClean="0"/>
              <a:t> Paper</a:t>
            </a:r>
          </a:p>
          <a:p>
            <a:pPr>
              <a:buNone/>
            </a:pPr>
            <a:r>
              <a:rPr lang="en-US" sz="2800" dirty="0" smtClean="0"/>
              <a:t>• </a:t>
            </a:r>
            <a:r>
              <a:rPr lang="en-US" sz="2800" dirty="0" err="1" smtClean="0"/>
              <a:t>Diberi</a:t>
            </a:r>
            <a:r>
              <a:rPr lang="en-US" sz="2800" dirty="0" smtClean="0"/>
              <a:t> </a:t>
            </a:r>
            <a:r>
              <a:rPr lang="en-US" sz="2800" dirty="0" err="1" smtClean="0"/>
              <a:t>sebuah</a:t>
            </a:r>
            <a:r>
              <a:rPr lang="en-US" sz="2800" dirty="0" smtClean="0"/>
              <a:t> paper </a:t>
            </a:r>
            <a:r>
              <a:rPr lang="en-US" sz="2800" dirty="0" err="1" smtClean="0"/>
              <a:t>tentang</a:t>
            </a:r>
            <a:r>
              <a:rPr lang="en-US" sz="2800" dirty="0" smtClean="0"/>
              <a:t> KM (</a:t>
            </a:r>
            <a:r>
              <a:rPr lang="en-US" sz="2800" dirty="0" err="1" smtClean="0"/>
              <a:t>anda</a:t>
            </a:r>
            <a:r>
              <a:rPr lang="en-US" sz="2800" dirty="0" smtClean="0"/>
              <a:t> </a:t>
            </a:r>
            <a:r>
              <a:rPr lang="en-US" sz="2800" dirty="0" err="1" smtClean="0"/>
              <a:t>bisa</a:t>
            </a:r>
            <a:r>
              <a:rPr lang="en-US" sz="2800" dirty="0" smtClean="0"/>
              <a:t> </a:t>
            </a:r>
            <a:r>
              <a:rPr lang="en-US" sz="2800" dirty="0" err="1" smtClean="0"/>
              <a:t>cari</a:t>
            </a:r>
            <a:r>
              <a:rPr lang="en-US" sz="2800" dirty="0" smtClean="0"/>
              <a:t> </a:t>
            </a:r>
            <a:r>
              <a:rPr lang="en-US" sz="2800" dirty="0" err="1" smtClean="0"/>
              <a:t>sendiri</a:t>
            </a:r>
            <a:r>
              <a:rPr lang="en-US" sz="2800" dirty="0" smtClean="0"/>
              <a:t> </a:t>
            </a:r>
            <a:r>
              <a:rPr lang="en-US" sz="2800" dirty="0" err="1" smtClean="0"/>
              <a:t>atau</a:t>
            </a:r>
            <a:r>
              <a:rPr lang="en-US" sz="2800" dirty="0" smtClean="0"/>
              <a:t> </a:t>
            </a:r>
            <a:r>
              <a:rPr lang="en-US" sz="2800" dirty="0" err="1" smtClean="0"/>
              <a:t>minta</a:t>
            </a:r>
            <a:r>
              <a:rPr lang="en-US" sz="2800" dirty="0" smtClean="0"/>
              <a:t> </a:t>
            </a:r>
            <a:r>
              <a:rPr lang="en-US" sz="2800" dirty="0" err="1" smtClean="0"/>
              <a:t>ke</a:t>
            </a:r>
            <a:r>
              <a:rPr lang="en-US" sz="2800" dirty="0" smtClean="0"/>
              <a:t> </a:t>
            </a:r>
            <a:r>
              <a:rPr lang="en-US" sz="2800" dirty="0" err="1" smtClean="0"/>
              <a:t>pengajar</a:t>
            </a:r>
            <a:r>
              <a:rPr lang="en-US" sz="2800" dirty="0" smtClean="0"/>
              <a:t>). </a:t>
            </a:r>
            <a:r>
              <a:rPr lang="en-US" sz="2800" dirty="0" err="1" smtClean="0"/>
              <a:t>Pilih</a:t>
            </a:r>
            <a:r>
              <a:rPr lang="en-US" sz="2800" dirty="0" smtClean="0"/>
              <a:t> paper </a:t>
            </a:r>
            <a:r>
              <a:rPr lang="en-US" sz="2800" dirty="0" err="1" smtClean="0"/>
              <a:t>internasional</a:t>
            </a:r>
            <a:endParaRPr lang="en-US" sz="2800" dirty="0" smtClean="0"/>
          </a:p>
          <a:p>
            <a:pPr>
              <a:buNone/>
            </a:pPr>
            <a:r>
              <a:rPr lang="en-US" sz="2800" dirty="0" smtClean="0"/>
              <a:t>• </a:t>
            </a:r>
            <a:r>
              <a:rPr lang="en-US" sz="2800" dirty="0" err="1" smtClean="0"/>
              <a:t>Kritik</a:t>
            </a:r>
            <a:r>
              <a:rPr lang="en-US" sz="2800" dirty="0" smtClean="0"/>
              <a:t> paper </a:t>
            </a:r>
            <a:r>
              <a:rPr lang="en-US" sz="2800" dirty="0" err="1" smtClean="0"/>
              <a:t>tersebut</a:t>
            </a:r>
            <a:r>
              <a:rPr lang="en-US" sz="2800" dirty="0" smtClean="0"/>
              <a:t> </a:t>
            </a:r>
          </a:p>
          <a:p>
            <a:pPr>
              <a:buNone/>
            </a:pPr>
            <a:r>
              <a:rPr lang="en-US" sz="2800" dirty="0" smtClean="0"/>
              <a:t>– </a:t>
            </a:r>
            <a:r>
              <a:rPr lang="en-US" sz="2800" dirty="0" err="1" smtClean="0"/>
              <a:t>Konten</a:t>
            </a:r>
            <a:r>
              <a:rPr lang="en-US" sz="2800" dirty="0" smtClean="0"/>
              <a:t> </a:t>
            </a:r>
            <a:r>
              <a:rPr lang="en-US" sz="2800" dirty="0" err="1" smtClean="0"/>
              <a:t>atau</a:t>
            </a:r>
            <a:r>
              <a:rPr lang="en-US" sz="2800" dirty="0" smtClean="0"/>
              <a:t> yang lain (+/-)</a:t>
            </a:r>
          </a:p>
          <a:p>
            <a:pPr>
              <a:buNone/>
            </a:pPr>
            <a:r>
              <a:rPr lang="en-US" sz="2800" dirty="0" smtClean="0"/>
              <a:t>– </a:t>
            </a:r>
            <a:r>
              <a:rPr lang="en-US" sz="2800" dirty="0" err="1" smtClean="0"/>
              <a:t>Perlu</a:t>
            </a:r>
            <a:r>
              <a:rPr lang="en-US" sz="2800" dirty="0" smtClean="0"/>
              <a:t> </a:t>
            </a:r>
            <a:r>
              <a:rPr lang="en-US" sz="2800" dirty="0" err="1" smtClean="0"/>
              <a:t>dukungan</a:t>
            </a:r>
            <a:r>
              <a:rPr lang="en-US" sz="2800" dirty="0" smtClean="0"/>
              <a:t> </a:t>
            </a:r>
            <a:r>
              <a:rPr lang="en-US" sz="2800" dirty="0" err="1" smtClean="0"/>
              <a:t>pustaka</a:t>
            </a:r>
            <a:endParaRPr lang="en-US" sz="2800" dirty="0" smtClean="0"/>
          </a:p>
          <a:p>
            <a:pPr>
              <a:buNone/>
            </a:pPr>
            <a:r>
              <a:rPr lang="en-US" sz="2800" dirty="0" smtClean="0"/>
              <a:t>– </a:t>
            </a:r>
            <a:r>
              <a:rPr lang="en-US" sz="2800" dirty="0" err="1" smtClean="0"/>
              <a:t>Gunakan</a:t>
            </a:r>
            <a:r>
              <a:rPr lang="en-US" sz="2800" dirty="0" smtClean="0"/>
              <a:t> </a:t>
            </a:r>
            <a:r>
              <a:rPr lang="en-US" sz="2800" dirty="0" err="1" smtClean="0"/>
              <a:t>cara</a:t>
            </a:r>
            <a:r>
              <a:rPr lang="en-US" sz="2800" dirty="0" smtClean="0"/>
              <a:t> </a:t>
            </a:r>
            <a:r>
              <a:rPr lang="en-US" sz="2800" dirty="0" err="1" smtClean="0"/>
              <a:t>mengutip</a:t>
            </a:r>
            <a:r>
              <a:rPr lang="en-US" sz="2800" dirty="0" smtClean="0"/>
              <a:t> yang </a:t>
            </a:r>
            <a:r>
              <a:rPr lang="en-US" sz="2800" dirty="0" err="1" smtClean="0"/>
              <a:t>benar</a:t>
            </a:r>
            <a:endParaRPr lang="en-US" sz="2800" dirty="0" smtClean="0"/>
          </a:p>
          <a:p>
            <a:pPr>
              <a:buNone/>
            </a:pPr>
            <a:r>
              <a:rPr lang="en-US" sz="2800" dirty="0" smtClean="0"/>
              <a:t>• Cover page </a:t>
            </a:r>
            <a:r>
              <a:rPr lang="en-US" sz="2800" dirty="0" err="1" smtClean="0"/>
              <a:t>harus</a:t>
            </a:r>
            <a:r>
              <a:rPr lang="en-US" sz="2800" dirty="0" smtClean="0"/>
              <a:t> </a:t>
            </a:r>
            <a:r>
              <a:rPr lang="en-US" sz="2800" dirty="0" err="1" smtClean="0"/>
              <a:t>mencakup</a:t>
            </a:r>
            <a:r>
              <a:rPr lang="en-US" sz="2800" dirty="0" smtClean="0"/>
              <a:t> </a:t>
            </a:r>
          </a:p>
          <a:p>
            <a:pPr>
              <a:buNone/>
            </a:pPr>
            <a:r>
              <a:rPr lang="en-US" sz="2800" dirty="0" err="1" smtClean="0"/>
              <a:t>judul</a:t>
            </a:r>
            <a:r>
              <a:rPr lang="en-US" sz="2800" dirty="0" smtClean="0"/>
              <a:t> </a:t>
            </a:r>
            <a:r>
              <a:rPr lang="en-US" sz="2800" dirty="0" err="1" smtClean="0"/>
              <a:t>dan</a:t>
            </a:r>
            <a:r>
              <a:rPr lang="en-US" sz="2800" dirty="0" smtClean="0"/>
              <a:t> </a:t>
            </a:r>
            <a:r>
              <a:rPr lang="en-US" sz="2800" dirty="0" err="1" smtClean="0"/>
              <a:t>pengarang</a:t>
            </a:r>
            <a:r>
              <a:rPr lang="en-US" sz="2800" dirty="0" smtClean="0"/>
              <a:t> </a:t>
            </a:r>
            <a:r>
              <a:rPr lang="en-US" sz="2800" dirty="0" err="1" smtClean="0"/>
              <a:t>jurnal</a:t>
            </a:r>
            <a:r>
              <a:rPr lang="en-US" sz="2800" dirty="0" smtClean="0"/>
              <a:t>, </a:t>
            </a:r>
            <a:r>
              <a:rPr lang="en-US" sz="2800" dirty="0" err="1" smtClean="0"/>
              <a:t>nama</a:t>
            </a:r>
            <a:r>
              <a:rPr lang="en-US" sz="2800" dirty="0" smtClean="0"/>
              <a:t>, </a:t>
            </a:r>
            <a:r>
              <a:rPr lang="en-US" sz="2800" dirty="0" err="1" smtClean="0"/>
              <a:t>nim</a:t>
            </a:r>
            <a:r>
              <a:rPr lang="en-US" sz="2800" dirty="0" smtClean="0"/>
              <a:t> </a:t>
            </a:r>
            <a:r>
              <a:rPr lang="en-US" sz="2800" dirty="0" err="1" smtClean="0"/>
              <a:t>dll</a:t>
            </a:r>
            <a:endParaRPr lang="en-US" sz="2800" dirty="0" smtClean="0"/>
          </a:p>
          <a:p>
            <a:pPr>
              <a:buNone/>
            </a:pPr>
            <a:r>
              <a:rPr lang="en-US" sz="2800" dirty="0" smtClean="0"/>
              <a:t>• </a:t>
            </a:r>
            <a:r>
              <a:rPr lang="en-US" sz="2800" dirty="0" err="1" smtClean="0"/>
              <a:t>Waktu</a:t>
            </a:r>
            <a:r>
              <a:rPr lang="en-US" sz="2800" dirty="0" smtClean="0"/>
              <a:t> 2 </a:t>
            </a:r>
            <a:r>
              <a:rPr lang="en-US" sz="2800" dirty="0" err="1" smtClean="0"/>
              <a:t>minggu</a:t>
            </a:r>
            <a:endParaRPr lang="en-US" sz="28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10</a:t>
            </a:fld>
            <a:endParaRPr lang="en-US"/>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Tugas</a:t>
            </a:r>
            <a:r>
              <a:rPr lang="en-US" dirty="0" smtClean="0"/>
              <a:t> </a:t>
            </a:r>
            <a:r>
              <a:rPr lang="en-US" dirty="0" err="1" smtClean="0"/>
              <a:t>Individu</a:t>
            </a:r>
            <a:r>
              <a:rPr lang="en-US" dirty="0" smtClean="0"/>
              <a:t> (3) : </a:t>
            </a:r>
            <a:r>
              <a:rPr lang="en-US" dirty="0" err="1" smtClean="0"/>
              <a:t>Membuat</a:t>
            </a:r>
            <a:r>
              <a:rPr lang="en-US" dirty="0" smtClean="0"/>
              <a:t> Paper</a:t>
            </a:r>
            <a:endParaRPr lang="en-US" dirty="0"/>
          </a:p>
        </p:txBody>
      </p:sp>
      <p:sp>
        <p:nvSpPr>
          <p:cNvPr id="3" name="Content Placeholder 2"/>
          <p:cNvSpPr>
            <a:spLocks noGrp="1"/>
          </p:cNvSpPr>
          <p:nvPr>
            <p:ph idx="1"/>
          </p:nvPr>
        </p:nvSpPr>
        <p:spPr/>
        <p:txBody>
          <a:bodyPr/>
          <a:lstStyle/>
          <a:p>
            <a:pPr>
              <a:buNone/>
            </a:pPr>
            <a:r>
              <a:rPr lang="en-US" sz="2400" dirty="0" smtClean="0"/>
              <a:t>• </a:t>
            </a:r>
            <a:r>
              <a:rPr lang="en-US" sz="2400" dirty="0" err="1" smtClean="0"/>
              <a:t>Topik</a:t>
            </a:r>
            <a:r>
              <a:rPr lang="en-US" sz="2400" dirty="0" smtClean="0"/>
              <a:t> yang </a:t>
            </a:r>
            <a:r>
              <a:rPr lang="en-US" sz="2400" dirty="0" err="1" smtClean="0"/>
              <a:t>anda</a:t>
            </a:r>
            <a:r>
              <a:rPr lang="en-US" sz="2400" dirty="0" smtClean="0"/>
              <a:t> </a:t>
            </a:r>
            <a:r>
              <a:rPr lang="en-US" sz="2400" dirty="0" err="1" smtClean="0"/>
              <a:t>tulis</a:t>
            </a:r>
            <a:r>
              <a:rPr lang="en-US" sz="2400" dirty="0" smtClean="0"/>
              <a:t> </a:t>
            </a:r>
            <a:r>
              <a:rPr lang="en-US" sz="2400" dirty="0" err="1" smtClean="0"/>
              <a:t>adalah</a:t>
            </a:r>
            <a:r>
              <a:rPr lang="en-US" sz="2400" dirty="0" smtClean="0"/>
              <a:t> </a:t>
            </a:r>
            <a:r>
              <a:rPr lang="en-US" sz="2400" dirty="0" err="1" smtClean="0"/>
              <a:t>topik</a:t>
            </a:r>
            <a:r>
              <a:rPr lang="en-US" sz="2400" dirty="0" smtClean="0"/>
              <a:t> yang </a:t>
            </a:r>
            <a:r>
              <a:rPr lang="en-US" sz="2400" dirty="0" err="1" smtClean="0"/>
              <a:t>ada</a:t>
            </a:r>
            <a:r>
              <a:rPr lang="en-US" sz="2400" dirty="0" smtClean="0"/>
              <a:t> </a:t>
            </a:r>
            <a:r>
              <a:rPr lang="en-US" sz="2400" dirty="0" err="1" smtClean="0"/>
              <a:t>pada</a:t>
            </a:r>
            <a:r>
              <a:rPr lang="en-US" sz="2400" dirty="0" smtClean="0"/>
              <a:t> </a:t>
            </a:r>
            <a:r>
              <a:rPr lang="en-US" sz="2400" dirty="0" err="1" smtClean="0"/>
              <a:t>silabus</a:t>
            </a:r>
            <a:endParaRPr lang="en-US" sz="2400" dirty="0" smtClean="0"/>
          </a:p>
          <a:p>
            <a:pPr>
              <a:buNone/>
            </a:pPr>
            <a:r>
              <a:rPr lang="en-US" sz="2400" dirty="0" smtClean="0"/>
              <a:t>• </a:t>
            </a:r>
            <a:r>
              <a:rPr lang="en-US" sz="2400" dirty="0" err="1" smtClean="0"/>
              <a:t>Konten</a:t>
            </a:r>
            <a:r>
              <a:rPr lang="en-US" sz="2400" dirty="0" smtClean="0"/>
              <a:t> </a:t>
            </a:r>
            <a:r>
              <a:rPr lang="en-US" sz="2400" dirty="0" err="1" smtClean="0"/>
              <a:t>laporan</a:t>
            </a:r>
            <a:r>
              <a:rPr lang="en-US" sz="2400" dirty="0" smtClean="0"/>
              <a:t>: </a:t>
            </a:r>
            <a:r>
              <a:rPr lang="en-US" sz="2400" dirty="0" err="1" smtClean="0"/>
              <a:t>Pendahuluan</a:t>
            </a:r>
            <a:r>
              <a:rPr lang="en-US" sz="2400" dirty="0" smtClean="0"/>
              <a:t> (</a:t>
            </a:r>
            <a:r>
              <a:rPr lang="en-US" sz="2400" dirty="0" err="1" smtClean="0"/>
              <a:t>latar</a:t>
            </a:r>
            <a:r>
              <a:rPr lang="en-US" sz="2400" dirty="0" smtClean="0"/>
              <a:t> </a:t>
            </a:r>
            <a:r>
              <a:rPr lang="en-US" sz="2400" dirty="0" err="1" smtClean="0"/>
              <a:t>belakang</a:t>
            </a:r>
            <a:r>
              <a:rPr lang="en-US" sz="2400" dirty="0" smtClean="0"/>
              <a:t>, </a:t>
            </a:r>
            <a:r>
              <a:rPr lang="en-US" sz="2400" dirty="0" err="1" smtClean="0"/>
              <a:t>permasalahan</a:t>
            </a:r>
            <a:r>
              <a:rPr lang="en-US" sz="2400" dirty="0" smtClean="0"/>
              <a:t>), </a:t>
            </a:r>
            <a:r>
              <a:rPr lang="en-US" sz="2400" dirty="0" err="1" smtClean="0"/>
              <a:t>Isi</a:t>
            </a:r>
            <a:r>
              <a:rPr lang="en-US" sz="2400" dirty="0" smtClean="0"/>
              <a:t> (</a:t>
            </a:r>
            <a:r>
              <a:rPr lang="en-US" sz="2400" dirty="0" err="1" smtClean="0"/>
              <a:t>pembahasan</a:t>
            </a:r>
            <a:r>
              <a:rPr lang="en-US" sz="2400" dirty="0" smtClean="0"/>
              <a:t> </a:t>
            </a:r>
            <a:r>
              <a:rPr lang="en-US" sz="2400" dirty="0" err="1" smtClean="0"/>
              <a:t>dan</a:t>
            </a:r>
            <a:r>
              <a:rPr lang="en-US" sz="2400" dirty="0" smtClean="0"/>
              <a:t> data), </a:t>
            </a:r>
            <a:r>
              <a:rPr lang="en-US" sz="2400" dirty="0" err="1" smtClean="0"/>
              <a:t>dan</a:t>
            </a:r>
            <a:r>
              <a:rPr lang="en-US" sz="2400" dirty="0" smtClean="0"/>
              <a:t> </a:t>
            </a:r>
            <a:r>
              <a:rPr lang="en-US" sz="2400" dirty="0" err="1" smtClean="0"/>
              <a:t>penutup</a:t>
            </a:r>
            <a:endParaRPr lang="en-US" sz="2400" dirty="0" smtClean="0"/>
          </a:p>
          <a:p>
            <a:pPr>
              <a:buNone/>
            </a:pPr>
            <a:r>
              <a:rPr lang="en-US" sz="2400" dirty="0" smtClean="0"/>
              <a:t>• </a:t>
            </a:r>
            <a:r>
              <a:rPr lang="en-US" sz="2400" dirty="0" err="1" smtClean="0"/>
              <a:t>Perlu</a:t>
            </a:r>
            <a:r>
              <a:rPr lang="en-US" sz="2400" dirty="0" smtClean="0"/>
              <a:t> </a:t>
            </a:r>
            <a:r>
              <a:rPr lang="en-US" sz="2400" dirty="0" err="1" smtClean="0"/>
              <a:t>pustaka</a:t>
            </a:r>
            <a:endParaRPr lang="en-US" sz="2400" dirty="0" smtClean="0"/>
          </a:p>
          <a:p>
            <a:pPr>
              <a:buNone/>
            </a:pPr>
            <a:r>
              <a:rPr lang="en-US" sz="2400" dirty="0" smtClean="0"/>
              <a:t>• Format </a:t>
            </a:r>
            <a:r>
              <a:rPr lang="en-US" sz="2400" dirty="0" err="1" smtClean="0"/>
              <a:t>jurnal</a:t>
            </a:r>
            <a:r>
              <a:rPr lang="en-US" sz="2400" dirty="0" smtClean="0"/>
              <a:t> IEEE</a:t>
            </a:r>
          </a:p>
          <a:p>
            <a:pPr>
              <a:buNone/>
            </a:pPr>
            <a:r>
              <a:rPr lang="en-US" sz="2400" dirty="0" smtClean="0"/>
              <a:t>• </a:t>
            </a:r>
            <a:r>
              <a:rPr lang="en-US" sz="2400" dirty="0" err="1" smtClean="0"/>
              <a:t>Akan</a:t>
            </a:r>
            <a:r>
              <a:rPr lang="en-US" sz="2400" dirty="0" smtClean="0"/>
              <a:t> </a:t>
            </a:r>
            <a:r>
              <a:rPr lang="en-US" sz="2400" dirty="0" err="1" smtClean="0"/>
              <a:t>direview</a:t>
            </a:r>
            <a:r>
              <a:rPr lang="en-US" sz="2400" dirty="0" smtClean="0"/>
              <a:t> </a:t>
            </a:r>
            <a:r>
              <a:rPr lang="en-US" sz="2400" dirty="0" err="1" smtClean="0"/>
              <a:t>teman</a:t>
            </a:r>
            <a:r>
              <a:rPr lang="en-US" sz="2400" dirty="0" smtClean="0"/>
              <a:t> </a:t>
            </a:r>
            <a:r>
              <a:rPr lang="en-US" sz="2400" dirty="0" err="1" smtClean="0"/>
              <a:t>sendiri</a:t>
            </a:r>
            <a:endParaRPr lang="en-US" sz="2400" dirty="0" smtClean="0"/>
          </a:p>
          <a:p>
            <a:pPr>
              <a:buNone/>
            </a:pPr>
            <a:r>
              <a:rPr lang="en-US" sz="2400" dirty="0" smtClean="0"/>
              <a:t>• </a:t>
            </a:r>
            <a:r>
              <a:rPr lang="en-US" sz="2400" dirty="0" err="1" smtClean="0"/>
              <a:t>Waktu</a:t>
            </a:r>
            <a:r>
              <a:rPr lang="en-US" sz="2400" dirty="0" smtClean="0"/>
              <a:t> review (1 </a:t>
            </a:r>
            <a:r>
              <a:rPr lang="en-US" sz="2400" dirty="0" err="1" smtClean="0"/>
              <a:t>minggu</a:t>
            </a:r>
            <a:r>
              <a:rPr lang="en-US" sz="2400" dirty="0" smtClean="0"/>
              <a:t>), </a:t>
            </a:r>
            <a:r>
              <a:rPr lang="en-US" sz="2400" dirty="0" err="1" smtClean="0"/>
              <a:t>dan</a:t>
            </a:r>
            <a:r>
              <a:rPr lang="en-US" sz="2400" dirty="0" smtClean="0"/>
              <a:t> </a:t>
            </a:r>
            <a:r>
              <a:rPr lang="en-US" sz="2400" dirty="0" err="1" smtClean="0"/>
              <a:t>perbaikan</a:t>
            </a:r>
            <a:r>
              <a:rPr lang="en-US" sz="2400" dirty="0" smtClean="0"/>
              <a:t> </a:t>
            </a:r>
            <a:r>
              <a:rPr lang="en-US" sz="2400" dirty="0" err="1" smtClean="0"/>
              <a:t>satu</a:t>
            </a:r>
            <a:r>
              <a:rPr lang="en-US" sz="2400" dirty="0" smtClean="0"/>
              <a:t> </a:t>
            </a:r>
            <a:r>
              <a:rPr lang="en-US" sz="2400" dirty="0" err="1" smtClean="0"/>
              <a:t>minggu</a:t>
            </a:r>
            <a:endParaRPr lang="en-US" sz="24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11</a:t>
            </a:fld>
            <a:endParaRPr lang="en-US"/>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Tugas</a:t>
            </a:r>
            <a:r>
              <a:rPr lang="en-US" dirty="0" smtClean="0"/>
              <a:t> </a:t>
            </a:r>
            <a:r>
              <a:rPr lang="en-US" dirty="0" err="1" smtClean="0"/>
              <a:t>Kelompok</a:t>
            </a:r>
            <a:r>
              <a:rPr lang="en-US" dirty="0" smtClean="0"/>
              <a:t>: Case Study </a:t>
            </a:r>
            <a:br>
              <a:rPr lang="en-US" dirty="0" smtClean="0"/>
            </a:br>
            <a:r>
              <a:rPr lang="en-US" dirty="0" smtClean="0"/>
              <a:t>evaluation</a:t>
            </a:r>
            <a:br>
              <a:rPr lang="en-US" dirty="0" smtClean="0"/>
            </a:br>
            <a:endParaRPr lang="en-US" dirty="0"/>
          </a:p>
        </p:txBody>
      </p:sp>
      <p:sp>
        <p:nvSpPr>
          <p:cNvPr id="3" name="Content Placeholder 2"/>
          <p:cNvSpPr>
            <a:spLocks noGrp="1"/>
          </p:cNvSpPr>
          <p:nvPr>
            <p:ph idx="1"/>
          </p:nvPr>
        </p:nvSpPr>
        <p:spPr>
          <a:xfrm>
            <a:off x="467544" y="1772816"/>
            <a:ext cx="8229600" cy="4525963"/>
          </a:xfrm>
        </p:spPr>
        <p:txBody>
          <a:bodyPr>
            <a:normAutofit fontScale="92500" lnSpcReduction="10000"/>
          </a:bodyPr>
          <a:lstStyle/>
          <a:p>
            <a:pPr>
              <a:buNone/>
            </a:pPr>
            <a:r>
              <a:rPr lang="en-US" dirty="0" smtClean="0"/>
              <a:t>• </a:t>
            </a:r>
            <a:r>
              <a:rPr lang="en-US" dirty="0" err="1" smtClean="0"/>
              <a:t>Mahasiswa</a:t>
            </a:r>
            <a:r>
              <a:rPr lang="en-US" dirty="0" smtClean="0"/>
              <a:t> </a:t>
            </a:r>
            <a:r>
              <a:rPr lang="en-US" dirty="0" err="1" smtClean="0"/>
              <a:t>diminta</a:t>
            </a:r>
            <a:r>
              <a:rPr lang="en-US" dirty="0" smtClean="0"/>
              <a:t> </a:t>
            </a:r>
            <a:r>
              <a:rPr lang="en-US" dirty="0" err="1" smtClean="0"/>
              <a:t>untuk</a:t>
            </a:r>
            <a:r>
              <a:rPr lang="en-US" dirty="0" smtClean="0"/>
              <a:t> </a:t>
            </a:r>
            <a:r>
              <a:rPr lang="en-US" dirty="0" err="1" smtClean="0"/>
              <a:t>melakukan</a:t>
            </a:r>
            <a:r>
              <a:rPr lang="en-US" dirty="0" smtClean="0"/>
              <a:t> </a:t>
            </a:r>
            <a:r>
              <a:rPr lang="en-US" dirty="0" err="1" smtClean="0"/>
              <a:t>evaluasi</a:t>
            </a:r>
            <a:r>
              <a:rPr lang="en-US" dirty="0" smtClean="0"/>
              <a:t> </a:t>
            </a:r>
            <a:r>
              <a:rPr lang="en-US" dirty="0" err="1" smtClean="0"/>
              <a:t>terhadap</a:t>
            </a:r>
            <a:r>
              <a:rPr lang="en-US" dirty="0" smtClean="0"/>
              <a:t> </a:t>
            </a:r>
            <a:r>
              <a:rPr lang="en-US" dirty="0" err="1" smtClean="0"/>
              <a:t>satu</a:t>
            </a:r>
            <a:r>
              <a:rPr lang="en-US" dirty="0" smtClean="0"/>
              <a:t> </a:t>
            </a:r>
            <a:r>
              <a:rPr lang="en-US" dirty="0" err="1" smtClean="0"/>
              <a:t>studi</a:t>
            </a:r>
            <a:r>
              <a:rPr lang="en-US" dirty="0" smtClean="0"/>
              <a:t> </a:t>
            </a:r>
            <a:r>
              <a:rPr lang="en-US" dirty="0" err="1" smtClean="0"/>
              <a:t>kasus</a:t>
            </a:r>
            <a:endParaRPr lang="en-US" dirty="0" smtClean="0"/>
          </a:p>
          <a:p>
            <a:pPr>
              <a:buNone/>
            </a:pPr>
            <a:r>
              <a:rPr lang="en-US" dirty="0" smtClean="0"/>
              <a:t>• </a:t>
            </a:r>
            <a:r>
              <a:rPr lang="en-US" dirty="0" err="1" smtClean="0"/>
              <a:t>Jumlah</a:t>
            </a:r>
            <a:r>
              <a:rPr lang="en-US" dirty="0" smtClean="0"/>
              <a:t> </a:t>
            </a:r>
            <a:r>
              <a:rPr lang="en-US" dirty="0" err="1" smtClean="0"/>
              <a:t>kelompok</a:t>
            </a:r>
            <a:r>
              <a:rPr lang="en-US" dirty="0" smtClean="0"/>
              <a:t> </a:t>
            </a:r>
            <a:r>
              <a:rPr lang="en-US" dirty="0" err="1" smtClean="0"/>
              <a:t>maksimum</a:t>
            </a:r>
            <a:r>
              <a:rPr lang="en-US" dirty="0" smtClean="0"/>
              <a:t> 2 </a:t>
            </a:r>
            <a:r>
              <a:rPr lang="en-US" dirty="0" err="1" smtClean="0"/>
              <a:t>orang</a:t>
            </a:r>
            <a:endParaRPr lang="en-US" dirty="0" smtClean="0"/>
          </a:p>
          <a:p>
            <a:pPr>
              <a:buNone/>
            </a:pPr>
            <a:r>
              <a:rPr lang="en-US" dirty="0" smtClean="0"/>
              <a:t>• </a:t>
            </a:r>
            <a:r>
              <a:rPr lang="en-US" dirty="0" err="1" smtClean="0"/>
              <a:t>Identifikasi</a:t>
            </a:r>
            <a:r>
              <a:rPr lang="en-US" dirty="0" smtClean="0"/>
              <a:t> </a:t>
            </a:r>
            <a:r>
              <a:rPr lang="en-US" dirty="0" err="1" smtClean="0"/>
              <a:t>apa</a:t>
            </a:r>
            <a:r>
              <a:rPr lang="en-US" dirty="0" smtClean="0"/>
              <a:t> </a:t>
            </a:r>
            <a:r>
              <a:rPr lang="en-US" dirty="0" err="1" smtClean="0"/>
              <a:t>akar</a:t>
            </a:r>
            <a:r>
              <a:rPr lang="en-US" dirty="0" smtClean="0"/>
              <a:t> </a:t>
            </a:r>
            <a:r>
              <a:rPr lang="en-US" dirty="0" err="1" smtClean="0"/>
              <a:t>permasalahan</a:t>
            </a:r>
            <a:r>
              <a:rPr lang="en-US" dirty="0" smtClean="0"/>
              <a:t> </a:t>
            </a:r>
            <a:r>
              <a:rPr lang="en-US" dirty="0" err="1" smtClean="0"/>
              <a:t>dan</a:t>
            </a:r>
            <a:r>
              <a:rPr lang="en-US" dirty="0" smtClean="0"/>
              <a:t> </a:t>
            </a:r>
            <a:r>
              <a:rPr lang="en-US" dirty="0" err="1" smtClean="0"/>
              <a:t>solusinya</a:t>
            </a:r>
            <a:endParaRPr lang="en-US" dirty="0" smtClean="0"/>
          </a:p>
          <a:p>
            <a:r>
              <a:rPr lang="en-US" dirty="0" err="1" smtClean="0"/>
              <a:t>Menggunakan</a:t>
            </a:r>
            <a:r>
              <a:rPr lang="en-US" dirty="0" smtClean="0"/>
              <a:t> data primer</a:t>
            </a:r>
            <a:endParaRPr lang="en-US" dirty="0" smtClean="0"/>
          </a:p>
          <a:p>
            <a:pPr>
              <a:buNone/>
            </a:pPr>
            <a:r>
              <a:rPr lang="en-US" dirty="0" smtClean="0"/>
              <a:t>• </a:t>
            </a:r>
            <a:r>
              <a:rPr lang="en-US" b="1" dirty="0" smtClean="0"/>
              <a:t>Format </a:t>
            </a:r>
            <a:r>
              <a:rPr lang="en-US" b="1" dirty="0" err="1" smtClean="0"/>
              <a:t>laporan</a:t>
            </a:r>
            <a:r>
              <a:rPr lang="en-US" b="1" dirty="0" smtClean="0"/>
              <a:t> </a:t>
            </a:r>
            <a:r>
              <a:rPr lang="en-US" b="1" dirty="0" err="1" smtClean="0"/>
              <a:t>bentuk</a:t>
            </a:r>
            <a:r>
              <a:rPr lang="en-US" b="1" dirty="0" smtClean="0"/>
              <a:t> paper 2 </a:t>
            </a:r>
            <a:r>
              <a:rPr lang="en-US" b="1" dirty="0" err="1" smtClean="0"/>
              <a:t>kolom</a:t>
            </a:r>
            <a:r>
              <a:rPr lang="en-US" b="1" dirty="0" smtClean="0"/>
              <a:t>  (</a:t>
            </a:r>
            <a:r>
              <a:rPr lang="en-US" dirty="0"/>
              <a:t>Format </a:t>
            </a:r>
            <a:r>
              <a:rPr lang="en-US" dirty="0" err="1"/>
              <a:t>jurnal</a:t>
            </a:r>
            <a:r>
              <a:rPr lang="en-US" dirty="0"/>
              <a:t> </a:t>
            </a:r>
            <a:r>
              <a:rPr lang="en-US" dirty="0" smtClean="0"/>
              <a:t>IEEE )</a:t>
            </a:r>
            <a:r>
              <a:rPr lang="en-US" dirty="0" smtClean="0"/>
              <a:t>:</a:t>
            </a:r>
            <a:endParaRPr lang="en-US" dirty="0" smtClean="0"/>
          </a:p>
          <a:p>
            <a:pPr>
              <a:buNone/>
            </a:pPr>
            <a:r>
              <a:rPr lang="en-US" dirty="0" smtClean="0"/>
              <a:t>– </a:t>
            </a:r>
            <a:r>
              <a:rPr lang="en-US" dirty="0" err="1" smtClean="0"/>
              <a:t>Pendahuluan</a:t>
            </a:r>
            <a:r>
              <a:rPr lang="en-US" dirty="0" smtClean="0"/>
              <a:t> , </a:t>
            </a:r>
            <a:r>
              <a:rPr lang="en-US" dirty="0" err="1" smtClean="0"/>
              <a:t>Permasalahan</a:t>
            </a:r>
            <a:r>
              <a:rPr lang="en-US" dirty="0" smtClean="0"/>
              <a:t>, Literature review,</a:t>
            </a:r>
            <a:endParaRPr lang="en-US" dirty="0" smtClean="0"/>
          </a:p>
          <a:p>
            <a:pPr>
              <a:buNone/>
            </a:pPr>
            <a:r>
              <a:rPr lang="en-US" dirty="0" smtClean="0"/>
              <a:t>– </a:t>
            </a:r>
            <a:r>
              <a:rPr lang="en-US" dirty="0" err="1" smtClean="0"/>
              <a:t>Pembahasan</a:t>
            </a:r>
            <a:endParaRPr lang="en-US" dirty="0" smtClean="0"/>
          </a:p>
          <a:p>
            <a:pPr>
              <a:buNone/>
            </a:pPr>
            <a:r>
              <a:rPr lang="en-US" dirty="0" smtClean="0"/>
              <a:t>– </a:t>
            </a:r>
            <a:r>
              <a:rPr lang="en-US" dirty="0" err="1" smtClean="0"/>
              <a:t>Kesimpulan</a:t>
            </a:r>
            <a:endParaRPr lang="en-US" dirty="0" smtClean="0"/>
          </a:p>
          <a:p>
            <a:pPr>
              <a:buNone/>
            </a:pPr>
            <a:r>
              <a:rPr lang="en-US" dirty="0" smtClean="0"/>
              <a:t>– </a:t>
            </a:r>
            <a:r>
              <a:rPr lang="en-US" dirty="0" err="1" smtClean="0"/>
              <a:t>Daftar</a:t>
            </a:r>
            <a:r>
              <a:rPr lang="en-US" dirty="0" smtClean="0"/>
              <a:t> </a:t>
            </a:r>
            <a:r>
              <a:rPr lang="en-US" dirty="0" err="1" smtClean="0"/>
              <a:t>Pustaka</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12</a:t>
            </a:fld>
            <a:endParaRPr lang="en-US"/>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Overview knowledge management</a:t>
            </a:r>
            <a:endParaRPr lang="en-US" dirty="0"/>
          </a:p>
        </p:txBody>
      </p:sp>
      <p:sp>
        <p:nvSpPr>
          <p:cNvPr id="7" name="Text Placeholder 6"/>
          <p:cNvSpPr>
            <a:spLocks noGrp="1"/>
          </p:cNvSpPr>
          <p:nvPr>
            <p:ph type="body" idx="1"/>
          </p:nvPr>
        </p:nvSpPr>
        <p:spPr/>
        <p:txBody>
          <a:bodyPr/>
          <a:lstStyle/>
          <a:p>
            <a:r>
              <a:rPr lang="en-US" dirty="0" smtClean="0"/>
              <a:t>Week 1</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13</a:t>
            </a:fld>
            <a:endParaRPr lang="en-US"/>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32DBDD0-F497-4129-B336-B0AE375A1F4D}" type="slidenum">
              <a:rPr lang="en-US"/>
              <a:pPr/>
              <a:t>14</a:t>
            </a:fld>
            <a:endParaRPr lang="en-US"/>
          </a:p>
        </p:txBody>
      </p:sp>
      <p:sp>
        <p:nvSpPr>
          <p:cNvPr id="5122" name="Rectangle 2"/>
          <p:cNvSpPr>
            <a:spLocks noGrp="1" noChangeArrowheads="1"/>
          </p:cNvSpPr>
          <p:nvPr>
            <p:ph type="title"/>
          </p:nvPr>
        </p:nvSpPr>
        <p:spPr/>
        <p:txBody>
          <a:bodyPr/>
          <a:lstStyle/>
          <a:p>
            <a:r>
              <a:rPr lang="en-US"/>
              <a:t>Tujuan Pembelajaran</a:t>
            </a:r>
          </a:p>
        </p:txBody>
      </p:sp>
      <p:sp>
        <p:nvSpPr>
          <p:cNvPr id="5123" name="Rectangle 3"/>
          <p:cNvSpPr>
            <a:spLocks noGrp="1" noChangeArrowheads="1"/>
          </p:cNvSpPr>
          <p:nvPr>
            <p:ph type="body" idx="1"/>
          </p:nvPr>
        </p:nvSpPr>
        <p:spPr/>
        <p:txBody>
          <a:bodyPr/>
          <a:lstStyle/>
          <a:p>
            <a:pPr marL="609600" indent="-609600">
              <a:buFontTx/>
              <a:buAutoNum type="arabicPeriod"/>
            </a:pPr>
            <a:r>
              <a:rPr lang="en-US"/>
              <a:t>Menggunakan kerangka kerja konsep manajemen pengetahuan</a:t>
            </a:r>
          </a:p>
          <a:p>
            <a:pPr marL="609600" indent="-609600">
              <a:buFontTx/>
              <a:buAutoNum type="arabicPeriod"/>
            </a:pPr>
            <a:r>
              <a:rPr lang="en-US"/>
              <a:t>Mengetahui konsep menajemen pengetahuan</a:t>
            </a:r>
          </a:p>
          <a:p>
            <a:pPr marL="609600" indent="-609600">
              <a:buFontTx/>
              <a:buAutoNum type="arabicPeriod"/>
            </a:pPr>
            <a:r>
              <a:rPr lang="en-US"/>
              <a:t>Memahami sejarah manajemen pengetahuan</a:t>
            </a:r>
          </a:p>
          <a:p>
            <a:pPr marL="609600" indent="-609600">
              <a:buFontTx/>
              <a:buAutoNum type="arabicPeriod"/>
            </a:pPr>
            <a:r>
              <a:rPr lang="en-US"/>
              <a:t>Mengetahui peran dan tanggung jawab aplikasi manajemen pengetahuan</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CD4199D-74AC-4E28-9B55-3D08707A2CC1}" type="slidenum">
              <a:rPr lang="en-US"/>
              <a:pPr/>
              <a:t>15</a:t>
            </a:fld>
            <a:endParaRPr lang="en-US"/>
          </a:p>
        </p:txBody>
      </p:sp>
      <p:sp>
        <p:nvSpPr>
          <p:cNvPr id="6146" name="Rectangle 2"/>
          <p:cNvSpPr>
            <a:spLocks noGrp="1" noChangeArrowheads="1"/>
          </p:cNvSpPr>
          <p:nvPr>
            <p:ph type="title"/>
          </p:nvPr>
        </p:nvSpPr>
        <p:spPr/>
        <p:txBody>
          <a:bodyPr/>
          <a:lstStyle/>
          <a:p>
            <a:r>
              <a:rPr lang="en-US"/>
              <a:t>Pengetahuan</a:t>
            </a:r>
          </a:p>
        </p:txBody>
      </p:sp>
      <p:sp>
        <p:nvSpPr>
          <p:cNvPr id="6147" name="Rectangle 3"/>
          <p:cNvSpPr>
            <a:spLocks noGrp="1" noChangeArrowheads="1"/>
          </p:cNvSpPr>
          <p:nvPr>
            <p:ph type="body" idx="1"/>
          </p:nvPr>
        </p:nvSpPr>
        <p:spPr/>
        <p:txBody>
          <a:bodyPr/>
          <a:lstStyle/>
          <a:p>
            <a:pPr marL="609600" indent="-609600"/>
            <a:r>
              <a:rPr lang="en-US"/>
              <a:t>Pengetahuan dipandang sebagai sebuah komoditi atau sebuah aset intelektual</a:t>
            </a:r>
          </a:p>
          <a:p>
            <a:pPr marL="609600" indent="-609600"/>
            <a:r>
              <a:rPr lang="en-US"/>
              <a:t>Karakteristik pengetahuan:</a:t>
            </a:r>
          </a:p>
          <a:p>
            <a:pPr marL="1371600" lvl="2" indent="-457200">
              <a:buFontTx/>
              <a:buAutoNum type="arabicPeriod"/>
            </a:pPr>
            <a:r>
              <a:rPr lang="en-US"/>
              <a:t>Penggunaan pengetahuan tidak akan menghabiskannya</a:t>
            </a:r>
          </a:p>
          <a:p>
            <a:pPr marL="1371600" lvl="2" indent="-457200">
              <a:buFontTx/>
              <a:buAutoNum type="arabicPeriod"/>
            </a:pPr>
            <a:r>
              <a:rPr lang="en-US"/>
              <a:t>Perpindahan pengetahuan tidak akan menghilangkannya</a:t>
            </a:r>
          </a:p>
          <a:p>
            <a:pPr marL="1371600" lvl="2" indent="-457200">
              <a:buFontTx/>
              <a:buAutoNum type="arabicPeriod"/>
            </a:pPr>
            <a:r>
              <a:rPr lang="en-US"/>
              <a:t>Pengetahuan itu berlimpah, tetapi kemampuan terbatas untuk menggunakannya</a:t>
            </a:r>
          </a:p>
          <a:p>
            <a:pPr marL="1371600" lvl="2" indent="-457200">
              <a:buFontTx/>
              <a:buAutoNum type="arabicPeriod"/>
            </a:pPr>
            <a:r>
              <a:rPr lang="en-US"/>
              <a:t>Banyak pengetahuan berharga hilang begitu saja</a:t>
            </a: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BE76B44-4FEF-49BF-9987-3306A1EDB476}" type="slidenum">
              <a:rPr lang="en-US"/>
              <a:pPr/>
              <a:t>16</a:t>
            </a:fld>
            <a:endParaRPr lang="en-US"/>
          </a:p>
        </p:txBody>
      </p:sp>
      <p:sp>
        <p:nvSpPr>
          <p:cNvPr id="7170" name="Rectangle 2"/>
          <p:cNvSpPr>
            <a:spLocks noGrp="1" noChangeArrowheads="1"/>
          </p:cNvSpPr>
          <p:nvPr>
            <p:ph type="title"/>
          </p:nvPr>
        </p:nvSpPr>
        <p:spPr/>
        <p:txBody>
          <a:bodyPr/>
          <a:lstStyle/>
          <a:p>
            <a:r>
              <a:rPr lang="en-US"/>
              <a:t>Perubahan Jaman</a:t>
            </a:r>
          </a:p>
        </p:txBody>
      </p:sp>
      <p:sp>
        <p:nvSpPr>
          <p:cNvPr id="7171" name="Rectangle 3"/>
          <p:cNvSpPr>
            <a:spLocks noGrp="1" noChangeArrowheads="1"/>
          </p:cNvSpPr>
          <p:nvPr>
            <p:ph type="body" idx="1"/>
          </p:nvPr>
        </p:nvSpPr>
        <p:spPr/>
        <p:txBody>
          <a:bodyPr/>
          <a:lstStyle/>
          <a:p>
            <a:pPr>
              <a:lnSpc>
                <a:spcPct val="90000"/>
              </a:lnSpc>
            </a:pPr>
            <a:r>
              <a:rPr lang="en-US"/>
              <a:t>Era Industri </a:t>
            </a:r>
            <a:r>
              <a:rPr lang="en-US">
                <a:sym typeface="Wingdings 3" pitchFamily="18" charset="2"/>
              </a:rPr>
              <a:t> Era Pengetahuan</a:t>
            </a:r>
          </a:p>
          <a:p>
            <a:pPr>
              <a:lnSpc>
                <a:spcPct val="90000"/>
              </a:lnSpc>
            </a:pPr>
            <a:r>
              <a:rPr lang="en-US">
                <a:sym typeface="Wingdings 3" pitchFamily="18" charset="2"/>
              </a:rPr>
              <a:t>Sedikit orang mengerjakan lebih banyak</a:t>
            </a:r>
          </a:p>
          <a:p>
            <a:pPr>
              <a:lnSpc>
                <a:spcPct val="90000"/>
              </a:lnSpc>
            </a:pPr>
            <a:r>
              <a:rPr lang="en-US">
                <a:sym typeface="Wingdings 3" pitchFamily="18" charset="2"/>
              </a:rPr>
              <a:t>Di Era Pengetahuan, organisasi harus dapat belajar, mengingat, dan bertindak berdasarkan informasi, pengetahuan, </a:t>
            </a:r>
            <a:r>
              <a:rPr lang="en-US" i="1">
                <a:sym typeface="Wingdings 3" pitchFamily="18" charset="2"/>
              </a:rPr>
              <a:t>know-how</a:t>
            </a:r>
            <a:r>
              <a:rPr lang="en-US">
                <a:sym typeface="Wingdings 3" pitchFamily="18" charset="2"/>
              </a:rPr>
              <a:t> yang tersedia</a:t>
            </a:r>
          </a:p>
          <a:p>
            <a:pPr>
              <a:lnSpc>
                <a:spcPct val="90000"/>
              </a:lnSpc>
            </a:pPr>
            <a:r>
              <a:rPr lang="en-US">
                <a:sym typeface="Wingdings 3" pitchFamily="18" charset="2"/>
              </a:rPr>
              <a:t>Memiliki dasar pengetahuan (</a:t>
            </a:r>
            <a:r>
              <a:rPr lang="en-US" i="1">
                <a:sym typeface="Wingdings 3" pitchFamily="18" charset="2"/>
              </a:rPr>
              <a:t>knowledge base)</a:t>
            </a:r>
            <a:r>
              <a:rPr lang="en-US">
                <a:sym typeface="Wingdings 3" pitchFamily="18" charset="2"/>
              </a:rPr>
              <a:t>  </a:t>
            </a:r>
            <a:r>
              <a:rPr lang="en-US" i="1">
                <a:sym typeface="Wingdings 3" pitchFamily="18" charset="2"/>
              </a:rPr>
              <a:t>lessons learned</a:t>
            </a:r>
            <a:r>
              <a:rPr lang="en-US">
                <a:sym typeface="Wingdings 3" pitchFamily="18" charset="2"/>
              </a:rPr>
              <a:t> dan </a:t>
            </a:r>
            <a:r>
              <a:rPr lang="en-US" i="1">
                <a:sym typeface="Wingdings 3" pitchFamily="18" charset="2"/>
              </a:rPr>
              <a:t>best practice</a:t>
            </a:r>
            <a:r>
              <a:rPr lang="en-US">
                <a:sym typeface="Wingdings 3" pitchFamily="18" charset="2"/>
              </a:rPr>
              <a:t> yang berharga</a:t>
            </a: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F13ED48-1F43-425A-9EBD-2937B9264538}" type="slidenum">
              <a:rPr lang="en-US"/>
              <a:pPr/>
              <a:t>17</a:t>
            </a:fld>
            <a:endParaRPr lang="en-US"/>
          </a:p>
        </p:txBody>
      </p:sp>
      <p:sp>
        <p:nvSpPr>
          <p:cNvPr id="10242" name="Rectangle 2"/>
          <p:cNvSpPr>
            <a:spLocks noGrp="1" noChangeArrowheads="1"/>
          </p:cNvSpPr>
          <p:nvPr>
            <p:ph type="title"/>
          </p:nvPr>
        </p:nvSpPr>
        <p:spPr/>
        <p:txBody>
          <a:bodyPr/>
          <a:lstStyle/>
          <a:p>
            <a:r>
              <a:rPr lang="en-US"/>
              <a:t>Hakikat KM</a:t>
            </a:r>
          </a:p>
        </p:txBody>
      </p:sp>
      <p:sp>
        <p:nvSpPr>
          <p:cNvPr id="10243" name="Rectangle 3"/>
          <p:cNvSpPr>
            <a:spLocks noGrp="1" noChangeArrowheads="1"/>
          </p:cNvSpPr>
          <p:nvPr>
            <p:ph type="body" idx="1"/>
          </p:nvPr>
        </p:nvSpPr>
        <p:spPr/>
        <p:txBody>
          <a:bodyPr/>
          <a:lstStyle/>
          <a:p>
            <a:pPr>
              <a:buFontTx/>
              <a:buNone/>
            </a:pPr>
            <a:r>
              <a:rPr lang="en-US"/>
              <a:t>Manajemen Pengetahuan atau </a:t>
            </a:r>
            <a:r>
              <a:rPr lang="en-US" i="1"/>
              <a:t>Knowledge Management</a:t>
            </a:r>
            <a:r>
              <a:rPr lang="en-US"/>
              <a:t> (KM) dimaksudkan untuk mewakili pendekatan terencana dan sistematis untuk menjamin penggunaan penuh dasar pengetahuan organisasi, ditambah keahlian, kompetensi, pemikiran, inovasi, dan ide individual potensial untuk menciptakan organisasi yang lebih efisien dan efektif</a:t>
            </a: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66800"/>
          </a:xfrm>
        </p:spPr>
        <p:txBody>
          <a:bodyPr/>
          <a:lstStyle/>
          <a:p>
            <a:r>
              <a:rPr lang="en-US" dirty="0" err="1" smtClean="0"/>
              <a:t>Definisi</a:t>
            </a:r>
            <a:endParaRPr lang="en-US" dirty="0"/>
          </a:p>
        </p:txBody>
      </p:sp>
      <p:sp>
        <p:nvSpPr>
          <p:cNvPr id="3" name="Content Placeholder 2"/>
          <p:cNvSpPr>
            <a:spLocks noGrp="1"/>
          </p:cNvSpPr>
          <p:nvPr>
            <p:ph idx="1"/>
          </p:nvPr>
        </p:nvSpPr>
        <p:spPr>
          <a:xfrm>
            <a:off x="457200" y="1447800"/>
            <a:ext cx="8229600" cy="4525963"/>
          </a:xfrm>
        </p:spPr>
        <p:txBody>
          <a:bodyPr>
            <a:normAutofit lnSpcReduction="10000"/>
          </a:bodyPr>
          <a:lstStyle/>
          <a:p>
            <a:pPr>
              <a:buNone/>
            </a:pPr>
            <a:r>
              <a:rPr lang="en-US" sz="2400" b="1" dirty="0" smtClean="0"/>
              <a:t>Knowledge management (KM) </a:t>
            </a:r>
            <a:r>
              <a:rPr lang="en-US" sz="2400" dirty="0" smtClean="0"/>
              <a:t>may simply be defined as doing what is needed to get the most out of knowledge resources. </a:t>
            </a:r>
          </a:p>
          <a:p>
            <a:pPr>
              <a:buNone/>
            </a:pPr>
            <a:r>
              <a:rPr lang="en-US" sz="2400" dirty="0" smtClean="0"/>
              <a:t>• KM is defined as processes necessary to generate, capture, codify, and transfer knowledge across the organization to achieve competitive advantage.</a:t>
            </a:r>
          </a:p>
          <a:p>
            <a:pPr>
              <a:buNone/>
            </a:pPr>
            <a:r>
              <a:rPr lang="en-US" sz="2400" dirty="0" smtClean="0"/>
              <a:t>• Individuals are the vital source of organizational knowledge.</a:t>
            </a:r>
          </a:p>
          <a:p>
            <a:pPr>
              <a:buNone/>
            </a:pPr>
            <a:r>
              <a:rPr lang="en-US" sz="2400" dirty="0" smtClean="0"/>
              <a:t>• In general, KM focuses on organizing and making available important knowledge, wherever and whenever it is needed.</a:t>
            </a:r>
          </a:p>
          <a:p>
            <a:pPr>
              <a:buNone/>
            </a:pPr>
            <a:r>
              <a:rPr lang="en-US" sz="2400" dirty="0" smtClean="0"/>
              <a:t>• KM is also related to the concept of intellectual capital. </a:t>
            </a:r>
            <a:endParaRPr lang="en-US" sz="24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18</a:t>
            </a:fld>
            <a:endParaRPr lang="en-US"/>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endParaRPr lang="en-US" dirty="0"/>
          </a:p>
        </p:txBody>
      </p:sp>
      <p:sp>
        <p:nvSpPr>
          <p:cNvPr id="3" name="Content Placeholder 2"/>
          <p:cNvSpPr>
            <a:spLocks noGrp="1"/>
          </p:cNvSpPr>
          <p:nvPr>
            <p:ph idx="1"/>
          </p:nvPr>
        </p:nvSpPr>
        <p:spPr/>
        <p:txBody>
          <a:bodyPr>
            <a:normAutofit fontScale="92500"/>
          </a:bodyPr>
          <a:lstStyle/>
          <a:p>
            <a:pPr>
              <a:buNone/>
            </a:pPr>
            <a:r>
              <a:rPr lang="en-US" sz="2800" dirty="0" err="1" smtClean="0"/>
              <a:t>Mertins</a:t>
            </a:r>
            <a:r>
              <a:rPr lang="en-US" sz="2800" dirty="0" smtClean="0"/>
              <a:t> et al. 2000</a:t>
            </a:r>
          </a:p>
          <a:p>
            <a:pPr>
              <a:buNone/>
            </a:pPr>
            <a:r>
              <a:rPr lang="en-US" sz="2800" dirty="0" smtClean="0"/>
              <a:t> “..all methods, instruments and tools that in a holistic approach contribute to the promotion of core knowledge processes”</a:t>
            </a:r>
          </a:p>
          <a:p>
            <a:pPr>
              <a:buNone/>
            </a:pPr>
            <a:r>
              <a:rPr lang="en-US" sz="2800" dirty="0" smtClean="0"/>
              <a:t>• Davenport &amp; </a:t>
            </a:r>
            <a:r>
              <a:rPr lang="en-US" sz="2800" dirty="0" err="1" smtClean="0"/>
              <a:t>Prusak</a:t>
            </a:r>
            <a:r>
              <a:rPr lang="en-US" sz="2800" dirty="0" smtClean="0"/>
              <a:t> 1998</a:t>
            </a:r>
          </a:p>
          <a:p>
            <a:pPr>
              <a:buNone/>
            </a:pPr>
            <a:r>
              <a:rPr lang="en-US" sz="2800" dirty="0" smtClean="0"/>
              <a:t> “ Knowledge management draws from existing resources that your organization may already have in place – good information systems management, </a:t>
            </a:r>
            <a:r>
              <a:rPr lang="en-US" sz="2800" dirty="0" err="1" smtClean="0"/>
              <a:t>organisational</a:t>
            </a:r>
            <a:r>
              <a:rPr lang="en-US" sz="2800" dirty="0" smtClean="0"/>
              <a:t> change management, and human resources management </a:t>
            </a:r>
            <a:r>
              <a:rPr lang="en-US" sz="2800" dirty="0" err="1" smtClean="0"/>
              <a:t>pratices</a:t>
            </a:r>
            <a:r>
              <a:rPr lang="en-US" sz="2800" dirty="0" smtClean="0"/>
              <a:t>”</a:t>
            </a:r>
            <a:endParaRPr lang="en-US" sz="28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19</a:t>
            </a:fld>
            <a:endParaRPr lang="en-US"/>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SILABUS </a:t>
            </a:r>
            <a:br>
              <a:rPr lang="en-US" dirty="0" smtClean="0"/>
            </a:br>
            <a:r>
              <a:rPr lang="en-US" dirty="0" smtClean="0"/>
              <a:t>KNOWLEDGE </a:t>
            </a:r>
            <a:br>
              <a:rPr lang="en-US" dirty="0" smtClean="0"/>
            </a:br>
            <a:r>
              <a:rPr lang="en-US" dirty="0" smtClean="0"/>
              <a:t>MANAGEMENT</a:t>
            </a:r>
            <a:br>
              <a:rPr lang="en-US" dirty="0" smtClean="0"/>
            </a:b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2</a:t>
            </a:fld>
            <a:endParaRPr lang="en-US"/>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endParaRPr lang="en-US" dirty="0"/>
          </a:p>
        </p:txBody>
      </p:sp>
      <p:sp>
        <p:nvSpPr>
          <p:cNvPr id="3" name="Content Placeholder 2"/>
          <p:cNvSpPr>
            <a:spLocks noGrp="1"/>
          </p:cNvSpPr>
          <p:nvPr>
            <p:ph idx="1"/>
          </p:nvPr>
        </p:nvSpPr>
        <p:spPr>
          <a:xfrm>
            <a:off x="609600" y="1600200"/>
            <a:ext cx="8229600" cy="4525963"/>
          </a:xfrm>
        </p:spPr>
        <p:txBody>
          <a:bodyPr>
            <a:normAutofit lnSpcReduction="10000"/>
          </a:bodyPr>
          <a:lstStyle/>
          <a:p>
            <a:r>
              <a:rPr lang="en-US" sz="2800" dirty="0" smtClean="0"/>
              <a:t>Swan et al. 1999</a:t>
            </a:r>
          </a:p>
          <a:p>
            <a:pPr>
              <a:buNone/>
            </a:pPr>
            <a:r>
              <a:rPr lang="en-US" sz="2800" dirty="0" smtClean="0"/>
              <a:t> “..any process or practice of creating, acquiring, </a:t>
            </a:r>
          </a:p>
          <a:p>
            <a:pPr>
              <a:buNone/>
            </a:pPr>
            <a:r>
              <a:rPr lang="en-US" sz="2800" dirty="0" smtClean="0"/>
              <a:t>capturing, sharing and using knowledge, wherever it resides, to enhance learning and performance in organizations”</a:t>
            </a:r>
          </a:p>
          <a:p>
            <a:pPr>
              <a:buNone/>
            </a:pPr>
            <a:r>
              <a:rPr lang="en-US" sz="2800" dirty="0" smtClean="0"/>
              <a:t>• </a:t>
            </a:r>
            <a:r>
              <a:rPr lang="en-US" sz="2800" dirty="0" err="1" smtClean="0"/>
              <a:t>Skyrme</a:t>
            </a:r>
            <a:r>
              <a:rPr lang="en-US" sz="2800" dirty="0" smtClean="0"/>
              <a:t> 1999</a:t>
            </a:r>
          </a:p>
          <a:p>
            <a:pPr>
              <a:buNone/>
            </a:pPr>
            <a:r>
              <a:rPr lang="en-US" sz="2800" dirty="0" smtClean="0"/>
              <a:t> “The explicit and systematic management of vital </a:t>
            </a:r>
          </a:p>
          <a:p>
            <a:pPr>
              <a:buNone/>
            </a:pPr>
            <a:r>
              <a:rPr lang="en-US" sz="2800" dirty="0" smtClean="0"/>
              <a:t>knowledge and its associated processes of creating, gathering, organizing, diffusion, use and exploitation, in pursuit of organizational objectives”</a:t>
            </a:r>
            <a:endParaRPr lang="en-US" sz="28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20</a:t>
            </a:fld>
            <a:endParaRPr lang="en-US"/>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2E4492-3A9B-4E8D-A84E-07F7598880FD}" type="slidenum">
              <a:rPr lang="en-US"/>
              <a:pPr/>
              <a:t>21</a:t>
            </a:fld>
            <a:endParaRPr lang="en-US"/>
          </a:p>
        </p:txBody>
      </p:sp>
      <p:sp>
        <p:nvSpPr>
          <p:cNvPr id="8194" name="Rectangle 2"/>
          <p:cNvSpPr>
            <a:spLocks noGrp="1" noChangeArrowheads="1"/>
          </p:cNvSpPr>
          <p:nvPr>
            <p:ph type="title"/>
          </p:nvPr>
        </p:nvSpPr>
        <p:spPr/>
        <p:txBody>
          <a:bodyPr/>
          <a:lstStyle/>
          <a:p>
            <a:r>
              <a:rPr lang="en-US" dirty="0" err="1" smtClean="0"/>
              <a:t>Definisi</a:t>
            </a:r>
            <a:endParaRPr lang="en-US" dirty="0"/>
          </a:p>
        </p:txBody>
      </p:sp>
      <p:sp>
        <p:nvSpPr>
          <p:cNvPr id="8195" name="Rectangle 3"/>
          <p:cNvSpPr>
            <a:spLocks noGrp="1" noChangeArrowheads="1"/>
          </p:cNvSpPr>
          <p:nvPr>
            <p:ph type="body" idx="1"/>
          </p:nvPr>
        </p:nvSpPr>
        <p:spPr/>
        <p:txBody>
          <a:bodyPr/>
          <a:lstStyle/>
          <a:p>
            <a:pPr>
              <a:buFontTx/>
              <a:buNone/>
            </a:pPr>
            <a:r>
              <a:rPr lang="en-US" dirty="0" err="1"/>
              <a:t>Proses</a:t>
            </a:r>
            <a:r>
              <a:rPr lang="en-US" dirty="0"/>
              <a:t> </a:t>
            </a:r>
            <a:r>
              <a:rPr lang="en-US" dirty="0" err="1"/>
              <a:t>penerapan</a:t>
            </a:r>
            <a:r>
              <a:rPr lang="en-US" dirty="0"/>
              <a:t> </a:t>
            </a:r>
            <a:r>
              <a:rPr lang="en-US" dirty="0" err="1"/>
              <a:t>pendekatan</a:t>
            </a:r>
            <a:r>
              <a:rPr lang="en-US" dirty="0"/>
              <a:t> </a:t>
            </a:r>
            <a:r>
              <a:rPr lang="en-US" dirty="0" err="1"/>
              <a:t>sistematik</a:t>
            </a:r>
            <a:r>
              <a:rPr lang="en-US" dirty="0"/>
              <a:t> </a:t>
            </a:r>
            <a:r>
              <a:rPr lang="en-US" dirty="0" err="1"/>
              <a:t>untuk</a:t>
            </a:r>
            <a:r>
              <a:rPr lang="en-US" dirty="0"/>
              <a:t> </a:t>
            </a:r>
            <a:r>
              <a:rPr lang="en-US" dirty="0" err="1"/>
              <a:t>menangkap</a:t>
            </a:r>
            <a:r>
              <a:rPr lang="en-US" dirty="0"/>
              <a:t>, </a:t>
            </a:r>
            <a:r>
              <a:rPr lang="en-US" dirty="0" err="1"/>
              <a:t>menyusun</a:t>
            </a:r>
            <a:r>
              <a:rPr lang="en-US" dirty="0"/>
              <a:t>, </a:t>
            </a:r>
            <a:r>
              <a:rPr lang="en-US" dirty="0" err="1"/>
              <a:t>mengelola</a:t>
            </a:r>
            <a:r>
              <a:rPr lang="en-US" dirty="0"/>
              <a:t>, </a:t>
            </a:r>
            <a:r>
              <a:rPr lang="en-US" dirty="0" err="1"/>
              <a:t>dan</a:t>
            </a:r>
            <a:r>
              <a:rPr lang="en-US" dirty="0"/>
              <a:t> </a:t>
            </a:r>
            <a:r>
              <a:rPr lang="en-US" dirty="0" err="1"/>
              <a:t>menyebarkan</a:t>
            </a:r>
            <a:r>
              <a:rPr lang="en-US" dirty="0"/>
              <a:t> </a:t>
            </a:r>
            <a:r>
              <a:rPr lang="en-US" dirty="0" err="1"/>
              <a:t>pengetahuan</a:t>
            </a:r>
            <a:r>
              <a:rPr lang="en-US" dirty="0"/>
              <a:t> </a:t>
            </a:r>
            <a:r>
              <a:rPr lang="en-US" dirty="0" err="1"/>
              <a:t>di</a:t>
            </a:r>
            <a:r>
              <a:rPr lang="en-US" dirty="0"/>
              <a:t> </a:t>
            </a:r>
            <a:r>
              <a:rPr lang="en-US" dirty="0" err="1"/>
              <a:t>seluruh</a:t>
            </a:r>
            <a:r>
              <a:rPr lang="en-US" dirty="0"/>
              <a:t> </a:t>
            </a:r>
            <a:r>
              <a:rPr lang="en-US" dirty="0" err="1"/>
              <a:t>organisasi</a:t>
            </a:r>
            <a:r>
              <a:rPr lang="en-US" dirty="0"/>
              <a:t> </a:t>
            </a:r>
            <a:r>
              <a:rPr lang="en-US" dirty="0" err="1"/>
              <a:t>untuk</a:t>
            </a:r>
            <a:r>
              <a:rPr lang="en-US" dirty="0"/>
              <a:t> </a:t>
            </a:r>
            <a:r>
              <a:rPr lang="en-US" dirty="0" err="1"/>
              <a:t>mempercepat</a:t>
            </a:r>
            <a:r>
              <a:rPr lang="en-US" dirty="0"/>
              <a:t> </a:t>
            </a:r>
            <a:r>
              <a:rPr lang="en-US" dirty="0" err="1"/>
              <a:t>kerja</a:t>
            </a:r>
            <a:r>
              <a:rPr lang="en-US" dirty="0"/>
              <a:t>, </a:t>
            </a:r>
            <a:r>
              <a:rPr lang="en-US" dirty="0" err="1"/>
              <a:t>menggunakan</a:t>
            </a:r>
            <a:r>
              <a:rPr lang="en-US" dirty="0"/>
              <a:t> best practice, </a:t>
            </a:r>
            <a:r>
              <a:rPr lang="en-US" dirty="0" err="1"/>
              <a:t>dan</a:t>
            </a:r>
            <a:r>
              <a:rPr lang="en-US" dirty="0"/>
              <a:t> </a:t>
            </a:r>
            <a:r>
              <a:rPr lang="en-US" dirty="0" err="1"/>
              <a:t>mengurangi</a:t>
            </a:r>
            <a:r>
              <a:rPr lang="en-US" dirty="0"/>
              <a:t> </a:t>
            </a:r>
            <a:r>
              <a:rPr lang="en-US" dirty="0" err="1"/>
              <a:t>biaya</a:t>
            </a:r>
            <a:r>
              <a:rPr lang="en-US" dirty="0"/>
              <a:t> </a:t>
            </a:r>
            <a:r>
              <a:rPr lang="en-US" dirty="0" err="1"/>
              <a:t>pengerjaan</a:t>
            </a:r>
            <a:r>
              <a:rPr lang="en-US" dirty="0"/>
              <a:t> </a:t>
            </a:r>
            <a:r>
              <a:rPr lang="en-US" dirty="0" err="1"/>
              <a:t>ulang</a:t>
            </a:r>
            <a:r>
              <a:rPr lang="en-US" dirty="0"/>
              <a:t> </a:t>
            </a:r>
            <a:r>
              <a:rPr lang="en-US" dirty="0" err="1"/>
              <a:t>dari</a:t>
            </a:r>
            <a:r>
              <a:rPr lang="en-US" dirty="0"/>
              <a:t> </a:t>
            </a:r>
            <a:r>
              <a:rPr lang="en-US" dirty="0" err="1"/>
              <a:t>proyek</a:t>
            </a:r>
            <a:r>
              <a:rPr lang="en-US" dirty="0"/>
              <a:t> </a:t>
            </a:r>
            <a:r>
              <a:rPr lang="en-US" dirty="0" err="1"/>
              <a:t>ke</a:t>
            </a:r>
            <a:r>
              <a:rPr lang="en-US" dirty="0"/>
              <a:t> </a:t>
            </a:r>
            <a:r>
              <a:rPr lang="en-US" dirty="0" err="1"/>
              <a:t>proyek</a:t>
            </a:r>
            <a:endParaRPr lang="en-US" dirty="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74DECC7-F88D-4E39-AF11-E9F70EDB990D}" type="slidenum">
              <a:rPr lang="en-US"/>
              <a:pPr/>
              <a:t>22</a:t>
            </a:fld>
            <a:endParaRPr lang="en-US"/>
          </a:p>
        </p:txBody>
      </p:sp>
      <p:sp>
        <p:nvSpPr>
          <p:cNvPr id="9218" name="Rectangle 2"/>
          <p:cNvSpPr>
            <a:spLocks noGrp="1" noChangeArrowheads="1"/>
          </p:cNvSpPr>
          <p:nvPr>
            <p:ph type="title"/>
          </p:nvPr>
        </p:nvSpPr>
        <p:spPr/>
        <p:txBody>
          <a:bodyPr/>
          <a:lstStyle/>
          <a:p>
            <a:r>
              <a:rPr lang="en-US"/>
              <a:t>ICM</a:t>
            </a:r>
          </a:p>
        </p:txBody>
      </p:sp>
      <p:sp>
        <p:nvSpPr>
          <p:cNvPr id="9219" name="Rectangle 3"/>
          <p:cNvSpPr>
            <a:spLocks noGrp="1" noChangeArrowheads="1"/>
          </p:cNvSpPr>
          <p:nvPr>
            <p:ph type="body" idx="1"/>
          </p:nvPr>
        </p:nvSpPr>
        <p:spPr/>
        <p:txBody>
          <a:bodyPr/>
          <a:lstStyle/>
          <a:p>
            <a:pPr>
              <a:buFontTx/>
              <a:buNone/>
            </a:pPr>
            <a:r>
              <a:rPr lang="en-US" i="1"/>
              <a:t>Intellectual Capital Management</a:t>
            </a:r>
            <a:r>
              <a:rPr lang="en-US"/>
              <a:t> (ICM) terfokus pada pengetahuan yang telah terfilter dan memiliki nilai bisnis bagi organisasi </a:t>
            </a:r>
            <a:r>
              <a:rPr lang="en-US">
                <a:sym typeface="Wingdings 3" pitchFamily="18" charset="2"/>
              </a:rPr>
              <a:t> aset/kekayaan intelektual:</a:t>
            </a:r>
          </a:p>
          <a:p>
            <a:pPr lvl="2"/>
            <a:r>
              <a:rPr lang="en-US" i="1">
                <a:sym typeface="Wingdings 3" pitchFamily="18" charset="2"/>
              </a:rPr>
              <a:t>Know-how</a:t>
            </a:r>
          </a:p>
          <a:p>
            <a:pPr lvl="2"/>
            <a:r>
              <a:rPr lang="en-US" i="1">
                <a:sym typeface="Wingdings 3" pitchFamily="18" charset="2"/>
              </a:rPr>
              <a:t>Know-why</a:t>
            </a:r>
          </a:p>
          <a:p>
            <a:pPr lvl="2"/>
            <a:r>
              <a:rPr lang="en-US">
                <a:sym typeface="Wingdings 3" pitchFamily="18" charset="2"/>
              </a:rPr>
              <a:t>Pengalaman</a:t>
            </a:r>
          </a:p>
          <a:p>
            <a:pPr lvl="2"/>
            <a:r>
              <a:rPr lang="en-US">
                <a:sym typeface="Wingdings 3" pitchFamily="18" charset="2"/>
              </a:rPr>
              <a:t>Kepakaran</a:t>
            </a:r>
          </a:p>
          <a:p>
            <a:pPr marL="457200" lvl="1" indent="0">
              <a:buFontTx/>
              <a:buNone/>
            </a:pPr>
            <a:r>
              <a:rPr lang="en-US">
                <a:sym typeface="Wingdings 3" pitchFamily="18" charset="2"/>
              </a:rPr>
              <a:t>Yang hanya dimiliki oleh sejumlah kecil karyawan saja</a:t>
            </a: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B25B5C1-CFB5-4F66-8121-48D9C2903778}" type="slidenum">
              <a:rPr lang="en-US"/>
              <a:pPr/>
              <a:t>23</a:t>
            </a:fld>
            <a:endParaRPr lang="en-US"/>
          </a:p>
        </p:txBody>
      </p:sp>
      <p:sp>
        <p:nvSpPr>
          <p:cNvPr id="118786" name="Rectangle 2"/>
          <p:cNvSpPr>
            <a:spLocks noGrp="1" noChangeArrowheads="1"/>
          </p:cNvSpPr>
          <p:nvPr>
            <p:ph type="title"/>
          </p:nvPr>
        </p:nvSpPr>
        <p:spPr/>
        <p:txBody>
          <a:bodyPr/>
          <a:lstStyle/>
          <a:p>
            <a:r>
              <a:rPr lang="en-US"/>
              <a:t>Tujuan KM</a:t>
            </a:r>
          </a:p>
        </p:txBody>
      </p:sp>
      <p:sp>
        <p:nvSpPr>
          <p:cNvPr id="118787" name="Rectangle 3"/>
          <p:cNvSpPr>
            <a:spLocks noGrp="1" noChangeArrowheads="1"/>
          </p:cNvSpPr>
          <p:nvPr>
            <p:ph type="body" idx="1"/>
          </p:nvPr>
        </p:nvSpPr>
        <p:spPr/>
        <p:txBody>
          <a:bodyPr>
            <a:normAutofit lnSpcReduction="10000"/>
          </a:bodyPr>
          <a:lstStyle/>
          <a:p>
            <a:pPr>
              <a:lnSpc>
                <a:spcPct val="90000"/>
              </a:lnSpc>
              <a:buFontTx/>
              <a:buNone/>
            </a:pPr>
            <a:r>
              <a:rPr lang="en-US" sz="2800"/>
              <a:t>Tujuan dasarnya adalah untuk memanfaatkan pengetahuan untuk keunggulan organisasi</a:t>
            </a:r>
          </a:p>
          <a:p>
            <a:pPr>
              <a:lnSpc>
                <a:spcPct val="90000"/>
              </a:lnSpc>
              <a:buFontTx/>
              <a:buNone/>
            </a:pPr>
            <a:r>
              <a:rPr lang="en-US" sz="2800"/>
              <a:t>Tujuan lainnya adalah:</a:t>
            </a:r>
          </a:p>
          <a:p>
            <a:pPr>
              <a:lnSpc>
                <a:spcPct val="90000"/>
              </a:lnSpc>
            </a:pPr>
            <a:r>
              <a:rPr lang="en-US" sz="2800"/>
              <a:t>Fasilitasi masa transisi orang lama dengan orang baru</a:t>
            </a:r>
          </a:p>
          <a:p>
            <a:pPr>
              <a:lnSpc>
                <a:spcPct val="90000"/>
              </a:lnSpc>
            </a:pPr>
            <a:r>
              <a:rPr lang="en-US" sz="2800"/>
              <a:t>Minimalisasi hilangnya “pengetahuan” karena keluarnya karyawan</a:t>
            </a:r>
          </a:p>
          <a:p>
            <a:pPr>
              <a:lnSpc>
                <a:spcPct val="90000"/>
              </a:lnSpc>
            </a:pPr>
            <a:r>
              <a:rPr lang="en-US" sz="2800"/>
              <a:t>Mengetahui sumber daya dan area pengetahuan kritis yang dimiliki</a:t>
            </a:r>
          </a:p>
          <a:p>
            <a:pPr>
              <a:lnSpc>
                <a:spcPct val="90000"/>
              </a:lnSpc>
            </a:pPr>
            <a:r>
              <a:rPr lang="en-US" sz="2800"/>
              <a:t>Mengembangkan metode untuk mencegah hilangnya kekayaan intelektual perusahaan</a:t>
            </a:r>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BC96E31-FEB6-4D3A-B70E-2930F5E04247}" type="slidenum">
              <a:rPr lang="en-US"/>
              <a:pPr/>
              <a:t>24</a:t>
            </a:fld>
            <a:endParaRPr lang="en-US"/>
          </a:p>
        </p:txBody>
      </p:sp>
      <p:sp>
        <p:nvSpPr>
          <p:cNvPr id="119810" name="Rectangle 2"/>
          <p:cNvSpPr>
            <a:spLocks noGrp="1" noChangeArrowheads="1"/>
          </p:cNvSpPr>
          <p:nvPr>
            <p:ph type="title"/>
          </p:nvPr>
        </p:nvSpPr>
        <p:spPr/>
        <p:txBody>
          <a:bodyPr/>
          <a:lstStyle/>
          <a:p>
            <a:r>
              <a:rPr lang="en-US"/>
              <a:t>Apa itu KM ?</a:t>
            </a:r>
          </a:p>
        </p:txBody>
      </p:sp>
      <p:sp>
        <p:nvSpPr>
          <p:cNvPr id="119811" name="Rectangle 3"/>
          <p:cNvSpPr>
            <a:spLocks noGrp="1" noChangeArrowheads="1"/>
          </p:cNvSpPr>
          <p:nvPr>
            <p:ph type="body" idx="1"/>
          </p:nvPr>
        </p:nvSpPr>
        <p:spPr/>
        <p:txBody>
          <a:bodyPr>
            <a:normAutofit lnSpcReduction="10000"/>
          </a:bodyPr>
          <a:lstStyle/>
          <a:p>
            <a:pPr>
              <a:lnSpc>
                <a:spcPct val="90000"/>
              </a:lnSpc>
              <a:buFontTx/>
              <a:buNone/>
            </a:pPr>
            <a:r>
              <a:rPr lang="en-US" sz="2400"/>
              <a:t>KM merupakan bidang ilmu multidisiplin yang mencakup banyak hal</a:t>
            </a:r>
          </a:p>
          <a:p>
            <a:pPr>
              <a:lnSpc>
                <a:spcPct val="90000"/>
              </a:lnSpc>
              <a:buFontTx/>
              <a:buNone/>
            </a:pPr>
            <a:r>
              <a:rPr lang="en-US" sz="2400"/>
              <a:t>Dari perspektif proses/teknologi:</a:t>
            </a:r>
          </a:p>
          <a:p>
            <a:pPr>
              <a:lnSpc>
                <a:spcPct val="90000"/>
              </a:lnSpc>
            </a:pPr>
            <a:r>
              <a:rPr lang="en-US" sz="2400"/>
              <a:t>KM adalah sebuah </a:t>
            </a:r>
            <a:r>
              <a:rPr lang="en-US" sz="2400" u="sng"/>
              <a:t>konsep</a:t>
            </a:r>
            <a:r>
              <a:rPr lang="en-US" sz="2400"/>
              <a:t> dimana informasi diubah menjadi pengetahuan dan tersedia dalam bentuk yang dapat digunakan bagi orang yang membutuhkan</a:t>
            </a:r>
          </a:p>
          <a:p>
            <a:pPr>
              <a:lnSpc>
                <a:spcPct val="90000"/>
              </a:lnSpc>
            </a:pPr>
            <a:r>
              <a:rPr lang="en-US" sz="2400"/>
              <a:t>KM System adalah </a:t>
            </a:r>
            <a:r>
              <a:rPr lang="en-US" sz="2400" u="sng"/>
              <a:t>penyimpanan virtual</a:t>
            </a:r>
            <a:r>
              <a:rPr lang="en-US" sz="2400"/>
              <a:t> terhadap informasi relevan yang kritis untuk tugas-tugas harian pada organisasi</a:t>
            </a:r>
          </a:p>
          <a:p>
            <a:pPr>
              <a:lnSpc>
                <a:spcPct val="90000"/>
              </a:lnSpc>
            </a:pPr>
            <a:r>
              <a:rPr lang="en-US" sz="2400"/>
              <a:t>KM adalah </a:t>
            </a:r>
            <a:r>
              <a:rPr lang="en-US" sz="2400" u="sng"/>
              <a:t>pendekatan sistematis</a:t>
            </a:r>
            <a:r>
              <a:rPr lang="en-US" sz="2400"/>
              <a:t> untuk mengelola penggunaan informasi untuk meyediakan aliran pengetahuan yang memungkinkan pengambilan keputusan yang efisien dan efektif</a:t>
            </a: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4D3D2C8-92DE-4AB6-B215-E6C844BEDB12}" type="slidenum">
              <a:rPr lang="en-US"/>
              <a:pPr/>
              <a:t>25</a:t>
            </a:fld>
            <a:endParaRPr lang="en-US"/>
          </a:p>
        </p:txBody>
      </p:sp>
      <p:sp>
        <p:nvSpPr>
          <p:cNvPr id="120834" name="Rectangle 2"/>
          <p:cNvSpPr>
            <a:spLocks noGrp="1" noChangeArrowheads="1"/>
          </p:cNvSpPr>
          <p:nvPr>
            <p:ph type="title"/>
          </p:nvPr>
        </p:nvSpPr>
        <p:spPr/>
        <p:txBody>
          <a:bodyPr/>
          <a:lstStyle/>
          <a:p>
            <a:r>
              <a:rPr lang="en-US"/>
              <a:t>Multidisiplin KM</a:t>
            </a:r>
          </a:p>
        </p:txBody>
      </p:sp>
      <p:sp>
        <p:nvSpPr>
          <p:cNvPr id="120835" name="Rectangle 3"/>
          <p:cNvSpPr>
            <a:spLocks noGrp="1" noChangeArrowheads="1"/>
          </p:cNvSpPr>
          <p:nvPr>
            <p:ph type="body" idx="1"/>
          </p:nvPr>
        </p:nvSpPr>
        <p:spPr/>
        <p:txBody>
          <a:bodyPr>
            <a:normAutofit lnSpcReduction="10000"/>
          </a:bodyPr>
          <a:lstStyle/>
          <a:p>
            <a:pPr>
              <a:lnSpc>
                <a:spcPct val="90000"/>
              </a:lnSpc>
            </a:pPr>
            <a:r>
              <a:rPr lang="en-US" sz="2400"/>
              <a:t>Ilmu keorganisasian</a:t>
            </a:r>
          </a:p>
          <a:p>
            <a:pPr>
              <a:lnSpc>
                <a:spcPct val="90000"/>
              </a:lnSpc>
            </a:pPr>
            <a:r>
              <a:rPr lang="en-US" sz="2400"/>
              <a:t>Ilmu kognitif</a:t>
            </a:r>
          </a:p>
          <a:p>
            <a:pPr>
              <a:lnSpc>
                <a:spcPct val="90000"/>
              </a:lnSpc>
            </a:pPr>
            <a:r>
              <a:rPr lang="en-US" sz="2400"/>
              <a:t>Linguistik</a:t>
            </a:r>
          </a:p>
          <a:p>
            <a:pPr>
              <a:lnSpc>
                <a:spcPct val="90000"/>
              </a:lnSpc>
            </a:pPr>
            <a:r>
              <a:rPr lang="en-US" sz="2400"/>
              <a:t>Teknologi informasi </a:t>
            </a:r>
            <a:r>
              <a:rPr lang="en-US" sz="2400">
                <a:sym typeface="Wingdings 3" pitchFamily="18" charset="2"/>
              </a:rPr>
              <a:t> </a:t>
            </a:r>
            <a:r>
              <a:rPr lang="en-US" sz="2400" i="1">
                <a:sym typeface="Wingdings 3" pitchFamily="18" charset="2"/>
              </a:rPr>
              <a:t>knowledge-based system</a:t>
            </a:r>
            <a:r>
              <a:rPr lang="en-US" sz="2400">
                <a:sym typeface="Wingdings 3" pitchFamily="18" charset="2"/>
              </a:rPr>
              <a:t>, </a:t>
            </a:r>
            <a:r>
              <a:rPr lang="en-US" sz="2400" i="1">
                <a:sym typeface="Wingdings 3" pitchFamily="18" charset="2"/>
              </a:rPr>
              <a:t>database technology, information management</a:t>
            </a:r>
          </a:p>
          <a:p>
            <a:pPr>
              <a:lnSpc>
                <a:spcPct val="90000"/>
              </a:lnSpc>
            </a:pPr>
            <a:r>
              <a:rPr lang="en-US" sz="2400">
                <a:sym typeface="Wingdings 3" pitchFamily="18" charset="2"/>
              </a:rPr>
              <a:t>Ilmu kepustakaan</a:t>
            </a:r>
          </a:p>
          <a:p>
            <a:pPr>
              <a:lnSpc>
                <a:spcPct val="90000"/>
              </a:lnSpc>
            </a:pPr>
            <a:r>
              <a:rPr lang="en-US" sz="2400">
                <a:sym typeface="Wingdings 3" pitchFamily="18" charset="2"/>
              </a:rPr>
              <a:t>Teknik penulisan dan jurnalisme</a:t>
            </a:r>
          </a:p>
          <a:p>
            <a:pPr>
              <a:lnSpc>
                <a:spcPct val="90000"/>
              </a:lnSpc>
            </a:pPr>
            <a:r>
              <a:rPr lang="en-US" sz="2400">
                <a:sym typeface="Wingdings 3" pitchFamily="18" charset="2"/>
              </a:rPr>
              <a:t>Antropologi dan sosiologi</a:t>
            </a:r>
          </a:p>
          <a:p>
            <a:pPr>
              <a:lnSpc>
                <a:spcPct val="90000"/>
              </a:lnSpc>
            </a:pPr>
            <a:r>
              <a:rPr lang="en-US" sz="2400">
                <a:sym typeface="Wingdings 3" pitchFamily="18" charset="2"/>
              </a:rPr>
              <a:t>Pendidikan dan pelatihan</a:t>
            </a:r>
          </a:p>
          <a:p>
            <a:pPr>
              <a:lnSpc>
                <a:spcPct val="90000"/>
              </a:lnSpc>
            </a:pPr>
            <a:r>
              <a:rPr lang="en-US" sz="2400">
                <a:sym typeface="Wingdings 3" pitchFamily="18" charset="2"/>
              </a:rPr>
              <a:t>Ilmu komunikasi</a:t>
            </a:r>
          </a:p>
          <a:p>
            <a:pPr>
              <a:lnSpc>
                <a:spcPct val="90000"/>
              </a:lnSpc>
            </a:pPr>
            <a:r>
              <a:rPr lang="en-US" sz="2400">
                <a:sym typeface="Wingdings 3" pitchFamily="18" charset="2"/>
              </a:rPr>
              <a:t>Teknologi kolaborasi  intranet, ekstranet, portal, </a:t>
            </a:r>
            <a:r>
              <a:rPr lang="en-US" sz="2400" i="1">
                <a:sym typeface="Wingdings 3" pitchFamily="18" charset="2"/>
              </a:rPr>
              <a:t>web technologies</a:t>
            </a: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100" name="Rectangle 4"/>
          <p:cNvSpPr>
            <a:spLocks noGrp="1" noChangeArrowheads="1"/>
          </p:cNvSpPr>
          <p:nvPr>
            <p:ph type="title"/>
          </p:nvPr>
        </p:nvSpPr>
        <p:spPr/>
        <p:txBody>
          <a:bodyPr/>
          <a:lstStyle/>
          <a:p>
            <a:pPr eaLnBrk="1" hangingPunct="1">
              <a:defRPr/>
            </a:pPr>
            <a:r>
              <a:rPr lang="en-US" sz="3200" smtClean="0">
                <a:solidFill>
                  <a:schemeClr val="tx1"/>
                </a:solidFill>
              </a:rPr>
              <a:t>Data vs Information vs Knowledge</a:t>
            </a:r>
          </a:p>
        </p:txBody>
      </p:sp>
      <p:graphicFrame>
        <p:nvGraphicFramePr>
          <p:cNvPr id="260130" name="Group 34"/>
          <p:cNvGraphicFramePr>
            <a:graphicFrameLocks noGrp="1"/>
          </p:cNvGraphicFramePr>
          <p:nvPr>
            <p:ph type="tbl" idx="1"/>
          </p:nvPr>
        </p:nvGraphicFramePr>
        <p:xfrm>
          <a:off x="1066800" y="1638300"/>
          <a:ext cx="7543800" cy="4968240"/>
        </p:xfrm>
        <a:graphic>
          <a:graphicData uri="http://schemas.openxmlformats.org/drawingml/2006/table">
            <a:tbl>
              <a:tblPr/>
              <a:tblGrid>
                <a:gridCol w="2554288"/>
                <a:gridCol w="4989512"/>
              </a:tblGrid>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DATA</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Bits representing a restaurant sales order including </a:t>
                      </a:r>
                      <a:r>
                        <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charset="0"/>
                        </a:rPr>
                        <a:t>two large burger and two medium-size soft drink</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INFORMATION</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For the restaurant manager </a:t>
                      </a:r>
                      <a:r>
                        <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charset="0"/>
                        </a:rPr>
                        <a:t>numbers is used to indicate the daily sales </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of burger and soft drink</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KNOWLEDGE</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charset="0"/>
                        </a:rPr>
                        <a:t>The daily sales of burgers </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charset="0"/>
                        </a:rPr>
                        <a:t>can be used to compute the </a:t>
                      </a:r>
                      <a:r>
                        <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charset="0"/>
                        </a:rPr>
                        <a:t>amount of bread to buy</a:t>
                      </a:r>
                    </a:p>
                  </a:txBody>
                  <a:tcPr horzOverflow="overflow">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A3CA4473-C12C-4136-B921-C06B3F8A9A13}" type="slidenum">
              <a:rPr lang="en-US"/>
              <a:pPr/>
              <a:t>27</a:t>
            </a:fld>
            <a:endParaRPr lang="en-US"/>
          </a:p>
        </p:txBody>
      </p:sp>
      <p:sp>
        <p:nvSpPr>
          <p:cNvPr id="121858" name="Rectangle 2"/>
          <p:cNvSpPr>
            <a:spLocks noGrp="1" noChangeArrowheads="1"/>
          </p:cNvSpPr>
          <p:nvPr>
            <p:ph type="title"/>
          </p:nvPr>
        </p:nvSpPr>
        <p:spPr/>
        <p:txBody>
          <a:bodyPr/>
          <a:lstStyle/>
          <a:p>
            <a:r>
              <a:rPr lang="en-US"/>
              <a:t>Dari Data Menjadi Pengetahuan</a:t>
            </a:r>
          </a:p>
        </p:txBody>
      </p:sp>
      <p:sp>
        <p:nvSpPr>
          <p:cNvPr id="121859" name="Rectangle 3"/>
          <p:cNvSpPr>
            <a:spLocks noGrp="1" noChangeArrowheads="1"/>
          </p:cNvSpPr>
          <p:nvPr>
            <p:ph type="body" idx="1"/>
          </p:nvPr>
        </p:nvSpPr>
        <p:spPr/>
        <p:txBody>
          <a:bodyPr/>
          <a:lstStyle/>
          <a:p>
            <a:pPr>
              <a:buFontTx/>
              <a:buNone/>
            </a:pPr>
            <a:r>
              <a:rPr lang="en-US" dirty="0"/>
              <a:t>Data </a:t>
            </a:r>
            <a:r>
              <a:rPr lang="en-US" dirty="0">
                <a:sym typeface="Wingdings 3" pitchFamily="18" charset="2"/>
              </a:rPr>
              <a:t> </a:t>
            </a:r>
            <a:r>
              <a:rPr lang="en-US" dirty="0" err="1">
                <a:sym typeface="Wingdings 3" pitchFamily="18" charset="2"/>
              </a:rPr>
              <a:t>hal</a:t>
            </a:r>
            <a:r>
              <a:rPr lang="en-US" dirty="0">
                <a:sym typeface="Wingdings 3" pitchFamily="18" charset="2"/>
              </a:rPr>
              <a:t> yang </a:t>
            </a:r>
            <a:r>
              <a:rPr lang="en-US" dirty="0" err="1">
                <a:sym typeface="Wingdings 3" pitchFamily="18" charset="2"/>
              </a:rPr>
              <a:t>langsung</a:t>
            </a:r>
            <a:r>
              <a:rPr lang="en-US" dirty="0">
                <a:sym typeface="Wingdings 3" pitchFamily="18" charset="2"/>
              </a:rPr>
              <a:t> </a:t>
            </a:r>
            <a:r>
              <a:rPr lang="en-US" dirty="0" err="1">
                <a:sym typeface="Wingdings 3" pitchFamily="18" charset="2"/>
              </a:rPr>
              <a:t>dapat</a:t>
            </a:r>
            <a:r>
              <a:rPr lang="en-US" dirty="0">
                <a:sym typeface="Wingdings 3" pitchFamily="18" charset="2"/>
              </a:rPr>
              <a:t> </a:t>
            </a:r>
            <a:r>
              <a:rPr lang="en-US" dirty="0" err="1">
                <a:sym typeface="Wingdings 3" pitchFamily="18" charset="2"/>
              </a:rPr>
              <a:t>diamati</a:t>
            </a:r>
            <a:r>
              <a:rPr lang="en-US" dirty="0">
                <a:sym typeface="Wingdings 3" pitchFamily="18" charset="2"/>
              </a:rPr>
              <a:t> </a:t>
            </a:r>
            <a:r>
              <a:rPr lang="en-US" dirty="0" err="1">
                <a:sym typeface="Wingdings 3" pitchFamily="18" charset="2"/>
              </a:rPr>
              <a:t>dan</a:t>
            </a:r>
            <a:r>
              <a:rPr lang="en-US" dirty="0">
                <a:sym typeface="Wingdings 3" pitchFamily="18" charset="2"/>
              </a:rPr>
              <a:t> </a:t>
            </a:r>
            <a:r>
              <a:rPr lang="en-US" dirty="0" err="1">
                <a:sym typeface="Wingdings 3" pitchFamily="18" charset="2"/>
              </a:rPr>
              <a:t>diverifikasi</a:t>
            </a:r>
            <a:endParaRPr lang="en-US" dirty="0">
              <a:sym typeface="Wingdings 3" pitchFamily="18" charset="2"/>
            </a:endParaRPr>
          </a:p>
          <a:p>
            <a:pPr>
              <a:buFontTx/>
              <a:buNone/>
            </a:pPr>
            <a:endParaRPr lang="en-US" dirty="0">
              <a:sym typeface="Wingdings 3" pitchFamily="18" charset="2"/>
            </a:endParaRPr>
          </a:p>
          <a:p>
            <a:pPr>
              <a:buFontTx/>
              <a:buNone/>
            </a:pPr>
            <a:r>
              <a:rPr lang="en-US" dirty="0" err="1">
                <a:sym typeface="Wingdings 3" pitchFamily="18" charset="2"/>
              </a:rPr>
              <a:t>Informasi</a:t>
            </a:r>
            <a:r>
              <a:rPr lang="en-US" dirty="0">
                <a:sym typeface="Wingdings 3" pitchFamily="18" charset="2"/>
              </a:rPr>
              <a:t>  </a:t>
            </a:r>
            <a:r>
              <a:rPr lang="en-US" dirty="0" err="1">
                <a:sym typeface="Wingdings 3" pitchFamily="18" charset="2"/>
              </a:rPr>
              <a:t>hal</a:t>
            </a:r>
            <a:r>
              <a:rPr lang="en-US" dirty="0">
                <a:sym typeface="Wingdings 3" pitchFamily="18" charset="2"/>
              </a:rPr>
              <a:t> yang </a:t>
            </a:r>
            <a:r>
              <a:rPr lang="en-US" dirty="0" err="1">
                <a:sym typeface="Wingdings 3" pitchFamily="18" charset="2"/>
              </a:rPr>
              <a:t>dapat</a:t>
            </a:r>
            <a:r>
              <a:rPr lang="en-US" dirty="0">
                <a:sym typeface="Wingdings 3" pitchFamily="18" charset="2"/>
              </a:rPr>
              <a:t> </a:t>
            </a:r>
            <a:r>
              <a:rPr lang="en-US" dirty="0" err="1">
                <a:sym typeface="Wingdings 3" pitchFamily="18" charset="2"/>
              </a:rPr>
              <a:t>mewakili</a:t>
            </a:r>
            <a:r>
              <a:rPr lang="en-US" dirty="0">
                <a:sym typeface="Wingdings 3" pitchFamily="18" charset="2"/>
              </a:rPr>
              <a:t> data yang </a:t>
            </a:r>
            <a:r>
              <a:rPr lang="en-US" dirty="0" err="1">
                <a:sym typeface="Wingdings 3" pitchFamily="18" charset="2"/>
              </a:rPr>
              <a:t>telah</a:t>
            </a:r>
            <a:r>
              <a:rPr lang="en-US" dirty="0">
                <a:sym typeface="Wingdings 3" pitchFamily="18" charset="2"/>
              </a:rPr>
              <a:t> </a:t>
            </a:r>
            <a:r>
              <a:rPr lang="en-US" dirty="0" err="1">
                <a:sym typeface="Wingdings 3" pitchFamily="18" charset="2"/>
              </a:rPr>
              <a:t>dianalisis</a:t>
            </a:r>
            <a:endParaRPr lang="en-US" dirty="0">
              <a:sym typeface="Wingdings 3" pitchFamily="18" charset="2"/>
            </a:endParaRPr>
          </a:p>
          <a:p>
            <a:pPr>
              <a:buFontTx/>
              <a:buNone/>
            </a:pPr>
            <a:endParaRPr lang="en-US" dirty="0">
              <a:sym typeface="Wingdings 3" pitchFamily="18" charset="2"/>
            </a:endParaRPr>
          </a:p>
          <a:p>
            <a:pPr>
              <a:buFontTx/>
              <a:buNone/>
            </a:pPr>
            <a:r>
              <a:rPr lang="en-US" dirty="0" err="1">
                <a:sym typeface="Wingdings 3" pitchFamily="18" charset="2"/>
              </a:rPr>
              <a:t>Pengetahuan</a:t>
            </a:r>
            <a:r>
              <a:rPr lang="en-US" dirty="0">
                <a:sym typeface="Wingdings 3" pitchFamily="18" charset="2"/>
              </a:rPr>
              <a:t>  </a:t>
            </a:r>
            <a:r>
              <a:rPr lang="en-US" dirty="0" err="1">
                <a:sym typeface="Wingdings 3" pitchFamily="18" charset="2"/>
              </a:rPr>
              <a:t>hal</a:t>
            </a:r>
            <a:r>
              <a:rPr lang="en-US" dirty="0">
                <a:sym typeface="Wingdings 3" pitchFamily="18" charset="2"/>
              </a:rPr>
              <a:t> yang </a:t>
            </a:r>
            <a:r>
              <a:rPr lang="en-US" dirty="0" err="1">
                <a:sym typeface="Wingdings 3" pitchFamily="18" charset="2"/>
              </a:rPr>
              <a:t>didasarkan</a:t>
            </a:r>
            <a:r>
              <a:rPr lang="en-US" dirty="0">
                <a:sym typeface="Wingdings 3" pitchFamily="18" charset="2"/>
              </a:rPr>
              <a:t> </a:t>
            </a:r>
            <a:r>
              <a:rPr lang="en-US" dirty="0" err="1">
                <a:sym typeface="Wingdings 3" pitchFamily="18" charset="2"/>
              </a:rPr>
              <a:t>atas</a:t>
            </a:r>
            <a:r>
              <a:rPr lang="en-US" dirty="0">
                <a:sym typeface="Wingdings 3" pitchFamily="18" charset="2"/>
              </a:rPr>
              <a:t> </a:t>
            </a:r>
            <a:r>
              <a:rPr lang="en-US" dirty="0" err="1">
                <a:sym typeface="Wingdings 3" pitchFamily="18" charset="2"/>
              </a:rPr>
              <a:t>pengalaman</a:t>
            </a:r>
            <a:r>
              <a:rPr lang="en-US" dirty="0">
                <a:sym typeface="Wingdings 3" pitchFamily="18" charset="2"/>
              </a:rPr>
              <a:t>, </a:t>
            </a:r>
            <a:r>
              <a:rPr lang="en-US" dirty="0" err="1">
                <a:sym typeface="Wingdings 3" pitchFamily="18" charset="2"/>
              </a:rPr>
              <a:t>persepsi</a:t>
            </a:r>
            <a:r>
              <a:rPr lang="en-US" dirty="0">
                <a:sym typeface="Wingdings 3" pitchFamily="18" charset="2"/>
              </a:rPr>
              <a:t>, </a:t>
            </a:r>
            <a:r>
              <a:rPr lang="en-US" dirty="0" err="1">
                <a:sym typeface="Wingdings 3" pitchFamily="18" charset="2"/>
              </a:rPr>
              <a:t>dan</a:t>
            </a:r>
            <a:r>
              <a:rPr lang="en-US" dirty="0">
                <a:sym typeface="Wingdings 3" pitchFamily="18" charset="2"/>
              </a:rPr>
              <a:t> </a:t>
            </a:r>
            <a:r>
              <a:rPr lang="en-US" dirty="0" err="1">
                <a:sym typeface="Wingdings 3" pitchFamily="18" charset="2"/>
              </a:rPr>
              <a:t>pendapat</a:t>
            </a:r>
            <a:r>
              <a:rPr lang="en-US" dirty="0">
                <a:sym typeface="Wingdings 3" pitchFamily="18" charset="2"/>
              </a:rPr>
              <a:t> individual</a:t>
            </a:r>
          </a:p>
        </p:txBody>
      </p:sp>
      <p:sp>
        <p:nvSpPr>
          <p:cNvPr id="121860" name="AutoShape 4"/>
          <p:cNvSpPr>
            <a:spLocks noChangeArrowheads="1"/>
          </p:cNvSpPr>
          <p:nvPr/>
        </p:nvSpPr>
        <p:spPr bwMode="auto">
          <a:xfrm>
            <a:off x="3505200" y="2514600"/>
            <a:ext cx="1600200" cy="762000"/>
          </a:xfrm>
          <a:prstGeom prst="downArrow">
            <a:avLst>
              <a:gd name="adj1" fmla="val 47028"/>
              <a:gd name="adj2" fmla="val 49375"/>
            </a:avLst>
          </a:prstGeom>
          <a:noFill/>
          <a:ln w="9525">
            <a:solidFill>
              <a:schemeClr val="tx1"/>
            </a:solidFill>
            <a:miter lim="800000"/>
            <a:headEnd/>
            <a:tailEnd/>
          </a:ln>
          <a:effectLst/>
        </p:spPr>
        <p:txBody>
          <a:bodyPr vert="eaVert" wrap="none" anchor="ctr"/>
          <a:lstStyle/>
          <a:p>
            <a:endParaRPr lang="en-US"/>
          </a:p>
        </p:txBody>
      </p:sp>
      <p:sp>
        <p:nvSpPr>
          <p:cNvPr id="121861" name="AutoShape 5"/>
          <p:cNvSpPr>
            <a:spLocks noChangeArrowheads="1"/>
          </p:cNvSpPr>
          <p:nvPr/>
        </p:nvSpPr>
        <p:spPr bwMode="auto">
          <a:xfrm>
            <a:off x="3505200" y="4191000"/>
            <a:ext cx="1600200" cy="762000"/>
          </a:xfrm>
          <a:prstGeom prst="downArrow">
            <a:avLst>
              <a:gd name="adj1" fmla="val 47028"/>
              <a:gd name="adj2" fmla="val 49375"/>
            </a:avLst>
          </a:prstGeom>
          <a:noFill/>
          <a:ln w="9525">
            <a:solidFill>
              <a:schemeClr val="tx1"/>
            </a:solidFill>
            <a:miter lim="800000"/>
            <a:headEnd/>
            <a:tailEnd/>
          </a:ln>
          <a:effectLst/>
        </p:spPr>
        <p:txBody>
          <a:bodyPr vert="eaVert" wrap="none" anchor="ctr"/>
          <a:lstStyle/>
          <a:p>
            <a:endParaRPr lang="en-US"/>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pPr eaLnBrk="1" hangingPunct="1">
              <a:defRPr/>
            </a:pPr>
            <a:r>
              <a:rPr lang="en-US" sz="3200" b="1" dirty="0" smtClean="0">
                <a:solidFill>
                  <a:schemeClr val="tx1"/>
                </a:solidFill>
              </a:rPr>
              <a:t>Data </a:t>
            </a:r>
            <a:r>
              <a:rPr lang="en-US" sz="3200" b="1" dirty="0" err="1" smtClean="0">
                <a:solidFill>
                  <a:schemeClr val="tx1"/>
                </a:solidFill>
              </a:rPr>
              <a:t>vs</a:t>
            </a:r>
            <a:r>
              <a:rPr lang="en-US" sz="3200" b="1" dirty="0" smtClean="0">
                <a:solidFill>
                  <a:schemeClr val="tx1"/>
                </a:solidFill>
              </a:rPr>
              <a:t> Information </a:t>
            </a:r>
            <a:r>
              <a:rPr lang="en-US" sz="3200" b="1" dirty="0" err="1" smtClean="0">
                <a:solidFill>
                  <a:schemeClr val="tx1"/>
                </a:solidFill>
              </a:rPr>
              <a:t>vs</a:t>
            </a:r>
            <a:r>
              <a:rPr lang="en-US" sz="3200" b="1" dirty="0" smtClean="0">
                <a:solidFill>
                  <a:schemeClr val="tx1"/>
                </a:solidFill>
              </a:rPr>
              <a:t> Knowledge</a:t>
            </a:r>
          </a:p>
        </p:txBody>
      </p:sp>
      <p:sp>
        <p:nvSpPr>
          <p:cNvPr id="262147" name="Rectangle 3"/>
          <p:cNvSpPr>
            <a:spLocks noGrp="1" noChangeArrowheads="1"/>
          </p:cNvSpPr>
          <p:nvPr>
            <p:ph type="body" idx="1"/>
          </p:nvPr>
        </p:nvSpPr>
        <p:spPr/>
        <p:txBody>
          <a:bodyPr/>
          <a:lstStyle/>
          <a:p>
            <a:pPr eaLnBrk="1" hangingPunct="1">
              <a:defRPr/>
            </a:pPr>
            <a:r>
              <a:rPr lang="en-US" sz="2800" smtClean="0"/>
              <a:t>Data is just bits (represents raw numbers or assertions)</a:t>
            </a:r>
          </a:p>
          <a:p>
            <a:pPr eaLnBrk="1" hangingPunct="1">
              <a:defRPr/>
            </a:pPr>
            <a:r>
              <a:rPr lang="en-US" sz="2800" smtClean="0"/>
              <a:t>Information is Data with context and relevance (data with semantics)</a:t>
            </a:r>
          </a:p>
          <a:p>
            <a:pPr eaLnBrk="1" hangingPunct="1">
              <a:defRPr/>
            </a:pPr>
            <a:r>
              <a:rPr lang="en-US" sz="2800" smtClean="0"/>
              <a:t>Knowledge is Information with decision-making and action directed utility and purpose (relationship among concept relevant to particular area)</a:t>
            </a: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pPr eaLnBrk="1" hangingPunct="1">
              <a:defRPr/>
            </a:pPr>
            <a:r>
              <a:rPr lang="en-US" sz="3200" b="1" dirty="0" smtClean="0">
                <a:solidFill>
                  <a:schemeClr val="tx1"/>
                </a:solidFill>
              </a:rPr>
              <a:t>Data, Information and Knowledge</a:t>
            </a:r>
          </a:p>
        </p:txBody>
      </p:sp>
      <p:sp>
        <p:nvSpPr>
          <p:cNvPr id="263171" name="Rectangle 3"/>
          <p:cNvSpPr>
            <a:spLocks noGrp="1" noChangeArrowheads="1"/>
          </p:cNvSpPr>
          <p:nvPr>
            <p:ph type="body" idx="1"/>
          </p:nvPr>
        </p:nvSpPr>
        <p:spPr/>
        <p:txBody>
          <a:bodyPr/>
          <a:lstStyle/>
          <a:p>
            <a:pPr eaLnBrk="1" hangingPunct="1">
              <a:defRPr/>
            </a:pPr>
            <a:r>
              <a:rPr lang="en-US" smtClean="0"/>
              <a:t>Knowledge is information that helps to </a:t>
            </a:r>
          </a:p>
          <a:p>
            <a:pPr lvl="1" eaLnBrk="1" hangingPunct="1">
              <a:defRPr/>
            </a:pPr>
            <a:r>
              <a:rPr lang="en-US" smtClean="0"/>
              <a:t>Produce information from data</a:t>
            </a:r>
          </a:p>
          <a:p>
            <a:pPr lvl="1" eaLnBrk="1" hangingPunct="1">
              <a:defRPr/>
            </a:pPr>
            <a:r>
              <a:rPr lang="en-US" smtClean="0"/>
              <a:t>Produce more valuable information for less valuable information</a:t>
            </a: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Deskripsi</a:t>
            </a:r>
            <a:r>
              <a:rPr lang="en-US" dirty="0" smtClean="0"/>
              <a:t> Mata </a:t>
            </a:r>
            <a:r>
              <a:rPr lang="en-US" dirty="0" err="1" smtClean="0"/>
              <a:t>Kuliah</a:t>
            </a:r>
            <a:r>
              <a:rPr lang="en-US" dirty="0" smtClean="0"/>
              <a:t> (1)</a:t>
            </a:r>
            <a:br>
              <a:rPr lang="en-US" dirty="0" smtClean="0"/>
            </a:br>
            <a:endParaRPr lang="en-US" dirty="0"/>
          </a:p>
        </p:txBody>
      </p:sp>
      <p:sp>
        <p:nvSpPr>
          <p:cNvPr id="3" name="Content Placeholder 2"/>
          <p:cNvSpPr>
            <a:spLocks noGrp="1"/>
          </p:cNvSpPr>
          <p:nvPr>
            <p:ph idx="1"/>
          </p:nvPr>
        </p:nvSpPr>
        <p:spPr>
          <a:xfrm>
            <a:off x="457200" y="1295400"/>
            <a:ext cx="8229600" cy="4525963"/>
          </a:xfrm>
        </p:spPr>
        <p:txBody>
          <a:bodyPr/>
          <a:lstStyle/>
          <a:p>
            <a:pPr>
              <a:buNone/>
            </a:pPr>
            <a:r>
              <a:rPr lang="en-US" sz="2800" dirty="0" smtClean="0"/>
              <a:t>• </a:t>
            </a:r>
            <a:r>
              <a:rPr lang="en-US" sz="2800" dirty="0" err="1" smtClean="0"/>
              <a:t>Mengerti</a:t>
            </a:r>
            <a:r>
              <a:rPr lang="en-US" sz="2800" dirty="0" smtClean="0"/>
              <a:t> </a:t>
            </a:r>
            <a:r>
              <a:rPr lang="en-US" sz="2800" dirty="0" err="1" smtClean="0"/>
              <a:t>konsep</a:t>
            </a:r>
            <a:r>
              <a:rPr lang="en-US" sz="2800" dirty="0" smtClean="0"/>
              <a:t> </a:t>
            </a:r>
            <a:r>
              <a:rPr lang="en-US" sz="2800" dirty="0" err="1" smtClean="0"/>
              <a:t>dasar</a:t>
            </a:r>
            <a:r>
              <a:rPr lang="en-US" sz="2800" dirty="0" smtClean="0"/>
              <a:t> </a:t>
            </a:r>
            <a:r>
              <a:rPr lang="en-US" sz="2800" dirty="0" err="1" smtClean="0"/>
              <a:t>tentang</a:t>
            </a:r>
            <a:r>
              <a:rPr lang="en-US" sz="2800" dirty="0" smtClean="0"/>
              <a:t> </a:t>
            </a:r>
            <a:r>
              <a:rPr lang="en-US" sz="2800" dirty="0" err="1" smtClean="0"/>
              <a:t>pengetahuan</a:t>
            </a:r>
            <a:r>
              <a:rPr lang="en-US" sz="2800" dirty="0" smtClean="0"/>
              <a:t>, </a:t>
            </a:r>
            <a:r>
              <a:rPr lang="en-US" sz="2800" dirty="0" err="1" smtClean="0"/>
              <a:t>dan</a:t>
            </a:r>
            <a:r>
              <a:rPr lang="en-US" sz="2800" dirty="0" smtClean="0"/>
              <a:t> </a:t>
            </a:r>
            <a:r>
              <a:rPr lang="en-US" sz="2800" dirty="0" err="1" smtClean="0"/>
              <a:t>penciptaan</a:t>
            </a:r>
            <a:r>
              <a:rPr lang="en-US" sz="2800" dirty="0" smtClean="0"/>
              <a:t>, </a:t>
            </a:r>
            <a:r>
              <a:rPr lang="en-US" sz="2800" dirty="0" err="1" smtClean="0"/>
              <a:t>akuisisi</a:t>
            </a:r>
            <a:r>
              <a:rPr lang="en-US" sz="2800" dirty="0" smtClean="0"/>
              <a:t>, </a:t>
            </a:r>
            <a:r>
              <a:rPr lang="en-US" sz="2800" dirty="0" err="1" smtClean="0"/>
              <a:t>representasi</a:t>
            </a:r>
            <a:r>
              <a:rPr lang="en-US" sz="2800" dirty="0" smtClean="0"/>
              <a:t>, </a:t>
            </a:r>
            <a:r>
              <a:rPr lang="en-US" sz="2800" dirty="0" err="1" smtClean="0"/>
              <a:t>penyebaran</a:t>
            </a:r>
            <a:r>
              <a:rPr lang="en-US" sz="2800" dirty="0" smtClean="0"/>
              <a:t>, </a:t>
            </a:r>
            <a:r>
              <a:rPr lang="en-US" sz="2800" dirty="0" err="1" smtClean="0"/>
              <a:t>pengunaa</a:t>
            </a:r>
            <a:r>
              <a:rPr lang="en-US" sz="2800" dirty="0" smtClean="0"/>
              <a:t> </a:t>
            </a:r>
            <a:r>
              <a:rPr lang="en-US" sz="2800" dirty="0" err="1" smtClean="0"/>
              <a:t>dan</a:t>
            </a:r>
            <a:r>
              <a:rPr lang="en-US" sz="2800" dirty="0" smtClean="0"/>
              <a:t> re-use, </a:t>
            </a:r>
            <a:r>
              <a:rPr lang="en-US" sz="2800" dirty="0" err="1" smtClean="0"/>
              <a:t>dan</a:t>
            </a:r>
            <a:r>
              <a:rPr lang="en-US" sz="2800" dirty="0" smtClean="0"/>
              <a:t> </a:t>
            </a:r>
            <a:r>
              <a:rPr lang="en-US" sz="2800" dirty="0" err="1" smtClean="0"/>
              <a:t>manajemen</a:t>
            </a:r>
            <a:r>
              <a:rPr lang="en-US" sz="2800" dirty="0" smtClean="0"/>
              <a:t>. </a:t>
            </a:r>
          </a:p>
          <a:p>
            <a:pPr>
              <a:buNone/>
            </a:pPr>
            <a:r>
              <a:rPr lang="en-US" sz="2800" dirty="0" smtClean="0"/>
              <a:t>• </a:t>
            </a:r>
            <a:r>
              <a:rPr lang="en-US" sz="2800" dirty="0" err="1" smtClean="0"/>
              <a:t>Mengerti</a:t>
            </a:r>
            <a:r>
              <a:rPr lang="en-US" sz="2800" dirty="0" smtClean="0"/>
              <a:t> </a:t>
            </a:r>
            <a:r>
              <a:rPr lang="en-US" sz="2800" dirty="0" err="1" smtClean="0"/>
              <a:t>peran</a:t>
            </a:r>
            <a:r>
              <a:rPr lang="en-US" sz="2800" dirty="0" smtClean="0"/>
              <a:t> </a:t>
            </a:r>
            <a:r>
              <a:rPr lang="en-US" sz="2800" dirty="0" err="1" smtClean="0"/>
              <a:t>dan</a:t>
            </a:r>
            <a:r>
              <a:rPr lang="en-US" sz="2800" dirty="0" smtClean="0"/>
              <a:t> </a:t>
            </a:r>
            <a:r>
              <a:rPr lang="en-US" sz="2800" dirty="0" err="1" smtClean="0"/>
              <a:t>kegunaan</a:t>
            </a:r>
            <a:r>
              <a:rPr lang="en-US" sz="2800" dirty="0" smtClean="0"/>
              <a:t> knowledge </a:t>
            </a:r>
            <a:r>
              <a:rPr lang="en-US" sz="2800" dirty="0" err="1" smtClean="0"/>
              <a:t>dalam</a:t>
            </a:r>
            <a:r>
              <a:rPr lang="en-US" sz="2800" dirty="0" smtClean="0"/>
              <a:t> </a:t>
            </a:r>
            <a:r>
              <a:rPr lang="en-US" sz="2800" dirty="0" err="1" smtClean="0"/>
              <a:t>organisasi</a:t>
            </a:r>
            <a:r>
              <a:rPr lang="en-US" sz="2800" dirty="0" smtClean="0"/>
              <a:t> </a:t>
            </a:r>
            <a:r>
              <a:rPr lang="en-US" sz="2800" dirty="0" err="1" smtClean="0"/>
              <a:t>dan</a:t>
            </a:r>
            <a:r>
              <a:rPr lang="en-US" sz="2800" dirty="0" smtClean="0"/>
              <a:t> </a:t>
            </a:r>
            <a:r>
              <a:rPr lang="en-US" sz="2800" dirty="0" err="1" smtClean="0"/>
              <a:t>institusi</a:t>
            </a:r>
            <a:r>
              <a:rPr lang="en-US" sz="2800" dirty="0" smtClean="0"/>
              <a:t>, </a:t>
            </a:r>
            <a:r>
              <a:rPr lang="en-US" sz="2800" dirty="0" err="1" smtClean="0"/>
              <a:t>dan</a:t>
            </a:r>
            <a:r>
              <a:rPr lang="en-US" sz="2800" dirty="0" smtClean="0"/>
              <a:t> </a:t>
            </a:r>
            <a:r>
              <a:rPr lang="en-US" sz="2800" dirty="0" err="1" smtClean="0"/>
              <a:t>kendala</a:t>
            </a:r>
            <a:r>
              <a:rPr lang="en-US" sz="2800" dirty="0" smtClean="0"/>
              <a:t> </a:t>
            </a:r>
            <a:r>
              <a:rPr lang="en-US" sz="2800" dirty="0" err="1" smtClean="0"/>
              <a:t>tipikal</a:t>
            </a:r>
            <a:r>
              <a:rPr lang="en-US" sz="2800" dirty="0" smtClean="0"/>
              <a:t> yang </a:t>
            </a:r>
            <a:r>
              <a:rPr lang="en-US" sz="2800" dirty="0" err="1" smtClean="0"/>
              <a:t>harus</a:t>
            </a:r>
            <a:r>
              <a:rPr lang="en-US" sz="2800" dirty="0" smtClean="0"/>
              <a:t> </a:t>
            </a:r>
            <a:r>
              <a:rPr lang="en-US" sz="2800" dirty="0" err="1" smtClean="0"/>
              <a:t>diatasi</a:t>
            </a:r>
            <a:r>
              <a:rPr lang="en-US" sz="2800" dirty="0" smtClean="0"/>
              <a:t>.</a:t>
            </a:r>
          </a:p>
          <a:p>
            <a:pPr>
              <a:buNone/>
            </a:pPr>
            <a:r>
              <a:rPr lang="en-US" sz="2800" dirty="0" smtClean="0"/>
              <a:t>• </a:t>
            </a:r>
            <a:r>
              <a:rPr lang="en-US" sz="2800" dirty="0" err="1" smtClean="0"/>
              <a:t>Mengetahui</a:t>
            </a:r>
            <a:r>
              <a:rPr lang="en-US" sz="2800" dirty="0" smtClean="0"/>
              <a:t> </a:t>
            </a:r>
            <a:r>
              <a:rPr lang="en-US" sz="2800" dirty="0" err="1" smtClean="0"/>
              <a:t>konsep</a:t>
            </a:r>
            <a:r>
              <a:rPr lang="en-US" sz="2800" dirty="0" smtClean="0"/>
              <a:t> </a:t>
            </a:r>
            <a:r>
              <a:rPr lang="en-US" sz="2800" dirty="0" err="1" smtClean="0"/>
              <a:t>inti</a:t>
            </a:r>
            <a:r>
              <a:rPr lang="en-US" sz="2800" dirty="0" smtClean="0"/>
              <a:t>, </a:t>
            </a:r>
            <a:r>
              <a:rPr lang="en-US" sz="2800" dirty="0" err="1" smtClean="0"/>
              <a:t>metoda</a:t>
            </a:r>
            <a:r>
              <a:rPr lang="en-US" sz="2800" dirty="0" smtClean="0"/>
              <a:t>, </a:t>
            </a:r>
            <a:r>
              <a:rPr lang="en-US" sz="2800" dirty="0" err="1" smtClean="0"/>
              <a:t>teknik</a:t>
            </a:r>
            <a:r>
              <a:rPr lang="en-US" sz="2800" dirty="0" smtClean="0"/>
              <a:t>, </a:t>
            </a:r>
            <a:r>
              <a:rPr lang="en-US" sz="2800" dirty="0" err="1" smtClean="0"/>
              <a:t>dan</a:t>
            </a:r>
            <a:r>
              <a:rPr lang="en-US" sz="2800" dirty="0" smtClean="0"/>
              <a:t> tools </a:t>
            </a:r>
            <a:r>
              <a:rPr lang="en-US" sz="2800" dirty="0" err="1" smtClean="0"/>
              <a:t>komputer</a:t>
            </a:r>
            <a:r>
              <a:rPr lang="en-US" sz="2800" dirty="0" smtClean="0"/>
              <a:t> yang </a:t>
            </a:r>
            <a:r>
              <a:rPr lang="en-US" sz="2800" dirty="0" err="1" smtClean="0"/>
              <a:t>digunakan</a:t>
            </a:r>
            <a:r>
              <a:rPr lang="en-US" sz="2800" dirty="0" smtClean="0"/>
              <a:t> </a:t>
            </a:r>
            <a:r>
              <a:rPr lang="en-US" sz="2800" dirty="0" err="1" smtClean="0"/>
              <a:t>untuk</a:t>
            </a:r>
            <a:r>
              <a:rPr lang="en-US" sz="2800" dirty="0" smtClean="0"/>
              <a:t> knowledge management.</a:t>
            </a:r>
            <a:endParaRPr lang="en-US" sz="28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3</a:t>
            </a:fld>
            <a:endParaRPr lang="en-US"/>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A022F-D902-4916-A643-18594D2AC028}" type="slidenum">
              <a:rPr lang="en-US"/>
              <a:pPr/>
              <a:t>30</a:t>
            </a:fld>
            <a:endParaRPr lang="en-US"/>
          </a:p>
        </p:txBody>
      </p:sp>
      <p:sp>
        <p:nvSpPr>
          <p:cNvPr id="122882" name="Rectangle 2"/>
          <p:cNvSpPr>
            <a:spLocks noGrp="1" noChangeArrowheads="1"/>
          </p:cNvSpPr>
          <p:nvPr>
            <p:ph type="title"/>
          </p:nvPr>
        </p:nvSpPr>
        <p:spPr/>
        <p:txBody>
          <a:bodyPr/>
          <a:lstStyle/>
          <a:p>
            <a:r>
              <a:rPr lang="en-US"/>
              <a:t>Jenis dan Bentuk Pengetahuan</a:t>
            </a:r>
          </a:p>
        </p:txBody>
      </p:sp>
      <p:sp>
        <p:nvSpPr>
          <p:cNvPr id="122883" name="Rectangle 3"/>
          <p:cNvSpPr>
            <a:spLocks noGrp="1" noChangeArrowheads="1"/>
          </p:cNvSpPr>
          <p:nvPr>
            <p:ph type="body" idx="1"/>
          </p:nvPr>
        </p:nvSpPr>
        <p:spPr>
          <a:xfrm>
            <a:off x="457200" y="1600201"/>
            <a:ext cx="8229600" cy="3581399"/>
          </a:xfrm>
        </p:spPr>
        <p:txBody>
          <a:bodyPr>
            <a:normAutofit fontScale="92500"/>
          </a:bodyPr>
          <a:lstStyle/>
          <a:p>
            <a:pPr>
              <a:lnSpc>
                <a:spcPct val="80000"/>
              </a:lnSpc>
              <a:buFontTx/>
              <a:buNone/>
            </a:pPr>
            <a:r>
              <a:rPr lang="en-US" sz="2800" b="1" i="1" dirty="0"/>
              <a:t>Tacit knowledge</a:t>
            </a:r>
            <a:endParaRPr lang="en-US" sz="2800" b="1" dirty="0"/>
          </a:p>
          <a:p>
            <a:pPr>
              <a:lnSpc>
                <a:spcPct val="80000"/>
              </a:lnSpc>
            </a:pPr>
            <a:r>
              <a:rPr lang="en-US" sz="2800" dirty="0" err="1">
                <a:sym typeface="Wingdings 3" pitchFamily="18" charset="2"/>
              </a:rPr>
              <a:t>Pengetahuan</a:t>
            </a:r>
            <a:r>
              <a:rPr lang="en-US" sz="2800" dirty="0">
                <a:sym typeface="Wingdings 3" pitchFamily="18" charset="2"/>
              </a:rPr>
              <a:t> yang </a:t>
            </a:r>
            <a:r>
              <a:rPr lang="en-US" sz="2800" dirty="0" err="1">
                <a:sym typeface="Wingdings 3" pitchFamily="18" charset="2"/>
              </a:rPr>
              <a:t>sulit</a:t>
            </a:r>
            <a:r>
              <a:rPr lang="en-US" sz="2800" dirty="0">
                <a:sym typeface="Wingdings 3" pitchFamily="18" charset="2"/>
              </a:rPr>
              <a:t> </a:t>
            </a:r>
            <a:r>
              <a:rPr lang="en-US" sz="2800" dirty="0" err="1">
                <a:sym typeface="Wingdings 3" pitchFamily="18" charset="2"/>
              </a:rPr>
              <a:t>diartikulasikan</a:t>
            </a:r>
            <a:r>
              <a:rPr lang="en-US" sz="2800" dirty="0">
                <a:sym typeface="Wingdings 3" pitchFamily="18" charset="2"/>
              </a:rPr>
              <a:t>, </a:t>
            </a:r>
            <a:r>
              <a:rPr lang="en-US" sz="2800" dirty="0" err="1">
                <a:sym typeface="Wingdings 3" pitchFamily="18" charset="2"/>
              </a:rPr>
              <a:t>dituliskan</a:t>
            </a:r>
            <a:r>
              <a:rPr lang="en-US" sz="2800" dirty="0">
                <a:sym typeface="Wingdings 3" pitchFamily="18" charset="2"/>
              </a:rPr>
              <a:t> </a:t>
            </a:r>
            <a:r>
              <a:rPr lang="en-US" sz="2800" dirty="0" err="1">
                <a:sym typeface="Wingdings 3" pitchFamily="18" charset="2"/>
              </a:rPr>
              <a:t>dalam</a:t>
            </a:r>
            <a:r>
              <a:rPr lang="en-US" sz="2800" dirty="0">
                <a:sym typeface="Wingdings 3" pitchFamily="18" charset="2"/>
              </a:rPr>
              <a:t> </a:t>
            </a:r>
            <a:r>
              <a:rPr lang="en-US" sz="2800" dirty="0" err="1">
                <a:sym typeface="Wingdings 3" pitchFamily="18" charset="2"/>
              </a:rPr>
              <a:t>kata-kata</a:t>
            </a:r>
            <a:r>
              <a:rPr lang="en-US" sz="2800" dirty="0">
                <a:sym typeface="Wingdings 3" pitchFamily="18" charset="2"/>
              </a:rPr>
              <a:t>, </a:t>
            </a:r>
            <a:r>
              <a:rPr lang="en-US" sz="2800" dirty="0" err="1">
                <a:sym typeface="Wingdings 3" pitchFamily="18" charset="2"/>
              </a:rPr>
              <a:t>teks</a:t>
            </a:r>
            <a:r>
              <a:rPr lang="en-US" sz="2800" dirty="0">
                <a:sym typeface="Wingdings 3" pitchFamily="18" charset="2"/>
              </a:rPr>
              <a:t>, </a:t>
            </a:r>
            <a:r>
              <a:rPr lang="en-US" sz="2800" dirty="0" err="1">
                <a:sym typeface="Wingdings 3" pitchFamily="18" charset="2"/>
              </a:rPr>
              <a:t>maupun</a:t>
            </a:r>
            <a:r>
              <a:rPr lang="en-US" sz="2800" dirty="0">
                <a:sym typeface="Wingdings 3" pitchFamily="18" charset="2"/>
              </a:rPr>
              <a:t> </a:t>
            </a:r>
            <a:r>
              <a:rPr lang="en-US" sz="2800" dirty="0" err="1">
                <a:sym typeface="Wingdings 3" pitchFamily="18" charset="2"/>
              </a:rPr>
              <a:t>gambar</a:t>
            </a:r>
            <a:endParaRPr lang="en-US" sz="2800" dirty="0">
              <a:sym typeface="Wingdings 3" pitchFamily="18" charset="2"/>
            </a:endParaRPr>
          </a:p>
          <a:p>
            <a:pPr>
              <a:lnSpc>
                <a:spcPct val="80000"/>
              </a:lnSpc>
            </a:pPr>
            <a:r>
              <a:rPr lang="en-US" sz="2800" dirty="0" err="1">
                <a:sym typeface="Wingdings 3" pitchFamily="18" charset="2"/>
              </a:rPr>
              <a:t>Berada</a:t>
            </a:r>
            <a:r>
              <a:rPr lang="en-US" sz="2800" dirty="0">
                <a:sym typeface="Wingdings 3" pitchFamily="18" charset="2"/>
              </a:rPr>
              <a:t> </a:t>
            </a:r>
            <a:r>
              <a:rPr lang="en-US" sz="2800" dirty="0" err="1">
                <a:sym typeface="Wingdings 3" pitchFamily="18" charset="2"/>
              </a:rPr>
              <a:t>di</a:t>
            </a:r>
            <a:r>
              <a:rPr lang="en-US" sz="2800" dirty="0">
                <a:sym typeface="Wingdings 3" pitchFamily="18" charset="2"/>
              </a:rPr>
              <a:t> </a:t>
            </a:r>
            <a:r>
              <a:rPr lang="en-US" sz="2800" dirty="0" err="1">
                <a:sym typeface="Wingdings 3" pitchFamily="18" charset="2"/>
              </a:rPr>
              <a:t>dalam</a:t>
            </a:r>
            <a:r>
              <a:rPr lang="en-US" sz="2800" dirty="0">
                <a:sym typeface="Wingdings 3" pitchFamily="18" charset="2"/>
              </a:rPr>
              <a:t> </a:t>
            </a:r>
            <a:r>
              <a:rPr lang="en-US" sz="2800" dirty="0" err="1">
                <a:sym typeface="Wingdings 3" pitchFamily="18" charset="2"/>
              </a:rPr>
              <a:t>benak</a:t>
            </a:r>
            <a:r>
              <a:rPr lang="en-US" sz="2800" dirty="0">
                <a:sym typeface="Wingdings 3" pitchFamily="18" charset="2"/>
              </a:rPr>
              <a:t> </a:t>
            </a:r>
            <a:r>
              <a:rPr lang="en-US" sz="2800" dirty="0" err="1">
                <a:sym typeface="Wingdings 3" pitchFamily="18" charset="2"/>
              </a:rPr>
              <a:t>orang</a:t>
            </a:r>
            <a:r>
              <a:rPr lang="en-US" sz="2800" dirty="0">
                <a:sym typeface="Wingdings 3" pitchFamily="18" charset="2"/>
              </a:rPr>
              <a:t> yang </a:t>
            </a:r>
            <a:r>
              <a:rPr lang="en-US" sz="2800" dirty="0" err="1">
                <a:sym typeface="Wingdings 3" pitchFamily="18" charset="2"/>
              </a:rPr>
              <a:t>mengetahui</a:t>
            </a:r>
            <a:endParaRPr lang="en-US" sz="2800" dirty="0">
              <a:sym typeface="Wingdings 3" pitchFamily="18" charset="2"/>
            </a:endParaRPr>
          </a:p>
          <a:p>
            <a:pPr>
              <a:lnSpc>
                <a:spcPct val="80000"/>
              </a:lnSpc>
              <a:buFontTx/>
              <a:buNone/>
            </a:pPr>
            <a:r>
              <a:rPr lang="en-US" sz="2800" b="1" i="1" dirty="0">
                <a:sym typeface="Wingdings 3" pitchFamily="18" charset="2"/>
              </a:rPr>
              <a:t>Explicit knowledge</a:t>
            </a:r>
          </a:p>
          <a:p>
            <a:pPr>
              <a:lnSpc>
                <a:spcPct val="80000"/>
              </a:lnSpc>
            </a:pPr>
            <a:r>
              <a:rPr lang="en-US" sz="2800" dirty="0" err="1">
                <a:sym typeface="Wingdings 3" pitchFamily="18" charset="2"/>
              </a:rPr>
              <a:t>Pengetahuan</a:t>
            </a:r>
            <a:r>
              <a:rPr lang="en-US" sz="2800" dirty="0">
                <a:sym typeface="Wingdings 3" pitchFamily="18" charset="2"/>
              </a:rPr>
              <a:t> yang </a:t>
            </a:r>
            <a:r>
              <a:rPr lang="en-US" sz="2800" dirty="0" err="1">
                <a:sym typeface="Wingdings 3" pitchFamily="18" charset="2"/>
              </a:rPr>
              <a:t>telah</a:t>
            </a:r>
            <a:r>
              <a:rPr lang="en-US" sz="2800" dirty="0">
                <a:sym typeface="Wingdings 3" pitchFamily="18" charset="2"/>
              </a:rPr>
              <a:t> </a:t>
            </a:r>
            <a:r>
              <a:rPr lang="en-US" sz="2800" dirty="0" err="1">
                <a:sym typeface="Wingdings 3" pitchFamily="18" charset="2"/>
              </a:rPr>
              <a:t>ditangkap</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dinyatakan</a:t>
            </a:r>
            <a:r>
              <a:rPr lang="en-US" sz="2800" dirty="0">
                <a:sym typeface="Wingdings 3" pitchFamily="18" charset="2"/>
              </a:rPr>
              <a:t> </a:t>
            </a:r>
            <a:r>
              <a:rPr lang="en-US" sz="2800" dirty="0" err="1">
                <a:sym typeface="Wingdings 3" pitchFamily="18" charset="2"/>
              </a:rPr>
              <a:t>dalam</a:t>
            </a:r>
            <a:r>
              <a:rPr lang="en-US" sz="2800" dirty="0">
                <a:sym typeface="Wingdings 3" pitchFamily="18" charset="2"/>
              </a:rPr>
              <a:t> </a:t>
            </a:r>
            <a:r>
              <a:rPr lang="en-US" sz="2800" dirty="0" err="1">
                <a:sym typeface="Wingdings 3" pitchFamily="18" charset="2"/>
              </a:rPr>
              <a:t>kata-kata</a:t>
            </a:r>
            <a:r>
              <a:rPr lang="en-US" sz="2800" dirty="0">
                <a:sym typeface="Wingdings 3" pitchFamily="18" charset="2"/>
              </a:rPr>
              <a:t>, </a:t>
            </a:r>
            <a:r>
              <a:rPr lang="en-US" sz="2800" dirty="0" err="1">
                <a:sym typeface="Wingdings 3" pitchFamily="18" charset="2"/>
              </a:rPr>
              <a:t>teks</a:t>
            </a:r>
            <a:r>
              <a:rPr lang="en-US" sz="2800" dirty="0">
                <a:sym typeface="Wingdings 3" pitchFamily="18" charset="2"/>
              </a:rPr>
              <a:t>, </a:t>
            </a:r>
            <a:r>
              <a:rPr lang="en-US" sz="2800" dirty="0" err="1">
                <a:sym typeface="Wingdings 3" pitchFamily="18" charset="2"/>
              </a:rPr>
              <a:t>maupun</a:t>
            </a:r>
            <a:r>
              <a:rPr lang="en-US" sz="2800" dirty="0">
                <a:sym typeface="Wingdings 3" pitchFamily="18" charset="2"/>
              </a:rPr>
              <a:t> </a:t>
            </a:r>
            <a:r>
              <a:rPr lang="en-US" sz="2800" dirty="0" err="1">
                <a:sym typeface="Wingdings 3" pitchFamily="18" charset="2"/>
              </a:rPr>
              <a:t>gambar</a:t>
            </a:r>
            <a:endParaRPr lang="en-US" sz="2800" i="1" dirty="0">
              <a:sym typeface="Wingdings 3" pitchFamily="18" charset="2"/>
            </a:endParaRPr>
          </a:p>
          <a:p>
            <a:pPr>
              <a:lnSpc>
                <a:spcPct val="80000"/>
              </a:lnSpc>
            </a:pPr>
            <a:r>
              <a:rPr lang="en-US" sz="2800" dirty="0" err="1">
                <a:sym typeface="Wingdings 3" pitchFamily="18" charset="2"/>
              </a:rPr>
              <a:t>Telah</a:t>
            </a:r>
            <a:r>
              <a:rPr lang="en-US" sz="2800" dirty="0">
                <a:sym typeface="Wingdings 3" pitchFamily="18" charset="2"/>
              </a:rPr>
              <a:t> </a:t>
            </a:r>
            <a:r>
              <a:rPr lang="en-US" sz="2800" dirty="0" err="1">
                <a:sym typeface="Wingdings 3" pitchFamily="18" charset="2"/>
              </a:rPr>
              <a:t>ada</a:t>
            </a:r>
            <a:r>
              <a:rPr lang="en-US" sz="2800" dirty="0">
                <a:sym typeface="Wingdings 3" pitchFamily="18" charset="2"/>
              </a:rPr>
              <a:t> </a:t>
            </a:r>
            <a:r>
              <a:rPr lang="en-US" sz="2800" dirty="0" err="1">
                <a:sym typeface="Wingdings 3" pitchFamily="18" charset="2"/>
              </a:rPr>
              <a:t>dalam</a:t>
            </a:r>
            <a:r>
              <a:rPr lang="en-US" sz="2800" dirty="0">
                <a:sym typeface="Wingdings 3" pitchFamily="18" charset="2"/>
              </a:rPr>
              <a:t> </a:t>
            </a:r>
            <a:r>
              <a:rPr lang="en-US" sz="2800" dirty="0" err="1">
                <a:sym typeface="Wingdings 3" pitchFamily="18" charset="2"/>
              </a:rPr>
              <a:t>bentuk</a:t>
            </a:r>
            <a:r>
              <a:rPr lang="en-US" sz="2800" dirty="0">
                <a:sym typeface="Wingdings 3" pitchFamily="18" charset="2"/>
              </a:rPr>
              <a:t> </a:t>
            </a:r>
            <a:r>
              <a:rPr lang="en-US" sz="2800" dirty="0" err="1">
                <a:sym typeface="Wingdings 3" pitchFamily="18" charset="2"/>
              </a:rPr>
              <a:t>konkrit</a:t>
            </a:r>
            <a:r>
              <a:rPr lang="en-US" sz="2800" dirty="0">
                <a:sym typeface="Wingdings 3" pitchFamily="18" charset="2"/>
              </a:rPr>
              <a:t>/</a:t>
            </a:r>
            <a:r>
              <a:rPr lang="en-US" sz="2800" dirty="0" err="1">
                <a:sym typeface="Wingdings 3" pitchFamily="18" charset="2"/>
              </a:rPr>
              <a:t>nyata</a:t>
            </a:r>
            <a:endParaRPr lang="en-US" sz="2800" dirty="0">
              <a:sym typeface="Wingdings 3" pitchFamily="18" charset="2"/>
            </a:endParaRPr>
          </a:p>
          <a:p>
            <a:pPr>
              <a:lnSpc>
                <a:spcPct val="80000"/>
              </a:lnSpc>
              <a:buFontTx/>
              <a:buNone/>
            </a:pPr>
            <a:r>
              <a:rPr lang="en-US" sz="2800" dirty="0" smtClean="0">
                <a:sym typeface="Wingdings 3" pitchFamily="18" charset="2"/>
              </a:rPr>
              <a:t> </a:t>
            </a:r>
            <a:r>
              <a:rPr lang="en-US" sz="2800" u="sng" dirty="0" err="1">
                <a:sym typeface="Wingdings 3" pitchFamily="18" charset="2"/>
              </a:rPr>
              <a:t>Semakin</a:t>
            </a:r>
            <a:r>
              <a:rPr lang="en-US" sz="2800" u="sng" dirty="0">
                <a:sym typeface="Wingdings 3" pitchFamily="18" charset="2"/>
              </a:rPr>
              <a:t> tacit </a:t>
            </a:r>
            <a:r>
              <a:rPr lang="en-US" sz="2800" u="sng" dirty="0" err="1">
                <a:sym typeface="Wingdings 3" pitchFamily="18" charset="2"/>
              </a:rPr>
              <a:t>sebuah</a:t>
            </a:r>
            <a:r>
              <a:rPr lang="en-US" sz="2800" u="sng" dirty="0">
                <a:sym typeface="Wingdings 3" pitchFamily="18" charset="2"/>
              </a:rPr>
              <a:t> </a:t>
            </a:r>
            <a:r>
              <a:rPr lang="en-US" sz="2800" u="sng" dirty="0" err="1">
                <a:sym typeface="Wingdings 3" pitchFamily="18" charset="2"/>
              </a:rPr>
              <a:t>pengetahuan</a:t>
            </a:r>
            <a:r>
              <a:rPr lang="en-US" sz="2800" u="sng" dirty="0">
                <a:sym typeface="Wingdings 3" pitchFamily="18" charset="2"/>
              </a:rPr>
              <a:t>, </a:t>
            </a:r>
            <a:r>
              <a:rPr lang="en-US" sz="2800" u="sng" dirty="0" err="1">
                <a:sym typeface="Wingdings 3" pitchFamily="18" charset="2"/>
              </a:rPr>
              <a:t>maka</a:t>
            </a:r>
            <a:r>
              <a:rPr lang="en-US" sz="2800" u="sng" dirty="0">
                <a:sym typeface="Wingdings 3" pitchFamily="18" charset="2"/>
              </a:rPr>
              <a:t> </a:t>
            </a:r>
            <a:r>
              <a:rPr lang="en-US" sz="2800" u="sng" dirty="0" err="1">
                <a:sym typeface="Wingdings 3" pitchFamily="18" charset="2"/>
              </a:rPr>
              <a:t>semakin</a:t>
            </a:r>
            <a:r>
              <a:rPr lang="en-US" sz="2800" u="sng" dirty="0">
                <a:sym typeface="Wingdings 3" pitchFamily="18" charset="2"/>
              </a:rPr>
              <a:t> </a:t>
            </a:r>
            <a:r>
              <a:rPr lang="en-US" sz="2800" u="sng" dirty="0" err="1">
                <a:sym typeface="Wingdings 3" pitchFamily="18" charset="2"/>
              </a:rPr>
              <a:t>berharga</a:t>
            </a:r>
            <a:r>
              <a:rPr lang="en-US" sz="2800" u="sng" dirty="0">
                <a:sym typeface="Wingdings 3" pitchFamily="18" charset="2"/>
              </a:rPr>
              <a:t> </a:t>
            </a:r>
            <a:r>
              <a:rPr lang="en-US" sz="2800" u="sng" dirty="0" err="1">
                <a:sym typeface="Wingdings 3" pitchFamily="18" charset="2"/>
              </a:rPr>
              <a:t>pengetahuan</a:t>
            </a:r>
            <a:r>
              <a:rPr lang="en-US" sz="2800" u="sng" dirty="0">
                <a:sym typeface="Wingdings 3" pitchFamily="18" charset="2"/>
              </a:rPr>
              <a:t> </a:t>
            </a:r>
            <a:r>
              <a:rPr lang="en-US" sz="2800" u="sng" dirty="0" err="1">
                <a:sym typeface="Wingdings 3" pitchFamily="18" charset="2"/>
              </a:rPr>
              <a:t>tersebut</a:t>
            </a:r>
            <a:endParaRPr lang="en-US" sz="2800" u="sng" dirty="0">
              <a:sym typeface="Wingdings 3" pitchFamily="18" charset="2"/>
            </a:endParaRPr>
          </a:p>
        </p:txBody>
      </p:sp>
    </p:spTree>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41752CC-F2FC-4CD5-A770-83BA2D02825E}" type="slidenum">
              <a:rPr lang="en-US"/>
              <a:pPr/>
              <a:t>31</a:t>
            </a:fld>
            <a:endParaRPr lang="en-US"/>
          </a:p>
        </p:txBody>
      </p:sp>
      <p:sp>
        <p:nvSpPr>
          <p:cNvPr id="123906" name="Rectangle 2"/>
          <p:cNvSpPr>
            <a:spLocks noGrp="1" noChangeArrowheads="1"/>
          </p:cNvSpPr>
          <p:nvPr>
            <p:ph type="title"/>
          </p:nvPr>
        </p:nvSpPr>
        <p:spPr/>
        <p:txBody>
          <a:bodyPr/>
          <a:lstStyle/>
          <a:p>
            <a:r>
              <a:rPr lang="en-US"/>
              <a:t>Teknik Analisis Konsep</a:t>
            </a:r>
          </a:p>
        </p:txBody>
      </p:sp>
      <p:sp>
        <p:nvSpPr>
          <p:cNvPr id="123907" name="Rectangle 3"/>
          <p:cNvSpPr>
            <a:spLocks noGrp="1" noChangeArrowheads="1"/>
          </p:cNvSpPr>
          <p:nvPr>
            <p:ph type="body" idx="1"/>
          </p:nvPr>
        </p:nvSpPr>
        <p:spPr/>
        <p:txBody>
          <a:bodyPr/>
          <a:lstStyle/>
          <a:p>
            <a:pPr>
              <a:buFontTx/>
              <a:buNone/>
            </a:pPr>
            <a:r>
              <a:rPr lang="en-US"/>
              <a:t>Analisis konsep adalah teknik yang digunakan pada ilmu sosial untuk menghasilkan formula yang nantinya akan digunakan untuk menghasilkan definisi dan penjelasan mengenai istilah yang sangat kompleks</a:t>
            </a:r>
          </a:p>
        </p:txBody>
      </p:sp>
    </p:spTree>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6EA727-C3F1-4275-A86B-6B28A1867D9B}" type="slidenum">
              <a:rPr lang="en-US"/>
              <a:pPr/>
              <a:t>32</a:t>
            </a:fld>
            <a:endParaRPr lang="en-US"/>
          </a:p>
        </p:txBody>
      </p:sp>
      <p:sp>
        <p:nvSpPr>
          <p:cNvPr id="124930" name="Rectangle 2"/>
          <p:cNvSpPr>
            <a:spLocks noGrp="1" noChangeArrowheads="1"/>
          </p:cNvSpPr>
          <p:nvPr>
            <p:ph type="title"/>
          </p:nvPr>
        </p:nvSpPr>
        <p:spPr/>
        <p:txBody>
          <a:bodyPr/>
          <a:lstStyle/>
          <a:p>
            <a:r>
              <a:rPr lang="en-US"/>
              <a:t>Dimensi Analisis Konsep</a:t>
            </a:r>
          </a:p>
        </p:txBody>
      </p:sp>
      <p:sp>
        <p:nvSpPr>
          <p:cNvPr id="124931" name="Rectangle 3"/>
          <p:cNvSpPr>
            <a:spLocks noGrp="1" noChangeArrowheads="1"/>
          </p:cNvSpPr>
          <p:nvPr>
            <p:ph type="body" idx="1"/>
          </p:nvPr>
        </p:nvSpPr>
        <p:spPr/>
        <p:txBody>
          <a:bodyPr/>
          <a:lstStyle/>
          <a:p>
            <a:pPr marL="609600" indent="-609600">
              <a:buFontTx/>
              <a:buAutoNum type="arabicPeriod"/>
            </a:pPr>
            <a:r>
              <a:rPr lang="en-US"/>
              <a:t>Daftar </a:t>
            </a:r>
            <a:r>
              <a:rPr lang="en-US" u="sng"/>
              <a:t>atribut kunci</a:t>
            </a:r>
            <a:r>
              <a:rPr lang="en-US"/>
              <a:t> dalam bentuk pernyataan definisi, visi, misi</a:t>
            </a:r>
          </a:p>
          <a:p>
            <a:pPr marL="609600" indent="-609600">
              <a:buFontTx/>
              <a:buAutoNum type="arabicPeriod"/>
            </a:pPr>
            <a:r>
              <a:rPr lang="en-US"/>
              <a:t>Daftar </a:t>
            </a:r>
            <a:r>
              <a:rPr lang="en-US" u="sng"/>
              <a:t>ilustrasi contoh</a:t>
            </a:r>
          </a:p>
          <a:p>
            <a:pPr marL="609600" indent="-609600">
              <a:buFontTx/>
              <a:buAutoNum type="arabicPeriod"/>
            </a:pPr>
            <a:r>
              <a:rPr lang="en-US"/>
              <a:t>Daftar </a:t>
            </a:r>
            <a:r>
              <a:rPr lang="en-US" u="sng"/>
              <a:t>ilustrasi non-contoh</a:t>
            </a:r>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5CC68E7-FFA3-4C9D-A114-F34B5FD771CD}" type="slidenum">
              <a:rPr lang="en-US"/>
              <a:pPr/>
              <a:t>33</a:t>
            </a:fld>
            <a:endParaRPr lang="en-US"/>
          </a:p>
        </p:txBody>
      </p:sp>
      <p:sp>
        <p:nvSpPr>
          <p:cNvPr id="125954" name="Rectangle 2"/>
          <p:cNvSpPr>
            <a:spLocks noGrp="1" noChangeArrowheads="1"/>
          </p:cNvSpPr>
          <p:nvPr>
            <p:ph type="title"/>
          </p:nvPr>
        </p:nvSpPr>
        <p:spPr/>
        <p:txBody>
          <a:bodyPr/>
          <a:lstStyle/>
          <a:p>
            <a:r>
              <a:rPr lang="en-US"/>
              <a:t>Sejarah KM</a:t>
            </a:r>
          </a:p>
        </p:txBody>
      </p:sp>
      <p:sp>
        <p:nvSpPr>
          <p:cNvPr id="125955" name="Rectangle 3"/>
          <p:cNvSpPr>
            <a:spLocks noGrp="1" noChangeArrowheads="1"/>
          </p:cNvSpPr>
          <p:nvPr>
            <p:ph type="body" idx="1"/>
          </p:nvPr>
        </p:nvSpPr>
        <p:spPr/>
        <p:txBody>
          <a:bodyPr/>
          <a:lstStyle/>
          <a:p>
            <a:pPr>
              <a:lnSpc>
                <a:spcPct val="90000"/>
              </a:lnSpc>
            </a:pPr>
            <a:r>
              <a:rPr lang="en-US" sz="2800"/>
              <a:t>KM sudah lama dimplementasikan jauh sebelum istilah KM diperkenalkan</a:t>
            </a:r>
          </a:p>
          <a:p>
            <a:pPr>
              <a:lnSpc>
                <a:spcPct val="90000"/>
              </a:lnSpc>
            </a:pPr>
            <a:r>
              <a:rPr lang="en-US" sz="2800"/>
              <a:t>1969 ARPANET sebagai cikal bakal jaringan internet</a:t>
            </a:r>
          </a:p>
          <a:p>
            <a:pPr>
              <a:lnSpc>
                <a:spcPct val="90000"/>
              </a:lnSpc>
            </a:pPr>
            <a:r>
              <a:rPr lang="en-US" sz="2800"/>
              <a:t>Fase-fase perkembangan meliputi:</a:t>
            </a:r>
          </a:p>
          <a:p>
            <a:pPr lvl="1">
              <a:lnSpc>
                <a:spcPct val="90000"/>
              </a:lnSpc>
            </a:pPr>
            <a:r>
              <a:rPr lang="en-US" sz="2400"/>
              <a:t>1800 </a:t>
            </a:r>
            <a:r>
              <a:rPr lang="en-US" sz="2400">
                <a:sym typeface="Wingdings 3" pitchFamily="18" charset="2"/>
              </a:rPr>
              <a:t> industrialisasi</a:t>
            </a:r>
          </a:p>
          <a:p>
            <a:pPr lvl="1">
              <a:lnSpc>
                <a:spcPct val="90000"/>
              </a:lnSpc>
            </a:pPr>
            <a:r>
              <a:rPr lang="en-US" sz="2400">
                <a:sym typeface="Wingdings 3" pitchFamily="18" charset="2"/>
              </a:rPr>
              <a:t>1850  transportasi</a:t>
            </a:r>
          </a:p>
          <a:p>
            <a:pPr lvl="1">
              <a:lnSpc>
                <a:spcPct val="90000"/>
              </a:lnSpc>
            </a:pPr>
            <a:r>
              <a:rPr lang="en-US" sz="2400">
                <a:sym typeface="Wingdings 3" pitchFamily="18" charset="2"/>
              </a:rPr>
              <a:t>1900  komunikasi</a:t>
            </a:r>
          </a:p>
          <a:p>
            <a:pPr lvl="1">
              <a:lnSpc>
                <a:spcPct val="90000"/>
              </a:lnSpc>
            </a:pPr>
            <a:r>
              <a:rPr lang="en-US" sz="2400">
                <a:sym typeface="Wingdings 3" pitchFamily="18" charset="2"/>
              </a:rPr>
              <a:t>1950  komputerisasi</a:t>
            </a:r>
          </a:p>
          <a:p>
            <a:pPr lvl="1">
              <a:lnSpc>
                <a:spcPct val="90000"/>
              </a:lnSpc>
            </a:pPr>
            <a:r>
              <a:rPr lang="en-US" sz="2400">
                <a:sym typeface="Wingdings 3" pitchFamily="18" charset="2"/>
              </a:rPr>
              <a:t>1980  visualisasi</a:t>
            </a:r>
          </a:p>
          <a:p>
            <a:pPr lvl="1">
              <a:lnSpc>
                <a:spcPct val="90000"/>
              </a:lnSpc>
            </a:pPr>
            <a:r>
              <a:rPr lang="en-US" sz="2400">
                <a:sym typeface="Wingdings 3" pitchFamily="18" charset="2"/>
              </a:rPr>
              <a:t>2000  personalisasi</a:t>
            </a: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156C713-4D14-45B8-B911-F2566DEB87C2}" type="slidenum">
              <a:rPr lang="en-US"/>
              <a:pPr/>
              <a:t>34</a:t>
            </a:fld>
            <a:endParaRPr lang="en-US"/>
          </a:p>
        </p:txBody>
      </p:sp>
      <p:sp>
        <p:nvSpPr>
          <p:cNvPr id="126978" name="Rectangle 2"/>
          <p:cNvSpPr>
            <a:spLocks noGrp="1" noChangeArrowheads="1"/>
          </p:cNvSpPr>
          <p:nvPr>
            <p:ph type="title"/>
          </p:nvPr>
        </p:nvSpPr>
        <p:spPr/>
        <p:txBody>
          <a:bodyPr/>
          <a:lstStyle/>
          <a:p>
            <a:r>
              <a:rPr lang="en-US" dirty="0" err="1"/>
              <a:t>Kekayaan</a:t>
            </a:r>
            <a:r>
              <a:rPr lang="en-US" dirty="0"/>
              <a:t> </a:t>
            </a:r>
            <a:r>
              <a:rPr lang="en-US" dirty="0" err="1"/>
              <a:t>Intelektual</a:t>
            </a:r>
            <a:endParaRPr lang="en-US" dirty="0"/>
          </a:p>
        </p:txBody>
      </p:sp>
      <p:sp>
        <p:nvSpPr>
          <p:cNvPr id="126979" name="Rectangle 3"/>
          <p:cNvSpPr>
            <a:spLocks noGrp="1" noChangeArrowheads="1"/>
          </p:cNvSpPr>
          <p:nvPr>
            <p:ph type="body" idx="1"/>
          </p:nvPr>
        </p:nvSpPr>
        <p:spPr>
          <a:xfrm>
            <a:off x="611560" y="1916832"/>
            <a:ext cx="8229600" cy="3962400"/>
          </a:xfrm>
        </p:spPr>
        <p:txBody>
          <a:bodyPr>
            <a:normAutofit fontScale="92500"/>
          </a:bodyPr>
          <a:lstStyle/>
          <a:p>
            <a:pPr marL="609600" indent="-609600">
              <a:buFontTx/>
              <a:buNone/>
            </a:pPr>
            <a:r>
              <a:rPr lang="en-US" sz="2800" dirty="0" err="1"/>
              <a:t>Dapat</a:t>
            </a:r>
            <a:r>
              <a:rPr lang="en-US" sz="2800" dirty="0"/>
              <a:t> </a:t>
            </a:r>
            <a:r>
              <a:rPr lang="en-US" sz="2800" dirty="0" err="1"/>
              <a:t>dijumpai</a:t>
            </a:r>
            <a:r>
              <a:rPr lang="en-US" sz="2800" dirty="0"/>
              <a:t> </a:t>
            </a:r>
            <a:r>
              <a:rPr lang="en-US" sz="2800" dirty="0" err="1"/>
              <a:t>baik</a:t>
            </a:r>
            <a:r>
              <a:rPr lang="en-US" sz="2800" dirty="0"/>
              <a:t> </a:t>
            </a:r>
            <a:r>
              <a:rPr lang="en-US" sz="2800" dirty="0" err="1"/>
              <a:t>di</a:t>
            </a:r>
            <a:r>
              <a:rPr lang="en-US" sz="2800" dirty="0"/>
              <a:t> level </a:t>
            </a:r>
            <a:r>
              <a:rPr lang="en-US" sz="2800" dirty="0" err="1"/>
              <a:t>operasional</a:t>
            </a:r>
            <a:r>
              <a:rPr lang="en-US" sz="2800" dirty="0"/>
              <a:t>, </a:t>
            </a:r>
            <a:r>
              <a:rPr lang="en-US" sz="2800" dirty="0" err="1"/>
              <a:t>taktis</a:t>
            </a:r>
            <a:r>
              <a:rPr lang="en-US" sz="2800" dirty="0"/>
              <a:t>, </a:t>
            </a:r>
            <a:r>
              <a:rPr lang="en-US" sz="2800" dirty="0" err="1"/>
              <a:t>dan</a:t>
            </a:r>
            <a:r>
              <a:rPr lang="en-US" sz="2800" dirty="0"/>
              <a:t> </a:t>
            </a:r>
            <a:r>
              <a:rPr lang="en-US" sz="2800" dirty="0" err="1"/>
              <a:t>strategis</a:t>
            </a:r>
            <a:r>
              <a:rPr lang="en-US" sz="2800" dirty="0"/>
              <a:t> </a:t>
            </a:r>
            <a:r>
              <a:rPr lang="en-US" sz="2800" dirty="0" err="1"/>
              <a:t>organisasi</a:t>
            </a:r>
            <a:endParaRPr lang="en-US" sz="2800" dirty="0"/>
          </a:p>
          <a:p>
            <a:pPr marL="609600" indent="-609600">
              <a:buFontTx/>
              <a:buNone/>
            </a:pPr>
            <a:r>
              <a:rPr lang="en-US" sz="2800" dirty="0" err="1"/>
              <a:t>Meliputi</a:t>
            </a:r>
            <a:r>
              <a:rPr lang="en-US" sz="2800" dirty="0"/>
              <a:t> </a:t>
            </a:r>
            <a:r>
              <a:rPr lang="en-US" sz="2800" dirty="0" err="1"/>
              <a:t>hal-hal</a:t>
            </a:r>
            <a:r>
              <a:rPr lang="en-US" sz="2800" dirty="0"/>
              <a:t>:</a:t>
            </a:r>
          </a:p>
          <a:p>
            <a:pPr marL="609600" indent="-609600">
              <a:buFontTx/>
              <a:buAutoNum type="arabicPeriod"/>
            </a:pPr>
            <a:r>
              <a:rPr lang="en-US" sz="2800" dirty="0" err="1"/>
              <a:t>Kompetensi</a:t>
            </a:r>
            <a:r>
              <a:rPr lang="en-US" sz="2800" dirty="0"/>
              <a:t> </a:t>
            </a:r>
            <a:r>
              <a:rPr lang="en-US" sz="2800" dirty="0">
                <a:sym typeface="Wingdings 3" pitchFamily="18" charset="2"/>
              </a:rPr>
              <a:t> </a:t>
            </a:r>
            <a:r>
              <a:rPr lang="en-US" sz="2800" dirty="0" err="1">
                <a:sym typeface="Wingdings 3" pitchFamily="18" charset="2"/>
              </a:rPr>
              <a:t>keahlian</a:t>
            </a:r>
            <a:r>
              <a:rPr lang="en-US" sz="2800" dirty="0">
                <a:sym typeface="Wingdings 3" pitchFamily="18" charset="2"/>
              </a:rPr>
              <a:t> </a:t>
            </a:r>
            <a:r>
              <a:rPr lang="en-US" sz="2800" dirty="0" err="1">
                <a:sym typeface="Wingdings 3" pitchFamily="18" charset="2"/>
              </a:rPr>
              <a:t>dibutuhkan</a:t>
            </a:r>
            <a:r>
              <a:rPr lang="en-US" sz="2800" dirty="0">
                <a:sym typeface="Wingdings 3" pitchFamily="18" charset="2"/>
              </a:rPr>
              <a:t> </a:t>
            </a:r>
            <a:r>
              <a:rPr lang="en-US" sz="2800" dirty="0" err="1">
                <a:sym typeface="Wingdings 3" pitchFamily="18" charset="2"/>
              </a:rPr>
              <a:t>untuk</a:t>
            </a:r>
            <a:r>
              <a:rPr lang="en-US" sz="2800" dirty="0">
                <a:sym typeface="Wingdings 3" pitchFamily="18" charset="2"/>
              </a:rPr>
              <a:t> </a:t>
            </a:r>
            <a:r>
              <a:rPr lang="en-US" sz="2800" dirty="0" err="1">
                <a:sym typeface="Wingdings 3" pitchFamily="18" charset="2"/>
              </a:rPr>
              <a:t>mencapai</a:t>
            </a:r>
            <a:r>
              <a:rPr lang="en-US" sz="2800" dirty="0">
                <a:sym typeface="Wingdings 3" pitchFamily="18" charset="2"/>
              </a:rPr>
              <a:t> </a:t>
            </a:r>
            <a:r>
              <a:rPr lang="en-US" sz="2800" dirty="0" err="1">
                <a:sym typeface="Wingdings 3" pitchFamily="18" charset="2"/>
              </a:rPr>
              <a:t>kinerja</a:t>
            </a:r>
            <a:r>
              <a:rPr lang="en-US" sz="2800" dirty="0">
                <a:sym typeface="Wingdings 3" pitchFamily="18" charset="2"/>
              </a:rPr>
              <a:t> </a:t>
            </a:r>
            <a:r>
              <a:rPr lang="en-US" sz="2800" dirty="0" err="1">
                <a:sym typeface="Wingdings 3" pitchFamily="18" charset="2"/>
              </a:rPr>
              <a:t>tinggi</a:t>
            </a:r>
            <a:endParaRPr lang="en-US" sz="2800" dirty="0">
              <a:sym typeface="Wingdings 3" pitchFamily="18" charset="2"/>
            </a:endParaRPr>
          </a:p>
          <a:p>
            <a:pPr marL="609600" indent="-609600">
              <a:buFontTx/>
              <a:buAutoNum type="arabicPeriod"/>
            </a:pPr>
            <a:r>
              <a:rPr lang="en-US" sz="2800" dirty="0" err="1">
                <a:sym typeface="Wingdings 3" pitchFamily="18" charset="2"/>
              </a:rPr>
              <a:t>Kapabilitas</a:t>
            </a:r>
            <a:r>
              <a:rPr lang="en-US" sz="2800" dirty="0">
                <a:sym typeface="Wingdings 3" pitchFamily="18" charset="2"/>
              </a:rPr>
              <a:t>  </a:t>
            </a:r>
            <a:r>
              <a:rPr lang="en-US" sz="2800" dirty="0" err="1">
                <a:sym typeface="Wingdings 3" pitchFamily="18" charset="2"/>
              </a:rPr>
              <a:t>keahlian</a:t>
            </a:r>
            <a:r>
              <a:rPr lang="en-US" sz="2800" dirty="0">
                <a:sym typeface="Wingdings 3" pitchFamily="18" charset="2"/>
              </a:rPr>
              <a:t> </a:t>
            </a:r>
            <a:r>
              <a:rPr lang="en-US" sz="2800" dirty="0" err="1">
                <a:sym typeface="Wingdings 3" pitchFamily="18" charset="2"/>
              </a:rPr>
              <a:t>strategis</a:t>
            </a:r>
            <a:r>
              <a:rPr lang="en-US" sz="2800" dirty="0">
                <a:sym typeface="Wingdings 3" pitchFamily="18" charset="2"/>
              </a:rPr>
              <a:t> </a:t>
            </a:r>
            <a:r>
              <a:rPr lang="en-US" sz="2800" dirty="0" err="1">
                <a:sym typeface="Wingdings 3" pitchFamily="18" charset="2"/>
              </a:rPr>
              <a:t>dibutuhkan</a:t>
            </a:r>
            <a:r>
              <a:rPr lang="en-US" sz="2800" dirty="0">
                <a:sym typeface="Wingdings 3" pitchFamily="18" charset="2"/>
              </a:rPr>
              <a:t> </a:t>
            </a:r>
            <a:r>
              <a:rPr lang="en-US" sz="2800" dirty="0" err="1">
                <a:sym typeface="Wingdings 3" pitchFamily="18" charset="2"/>
              </a:rPr>
              <a:t>untuk</a:t>
            </a:r>
            <a:r>
              <a:rPr lang="en-US" sz="2800" dirty="0">
                <a:sym typeface="Wingdings 3" pitchFamily="18" charset="2"/>
              </a:rPr>
              <a:t> </a:t>
            </a:r>
            <a:r>
              <a:rPr lang="en-US" sz="2800" dirty="0" err="1">
                <a:sym typeface="Wingdings 3" pitchFamily="18" charset="2"/>
              </a:rPr>
              <a:t>mengintegrasi</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menerapkan</a:t>
            </a:r>
            <a:r>
              <a:rPr lang="en-US" sz="2800" dirty="0">
                <a:sym typeface="Wingdings 3" pitchFamily="18" charset="2"/>
              </a:rPr>
              <a:t> </a:t>
            </a:r>
            <a:r>
              <a:rPr lang="en-US" sz="2800" dirty="0" err="1">
                <a:sym typeface="Wingdings 3" pitchFamily="18" charset="2"/>
              </a:rPr>
              <a:t>kompetensi</a:t>
            </a:r>
            <a:endParaRPr lang="en-US" sz="2800" dirty="0">
              <a:sym typeface="Wingdings 3" pitchFamily="18" charset="2"/>
            </a:endParaRPr>
          </a:p>
          <a:p>
            <a:pPr marL="609600" indent="-609600">
              <a:buFontTx/>
              <a:buAutoNum type="arabicPeriod"/>
            </a:pPr>
            <a:r>
              <a:rPr lang="en-US" sz="2800" dirty="0" err="1">
                <a:sym typeface="Wingdings 3" pitchFamily="18" charset="2"/>
              </a:rPr>
              <a:t>Teknologi</a:t>
            </a:r>
            <a:r>
              <a:rPr lang="en-US" sz="2800" dirty="0">
                <a:sym typeface="Wingdings 3" pitchFamily="18" charset="2"/>
              </a:rPr>
              <a:t>  </a:t>
            </a:r>
            <a:r>
              <a:rPr lang="en-US" sz="2800" dirty="0" err="1">
                <a:sym typeface="Wingdings 3" pitchFamily="18" charset="2"/>
              </a:rPr>
              <a:t>perangkat</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metode</a:t>
            </a:r>
            <a:r>
              <a:rPr lang="en-US" sz="2800" dirty="0">
                <a:sym typeface="Wingdings 3" pitchFamily="18" charset="2"/>
              </a:rPr>
              <a:t> </a:t>
            </a:r>
            <a:r>
              <a:rPr lang="en-US" sz="2800" dirty="0" err="1">
                <a:sym typeface="Wingdings 3" pitchFamily="18" charset="2"/>
              </a:rPr>
              <a:t>dibutuhkan</a:t>
            </a:r>
            <a:r>
              <a:rPr lang="en-US" sz="2800" dirty="0">
                <a:sym typeface="Wingdings 3" pitchFamily="18" charset="2"/>
              </a:rPr>
              <a:t> </a:t>
            </a:r>
            <a:r>
              <a:rPr lang="en-US" sz="2800" dirty="0" err="1">
                <a:sym typeface="Wingdings 3" pitchFamily="18" charset="2"/>
              </a:rPr>
              <a:t>untuk</a:t>
            </a:r>
            <a:r>
              <a:rPr lang="en-US" sz="2800" dirty="0">
                <a:sym typeface="Wingdings 3" pitchFamily="18" charset="2"/>
              </a:rPr>
              <a:t> </a:t>
            </a:r>
            <a:r>
              <a:rPr lang="en-US" sz="2800" dirty="0" err="1">
                <a:sym typeface="Wingdings 3" pitchFamily="18" charset="2"/>
              </a:rPr>
              <a:t>menghasilkan</a:t>
            </a:r>
            <a:r>
              <a:rPr lang="en-US" sz="2800" dirty="0">
                <a:sym typeface="Wingdings 3" pitchFamily="18" charset="2"/>
              </a:rPr>
              <a:t> </a:t>
            </a:r>
            <a:r>
              <a:rPr lang="en-US" sz="2800" dirty="0" err="1">
                <a:sym typeface="Wingdings 3" pitchFamily="18" charset="2"/>
              </a:rPr>
              <a:t>hasil</a:t>
            </a:r>
            <a:r>
              <a:rPr lang="en-US" sz="2800" dirty="0">
                <a:sym typeface="Wingdings 3" pitchFamily="18" charset="2"/>
              </a:rPr>
              <a:t> </a:t>
            </a:r>
            <a:r>
              <a:rPr lang="en-US" sz="2800" dirty="0" err="1">
                <a:sym typeface="Wingdings 3" pitchFamily="18" charset="2"/>
              </a:rPr>
              <a:t>fisik</a:t>
            </a:r>
            <a:r>
              <a:rPr lang="en-US" sz="2800" dirty="0">
                <a:sym typeface="Wingdings 3" pitchFamily="18" charset="2"/>
              </a:rPr>
              <a:t> </a:t>
            </a:r>
            <a:r>
              <a:rPr lang="en-US" sz="2800" dirty="0" err="1">
                <a:sym typeface="Wingdings 3" pitchFamily="18" charset="2"/>
              </a:rPr>
              <a:t>tertentu</a:t>
            </a:r>
            <a:endParaRPr lang="en-US" sz="2800" dirty="0">
              <a:sym typeface="Wingdings 3" pitchFamily="18" charset="2"/>
            </a:endParaRPr>
          </a:p>
        </p:txBody>
      </p:sp>
    </p:spTree>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FB48ED7-A6D9-4ECA-BC6B-890BAF9C3565}" type="slidenum">
              <a:rPr lang="en-US"/>
              <a:pPr/>
              <a:t>35</a:t>
            </a:fld>
            <a:endParaRPr lang="en-US"/>
          </a:p>
        </p:txBody>
      </p:sp>
      <p:sp>
        <p:nvSpPr>
          <p:cNvPr id="128002" name="Rectangle 2"/>
          <p:cNvSpPr>
            <a:spLocks noGrp="1" noChangeArrowheads="1"/>
          </p:cNvSpPr>
          <p:nvPr>
            <p:ph type="title"/>
          </p:nvPr>
        </p:nvSpPr>
        <p:spPr/>
        <p:txBody>
          <a:bodyPr/>
          <a:lstStyle/>
          <a:p>
            <a:r>
              <a:rPr lang="en-US"/>
              <a:t>Perspektif Organisasi</a:t>
            </a:r>
          </a:p>
        </p:txBody>
      </p:sp>
      <p:sp>
        <p:nvSpPr>
          <p:cNvPr id="128003" name="Rectangle 3"/>
          <p:cNvSpPr>
            <a:spLocks noGrp="1" noChangeArrowheads="1"/>
          </p:cNvSpPr>
          <p:nvPr>
            <p:ph type="body" idx="1"/>
          </p:nvPr>
        </p:nvSpPr>
        <p:spPr/>
        <p:txBody>
          <a:bodyPr/>
          <a:lstStyle/>
          <a:p>
            <a:pPr marL="609600" indent="-609600">
              <a:lnSpc>
                <a:spcPct val="90000"/>
              </a:lnSpc>
              <a:buFontTx/>
              <a:buAutoNum type="arabicPeriod"/>
            </a:pPr>
            <a:r>
              <a:rPr lang="en-US" sz="2800" b="1" dirty="0" err="1"/>
              <a:t>Perspektif</a:t>
            </a:r>
            <a:r>
              <a:rPr lang="en-US" sz="2800" b="1" dirty="0"/>
              <a:t> </a:t>
            </a:r>
            <a:r>
              <a:rPr lang="en-US" sz="2800" b="1" dirty="0" err="1"/>
              <a:t>Bisnis</a:t>
            </a:r>
            <a:r>
              <a:rPr lang="en-US" sz="2800" dirty="0"/>
              <a:t> </a:t>
            </a:r>
            <a:r>
              <a:rPr lang="en-US" sz="2800" dirty="0">
                <a:sym typeface="Wingdings 3" pitchFamily="18" charset="2"/>
              </a:rPr>
              <a:t> </a:t>
            </a:r>
            <a:r>
              <a:rPr lang="en-US" sz="2800" dirty="0" err="1">
                <a:sym typeface="Wingdings 3" pitchFamily="18" charset="2"/>
              </a:rPr>
              <a:t>fokus</a:t>
            </a:r>
            <a:r>
              <a:rPr lang="en-US" sz="2800" dirty="0">
                <a:sym typeface="Wingdings 3" pitchFamily="18" charset="2"/>
              </a:rPr>
              <a:t> </a:t>
            </a:r>
            <a:r>
              <a:rPr lang="en-US" sz="2800" dirty="0" err="1">
                <a:sym typeface="Wingdings 3" pitchFamily="18" charset="2"/>
              </a:rPr>
              <a:t>pada</a:t>
            </a:r>
            <a:r>
              <a:rPr lang="en-US" sz="2800" dirty="0">
                <a:sym typeface="Wingdings 3" pitchFamily="18" charset="2"/>
              </a:rPr>
              <a:t> </a:t>
            </a:r>
            <a:r>
              <a:rPr lang="en-US" sz="2800" dirty="0" err="1">
                <a:sym typeface="Wingdings 3" pitchFamily="18" charset="2"/>
              </a:rPr>
              <a:t>mengapa</a:t>
            </a:r>
            <a:r>
              <a:rPr lang="en-US" sz="2800" dirty="0">
                <a:sym typeface="Wingdings 3" pitchFamily="18" charset="2"/>
              </a:rPr>
              <a:t>, </a:t>
            </a:r>
            <a:r>
              <a:rPr lang="en-US" sz="2800" dirty="0" err="1">
                <a:sym typeface="Wingdings 3" pitchFamily="18" charset="2"/>
              </a:rPr>
              <a:t>dimana</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sejauh</a:t>
            </a:r>
            <a:r>
              <a:rPr lang="en-US" sz="2800" dirty="0">
                <a:sym typeface="Wingdings 3" pitchFamily="18" charset="2"/>
              </a:rPr>
              <a:t> </a:t>
            </a:r>
            <a:r>
              <a:rPr lang="en-US" sz="2800" dirty="0" err="1">
                <a:sym typeface="Wingdings 3" pitchFamily="18" charset="2"/>
              </a:rPr>
              <a:t>mana</a:t>
            </a:r>
            <a:r>
              <a:rPr lang="en-US" sz="2800" dirty="0">
                <a:sym typeface="Wingdings 3" pitchFamily="18" charset="2"/>
              </a:rPr>
              <a:t> </a:t>
            </a:r>
            <a:r>
              <a:rPr lang="en-US" sz="2800" dirty="0" err="1">
                <a:sym typeface="Wingdings 3" pitchFamily="18" charset="2"/>
              </a:rPr>
              <a:t>organisasi</a:t>
            </a:r>
            <a:r>
              <a:rPr lang="en-US" sz="2800" dirty="0">
                <a:sym typeface="Wingdings 3" pitchFamily="18" charset="2"/>
              </a:rPr>
              <a:t> </a:t>
            </a:r>
            <a:r>
              <a:rPr lang="en-US" sz="2800" dirty="0" err="1">
                <a:sym typeface="Wingdings 3" pitchFamily="18" charset="2"/>
              </a:rPr>
              <a:t>harus</a:t>
            </a:r>
            <a:r>
              <a:rPr lang="en-US" sz="2800" dirty="0">
                <a:sym typeface="Wingdings 3" pitchFamily="18" charset="2"/>
              </a:rPr>
              <a:t> </a:t>
            </a:r>
            <a:r>
              <a:rPr lang="en-US" sz="2800" dirty="0" err="1">
                <a:sym typeface="Wingdings 3" pitchFamily="18" charset="2"/>
              </a:rPr>
              <a:t>investasi</a:t>
            </a:r>
            <a:r>
              <a:rPr lang="en-US" sz="2800" dirty="0">
                <a:sym typeface="Wingdings 3" pitchFamily="18" charset="2"/>
              </a:rPr>
              <a:t> </a:t>
            </a:r>
            <a:r>
              <a:rPr lang="en-US" sz="2800" dirty="0" err="1">
                <a:sym typeface="Wingdings 3" pitchFamily="18" charset="2"/>
              </a:rPr>
              <a:t>atau</a:t>
            </a:r>
            <a:r>
              <a:rPr lang="en-US" sz="2800" dirty="0">
                <a:sym typeface="Wingdings 3" pitchFamily="18" charset="2"/>
              </a:rPr>
              <a:t> </a:t>
            </a:r>
            <a:r>
              <a:rPr lang="en-US" sz="2800" dirty="0" err="1">
                <a:sym typeface="Wingdings 3" pitchFamily="18" charset="2"/>
              </a:rPr>
              <a:t>eksploitasi</a:t>
            </a:r>
            <a:r>
              <a:rPr lang="en-US" sz="2800" dirty="0">
                <a:sym typeface="Wingdings 3" pitchFamily="18" charset="2"/>
              </a:rPr>
              <a:t> </a:t>
            </a:r>
            <a:r>
              <a:rPr lang="en-US" sz="2800" dirty="0" err="1">
                <a:sym typeface="Wingdings 3" pitchFamily="18" charset="2"/>
              </a:rPr>
              <a:t>pengetahuan</a:t>
            </a:r>
            <a:endParaRPr lang="en-US" sz="2800" dirty="0">
              <a:sym typeface="Wingdings 3" pitchFamily="18" charset="2"/>
            </a:endParaRPr>
          </a:p>
          <a:p>
            <a:pPr marL="609600" indent="-609600">
              <a:lnSpc>
                <a:spcPct val="90000"/>
              </a:lnSpc>
              <a:buFontTx/>
              <a:buAutoNum type="arabicPeriod"/>
            </a:pPr>
            <a:r>
              <a:rPr lang="en-US" sz="2800" b="1" dirty="0" err="1">
                <a:sym typeface="Wingdings 3" pitchFamily="18" charset="2"/>
              </a:rPr>
              <a:t>Perspektif</a:t>
            </a:r>
            <a:r>
              <a:rPr lang="en-US" sz="2800" b="1" dirty="0">
                <a:sym typeface="Wingdings 3" pitchFamily="18" charset="2"/>
              </a:rPr>
              <a:t> </a:t>
            </a:r>
            <a:r>
              <a:rPr lang="en-US" sz="2800" b="1" dirty="0" err="1">
                <a:sym typeface="Wingdings 3" pitchFamily="18" charset="2"/>
              </a:rPr>
              <a:t>Manajemen</a:t>
            </a:r>
            <a:r>
              <a:rPr lang="en-US" sz="2800" dirty="0">
                <a:sym typeface="Wingdings 3" pitchFamily="18" charset="2"/>
              </a:rPr>
              <a:t>  </a:t>
            </a:r>
            <a:r>
              <a:rPr lang="en-US" sz="2800" dirty="0" err="1">
                <a:sym typeface="Wingdings 3" pitchFamily="18" charset="2"/>
              </a:rPr>
              <a:t>fokus</a:t>
            </a:r>
            <a:r>
              <a:rPr lang="en-US" sz="2800" dirty="0">
                <a:sym typeface="Wingdings 3" pitchFamily="18" charset="2"/>
              </a:rPr>
              <a:t> </a:t>
            </a:r>
            <a:r>
              <a:rPr lang="en-US" sz="2800" dirty="0" err="1">
                <a:sym typeface="Wingdings 3" pitchFamily="18" charset="2"/>
              </a:rPr>
              <a:t>pada</a:t>
            </a:r>
            <a:r>
              <a:rPr lang="en-US" sz="2800" dirty="0">
                <a:sym typeface="Wingdings 3" pitchFamily="18" charset="2"/>
              </a:rPr>
              <a:t> </a:t>
            </a:r>
            <a:r>
              <a:rPr lang="en-US" sz="2800" dirty="0" err="1">
                <a:sym typeface="Wingdings 3" pitchFamily="18" charset="2"/>
              </a:rPr>
              <a:t>manajemen</a:t>
            </a:r>
            <a:r>
              <a:rPr lang="en-US" sz="2800" dirty="0">
                <a:sym typeface="Wingdings 3" pitchFamily="18" charset="2"/>
              </a:rPr>
              <a:t> </a:t>
            </a:r>
            <a:r>
              <a:rPr lang="en-US" sz="2800" dirty="0" err="1">
                <a:sym typeface="Wingdings 3" pitchFamily="18" charset="2"/>
              </a:rPr>
              <a:t>praktek</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aktifitas</a:t>
            </a:r>
            <a:r>
              <a:rPr lang="en-US" sz="2800" dirty="0">
                <a:sym typeface="Wingdings 3" pitchFamily="18" charset="2"/>
              </a:rPr>
              <a:t> yang </a:t>
            </a:r>
            <a:r>
              <a:rPr lang="en-US" sz="2800" dirty="0" err="1">
                <a:sym typeface="Wingdings 3" pitchFamily="18" charset="2"/>
              </a:rPr>
              <a:t>berkaitan</a:t>
            </a:r>
            <a:r>
              <a:rPr lang="en-US" sz="2800" dirty="0">
                <a:sym typeface="Wingdings 3" pitchFamily="18" charset="2"/>
              </a:rPr>
              <a:t> </a:t>
            </a:r>
            <a:r>
              <a:rPr lang="en-US" sz="2800" dirty="0" err="1">
                <a:sym typeface="Wingdings 3" pitchFamily="18" charset="2"/>
              </a:rPr>
              <a:t>dengan</a:t>
            </a:r>
            <a:r>
              <a:rPr lang="en-US" sz="2800" dirty="0">
                <a:sym typeface="Wingdings 3" pitchFamily="18" charset="2"/>
              </a:rPr>
              <a:t> </a:t>
            </a:r>
            <a:r>
              <a:rPr lang="en-US" sz="2800" dirty="0" err="1">
                <a:sym typeface="Wingdings 3" pitchFamily="18" charset="2"/>
              </a:rPr>
              <a:t>pengetahuan</a:t>
            </a:r>
            <a:r>
              <a:rPr lang="en-US" sz="2800" dirty="0">
                <a:sym typeface="Wingdings 3" pitchFamily="18" charset="2"/>
              </a:rPr>
              <a:t> </a:t>
            </a:r>
            <a:r>
              <a:rPr lang="en-US" sz="2800" dirty="0" err="1">
                <a:sym typeface="Wingdings 3" pitchFamily="18" charset="2"/>
              </a:rPr>
              <a:t>untuk</a:t>
            </a:r>
            <a:r>
              <a:rPr lang="en-US" sz="2800" dirty="0">
                <a:sym typeface="Wingdings 3" pitchFamily="18" charset="2"/>
              </a:rPr>
              <a:t> </a:t>
            </a:r>
            <a:r>
              <a:rPr lang="en-US" sz="2800" dirty="0" err="1">
                <a:sym typeface="Wingdings 3" pitchFamily="18" charset="2"/>
              </a:rPr>
              <a:t>mencapai</a:t>
            </a:r>
            <a:r>
              <a:rPr lang="en-US" sz="2800" dirty="0">
                <a:sym typeface="Wingdings 3" pitchFamily="18" charset="2"/>
              </a:rPr>
              <a:t> </a:t>
            </a:r>
            <a:r>
              <a:rPr lang="en-US" sz="2800" dirty="0" err="1">
                <a:sym typeface="Wingdings 3" pitchFamily="18" charset="2"/>
              </a:rPr>
              <a:t>tujuan</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strategi</a:t>
            </a:r>
            <a:r>
              <a:rPr lang="en-US" sz="2800" dirty="0">
                <a:sym typeface="Wingdings 3" pitchFamily="18" charset="2"/>
              </a:rPr>
              <a:t> </a:t>
            </a:r>
            <a:r>
              <a:rPr lang="en-US" sz="2800" dirty="0" err="1">
                <a:sym typeface="Wingdings 3" pitchFamily="18" charset="2"/>
              </a:rPr>
              <a:t>bisnis</a:t>
            </a:r>
            <a:endParaRPr lang="en-US" sz="2800" dirty="0">
              <a:sym typeface="Wingdings 3" pitchFamily="18" charset="2"/>
            </a:endParaRPr>
          </a:p>
          <a:p>
            <a:pPr marL="609600" indent="-609600">
              <a:lnSpc>
                <a:spcPct val="90000"/>
              </a:lnSpc>
              <a:buFontTx/>
              <a:buAutoNum type="arabicPeriod"/>
            </a:pPr>
            <a:r>
              <a:rPr lang="en-US" sz="2800" b="1" dirty="0" err="1">
                <a:sym typeface="Wingdings 3" pitchFamily="18" charset="2"/>
              </a:rPr>
              <a:t>Perspektif</a:t>
            </a:r>
            <a:r>
              <a:rPr lang="en-US" sz="2800" b="1" dirty="0">
                <a:sym typeface="Wingdings 3" pitchFamily="18" charset="2"/>
              </a:rPr>
              <a:t> </a:t>
            </a:r>
            <a:r>
              <a:rPr lang="en-US" sz="2800" b="1" dirty="0" err="1">
                <a:sym typeface="Wingdings 3" pitchFamily="18" charset="2"/>
              </a:rPr>
              <a:t>Praktis</a:t>
            </a:r>
            <a:r>
              <a:rPr lang="en-US" sz="2800" dirty="0">
                <a:sym typeface="Wingdings 3" pitchFamily="18" charset="2"/>
              </a:rPr>
              <a:t>  </a:t>
            </a:r>
            <a:r>
              <a:rPr lang="en-US" sz="2800" dirty="0" err="1">
                <a:sym typeface="Wingdings 3" pitchFamily="18" charset="2"/>
              </a:rPr>
              <a:t>fokus</a:t>
            </a:r>
            <a:r>
              <a:rPr lang="en-US" sz="2800" dirty="0">
                <a:sym typeface="Wingdings 3" pitchFamily="18" charset="2"/>
              </a:rPr>
              <a:t> </a:t>
            </a:r>
            <a:r>
              <a:rPr lang="en-US" sz="2800" dirty="0" err="1">
                <a:sym typeface="Wingdings 3" pitchFamily="18" charset="2"/>
              </a:rPr>
              <a:t>pada</a:t>
            </a:r>
            <a:r>
              <a:rPr lang="en-US" sz="2800" dirty="0">
                <a:sym typeface="Wingdings 3" pitchFamily="18" charset="2"/>
              </a:rPr>
              <a:t> </a:t>
            </a:r>
            <a:r>
              <a:rPr lang="en-US" sz="2800" dirty="0" err="1">
                <a:sym typeface="Wingdings 3" pitchFamily="18" charset="2"/>
              </a:rPr>
              <a:t>penerapan</a:t>
            </a:r>
            <a:r>
              <a:rPr lang="en-US" sz="2800" dirty="0">
                <a:sym typeface="Wingdings 3" pitchFamily="18" charset="2"/>
              </a:rPr>
              <a:t> </a:t>
            </a:r>
            <a:r>
              <a:rPr lang="en-US" sz="2800" dirty="0" err="1">
                <a:sym typeface="Wingdings 3" pitchFamily="18" charset="2"/>
              </a:rPr>
              <a:t>keahlian</a:t>
            </a:r>
            <a:r>
              <a:rPr lang="en-US" sz="2800" dirty="0">
                <a:sym typeface="Wingdings 3" pitchFamily="18" charset="2"/>
              </a:rPr>
              <a:t> </a:t>
            </a:r>
            <a:r>
              <a:rPr lang="en-US" sz="2800" dirty="0" err="1">
                <a:sym typeface="Wingdings 3" pitchFamily="18" charset="2"/>
              </a:rPr>
              <a:t>untuk</a:t>
            </a:r>
            <a:r>
              <a:rPr lang="en-US" sz="2800" dirty="0">
                <a:sym typeface="Wingdings 3" pitchFamily="18" charset="2"/>
              </a:rPr>
              <a:t> </a:t>
            </a:r>
            <a:r>
              <a:rPr lang="en-US" sz="2800" dirty="0" err="1">
                <a:sym typeface="Wingdings 3" pitchFamily="18" charset="2"/>
              </a:rPr>
              <a:t>melakukan</a:t>
            </a:r>
            <a:r>
              <a:rPr lang="en-US" sz="2800" dirty="0">
                <a:sym typeface="Wingdings 3" pitchFamily="18" charset="2"/>
              </a:rPr>
              <a:t> </a:t>
            </a:r>
            <a:r>
              <a:rPr lang="en-US" sz="2800" dirty="0" err="1">
                <a:sym typeface="Wingdings 3" pitchFamily="18" charset="2"/>
              </a:rPr>
              <a:t>kerja</a:t>
            </a:r>
            <a:r>
              <a:rPr lang="en-US" sz="2800" dirty="0">
                <a:sym typeface="Wingdings 3" pitchFamily="18" charset="2"/>
              </a:rPr>
              <a:t> </a:t>
            </a:r>
            <a:r>
              <a:rPr lang="en-US" sz="2800" dirty="0" err="1">
                <a:sym typeface="Wingdings 3" pitchFamily="18" charset="2"/>
              </a:rPr>
              <a:t>dan</a:t>
            </a:r>
            <a:r>
              <a:rPr lang="en-US" sz="2800" dirty="0">
                <a:sym typeface="Wingdings 3" pitchFamily="18" charset="2"/>
              </a:rPr>
              <a:t> </a:t>
            </a:r>
            <a:r>
              <a:rPr lang="en-US" sz="2800" dirty="0" err="1">
                <a:sym typeface="Wingdings 3" pitchFamily="18" charset="2"/>
              </a:rPr>
              <a:t>tugas</a:t>
            </a:r>
            <a:r>
              <a:rPr lang="en-US" sz="2800" dirty="0">
                <a:sym typeface="Wingdings 3" pitchFamily="18" charset="2"/>
              </a:rPr>
              <a:t> yang </a:t>
            </a:r>
            <a:r>
              <a:rPr lang="en-US" sz="2800" dirty="0" err="1">
                <a:sym typeface="Wingdings 3" pitchFamily="18" charset="2"/>
              </a:rPr>
              <a:t>berkaitan</a:t>
            </a:r>
            <a:r>
              <a:rPr lang="en-US" sz="2800" dirty="0">
                <a:sym typeface="Wingdings 3" pitchFamily="18" charset="2"/>
              </a:rPr>
              <a:t> </a:t>
            </a:r>
            <a:r>
              <a:rPr lang="en-US" sz="2800" dirty="0" err="1">
                <a:sym typeface="Wingdings 3" pitchFamily="18" charset="2"/>
              </a:rPr>
              <a:t>dengan</a:t>
            </a:r>
            <a:r>
              <a:rPr lang="en-US" sz="2800" dirty="0">
                <a:sym typeface="Wingdings 3" pitchFamily="18" charset="2"/>
              </a:rPr>
              <a:t> </a:t>
            </a:r>
            <a:r>
              <a:rPr lang="en-US" sz="2800" i="1" dirty="0">
                <a:sym typeface="Wingdings 3" pitchFamily="18" charset="2"/>
              </a:rPr>
              <a:t>explicit knowledge</a:t>
            </a:r>
          </a:p>
        </p:txBody>
      </p:sp>
    </p:spTree>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B4F45B-1C87-48BB-8D81-117840DF475F}" type="slidenum">
              <a:rPr lang="en-US"/>
              <a:pPr/>
              <a:t>36</a:t>
            </a:fld>
            <a:endParaRPr lang="en-US"/>
          </a:p>
        </p:txBody>
      </p:sp>
      <p:sp>
        <p:nvSpPr>
          <p:cNvPr id="129026" name="Rectangle 2"/>
          <p:cNvSpPr>
            <a:spLocks noGrp="1" noChangeArrowheads="1"/>
          </p:cNvSpPr>
          <p:nvPr>
            <p:ph type="title"/>
          </p:nvPr>
        </p:nvSpPr>
        <p:spPr/>
        <p:txBody>
          <a:bodyPr/>
          <a:lstStyle/>
          <a:p>
            <a:r>
              <a:rPr lang="en-US"/>
              <a:t>Mengapa KM Penting ?</a:t>
            </a:r>
          </a:p>
        </p:txBody>
      </p:sp>
      <p:sp>
        <p:nvSpPr>
          <p:cNvPr id="129027" name="Rectangle 3"/>
          <p:cNvSpPr>
            <a:spLocks noGrp="1" noChangeArrowheads="1"/>
          </p:cNvSpPr>
          <p:nvPr>
            <p:ph type="body" idx="1"/>
          </p:nvPr>
        </p:nvSpPr>
        <p:spPr/>
        <p:txBody>
          <a:bodyPr/>
          <a:lstStyle/>
          <a:p>
            <a:pPr marL="609600" indent="-609600">
              <a:buFontTx/>
              <a:buAutoNum type="arabicPeriod"/>
            </a:pPr>
            <a:r>
              <a:rPr lang="en-US"/>
              <a:t>Globalisasi bisnis</a:t>
            </a:r>
          </a:p>
          <a:p>
            <a:pPr marL="609600" indent="-609600">
              <a:buFontTx/>
              <a:buAutoNum type="arabicPeriod"/>
            </a:pPr>
            <a:r>
              <a:rPr lang="en-US"/>
              <a:t>Organisasi pembelajar</a:t>
            </a:r>
          </a:p>
          <a:p>
            <a:pPr marL="609600" indent="-609600">
              <a:buFontTx/>
              <a:buAutoNum type="arabicPeriod"/>
            </a:pPr>
            <a:r>
              <a:rPr lang="en-US"/>
              <a:t>“</a:t>
            </a:r>
            <a:r>
              <a:rPr lang="en-US" i="1"/>
              <a:t>corporate amnesia</a:t>
            </a:r>
            <a:r>
              <a:rPr lang="en-US"/>
              <a:t>”</a:t>
            </a:r>
          </a:p>
          <a:p>
            <a:pPr marL="609600" indent="-609600">
              <a:buFontTx/>
              <a:buAutoNum type="arabicPeriod"/>
            </a:pPr>
            <a:r>
              <a:rPr lang="en-US"/>
              <a:t>Kemajuan teknologi</a:t>
            </a:r>
          </a:p>
        </p:txBody>
      </p:sp>
    </p:spTree>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4852AB-EAEB-4A11-91D8-E43F73857255}" type="slidenum">
              <a:rPr lang="en-US"/>
              <a:pPr/>
              <a:t>37</a:t>
            </a:fld>
            <a:endParaRPr lang="en-US"/>
          </a:p>
        </p:txBody>
      </p:sp>
      <p:sp>
        <p:nvSpPr>
          <p:cNvPr id="130050" name="Rectangle 2"/>
          <p:cNvSpPr>
            <a:spLocks noGrp="1" noChangeArrowheads="1"/>
          </p:cNvSpPr>
          <p:nvPr>
            <p:ph type="title"/>
          </p:nvPr>
        </p:nvSpPr>
        <p:spPr/>
        <p:txBody>
          <a:bodyPr/>
          <a:lstStyle/>
          <a:p>
            <a:r>
              <a:rPr lang="en-US"/>
              <a:t>KM untuk Individual</a:t>
            </a:r>
          </a:p>
        </p:txBody>
      </p:sp>
      <p:sp>
        <p:nvSpPr>
          <p:cNvPr id="130051" name="Rectangle 3"/>
          <p:cNvSpPr>
            <a:spLocks noGrp="1" noChangeArrowheads="1"/>
          </p:cNvSpPr>
          <p:nvPr>
            <p:ph type="body" idx="1"/>
          </p:nvPr>
        </p:nvSpPr>
        <p:spPr/>
        <p:txBody>
          <a:bodyPr/>
          <a:lstStyle/>
          <a:p>
            <a:r>
              <a:rPr lang="en-US"/>
              <a:t>Membantu orang mengerjakan tugas</a:t>
            </a:r>
          </a:p>
          <a:p>
            <a:r>
              <a:rPr lang="en-US"/>
              <a:t>Membangun ikatan komunitas dengan organisasi</a:t>
            </a:r>
          </a:p>
          <a:p>
            <a:r>
              <a:rPr lang="en-US"/>
              <a:t>Membantu orang tetap up-to-date</a:t>
            </a:r>
          </a:p>
          <a:p>
            <a:r>
              <a:rPr lang="en-US"/>
              <a:t>Menyediakan tantangan dan kesempatan untuk berkontribusi</a:t>
            </a:r>
          </a:p>
        </p:txBody>
      </p:sp>
    </p:spTree>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8ACC4E1-2BED-4D8D-B395-1FEA65609DB1}" type="slidenum">
              <a:rPr lang="en-US"/>
              <a:pPr/>
              <a:t>38</a:t>
            </a:fld>
            <a:endParaRPr lang="en-US"/>
          </a:p>
        </p:txBody>
      </p:sp>
      <p:sp>
        <p:nvSpPr>
          <p:cNvPr id="131074" name="Rectangle 2"/>
          <p:cNvSpPr>
            <a:spLocks noGrp="1" noChangeArrowheads="1"/>
          </p:cNvSpPr>
          <p:nvPr>
            <p:ph type="title"/>
          </p:nvPr>
        </p:nvSpPr>
        <p:spPr/>
        <p:txBody>
          <a:bodyPr/>
          <a:lstStyle/>
          <a:p>
            <a:r>
              <a:rPr lang="en-US"/>
              <a:t>KM untuk Komunitas</a:t>
            </a:r>
          </a:p>
        </p:txBody>
      </p:sp>
      <p:sp>
        <p:nvSpPr>
          <p:cNvPr id="131075" name="Rectangle 3"/>
          <p:cNvSpPr>
            <a:spLocks noGrp="1" noChangeArrowheads="1"/>
          </p:cNvSpPr>
          <p:nvPr>
            <p:ph type="body" idx="1"/>
          </p:nvPr>
        </p:nvSpPr>
        <p:spPr/>
        <p:txBody>
          <a:bodyPr/>
          <a:lstStyle/>
          <a:p>
            <a:r>
              <a:rPr lang="en-US"/>
              <a:t>Mengembangkan keahlian profesional</a:t>
            </a:r>
          </a:p>
          <a:p>
            <a:r>
              <a:rPr lang="en-US"/>
              <a:t>Mendorong mentoring</a:t>
            </a:r>
          </a:p>
          <a:p>
            <a:r>
              <a:rPr lang="en-US"/>
              <a:t>Memfasilitasi networking dan kolaborasi yang efektif</a:t>
            </a:r>
          </a:p>
          <a:p>
            <a:r>
              <a:rPr lang="en-US"/>
              <a:t>Mengembangkan kode etik profesional</a:t>
            </a:r>
          </a:p>
          <a:p>
            <a:r>
              <a:rPr lang="en-US"/>
              <a:t>Mengembangkan “bahasa” yang sama</a:t>
            </a:r>
          </a:p>
        </p:txBody>
      </p:sp>
    </p:spTree>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D5C4685-39B8-4804-96BF-8420D54B3F56}" type="slidenum">
              <a:rPr lang="en-US"/>
              <a:pPr/>
              <a:t>39</a:t>
            </a:fld>
            <a:endParaRPr lang="en-US"/>
          </a:p>
        </p:txBody>
      </p:sp>
      <p:sp>
        <p:nvSpPr>
          <p:cNvPr id="132098" name="Rectangle 2"/>
          <p:cNvSpPr>
            <a:spLocks noGrp="1" noChangeArrowheads="1"/>
          </p:cNvSpPr>
          <p:nvPr>
            <p:ph type="title"/>
          </p:nvPr>
        </p:nvSpPr>
        <p:spPr/>
        <p:txBody>
          <a:bodyPr/>
          <a:lstStyle/>
          <a:p>
            <a:r>
              <a:rPr lang="en-US"/>
              <a:t>KM untuk Organisasi</a:t>
            </a:r>
          </a:p>
        </p:txBody>
      </p:sp>
      <p:sp>
        <p:nvSpPr>
          <p:cNvPr id="132099" name="Rectangle 3"/>
          <p:cNvSpPr>
            <a:spLocks noGrp="1" noChangeArrowheads="1"/>
          </p:cNvSpPr>
          <p:nvPr>
            <p:ph type="body" idx="1"/>
          </p:nvPr>
        </p:nvSpPr>
        <p:spPr/>
        <p:txBody>
          <a:bodyPr/>
          <a:lstStyle/>
          <a:p>
            <a:r>
              <a:rPr lang="en-US"/>
              <a:t>Membantu mendorong strategi</a:t>
            </a:r>
          </a:p>
          <a:p>
            <a:r>
              <a:rPr lang="en-US"/>
              <a:t>Menyelesaikan masalah lebih cepat</a:t>
            </a:r>
          </a:p>
          <a:p>
            <a:r>
              <a:rPr lang="en-US"/>
              <a:t>Menerapkan </a:t>
            </a:r>
            <a:r>
              <a:rPr lang="en-US" i="1"/>
              <a:t>best practice</a:t>
            </a:r>
          </a:p>
          <a:p>
            <a:r>
              <a:rPr lang="en-US"/>
              <a:t>Meningkatkan pengetahuan dalam produk dan layanan</a:t>
            </a:r>
          </a:p>
          <a:p>
            <a:r>
              <a:rPr lang="en-US"/>
              <a:t>Membangun “memori” organisasi</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1066800"/>
          </a:xfrm>
        </p:spPr>
        <p:txBody>
          <a:bodyPr/>
          <a:lstStyle/>
          <a:p>
            <a:r>
              <a:rPr lang="en-US" dirty="0" err="1" smtClean="0"/>
              <a:t>Deskripsi</a:t>
            </a:r>
            <a:r>
              <a:rPr lang="en-US" dirty="0" smtClean="0"/>
              <a:t> Mata </a:t>
            </a:r>
            <a:r>
              <a:rPr lang="en-US" dirty="0" err="1" smtClean="0"/>
              <a:t>Kuliah</a:t>
            </a:r>
            <a:r>
              <a:rPr lang="en-US" dirty="0" smtClean="0"/>
              <a:t> (2)</a:t>
            </a:r>
            <a:endParaRPr lang="en-US" dirty="0"/>
          </a:p>
        </p:txBody>
      </p:sp>
      <p:sp>
        <p:nvSpPr>
          <p:cNvPr id="3" name="Content Placeholder 2"/>
          <p:cNvSpPr>
            <a:spLocks noGrp="1"/>
          </p:cNvSpPr>
          <p:nvPr>
            <p:ph idx="1"/>
          </p:nvPr>
        </p:nvSpPr>
        <p:spPr>
          <a:xfrm>
            <a:off x="457200" y="1371600"/>
            <a:ext cx="8229600" cy="4525963"/>
          </a:xfrm>
        </p:spPr>
        <p:txBody>
          <a:bodyPr/>
          <a:lstStyle/>
          <a:p>
            <a:pPr>
              <a:buNone/>
            </a:pPr>
            <a:r>
              <a:rPr lang="en-US" sz="2800" dirty="0" smtClean="0"/>
              <a:t>• </a:t>
            </a:r>
            <a:r>
              <a:rPr lang="en-US" sz="2800" dirty="0" err="1" smtClean="0"/>
              <a:t>Mengerti</a:t>
            </a:r>
            <a:r>
              <a:rPr lang="en-US" sz="2800" dirty="0" smtClean="0"/>
              <a:t> </a:t>
            </a:r>
            <a:r>
              <a:rPr lang="en-US" sz="2800" dirty="0" err="1" smtClean="0"/>
              <a:t>bagaimana</a:t>
            </a:r>
            <a:r>
              <a:rPr lang="en-US" sz="2800" dirty="0" smtClean="0"/>
              <a:t> </a:t>
            </a:r>
            <a:r>
              <a:rPr lang="en-US" sz="2800" dirty="0" err="1" smtClean="0"/>
              <a:t>menggunakan</a:t>
            </a:r>
            <a:r>
              <a:rPr lang="en-US" sz="2800" dirty="0" smtClean="0"/>
              <a:t> </a:t>
            </a:r>
            <a:r>
              <a:rPr lang="en-US" sz="2800" dirty="0" err="1" smtClean="0"/>
              <a:t>dan</a:t>
            </a:r>
            <a:r>
              <a:rPr lang="en-US" sz="2800" dirty="0" smtClean="0"/>
              <a:t> </a:t>
            </a:r>
          </a:p>
          <a:p>
            <a:pPr>
              <a:buNone/>
            </a:pPr>
            <a:r>
              <a:rPr lang="en-US" sz="2800" dirty="0" err="1" smtClean="0"/>
              <a:t>mengintegrasikan</a:t>
            </a:r>
            <a:r>
              <a:rPr lang="en-US" sz="2800" dirty="0" smtClean="0"/>
              <a:t> </a:t>
            </a:r>
            <a:r>
              <a:rPr lang="en-US" sz="2800" dirty="0" err="1" smtClean="0"/>
              <a:t>komponenkomponen</a:t>
            </a:r>
            <a:r>
              <a:rPr lang="en-US" sz="2800" dirty="0" smtClean="0"/>
              <a:t> </a:t>
            </a:r>
            <a:r>
              <a:rPr lang="en-US" sz="2800" dirty="0" err="1" smtClean="0"/>
              <a:t>dan</a:t>
            </a:r>
            <a:r>
              <a:rPr lang="en-US" sz="2800" dirty="0" smtClean="0"/>
              <a:t> </a:t>
            </a:r>
            <a:r>
              <a:rPr lang="en-US" sz="2800" dirty="0" err="1" smtClean="0"/>
              <a:t>fungsi</a:t>
            </a:r>
            <a:r>
              <a:rPr lang="en-US" sz="2800" dirty="0" smtClean="0"/>
              <a:t> </a:t>
            </a:r>
            <a:r>
              <a:rPr lang="en-US" sz="2800" dirty="0" err="1" smtClean="0"/>
              <a:t>dari</a:t>
            </a:r>
            <a:r>
              <a:rPr lang="en-US" sz="2800" dirty="0" smtClean="0"/>
              <a:t> </a:t>
            </a:r>
            <a:r>
              <a:rPr lang="en-US" sz="2800" dirty="0" err="1" smtClean="0"/>
              <a:t>berbagai</a:t>
            </a:r>
            <a:r>
              <a:rPr lang="en-US" sz="2800" dirty="0" smtClean="0"/>
              <a:t> </a:t>
            </a:r>
            <a:r>
              <a:rPr lang="en-US" sz="2800" dirty="0" err="1" smtClean="0"/>
              <a:t>sistem</a:t>
            </a:r>
            <a:r>
              <a:rPr lang="en-US" sz="2800" dirty="0" smtClean="0"/>
              <a:t> KM.</a:t>
            </a:r>
          </a:p>
          <a:p>
            <a:pPr>
              <a:buNone/>
            </a:pPr>
            <a:r>
              <a:rPr lang="en-US" sz="2800" dirty="0" smtClean="0"/>
              <a:t>• </a:t>
            </a:r>
            <a:r>
              <a:rPr lang="en-US" sz="2800" dirty="0" err="1" smtClean="0"/>
              <a:t>Menyiapkan</a:t>
            </a:r>
            <a:r>
              <a:rPr lang="en-US" sz="2800" dirty="0" smtClean="0"/>
              <a:t> </a:t>
            </a:r>
            <a:r>
              <a:rPr lang="en-US" sz="2800" dirty="0" err="1" smtClean="0"/>
              <a:t>untuk</a:t>
            </a:r>
            <a:r>
              <a:rPr lang="en-US" sz="2800" dirty="0" smtClean="0"/>
              <a:t> </a:t>
            </a:r>
            <a:r>
              <a:rPr lang="en-US" sz="2800" dirty="0" err="1" smtClean="0"/>
              <a:t>studi</a:t>
            </a:r>
            <a:r>
              <a:rPr lang="en-US" sz="2800" dirty="0" smtClean="0"/>
              <a:t> </a:t>
            </a:r>
            <a:r>
              <a:rPr lang="en-US" sz="2800" dirty="0" err="1" smtClean="0"/>
              <a:t>lanjutan</a:t>
            </a:r>
            <a:r>
              <a:rPr lang="en-US" sz="2800" dirty="0" smtClean="0"/>
              <a:t> </a:t>
            </a:r>
            <a:r>
              <a:rPr lang="en-US" sz="2800" dirty="0" err="1" smtClean="0"/>
              <a:t>dalam</a:t>
            </a:r>
            <a:r>
              <a:rPr lang="en-US" sz="2800" dirty="0" smtClean="0"/>
              <a:t> </a:t>
            </a:r>
            <a:r>
              <a:rPr lang="en-US" sz="2800" dirty="0" err="1" smtClean="0"/>
              <a:t>penciptaan</a:t>
            </a:r>
            <a:r>
              <a:rPr lang="en-US" sz="2800" dirty="0" smtClean="0"/>
              <a:t> </a:t>
            </a:r>
            <a:r>
              <a:rPr lang="en-US" sz="2800" dirty="0" err="1" smtClean="0"/>
              <a:t>pengetahuan</a:t>
            </a:r>
            <a:r>
              <a:rPr lang="en-US" sz="2800" dirty="0" smtClean="0"/>
              <a:t>, engineering, </a:t>
            </a:r>
          </a:p>
          <a:p>
            <a:pPr>
              <a:buNone/>
            </a:pPr>
            <a:r>
              <a:rPr lang="en-US" sz="2800" dirty="0" err="1" smtClean="0"/>
              <a:t>dan</a:t>
            </a:r>
            <a:r>
              <a:rPr lang="en-US" sz="2800" dirty="0" smtClean="0"/>
              <a:t> transfer, </a:t>
            </a:r>
            <a:r>
              <a:rPr lang="en-US" sz="2800" dirty="0" err="1" smtClean="0"/>
              <a:t>serta</a:t>
            </a:r>
            <a:r>
              <a:rPr lang="en-US" sz="2800" dirty="0" smtClean="0"/>
              <a:t> </a:t>
            </a:r>
            <a:r>
              <a:rPr lang="en-US" sz="2800" dirty="0" err="1" smtClean="0"/>
              <a:t>dalam</a:t>
            </a:r>
            <a:r>
              <a:rPr lang="en-US" sz="2800" dirty="0" smtClean="0"/>
              <a:t> </a:t>
            </a:r>
            <a:r>
              <a:rPr lang="en-US" sz="2800" dirty="0" err="1" smtClean="0"/>
              <a:t>representasi</a:t>
            </a:r>
            <a:r>
              <a:rPr lang="en-US" sz="2800" dirty="0" smtClean="0"/>
              <a:t>, </a:t>
            </a:r>
            <a:r>
              <a:rPr lang="en-US" sz="2800" dirty="0" err="1" smtClean="0"/>
              <a:t>organisasi</a:t>
            </a:r>
            <a:r>
              <a:rPr lang="en-US" sz="2800" dirty="0" smtClean="0"/>
              <a:t>, </a:t>
            </a:r>
            <a:r>
              <a:rPr lang="en-US" sz="2800" dirty="0" err="1" smtClean="0"/>
              <a:t>dan</a:t>
            </a:r>
            <a:r>
              <a:rPr lang="en-US" sz="2800" dirty="0" smtClean="0"/>
              <a:t> </a:t>
            </a:r>
            <a:r>
              <a:rPr lang="en-US" sz="2800" dirty="0" err="1" smtClean="0"/>
              <a:t>pertukaran</a:t>
            </a:r>
            <a:r>
              <a:rPr lang="en-US" sz="2800" dirty="0" smtClean="0"/>
              <a:t> </a:t>
            </a:r>
            <a:r>
              <a:rPr lang="en-US" sz="2800" dirty="0" err="1" smtClean="0"/>
              <a:t>pengetahuan</a:t>
            </a:r>
            <a:r>
              <a:rPr lang="en-US" sz="2800" dirty="0" smtClean="0"/>
              <a:t>.</a:t>
            </a:r>
          </a:p>
          <a:p>
            <a:pPr>
              <a:buNone/>
            </a:pPr>
            <a:r>
              <a:rPr lang="en-US" sz="2800" dirty="0" smtClean="0"/>
              <a:t>• </a:t>
            </a:r>
            <a:r>
              <a:rPr lang="en-US" sz="2800" dirty="0" err="1" smtClean="0"/>
              <a:t>Mengevaluasi</a:t>
            </a:r>
            <a:r>
              <a:rPr lang="en-US" sz="2800" dirty="0" smtClean="0"/>
              <a:t> trends </a:t>
            </a:r>
            <a:r>
              <a:rPr lang="en-US" sz="2800" dirty="0" err="1" smtClean="0"/>
              <a:t>saat</a:t>
            </a:r>
            <a:r>
              <a:rPr lang="en-US" sz="2800" dirty="0" smtClean="0"/>
              <a:t> </a:t>
            </a:r>
            <a:r>
              <a:rPr lang="en-US" sz="2800" dirty="0" err="1" smtClean="0"/>
              <a:t>ini</a:t>
            </a:r>
            <a:r>
              <a:rPr lang="en-US" sz="2800" dirty="0" smtClean="0"/>
              <a:t> </a:t>
            </a:r>
            <a:r>
              <a:rPr lang="en-US" sz="2800" dirty="0" err="1" smtClean="0"/>
              <a:t>dalam</a:t>
            </a:r>
            <a:r>
              <a:rPr lang="en-US" sz="2800" dirty="0" smtClean="0"/>
              <a:t> KM </a:t>
            </a:r>
            <a:r>
              <a:rPr lang="en-US" sz="2800" dirty="0" err="1" smtClean="0"/>
              <a:t>dan</a:t>
            </a:r>
            <a:r>
              <a:rPr lang="en-US" sz="2800" dirty="0" smtClean="0"/>
              <a:t> </a:t>
            </a:r>
            <a:r>
              <a:rPr lang="en-US" sz="2800" dirty="0" err="1" smtClean="0"/>
              <a:t>kegunaannya</a:t>
            </a:r>
            <a:r>
              <a:rPr lang="en-US" sz="2800" dirty="0" smtClean="0"/>
              <a:t> </a:t>
            </a:r>
            <a:r>
              <a:rPr lang="en-US" sz="2800" dirty="0" err="1" smtClean="0"/>
              <a:t>dalam</a:t>
            </a:r>
            <a:r>
              <a:rPr lang="en-US" sz="2800" dirty="0" smtClean="0"/>
              <a:t> </a:t>
            </a:r>
            <a:r>
              <a:rPr lang="en-US" sz="2800" dirty="0" err="1" smtClean="0"/>
              <a:t>bisnis</a:t>
            </a:r>
            <a:r>
              <a:rPr lang="en-US" sz="2800" dirty="0" smtClean="0"/>
              <a:t> </a:t>
            </a:r>
            <a:r>
              <a:rPr lang="en-US" sz="2800" dirty="0" err="1" smtClean="0"/>
              <a:t>dan</a:t>
            </a:r>
            <a:r>
              <a:rPr lang="en-US" sz="2800" dirty="0" smtClean="0"/>
              <a:t> </a:t>
            </a:r>
            <a:r>
              <a:rPr lang="en-US" sz="2800" dirty="0" err="1" smtClean="0"/>
              <a:t>industri</a:t>
            </a:r>
            <a:r>
              <a:rPr lang="en-US" sz="2800" dirty="0" smtClean="0"/>
              <a:t>.</a:t>
            </a:r>
            <a:endParaRPr lang="en-US" sz="28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4</a:t>
            </a:fld>
            <a:endParaRPr lang="en-US"/>
          </a:p>
        </p:txBody>
      </p:sp>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effectLst>
                  <a:outerShdw blurRad="38100" dist="38100" dir="2700000" algn="tl">
                    <a:srgbClr val="000000">
                      <a:alpha val="43137"/>
                    </a:srgbClr>
                  </a:outerShdw>
                </a:effectLst>
                <a:latin typeface="Baskerville Old Face" panose="02020602080505020303" pitchFamily="18" charset="0"/>
              </a:rPr>
              <a:t>Terima Kasih</a:t>
            </a:r>
            <a:endParaRPr lang="en-US" b="1">
              <a:effectLst>
                <a:outerShdw blurRad="38100" dist="38100" dir="2700000" algn="tl">
                  <a:srgbClr val="000000">
                    <a:alpha val="43137"/>
                  </a:srgbClr>
                </a:outerShdw>
              </a:effectLst>
              <a:latin typeface="Baskerville Old Face" panose="02020602080505020303"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997" y="1772815"/>
            <a:ext cx="7220006" cy="4515723"/>
          </a:xfrm>
          <a:prstGeom prst="rect">
            <a:avLst/>
          </a:prstGeom>
        </p:spPr>
      </p:pic>
    </p:spTree>
    <p:extLst>
      <p:ext uri="{BB962C8B-B14F-4D97-AF65-F5344CB8AC3E}">
        <p14:creationId xmlns:p14="http://schemas.microsoft.com/office/powerpoint/2010/main" val="549117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Textbooks</a:t>
            </a:r>
            <a:endParaRPr lang="en-US" dirty="0"/>
          </a:p>
        </p:txBody>
      </p:sp>
      <p:sp>
        <p:nvSpPr>
          <p:cNvPr id="3" name="Content Placeholder 2"/>
          <p:cNvSpPr>
            <a:spLocks noGrp="1"/>
          </p:cNvSpPr>
          <p:nvPr>
            <p:ph idx="1"/>
          </p:nvPr>
        </p:nvSpPr>
        <p:spPr>
          <a:ln>
            <a:solidFill>
              <a:schemeClr val="accent1"/>
            </a:solidFill>
          </a:ln>
        </p:spPr>
        <p:txBody>
          <a:bodyPr/>
          <a:lstStyle/>
          <a:p>
            <a:pPr>
              <a:buNone/>
            </a:pPr>
            <a:r>
              <a:rPr lang="en-US" dirty="0" smtClean="0"/>
              <a:t>• Irma Becerra-Fernandez, </a:t>
            </a:r>
            <a:r>
              <a:rPr lang="en-US" dirty="0" err="1" smtClean="0"/>
              <a:t>Avelino</a:t>
            </a:r>
            <a:r>
              <a:rPr lang="en-US" dirty="0" smtClean="0"/>
              <a:t> Gonzalez, Rajiv </a:t>
            </a:r>
            <a:r>
              <a:rPr lang="en-US" dirty="0" err="1" smtClean="0"/>
              <a:t>Sabherwal</a:t>
            </a:r>
            <a:r>
              <a:rPr lang="en-US" dirty="0" smtClean="0"/>
              <a:t> (2004). </a:t>
            </a:r>
          </a:p>
          <a:p>
            <a:pPr>
              <a:buNone/>
            </a:pPr>
            <a:r>
              <a:rPr lang="en-US" dirty="0" smtClean="0"/>
              <a:t>Knowledge Management Challenges, Solutions, and Technologies. Prentice Hall. ISBN: 0-13-109931-0. </a:t>
            </a:r>
          </a:p>
          <a:p>
            <a:pPr>
              <a:buNone/>
            </a:pPr>
            <a:r>
              <a:rPr lang="en-US" dirty="0" smtClean="0"/>
              <a:t>• </a:t>
            </a:r>
            <a:r>
              <a:rPr lang="en-US" dirty="0" err="1" smtClean="0"/>
              <a:t>Dalkir</a:t>
            </a:r>
            <a:r>
              <a:rPr lang="en-US" dirty="0" smtClean="0"/>
              <a:t>, </a:t>
            </a:r>
            <a:r>
              <a:rPr lang="en-US" dirty="0" err="1" smtClean="0"/>
              <a:t>Kimiz</a:t>
            </a:r>
            <a:r>
              <a:rPr lang="en-US" dirty="0" smtClean="0"/>
              <a:t>. 2005. Knowledge Management in Theory and Practice. Elsevier.</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5</a:t>
            </a:fld>
            <a:endParaRPr lang="en-US"/>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books/materials</a:t>
            </a:r>
            <a:endParaRPr lang="en-US" dirty="0"/>
          </a:p>
        </p:txBody>
      </p:sp>
      <p:sp>
        <p:nvSpPr>
          <p:cNvPr id="3" name="Content Placeholder 2"/>
          <p:cNvSpPr>
            <a:spLocks noGrp="1"/>
          </p:cNvSpPr>
          <p:nvPr>
            <p:ph idx="1"/>
          </p:nvPr>
        </p:nvSpPr>
        <p:spPr/>
        <p:txBody>
          <a:bodyPr/>
          <a:lstStyle/>
          <a:p>
            <a:pPr>
              <a:buNone/>
            </a:pPr>
            <a:r>
              <a:rPr lang="en-US" sz="2400" dirty="0" smtClean="0"/>
              <a:t>• Elias M. </a:t>
            </a:r>
            <a:r>
              <a:rPr lang="en-US" sz="2400" dirty="0" err="1" smtClean="0"/>
              <a:t>Awad</a:t>
            </a:r>
            <a:r>
              <a:rPr lang="en-US" sz="2400" dirty="0" smtClean="0"/>
              <a:t>, Hassan M. </a:t>
            </a:r>
            <a:r>
              <a:rPr lang="en-US" sz="2400" dirty="0" err="1" smtClean="0"/>
              <a:t>Ghaziri</a:t>
            </a:r>
            <a:r>
              <a:rPr lang="en-US" sz="2400" dirty="0" smtClean="0"/>
              <a:t> (2004).  Knowledge Management. Prentice Hall. ISBN: 0-13-034820-1. </a:t>
            </a:r>
          </a:p>
          <a:p>
            <a:pPr>
              <a:buNone/>
            </a:pPr>
            <a:r>
              <a:rPr lang="en-US" sz="2400" dirty="0" smtClean="0"/>
              <a:t>• </a:t>
            </a:r>
            <a:r>
              <a:rPr lang="en-US" sz="2400" dirty="0" err="1" smtClean="0"/>
              <a:t>Madanmohan</a:t>
            </a:r>
            <a:r>
              <a:rPr lang="en-US" sz="2400" dirty="0" smtClean="0"/>
              <a:t> </a:t>
            </a:r>
            <a:r>
              <a:rPr lang="en-US" sz="2400" dirty="0" err="1" smtClean="0"/>
              <a:t>Rao</a:t>
            </a:r>
            <a:r>
              <a:rPr lang="en-US" sz="2400" dirty="0" smtClean="0"/>
              <a:t> (2004). Knowledge Management Tools and Techniques: Practitioners and Experts Evaluate KM Solutions. </a:t>
            </a:r>
            <a:r>
              <a:rPr lang="en-US" sz="2400" dirty="0" err="1" smtClean="0"/>
              <a:t>ButterworthHeinemann</a:t>
            </a:r>
            <a:r>
              <a:rPr lang="en-US" sz="2400" dirty="0" smtClean="0"/>
              <a:t>. ISBN: 0750678186. </a:t>
            </a:r>
          </a:p>
          <a:p>
            <a:pPr>
              <a:buNone/>
            </a:pPr>
            <a:r>
              <a:rPr lang="en-US" sz="2400" dirty="0" smtClean="0"/>
              <a:t>• </a:t>
            </a:r>
            <a:r>
              <a:rPr lang="en-US" sz="2400" dirty="0" err="1" smtClean="0"/>
              <a:t>Amrit</a:t>
            </a:r>
            <a:r>
              <a:rPr lang="en-US" sz="2400" dirty="0" smtClean="0"/>
              <a:t> </a:t>
            </a:r>
            <a:r>
              <a:rPr lang="en-US" sz="2400" dirty="0" err="1" smtClean="0"/>
              <a:t>Tiwana</a:t>
            </a:r>
            <a:r>
              <a:rPr lang="en-US" sz="2400" dirty="0" smtClean="0"/>
              <a:t> (2002).  The Knowledge Management Toolkit: Orchestrating IT, Strategy, and Knowledge Platforms (2nd Edition). Prentice Hall. ISBN: 013009224X. </a:t>
            </a:r>
            <a:endParaRPr lang="en-US" sz="24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6</a:t>
            </a:fld>
            <a:endParaRPr lang="en-US" dirty="0"/>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Skema</a:t>
            </a:r>
            <a:r>
              <a:rPr lang="en-US" dirty="0" smtClean="0"/>
              <a:t> </a:t>
            </a:r>
            <a:r>
              <a:rPr lang="en-US" dirty="0" err="1" smtClean="0"/>
              <a:t>Penilaian</a:t>
            </a:r>
            <a:endParaRPr lang="en-US" dirty="0"/>
          </a:p>
        </p:txBody>
      </p:sp>
      <p:sp>
        <p:nvSpPr>
          <p:cNvPr id="3" name="Content Placeholder 2"/>
          <p:cNvSpPr>
            <a:spLocks noGrp="1"/>
          </p:cNvSpPr>
          <p:nvPr>
            <p:ph idx="1"/>
          </p:nvPr>
        </p:nvSpPr>
        <p:spPr/>
        <p:txBody>
          <a:bodyPr/>
          <a:lstStyle/>
          <a:p>
            <a:pPr>
              <a:buNone/>
            </a:pPr>
            <a:r>
              <a:rPr lang="en-US" dirty="0" smtClean="0"/>
              <a:t> Individual Assignment</a:t>
            </a:r>
          </a:p>
          <a:p>
            <a:pPr>
              <a:buNone/>
            </a:pPr>
            <a:r>
              <a:rPr lang="en-US" dirty="0" smtClean="0"/>
              <a:t>o Critique paper – </a:t>
            </a:r>
            <a:r>
              <a:rPr lang="en-US" dirty="0" err="1" smtClean="0"/>
              <a:t>Tgs</a:t>
            </a:r>
            <a:r>
              <a:rPr lang="en-US" dirty="0" smtClean="0"/>
              <a:t> 1 &amp; 2  (15%)</a:t>
            </a:r>
          </a:p>
          <a:p>
            <a:pPr>
              <a:buNone/>
            </a:pPr>
            <a:r>
              <a:rPr lang="en-US" dirty="0" smtClean="0"/>
              <a:t>o Case study – </a:t>
            </a:r>
            <a:r>
              <a:rPr lang="en-US" dirty="0" err="1" smtClean="0"/>
              <a:t>Tgs</a:t>
            </a:r>
            <a:r>
              <a:rPr lang="en-US" dirty="0" smtClean="0"/>
              <a:t> </a:t>
            </a:r>
            <a:r>
              <a:rPr lang="en-US" dirty="0" err="1" smtClean="0"/>
              <a:t>kelompok</a:t>
            </a:r>
            <a:r>
              <a:rPr lang="en-US" dirty="0" smtClean="0"/>
              <a:t> (15%)</a:t>
            </a:r>
          </a:p>
          <a:p>
            <a:pPr>
              <a:buNone/>
            </a:pPr>
            <a:r>
              <a:rPr lang="en-US" dirty="0" smtClean="0"/>
              <a:t>• UTS (20 %) </a:t>
            </a:r>
          </a:p>
          <a:p>
            <a:pPr>
              <a:buNone/>
            </a:pPr>
            <a:r>
              <a:rPr lang="en-US" dirty="0" smtClean="0"/>
              <a:t>• UAS (30 %)</a:t>
            </a:r>
          </a:p>
          <a:p>
            <a:pPr>
              <a:buNone/>
            </a:pPr>
            <a:r>
              <a:rPr lang="en-US" dirty="0" smtClean="0"/>
              <a:t>• </a:t>
            </a:r>
            <a:r>
              <a:rPr lang="en-US" dirty="0" err="1" smtClean="0"/>
              <a:t>Membuat</a:t>
            </a:r>
            <a:r>
              <a:rPr lang="en-US" dirty="0" smtClean="0"/>
              <a:t> paper – </a:t>
            </a:r>
            <a:r>
              <a:rPr lang="en-US" dirty="0" err="1" smtClean="0"/>
              <a:t>Tgs</a:t>
            </a:r>
            <a:r>
              <a:rPr lang="en-US" dirty="0" smtClean="0"/>
              <a:t> 3 (10%)</a:t>
            </a:r>
          </a:p>
          <a:p>
            <a:pPr>
              <a:buNone/>
            </a:pPr>
            <a:r>
              <a:rPr lang="en-US" dirty="0" smtClean="0"/>
              <a:t>• </a:t>
            </a:r>
            <a:r>
              <a:rPr lang="en-US" dirty="0" err="1" smtClean="0"/>
              <a:t>Kehadiran</a:t>
            </a:r>
            <a:r>
              <a:rPr lang="en-US" dirty="0" smtClean="0"/>
              <a:t> – </a:t>
            </a:r>
            <a:r>
              <a:rPr lang="en-US" dirty="0" smtClean="0"/>
              <a:t>5% </a:t>
            </a:r>
          </a:p>
          <a:p>
            <a:r>
              <a:rPr lang="en-US" dirty="0" smtClean="0"/>
              <a:t>Quiz 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7</a:t>
            </a:fld>
            <a:endParaRPr lang="en-US"/>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77200" cy="792162"/>
          </a:xfrm>
        </p:spPr>
        <p:txBody>
          <a:bodyPr/>
          <a:lstStyle/>
          <a:p>
            <a:r>
              <a:rPr lang="en-US" dirty="0" err="1" smtClean="0"/>
              <a:t>Materi</a:t>
            </a:r>
            <a:r>
              <a:rPr lang="en-US" dirty="0" smtClean="0"/>
              <a:t> </a:t>
            </a:r>
            <a:r>
              <a:rPr lang="en-US" dirty="0" err="1" smtClean="0"/>
              <a:t>Perkuliahan</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8</a:t>
            </a:fld>
            <a:endParaRPr lang="en-US"/>
          </a:p>
        </p:txBody>
      </p:sp>
      <p:graphicFrame>
        <p:nvGraphicFramePr>
          <p:cNvPr id="6" name="Table 5"/>
          <p:cNvGraphicFramePr>
            <a:graphicFrameLocks noGrp="1"/>
          </p:cNvGraphicFramePr>
          <p:nvPr/>
        </p:nvGraphicFramePr>
        <p:xfrm>
          <a:off x="457200" y="838200"/>
          <a:ext cx="8305800" cy="5957044"/>
        </p:xfrm>
        <a:graphic>
          <a:graphicData uri="http://schemas.openxmlformats.org/drawingml/2006/table">
            <a:tbl>
              <a:tblPr firstRow="1" bandRow="1">
                <a:tableStyleId>{5C22544A-7EE6-4342-B048-85BDC9FD1C3A}</a:tableStyleId>
              </a:tblPr>
              <a:tblGrid>
                <a:gridCol w="5464342"/>
                <a:gridCol w="2841458"/>
              </a:tblGrid>
              <a:tr h="589713">
                <a:tc>
                  <a:txBody>
                    <a:bodyPr/>
                    <a:lstStyle/>
                    <a:p>
                      <a:pPr algn="ctr"/>
                      <a:r>
                        <a:rPr lang="en-US" b="1" dirty="0" err="1" smtClean="0"/>
                        <a:t>Materi</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Minggu</a:t>
                      </a:r>
                      <a:endParaRPr lang="en-US" b="1" dirty="0" smtClean="0"/>
                    </a:p>
                    <a:p>
                      <a:pPr algn="ctr"/>
                      <a:endParaRPr lang="en-US" b="1" dirty="0"/>
                    </a:p>
                  </a:txBody>
                  <a:tcPr/>
                </a:tc>
              </a:tr>
              <a:tr h="603753">
                <a:tc>
                  <a:txBody>
                    <a:bodyPr/>
                    <a:lstStyle/>
                    <a:p>
                      <a:r>
                        <a:rPr lang="en-US" b="1" dirty="0" smtClean="0"/>
                        <a:t>Overview of Knowledge Management</a:t>
                      </a:r>
                    </a:p>
                    <a:p>
                      <a:endParaRPr lang="en-US" b="1" dirty="0"/>
                    </a:p>
                  </a:txBody>
                  <a:tcPr/>
                </a:tc>
                <a:tc>
                  <a:txBody>
                    <a:bodyPr/>
                    <a:lstStyle/>
                    <a:p>
                      <a:r>
                        <a:rPr lang="en-US" dirty="0" smtClean="0"/>
                        <a:t>1</a:t>
                      </a:r>
                    </a:p>
                  </a:txBody>
                  <a:tcPr/>
                </a:tc>
              </a:tr>
              <a:tr h="8424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Nature of Knowledge </a:t>
                      </a:r>
                      <a:endParaRPr lang="en-US" b="1" dirty="0"/>
                    </a:p>
                  </a:txBody>
                  <a:tcPr/>
                </a:tc>
                <a:tc>
                  <a:txBody>
                    <a:bodyPr/>
                    <a:lstStyle/>
                    <a:p>
                      <a:r>
                        <a:rPr lang="en-US" dirty="0" smtClean="0"/>
                        <a:t>2 - </a:t>
                      </a:r>
                      <a:r>
                        <a:rPr lang="en-US" dirty="0" err="1" smtClean="0"/>
                        <a:t>Tugas</a:t>
                      </a:r>
                      <a:r>
                        <a:rPr lang="en-US" dirty="0" smtClean="0"/>
                        <a:t> 1 </a:t>
                      </a:r>
                      <a:r>
                        <a:rPr lang="en-US" dirty="0" err="1" smtClean="0"/>
                        <a:t>kritik</a:t>
                      </a:r>
                      <a:r>
                        <a:rPr lang="en-US" dirty="0" smtClean="0"/>
                        <a:t> paper </a:t>
                      </a:r>
                      <a:r>
                        <a:rPr lang="en-US" dirty="0" err="1" smtClean="0"/>
                        <a:t>diberikan</a:t>
                      </a:r>
                      <a:endParaRPr lang="en-US" dirty="0"/>
                    </a:p>
                  </a:txBody>
                  <a:tcPr/>
                </a:tc>
              </a:tr>
              <a:tr h="753659">
                <a:tc>
                  <a:txBody>
                    <a:bodyPr/>
                    <a:lstStyle/>
                    <a:p>
                      <a:r>
                        <a:rPr lang="en-US" b="1" dirty="0" smtClean="0"/>
                        <a:t>Knowledge Management  Solutions</a:t>
                      </a:r>
                    </a:p>
                    <a:p>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a:t>
                      </a:r>
                    </a:p>
                    <a:p>
                      <a:endParaRPr lang="en-US" dirty="0"/>
                    </a:p>
                  </a:txBody>
                  <a:tcPr/>
                </a:tc>
              </a:tr>
              <a:tr h="1095181">
                <a:tc>
                  <a:txBody>
                    <a:bodyPr/>
                    <a:lstStyle/>
                    <a:p>
                      <a:r>
                        <a:rPr lang="en-US" b="1" dirty="0" smtClean="0"/>
                        <a:t>Organizational Impacts of  Knowledge Management</a:t>
                      </a:r>
                    </a:p>
                    <a:p>
                      <a:endParaRPr lang="en-US" b="1" dirty="0"/>
                    </a:p>
                  </a:txBody>
                  <a:tcPr/>
                </a:tc>
                <a:tc>
                  <a:txBody>
                    <a:bodyPr/>
                    <a:lstStyle/>
                    <a:p>
                      <a:r>
                        <a:rPr lang="en-US" dirty="0" smtClean="0"/>
                        <a:t>4- </a:t>
                      </a:r>
                      <a:r>
                        <a:rPr lang="en-US" dirty="0" err="1" smtClean="0"/>
                        <a:t>Tugas</a:t>
                      </a:r>
                      <a:r>
                        <a:rPr lang="en-US" dirty="0" smtClean="0"/>
                        <a:t> 1 </a:t>
                      </a:r>
                      <a:r>
                        <a:rPr lang="en-US" dirty="0" err="1" smtClean="0"/>
                        <a:t>dikumpulkan</a:t>
                      </a:r>
                      <a:endParaRPr lang="en-US" dirty="0" smtClean="0"/>
                    </a:p>
                    <a:p>
                      <a:r>
                        <a:rPr lang="en-US" dirty="0" err="1" smtClean="0"/>
                        <a:t>Tugas</a:t>
                      </a:r>
                      <a:r>
                        <a:rPr lang="en-US" dirty="0" smtClean="0"/>
                        <a:t> 2 </a:t>
                      </a:r>
                      <a:r>
                        <a:rPr lang="en-US" dirty="0" err="1" smtClean="0"/>
                        <a:t>kritik</a:t>
                      </a:r>
                      <a:r>
                        <a:rPr lang="en-US" dirty="0" smtClean="0"/>
                        <a:t> paper </a:t>
                      </a:r>
                      <a:r>
                        <a:rPr lang="en-US" dirty="0" err="1" smtClean="0"/>
                        <a:t>diberikan</a:t>
                      </a:r>
                      <a:endParaRPr lang="en-US" dirty="0"/>
                    </a:p>
                  </a:txBody>
                  <a:tcPr/>
                </a:tc>
              </a:tr>
              <a:tr h="589713">
                <a:tc>
                  <a:txBody>
                    <a:bodyPr/>
                    <a:lstStyle/>
                    <a:p>
                      <a:r>
                        <a:rPr lang="en-US" b="1" dirty="0" smtClean="0"/>
                        <a:t>Factors Influencing  Knowledge Management</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a:t>
                      </a:r>
                    </a:p>
                    <a:p>
                      <a:endParaRPr lang="en-US" dirty="0"/>
                    </a:p>
                  </a:txBody>
                  <a:tcPr/>
                </a:tc>
              </a:tr>
              <a:tr h="979757">
                <a:tc>
                  <a:txBody>
                    <a:bodyPr/>
                    <a:lstStyle/>
                    <a:p>
                      <a:r>
                        <a:rPr lang="en-US" b="1" dirty="0" smtClean="0"/>
                        <a:t>Knowledge Management  Assessment of an Organization</a:t>
                      </a:r>
                    </a:p>
                    <a:p>
                      <a:endParaRPr lang="en-US" b="1" dirty="0"/>
                    </a:p>
                  </a:txBody>
                  <a:tcPr/>
                </a:tc>
                <a:tc>
                  <a:txBody>
                    <a:bodyPr/>
                    <a:lstStyle/>
                    <a:p>
                      <a:r>
                        <a:rPr lang="en-US" dirty="0" smtClean="0"/>
                        <a:t>6- </a:t>
                      </a:r>
                      <a:r>
                        <a:rPr lang="en-US" dirty="0" err="1" smtClean="0"/>
                        <a:t>Tugas</a:t>
                      </a:r>
                      <a:r>
                        <a:rPr lang="en-US" baseline="0" dirty="0" smtClean="0"/>
                        <a:t> 2 </a:t>
                      </a:r>
                      <a:r>
                        <a:rPr lang="en-US" baseline="0" dirty="0" err="1" smtClean="0"/>
                        <a:t>dikumpulkan</a:t>
                      </a:r>
                      <a:endParaRPr lang="en-US" dirty="0"/>
                    </a:p>
                  </a:txBody>
                  <a:tcPr/>
                </a:tc>
              </a:tr>
              <a:tr h="336979">
                <a:tc>
                  <a:txBody>
                    <a:bodyPr/>
                    <a:lstStyle/>
                    <a:p>
                      <a:r>
                        <a:rPr lang="en-US" b="1" dirty="0" err="1" smtClean="0"/>
                        <a:t>Presentasi</a:t>
                      </a:r>
                      <a:r>
                        <a:rPr lang="en-US" b="1" dirty="0" smtClean="0"/>
                        <a:t> </a:t>
                      </a:r>
                      <a:r>
                        <a:rPr lang="en-US" b="1" dirty="0" err="1" smtClean="0"/>
                        <a:t>Tugas</a:t>
                      </a:r>
                      <a:endParaRPr lang="en-US" b="1" dirty="0"/>
                    </a:p>
                  </a:txBody>
                  <a:tcPr/>
                </a:tc>
                <a:tc>
                  <a:txBody>
                    <a:bodyPr/>
                    <a:lstStyle/>
                    <a:p>
                      <a:r>
                        <a:rPr lang="en-US" dirty="0" smtClean="0"/>
                        <a:t>7 </a:t>
                      </a:r>
                      <a:r>
                        <a:rPr lang="en-US" dirty="0" err="1" smtClean="0"/>
                        <a:t>presentasi</a:t>
                      </a:r>
                      <a:r>
                        <a:rPr lang="en-US" dirty="0" smtClean="0"/>
                        <a:t> </a:t>
                      </a:r>
                      <a:r>
                        <a:rPr lang="en-US" dirty="0" err="1" smtClean="0"/>
                        <a:t>tugas</a:t>
                      </a:r>
                      <a:r>
                        <a:rPr lang="en-US" dirty="0" smtClean="0"/>
                        <a:t> 1&amp;2</a:t>
                      </a:r>
                      <a:endParaRPr lang="en-US" dirty="0"/>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77200" cy="792162"/>
          </a:xfrm>
        </p:spPr>
        <p:txBody>
          <a:bodyPr/>
          <a:lstStyle/>
          <a:p>
            <a:r>
              <a:rPr lang="en-US" sz="3600" dirty="0" err="1" smtClean="0"/>
              <a:t>Materi</a:t>
            </a:r>
            <a:r>
              <a:rPr lang="en-US" sz="3600" dirty="0" smtClean="0"/>
              <a:t> </a:t>
            </a:r>
            <a:r>
              <a:rPr lang="en-US" sz="3600" dirty="0" err="1" smtClean="0"/>
              <a:t>Perkuliahan</a:t>
            </a:r>
            <a:endParaRPr lang="en-US" sz="3600"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2CFF90-2541-476F-B94E-A7F0A82DEFA0}" type="slidenum">
              <a:rPr lang="en-US" smtClean="0"/>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45791973"/>
              </p:ext>
            </p:extLst>
          </p:nvPr>
        </p:nvGraphicFramePr>
        <p:xfrm>
          <a:off x="0" y="762000"/>
          <a:ext cx="9144000" cy="6508425"/>
        </p:xfrm>
        <a:graphic>
          <a:graphicData uri="http://schemas.openxmlformats.org/drawingml/2006/table">
            <a:tbl>
              <a:tblPr firstRow="1" bandRow="1">
                <a:tableStyleId>{5C22544A-7EE6-4342-B048-85BDC9FD1C3A}</a:tableStyleId>
              </a:tblPr>
              <a:tblGrid>
                <a:gridCol w="5285064"/>
                <a:gridCol w="3858936"/>
              </a:tblGrid>
              <a:tr h="614503">
                <a:tc>
                  <a:txBody>
                    <a:bodyPr/>
                    <a:lstStyle/>
                    <a:p>
                      <a:pPr algn="ctr"/>
                      <a:r>
                        <a:rPr lang="en-US" sz="1600" dirty="0" err="1" smtClean="0"/>
                        <a:t>Materi</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t>Minggu</a:t>
                      </a:r>
                      <a:endParaRPr lang="en-US" sz="1600" dirty="0" smtClean="0"/>
                    </a:p>
                    <a:p>
                      <a:pPr algn="ctr"/>
                      <a:endParaRPr lang="en-US" sz="1600" dirty="0"/>
                    </a:p>
                  </a:txBody>
                  <a:tcPr/>
                </a:tc>
              </a:tr>
              <a:tr h="540329">
                <a:tc>
                  <a:txBody>
                    <a:bodyPr/>
                    <a:lstStyle/>
                    <a:p>
                      <a:r>
                        <a:rPr lang="en-US" sz="1600" b="1" dirty="0" err="1" smtClean="0"/>
                        <a:t>uts</a:t>
                      </a:r>
                      <a:endParaRPr lang="en-US" sz="1600" b="1" dirty="0" smtClean="0"/>
                    </a:p>
                    <a:p>
                      <a:endParaRPr lang="en-US" sz="1600" b="1" dirty="0"/>
                    </a:p>
                  </a:txBody>
                  <a:tcPr/>
                </a:tc>
                <a:tc>
                  <a:txBody>
                    <a:bodyPr/>
                    <a:lstStyle/>
                    <a:p>
                      <a:r>
                        <a:rPr lang="en-US" sz="1600" dirty="0" smtClean="0"/>
                        <a:t>8-</a:t>
                      </a:r>
                    </a:p>
                  </a:txBody>
                  <a:tcPr/>
                </a:tc>
              </a:tr>
              <a:tr h="9693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t>Knowledge Capture and Codification </a:t>
                      </a:r>
                      <a:endParaRPr lang="en-US" sz="1600" b="1" dirty="0"/>
                    </a:p>
                  </a:txBody>
                  <a:tcPr/>
                </a:tc>
                <a:tc>
                  <a:txBody>
                    <a:bodyPr/>
                    <a:lstStyle/>
                    <a:p>
                      <a:r>
                        <a:rPr lang="en-US" sz="1600" dirty="0" smtClean="0"/>
                        <a:t>9 - </a:t>
                      </a:r>
                      <a:r>
                        <a:rPr lang="en-US" sz="1600" dirty="0" err="1" smtClean="0"/>
                        <a:t>Tugas</a:t>
                      </a:r>
                      <a:r>
                        <a:rPr lang="en-US" sz="1600" dirty="0" smtClean="0"/>
                        <a:t> 3 - paper</a:t>
                      </a:r>
                      <a:r>
                        <a:rPr lang="en-US" sz="1600" baseline="0" dirty="0" smtClean="0"/>
                        <a:t> </a:t>
                      </a:r>
                      <a:r>
                        <a:rPr lang="en-US" sz="1600" dirty="0" err="1" smtClean="0"/>
                        <a:t>diberikan</a:t>
                      </a:r>
                      <a:r>
                        <a:rPr lang="en-US" sz="1600" dirty="0" smtClean="0"/>
                        <a:t>,</a:t>
                      </a:r>
                      <a:r>
                        <a:rPr lang="en-US" sz="1600" baseline="0" dirty="0" smtClean="0"/>
                        <a:t> </a:t>
                      </a:r>
                      <a:r>
                        <a:rPr lang="en-US" sz="1600" baseline="0" dirty="0" err="1" smtClean="0"/>
                        <a:t>Tugas</a:t>
                      </a:r>
                      <a:r>
                        <a:rPr lang="en-US" sz="1600" baseline="0" dirty="0" smtClean="0"/>
                        <a:t> </a:t>
                      </a:r>
                      <a:r>
                        <a:rPr lang="en-US" sz="1600" baseline="0" dirty="0" err="1" smtClean="0"/>
                        <a:t>Kelompok</a:t>
                      </a:r>
                      <a:r>
                        <a:rPr lang="en-US" sz="1600" baseline="0" dirty="0" smtClean="0"/>
                        <a:t> </a:t>
                      </a:r>
                      <a:r>
                        <a:rPr lang="en-US" sz="1600" baseline="0" dirty="0" smtClean="0"/>
                        <a:t>Project UAS </a:t>
                      </a:r>
                      <a:r>
                        <a:rPr lang="en-US" sz="1600" baseline="0" dirty="0" err="1" smtClean="0"/>
                        <a:t>diberikan</a:t>
                      </a:r>
                      <a:r>
                        <a:rPr lang="en-US" sz="1600" baseline="0" dirty="0" smtClean="0"/>
                        <a:t> </a:t>
                      </a:r>
                      <a:endParaRPr lang="en-US" sz="1600" dirty="0"/>
                    </a:p>
                  </a:txBody>
                  <a:tcPr/>
                </a:tc>
              </a:tr>
              <a:tr h="614503">
                <a:tc>
                  <a:txBody>
                    <a:bodyPr/>
                    <a:lstStyle/>
                    <a:p>
                      <a:r>
                        <a:rPr lang="en-US" sz="1600" b="1" dirty="0" smtClean="0"/>
                        <a:t>Knowledge Sharing and Communities of Practice </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p>
                    <a:p>
                      <a:endParaRPr lang="en-US" sz="1600" dirty="0"/>
                    </a:p>
                  </a:txBody>
                  <a:tcPr/>
                </a:tc>
              </a:tr>
              <a:tr h="687657">
                <a:tc>
                  <a:txBody>
                    <a:bodyPr/>
                    <a:lstStyle/>
                    <a:p>
                      <a:r>
                        <a:rPr lang="en-US" sz="1600" b="1" dirty="0" smtClean="0"/>
                        <a:t>Knowledge Application </a:t>
                      </a:r>
                      <a:endParaRPr lang="en-US" sz="1600" b="1" dirty="0"/>
                    </a:p>
                  </a:txBody>
                  <a:tcPr/>
                </a:tc>
                <a:tc>
                  <a:txBody>
                    <a:bodyPr/>
                    <a:lstStyle/>
                    <a:p>
                      <a:r>
                        <a:rPr lang="en-US" sz="1600" dirty="0" smtClean="0"/>
                        <a:t>11 -</a:t>
                      </a:r>
                      <a:r>
                        <a:rPr lang="en-US" sz="1600" dirty="0" err="1" smtClean="0"/>
                        <a:t>Tugas</a:t>
                      </a:r>
                      <a:r>
                        <a:rPr lang="en-US" sz="1600" dirty="0" smtClean="0"/>
                        <a:t> 3 </a:t>
                      </a:r>
                      <a:r>
                        <a:rPr lang="en-US" sz="1600" dirty="0" err="1" smtClean="0"/>
                        <a:t>diupload</a:t>
                      </a:r>
                      <a:r>
                        <a:rPr lang="en-US" sz="1600" dirty="0" smtClean="0"/>
                        <a:t> </a:t>
                      </a:r>
                      <a:r>
                        <a:rPr lang="en-US" sz="1600" dirty="0" err="1" smtClean="0"/>
                        <a:t>dan</a:t>
                      </a:r>
                      <a:r>
                        <a:rPr lang="en-US" sz="1600" dirty="0" smtClean="0"/>
                        <a:t> </a:t>
                      </a:r>
                      <a:r>
                        <a:rPr lang="en-US" sz="1600" dirty="0" err="1" smtClean="0"/>
                        <a:t>direview</a:t>
                      </a:r>
                      <a:r>
                        <a:rPr lang="en-US" sz="1600" dirty="0" smtClean="0"/>
                        <a:t> </a:t>
                      </a:r>
                      <a:r>
                        <a:rPr lang="en-US" sz="1600" dirty="0" err="1" smtClean="0"/>
                        <a:t>oleh</a:t>
                      </a:r>
                      <a:r>
                        <a:rPr lang="en-US" sz="1600" dirty="0" smtClean="0"/>
                        <a:t> </a:t>
                      </a:r>
                      <a:r>
                        <a:rPr lang="en-US" sz="1600" dirty="0" err="1" smtClean="0"/>
                        <a:t>teman</a:t>
                      </a:r>
                      <a:r>
                        <a:rPr lang="en-US" sz="1600" dirty="0" smtClean="0"/>
                        <a:t> yang lain</a:t>
                      </a:r>
                      <a:endParaRPr lang="en-US" sz="1600" dirty="0"/>
                    </a:p>
                  </a:txBody>
                  <a:tcPr/>
                </a:tc>
              </a:tr>
              <a:tr h="614503">
                <a:tc>
                  <a:txBody>
                    <a:bodyPr/>
                    <a:lstStyle/>
                    <a:p>
                      <a:r>
                        <a:rPr lang="en-US" sz="1600" b="1" dirty="0" smtClean="0"/>
                        <a:t>The Role of Organizational  Culture </a:t>
                      </a:r>
                      <a:endParaRPr lang="en-US"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12</a:t>
                      </a:r>
                    </a:p>
                    <a:p>
                      <a:endParaRPr lang="en-US" sz="1600" dirty="0"/>
                    </a:p>
                  </a:txBody>
                  <a:tcPr/>
                </a:tc>
              </a:tr>
              <a:tr h="827010">
                <a:tc>
                  <a:txBody>
                    <a:bodyPr/>
                    <a:lstStyle/>
                    <a:p>
                      <a:r>
                        <a:rPr lang="en-US" sz="1600" b="1" dirty="0" smtClean="0"/>
                        <a:t>Knowledge Management Tools </a:t>
                      </a:r>
                    </a:p>
                  </a:txBody>
                  <a:tcPr/>
                </a:tc>
                <a:tc>
                  <a:txBody>
                    <a:bodyPr/>
                    <a:lstStyle/>
                    <a:p>
                      <a:r>
                        <a:rPr lang="en-US" sz="1600" dirty="0" smtClean="0"/>
                        <a:t>13 -Upload </a:t>
                      </a:r>
                      <a:r>
                        <a:rPr lang="en-US" sz="1600" dirty="0" err="1" smtClean="0"/>
                        <a:t>Kritik</a:t>
                      </a:r>
                      <a:r>
                        <a:rPr lang="en-US" sz="1600" dirty="0" smtClean="0"/>
                        <a:t> paper </a:t>
                      </a:r>
                      <a:r>
                        <a:rPr lang="en-US" sz="1600" dirty="0" err="1" smtClean="0"/>
                        <a:t>diberikan</a:t>
                      </a:r>
                      <a:r>
                        <a:rPr lang="en-US" sz="1600" dirty="0" smtClean="0"/>
                        <a:t> </a:t>
                      </a:r>
                      <a:r>
                        <a:rPr lang="en-US" sz="1600" dirty="0" err="1" smtClean="0"/>
                        <a:t>ke</a:t>
                      </a:r>
                      <a:endParaRPr lang="en-US" sz="1600" dirty="0" smtClean="0"/>
                    </a:p>
                    <a:p>
                      <a:r>
                        <a:rPr lang="en-US" sz="1600" dirty="0" smtClean="0"/>
                        <a:t>masing2 </a:t>
                      </a:r>
                      <a:r>
                        <a:rPr lang="en-US" sz="1600" dirty="0" err="1" smtClean="0"/>
                        <a:t>penulis</a:t>
                      </a:r>
                      <a:endParaRPr lang="en-US" sz="1600" dirty="0"/>
                    </a:p>
                  </a:txBody>
                  <a:tcPr/>
                </a:tc>
              </a:tr>
              <a:tr h="636161">
                <a:tc>
                  <a:txBody>
                    <a:bodyPr/>
                    <a:lstStyle/>
                    <a:p>
                      <a:r>
                        <a:rPr lang="en-US" sz="1600" b="1" dirty="0" smtClean="0"/>
                        <a:t>KM Strategy and Metrics</a:t>
                      </a:r>
                      <a:endParaRPr lang="en-US" sz="1600" b="1" dirty="0"/>
                    </a:p>
                  </a:txBody>
                  <a:tcPr/>
                </a:tc>
                <a:tc>
                  <a:txBody>
                    <a:bodyPr/>
                    <a:lstStyle/>
                    <a:p>
                      <a:r>
                        <a:rPr lang="en-US" sz="1600" dirty="0" smtClean="0"/>
                        <a:t>14 - Final </a:t>
                      </a:r>
                      <a:r>
                        <a:rPr lang="en-US" sz="1600" dirty="0" err="1" smtClean="0"/>
                        <a:t>Tugas</a:t>
                      </a:r>
                      <a:r>
                        <a:rPr lang="en-US" sz="1600" dirty="0" smtClean="0"/>
                        <a:t> 3 </a:t>
                      </a:r>
                      <a:r>
                        <a:rPr lang="en-US" sz="1600" dirty="0" err="1" smtClean="0"/>
                        <a:t>dikumpulkan</a:t>
                      </a:r>
                      <a:r>
                        <a:rPr lang="en-US" sz="1600" dirty="0" smtClean="0"/>
                        <a:t> </a:t>
                      </a:r>
                      <a:endParaRPr lang="en-US" sz="1600" dirty="0"/>
                    </a:p>
                  </a:txBody>
                  <a:tcPr/>
                </a:tc>
              </a:tr>
              <a:tr h="6145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err="1" smtClean="0"/>
                        <a:t>Presentasi</a:t>
                      </a:r>
                      <a:r>
                        <a:rPr lang="en-US" sz="1600" b="1" dirty="0" smtClean="0"/>
                        <a:t> </a:t>
                      </a:r>
                      <a:r>
                        <a:rPr lang="en-US" sz="1600" b="1" dirty="0" err="1" smtClean="0"/>
                        <a:t>Tugas</a:t>
                      </a:r>
                      <a:endParaRPr lang="en-US" sz="1600" b="1" dirty="0" smtClean="0"/>
                    </a:p>
                  </a:txBody>
                  <a:tcPr/>
                </a:tc>
                <a:tc>
                  <a:txBody>
                    <a:bodyPr/>
                    <a:lstStyle/>
                    <a:p>
                      <a:r>
                        <a:rPr lang="en-US" sz="1600" dirty="0" smtClean="0"/>
                        <a:t>15  - Upload </a:t>
                      </a:r>
                      <a:r>
                        <a:rPr lang="en-US" sz="1600" dirty="0" err="1" smtClean="0"/>
                        <a:t>ppt</a:t>
                      </a:r>
                      <a:r>
                        <a:rPr lang="en-US" sz="1600" dirty="0" smtClean="0"/>
                        <a:t> – </a:t>
                      </a:r>
                      <a:r>
                        <a:rPr lang="en-US" sz="1600" dirty="0" err="1" smtClean="0"/>
                        <a:t>Tugas</a:t>
                      </a:r>
                      <a:r>
                        <a:rPr lang="en-US" sz="1600" dirty="0" smtClean="0"/>
                        <a:t> </a:t>
                      </a:r>
                      <a:r>
                        <a:rPr lang="en-US" sz="1600" dirty="0" err="1" smtClean="0"/>
                        <a:t>Kelompok</a:t>
                      </a:r>
                      <a:endParaRPr lang="en-US" sz="1600" dirty="0"/>
                    </a:p>
                  </a:txBody>
                  <a:tcPr/>
                </a:tc>
              </a:tr>
              <a:tr h="351144">
                <a:tc>
                  <a:txBody>
                    <a:bodyPr/>
                    <a:lstStyle/>
                    <a:p>
                      <a:r>
                        <a:rPr lang="en-US" sz="1600" b="1" dirty="0" smtClean="0"/>
                        <a:t>UAS</a:t>
                      </a:r>
                      <a:endParaRPr lang="en-US" sz="1600" b="1" dirty="0"/>
                    </a:p>
                  </a:txBody>
                  <a:tcPr/>
                </a:tc>
                <a:tc>
                  <a:txBody>
                    <a:bodyPr/>
                    <a:lstStyle/>
                    <a:p>
                      <a:r>
                        <a:rPr lang="en-US" sz="1600" dirty="0" smtClean="0"/>
                        <a:t>16</a:t>
                      </a:r>
                      <a:endParaRPr lang="en-US" sz="1600" dirty="0"/>
                    </a:p>
                  </a:txBody>
                  <a:tcPr/>
                </a:tc>
              </a:tr>
            </a:tbl>
          </a:graphicData>
        </a:graphic>
      </p:graphicFrame>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8198</TotalTime>
  <Words>1787</Words>
  <Application>Microsoft Office PowerPoint</Application>
  <PresentationFormat>On-screen Show (4:3)</PresentationFormat>
  <Paragraphs>285</Paragraphs>
  <Slides>40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Baskerville Old Face</vt:lpstr>
      <vt:lpstr>Calibri</vt:lpstr>
      <vt:lpstr>Georgia</vt:lpstr>
      <vt:lpstr>Tahoma</vt:lpstr>
      <vt:lpstr>Trebuchet MS</vt:lpstr>
      <vt:lpstr>Wingdings</vt:lpstr>
      <vt:lpstr>Wingdings 2</vt:lpstr>
      <vt:lpstr>Wingdings 3</vt:lpstr>
      <vt:lpstr>Urban</vt:lpstr>
      <vt:lpstr> Week 1. Knowledge Management </vt:lpstr>
      <vt:lpstr>SILABUS  KNOWLEDGE  MANAGEMENT </vt:lpstr>
      <vt:lpstr>Deskripsi Mata Kuliah (1) </vt:lpstr>
      <vt:lpstr>Deskripsi Mata Kuliah (2)</vt:lpstr>
      <vt:lpstr>Textbooks</vt:lpstr>
      <vt:lpstr>Reference books/materials</vt:lpstr>
      <vt:lpstr>Skema Penilaian</vt:lpstr>
      <vt:lpstr>Materi Perkuliahan</vt:lpstr>
      <vt:lpstr>Materi Perkuliahan</vt:lpstr>
      <vt:lpstr>Tugas</vt:lpstr>
      <vt:lpstr>Tugas Individu (3) : Membuat Paper</vt:lpstr>
      <vt:lpstr>Tugas Kelompok: Case Study  evaluation </vt:lpstr>
      <vt:lpstr>Overview knowledge management</vt:lpstr>
      <vt:lpstr>Tujuan Pembelajaran</vt:lpstr>
      <vt:lpstr>Pengetahuan</vt:lpstr>
      <vt:lpstr>Perubahan Jaman</vt:lpstr>
      <vt:lpstr>Hakikat KM</vt:lpstr>
      <vt:lpstr>Definisi</vt:lpstr>
      <vt:lpstr>Definisi</vt:lpstr>
      <vt:lpstr>Definisi</vt:lpstr>
      <vt:lpstr>Definisi</vt:lpstr>
      <vt:lpstr>ICM</vt:lpstr>
      <vt:lpstr>Tujuan KM</vt:lpstr>
      <vt:lpstr>Apa itu KM ?</vt:lpstr>
      <vt:lpstr>Multidisiplin KM</vt:lpstr>
      <vt:lpstr>Data vs Information vs Knowledge</vt:lpstr>
      <vt:lpstr>Dari Data Menjadi Pengetahuan</vt:lpstr>
      <vt:lpstr>Data vs Information vs Knowledge</vt:lpstr>
      <vt:lpstr>Data, Information and Knowledge</vt:lpstr>
      <vt:lpstr>Jenis dan Bentuk Pengetahuan</vt:lpstr>
      <vt:lpstr>Teknik Analisis Konsep</vt:lpstr>
      <vt:lpstr>Dimensi Analisis Konsep</vt:lpstr>
      <vt:lpstr>Sejarah KM</vt:lpstr>
      <vt:lpstr>Kekayaan Intelektual</vt:lpstr>
      <vt:lpstr>Perspektif Organisasi</vt:lpstr>
      <vt:lpstr>Mengapa KM Penting ?</vt:lpstr>
      <vt:lpstr>KM untuk Individual</vt:lpstr>
      <vt:lpstr>KM untuk Komunitas</vt:lpstr>
      <vt:lpstr>KM untuk Organisasi</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Admins</cp:lastModifiedBy>
  <cp:revision>454</cp:revision>
  <dcterms:created xsi:type="dcterms:W3CDTF">2011-09-16T02:11:44Z</dcterms:created>
  <dcterms:modified xsi:type="dcterms:W3CDTF">2018-01-18T06:59:22Z</dcterms:modified>
</cp:coreProperties>
</file>