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00736A-5902-4324-9CCA-48AED80D1BAA}" type="datetimeFigureOut">
              <a:rPr lang="id-ID"/>
              <a:pPr>
                <a:defRPr/>
              </a:pPr>
              <a:t>04/11/2015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B9D83FAC-162C-4195-B8F1-D2F33AF1A6C7}" type="slidenum">
              <a:rPr lang="id-ID" altLang="id-ID"/>
              <a:pPr/>
              <a:t>‹#›</a:t>
            </a:fld>
            <a:endParaRPr lang="id-ID" altLang="id-ID"/>
          </a:p>
        </p:txBody>
      </p:sp>
    </p:spTree>
    <p:extLst>
      <p:ext uri="{BB962C8B-B14F-4D97-AF65-F5344CB8AC3E}">
        <p14:creationId xmlns:p14="http://schemas.microsoft.com/office/powerpoint/2010/main" val="47858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id-ID" smtClean="0"/>
          </a:p>
        </p:txBody>
      </p:sp>
      <p:sp>
        <p:nvSpPr>
          <p:cNvPr id="225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F6DEF78-D249-4379-9925-AB9C213194BA}" type="slidenum">
              <a:rPr lang="id-ID" altLang="id-ID">
                <a:latin typeface="Calibri" panose="020F0502020204030204" pitchFamily="34" charset="0"/>
              </a:rPr>
              <a:pPr eaLnBrk="1" hangingPunct="1"/>
              <a:t>7</a:t>
            </a:fld>
            <a:endParaRPr lang="id-ID" altLang="id-ID">
              <a:latin typeface="Calibri" panose="020F0502020204030204" pitchFamily="34" charset="0"/>
            </a:endParaRPr>
          </a:p>
        </p:txBody>
      </p:sp>
    </p:spTree>
    <p:extLst>
      <p:ext uri="{BB962C8B-B14F-4D97-AF65-F5344CB8AC3E}">
        <p14:creationId xmlns:p14="http://schemas.microsoft.com/office/powerpoint/2010/main" val="645936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id-ID" smtClean="0"/>
              <a:t> </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E927C6-1183-40F6-A816-F5729F79E24F}" type="slidenum">
              <a:rPr lang="en-US" altLang="id-ID">
                <a:latin typeface="Calibri" panose="020F0502020204030204" pitchFamily="34" charset="0"/>
              </a:rPr>
              <a:pPr eaLnBrk="1" hangingPunct="1"/>
              <a:t>30</a:t>
            </a:fld>
            <a:endParaRPr lang="en-US" altLang="id-ID">
              <a:latin typeface="Calibri" panose="020F0502020204030204" pitchFamily="34" charset="0"/>
            </a:endParaRPr>
          </a:p>
        </p:txBody>
      </p:sp>
    </p:spTree>
    <p:extLst>
      <p:ext uri="{BB962C8B-B14F-4D97-AF65-F5344CB8AC3E}">
        <p14:creationId xmlns:p14="http://schemas.microsoft.com/office/powerpoint/2010/main" val="532998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251715A-40CA-48DB-B0A9-D6CFB9376D56}" type="slidenum">
              <a:rPr lang="en-US" altLang="id-ID">
                <a:latin typeface="Calibri" panose="020F0502020204030204" pitchFamily="34" charset="0"/>
              </a:rPr>
              <a:pPr eaLnBrk="1" hangingPunct="1"/>
              <a:t>18</a:t>
            </a:fld>
            <a:endParaRPr lang="en-US" altLang="id-ID">
              <a:latin typeface="Calibri" panose="020F0502020204030204" pitchFamily="34" charset="0"/>
            </a:endParaRPr>
          </a:p>
        </p:txBody>
      </p:sp>
    </p:spTree>
    <p:extLst>
      <p:ext uri="{BB962C8B-B14F-4D97-AF65-F5344CB8AC3E}">
        <p14:creationId xmlns:p14="http://schemas.microsoft.com/office/powerpoint/2010/main" val="3468813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254CB2-90B2-46A6-AEE4-15A90318EBB8}" type="slidenum">
              <a:rPr lang="en-US" altLang="id-ID">
                <a:latin typeface="Calibri" panose="020F0502020204030204" pitchFamily="34" charset="0"/>
              </a:rPr>
              <a:pPr eaLnBrk="1" hangingPunct="1"/>
              <a:t>20</a:t>
            </a:fld>
            <a:endParaRPr lang="en-US" altLang="id-ID">
              <a:latin typeface="Calibri" panose="020F0502020204030204" pitchFamily="34" charset="0"/>
            </a:endParaRPr>
          </a:p>
        </p:txBody>
      </p:sp>
    </p:spTree>
    <p:extLst>
      <p:ext uri="{BB962C8B-B14F-4D97-AF65-F5344CB8AC3E}">
        <p14:creationId xmlns:p14="http://schemas.microsoft.com/office/powerpoint/2010/main" val="3298135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id-ID" smtClean="0"/>
              <a:t>Data, informasi, juga pengetahuan itu sangat penting bagi perusahaan. Tetapi disini manajer tidak bisa menjamin juga kalo pengetahuan atau informasi yang ia sebarkan itu tersampaikan secara keseluruhan. Selain itu juga analis industri memperkirakan bahwa sebagian besar aset pengetahuan perusahaan itu tersebar di e-mail, document Word, spreadsheet, dan presentation pada komputer pribadi. Hal ini membuat sulit perusahaan dan sering hasil pengambilan keputusannya kurang efektif; Dalam konteks teknologi informasi, pengetahuan berbeda dari data dan informasi. Sebagaimana kita bahas pada Bab 1, data adalah kumpulan fakta, pengukuran, dan statistik; informasi itu data yang diorganisasikan atau diproses dengan tepat dan akurat. Pengetahuan adalah informasi yang kontekstual, relevan, dan ditindaklanjuti.</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F05E55-B64F-4400-B64F-8D5B8106B6FA}" type="slidenum">
              <a:rPr lang="en-US" altLang="id-ID">
                <a:latin typeface="Calibri" panose="020F0502020204030204" pitchFamily="34" charset="0"/>
              </a:rPr>
              <a:pPr eaLnBrk="1" hangingPunct="1"/>
              <a:t>24</a:t>
            </a:fld>
            <a:endParaRPr lang="en-US" altLang="id-ID">
              <a:latin typeface="Calibri" panose="020F0502020204030204" pitchFamily="34" charset="0"/>
            </a:endParaRPr>
          </a:p>
        </p:txBody>
      </p:sp>
    </p:spTree>
    <p:extLst>
      <p:ext uri="{BB962C8B-B14F-4D97-AF65-F5344CB8AC3E}">
        <p14:creationId xmlns:p14="http://schemas.microsoft.com/office/powerpoint/2010/main" val="2183739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r>
              <a:rPr lang="en-US" altLang="id-ID" sz="2400" smtClean="0"/>
              <a:t>S</a:t>
            </a:r>
            <a:r>
              <a:rPr lang="id-ID" altLang="id-ID" sz="2400" smtClean="0"/>
              <a:t>umber daya manusia pengguna kebijakan perusahaan adalah contoh dari pengetahuan eksplisit.</a:t>
            </a:r>
            <a:endParaRPr lang="en-US" altLang="id-ID" sz="240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B1CD62F-5A06-4B7A-A405-D097B9AC5D6A}" type="slidenum">
              <a:rPr lang="en-US" altLang="id-ID">
                <a:latin typeface="Calibri" panose="020F0502020204030204" pitchFamily="34" charset="0"/>
              </a:rPr>
              <a:pPr eaLnBrk="1" hangingPunct="1"/>
              <a:t>25</a:t>
            </a:fld>
            <a:endParaRPr lang="en-US" altLang="id-ID">
              <a:latin typeface="Calibri" panose="020F0502020204030204" pitchFamily="34" charset="0"/>
            </a:endParaRPr>
          </a:p>
        </p:txBody>
      </p:sp>
    </p:spTree>
    <p:extLst>
      <p:ext uri="{BB962C8B-B14F-4D97-AF65-F5344CB8AC3E}">
        <p14:creationId xmlns:p14="http://schemas.microsoft.com/office/powerpoint/2010/main" val="3004513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r>
              <a:rPr lang="en-US" altLang="id-ID" smtClean="0"/>
              <a:t>Contohnya, s</a:t>
            </a:r>
            <a:r>
              <a:rPr lang="id-ID" altLang="id-ID" smtClean="0"/>
              <a:t>eorang tenaga penjual yang telah bekerja dengan pelanggan tertentu dari waktu ke waktu dan telah datang untuk mengetahui kebutuhan mereka cukup baik akan memiliki pengetahuan tacit yang luas. Pengetahuan ini biasanya tidak tercatat. Bahkan, mungkin akan sulit untuk tenaga penjual untuk dimasukkan ke dalam tulisan.</a:t>
            </a:r>
            <a:endParaRPr lang="en-US" alt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667115-4880-4047-BF8D-DF10D38FB4A0}" type="slidenum">
              <a:rPr lang="en-US" altLang="id-ID">
                <a:latin typeface="Calibri" panose="020F0502020204030204" pitchFamily="34" charset="0"/>
              </a:rPr>
              <a:pPr eaLnBrk="1" hangingPunct="1"/>
              <a:t>26</a:t>
            </a:fld>
            <a:endParaRPr lang="en-US" altLang="id-ID">
              <a:latin typeface="Calibri" panose="020F0502020204030204" pitchFamily="34" charset="0"/>
            </a:endParaRPr>
          </a:p>
        </p:txBody>
      </p:sp>
    </p:spTree>
    <p:extLst>
      <p:ext uri="{BB962C8B-B14F-4D97-AF65-F5344CB8AC3E}">
        <p14:creationId xmlns:p14="http://schemas.microsoft.com/office/powerpoint/2010/main" val="2131381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id-ID" altLang="id-ID" smtClean="0"/>
              <a:t>Misalnya, manajer account sekarang dapat menyediakan pengetahuan tacit mereka tentang bagaimana cara terbaik untuk menangani account besar. Organisasi dapat menggunakan pengetahuan ini untuk melatih manajer akun baru.</a:t>
            </a:r>
            <a:endParaRPr lang="en-US" alt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2372AC-EB79-40F6-93CE-4625B29565FE}" type="slidenum">
              <a:rPr lang="en-US" altLang="id-ID">
                <a:latin typeface="Calibri" panose="020F0502020204030204" pitchFamily="34" charset="0"/>
              </a:rPr>
              <a:pPr eaLnBrk="1" hangingPunct="1"/>
              <a:t>27</a:t>
            </a:fld>
            <a:endParaRPr lang="en-US" altLang="id-ID">
              <a:latin typeface="Calibri" panose="020F0502020204030204" pitchFamily="34" charset="0"/>
            </a:endParaRPr>
          </a:p>
        </p:txBody>
      </p:sp>
    </p:spTree>
    <p:extLst>
      <p:ext uri="{BB962C8B-B14F-4D97-AF65-F5344CB8AC3E}">
        <p14:creationId xmlns:p14="http://schemas.microsoft.com/office/powerpoint/2010/main" val="2803347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8258885-FFB4-47EE-9577-C5D8AE33EB48}" type="slidenum">
              <a:rPr lang="en-US" altLang="id-ID">
                <a:latin typeface="Calibri" panose="020F0502020204030204" pitchFamily="34" charset="0"/>
              </a:rPr>
              <a:pPr eaLnBrk="1" hangingPunct="1"/>
              <a:t>28</a:t>
            </a:fld>
            <a:endParaRPr lang="en-US" altLang="id-ID">
              <a:latin typeface="Calibri" panose="020F0502020204030204" pitchFamily="34" charset="0"/>
            </a:endParaRPr>
          </a:p>
        </p:txBody>
      </p:sp>
    </p:spTree>
    <p:extLst>
      <p:ext uri="{BB962C8B-B14F-4D97-AF65-F5344CB8AC3E}">
        <p14:creationId xmlns:p14="http://schemas.microsoft.com/office/powerpoint/2010/main" val="67636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id-ID" smtClean="0"/>
              <a:t>Mengapa sistemnya siklus? Karena pengetahuan dalam KMS yang efektif tidak pernah selesai karena lingkungan berubah dari waktu ke waktu dan pengetahuan harus diperbarui untuk mencerminkan perubahan ini.</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D93902-6957-42A2-A7E9-EF05C1BCBC39}" type="slidenum">
              <a:rPr lang="en-US" altLang="id-ID">
                <a:latin typeface="Calibri" panose="020F0502020204030204" pitchFamily="34" charset="0"/>
              </a:rPr>
              <a:pPr eaLnBrk="1" hangingPunct="1"/>
              <a:t>29</a:t>
            </a:fld>
            <a:endParaRPr lang="en-US" altLang="id-ID">
              <a:latin typeface="Calibri" panose="020F0502020204030204" pitchFamily="34" charset="0"/>
            </a:endParaRPr>
          </a:p>
        </p:txBody>
      </p:sp>
    </p:spTree>
    <p:extLst>
      <p:ext uri="{BB962C8B-B14F-4D97-AF65-F5344CB8AC3E}">
        <p14:creationId xmlns:p14="http://schemas.microsoft.com/office/powerpoint/2010/main" val="418758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50BC8961-E53C-44DA-97E3-B83B49098A4D}" type="datetimeFigureOut">
              <a:rPr lang="id-ID"/>
              <a:pPr>
                <a:defRPr/>
              </a:pPr>
              <a:t>04/11/2015</a:t>
            </a:fld>
            <a:endParaRPr lang="id-ID"/>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fld id="{B0251979-ACDD-468E-A3DB-CE8D2D19887B}" type="slidenum">
              <a:rPr lang="id-ID" altLang="id-ID"/>
              <a:pPr/>
              <a:t>‹#›</a:t>
            </a:fld>
            <a:endParaRPr lang="id-ID" altLang="id-ID"/>
          </a:p>
        </p:txBody>
      </p:sp>
    </p:spTree>
    <p:extLst>
      <p:ext uri="{BB962C8B-B14F-4D97-AF65-F5344CB8AC3E}">
        <p14:creationId xmlns:p14="http://schemas.microsoft.com/office/powerpoint/2010/main" val="56077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446B8F2-B89E-439D-84D5-46EFA9623B7E}" type="datetimeFigureOut">
              <a:rPr lang="id-ID"/>
              <a:pPr>
                <a:defRPr/>
              </a:pPr>
              <a:t>04/11/2015</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fld id="{BD655CCE-3838-4C52-979C-EB412C6169ED}" type="slidenum">
              <a:rPr lang="id-ID" altLang="id-ID"/>
              <a:pPr/>
              <a:t>‹#›</a:t>
            </a:fld>
            <a:endParaRPr lang="id-ID" altLang="id-ID"/>
          </a:p>
        </p:txBody>
      </p:sp>
    </p:spTree>
    <p:extLst>
      <p:ext uri="{BB962C8B-B14F-4D97-AF65-F5344CB8AC3E}">
        <p14:creationId xmlns:p14="http://schemas.microsoft.com/office/powerpoint/2010/main" val="265792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6002434-9289-462F-9F82-7EDA555955EA}" type="datetimeFigureOut">
              <a:rPr lang="id-ID"/>
              <a:pPr>
                <a:defRPr/>
              </a:pPr>
              <a:t>04/11/2015</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fld id="{520B9051-CD39-4425-9D26-20C1994EA1DE}" type="slidenum">
              <a:rPr lang="id-ID" altLang="id-ID"/>
              <a:pPr/>
              <a:t>‹#›</a:t>
            </a:fld>
            <a:endParaRPr lang="id-ID" altLang="id-ID"/>
          </a:p>
        </p:txBody>
      </p:sp>
    </p:spTree>
    <p:extLst>
      <p:ext uri="{BB962C8B-B14F-4D97-AF65-F5344CB8AC3E}">
        <p14:creationId xmlns:p14="http://schemas.microsoft.com/office/powerpoint/2010/main" val="303642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48BC078-6913-4C8C-AEE7-49CC953C49C2}" type="datetimeFigureOut">
              <a:rPr lang="id-ID"/>
              <a:pPr>
                <a:defRPr/>
              </a:pPr>
              <a:t>04/11/2015</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fld id="{14936527-34C5-4678-9BDA-6E07CF7F0E9F}" type="slidenum">
              <a:rPr lang="id-ID" altLang="id-ID"/>
              <a:pPr/>
              <a:t>‹#›</a:t>
            </a:fld>
            <a:endParaRPr lang="id-ID" altLang="id-ID"/>
          </a:p>
        </p:txBody>
      </p:sp>
    </p:spTree>
    <p:extLst>
      <p:ext uri="{BB962C8B-B14F-4D97-AF65-F5344CB8AC3E}">
        <p14:creationId xmlns:p14="http://schemas.microsoft.com/office/powerpoint/2010/main" val="283716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C8E1E45D-1622-4E9B-AE90-131688856DB8}" type="datetimeFigureOut">
              <a:rPr lang="id-ID"/>
              <a:pPr>
                <a:defRPr/>
              </a:pPr>
              <a:t>04/11/2015</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fld id="{7DB9638E-46EB-430C-841A-14FDAF5A64D3}" type="slidenum">
              <a:rPr lang="id-ID" altLang="id-ID"/>
              <a:pPr/>
              <a:t>‹#›</a:t>
            </a:fld>
            <a:endParaRPr lang="id-ID" altLang="id-ID"/>
          </a:p>
        </p:txBody>
      </p:sp>
    </p:spTree>
    <p:extLst>
      <p:ext uri="{BB962C8B-B14F-4D97-AF65-F5344CB8AC3E}">
        <p14:creationId xmlns:p14="http://schemas.microsoft.com/office/powerpoint/2010/main" val="283370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40491A-53D6-4CF8-99B9-BB0B093980AC}" type="datetimeFigureOut">
              <a:rPr lang="id-ID"/>
              <a:pPr>
                <a:defRPr/>
              </a:pPr>
              <a:t>04/11/2015</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fld id="{A6112409-8C6D-4CAC-8E03-CD3AC956563F}" type="slidenum">
              <a:rPr lang="id-ID" altLang="id-ID"/>
              <a:pPr/>
              <a:t>‹#›</a:t>
            </a:fld>
            <a:endParaRPr lang="id-ID" altLang="id-ID"/>
          </a:p>
        </p:txBody>
      </p:sp>
    </p:spTree>
    <p:extLst>
      <p:ext uri="{BB962C8B-B14F-4D97-AF65-F5344CB8AC3E}">
        <p14:creationId xmlns:p14="http://schemas.microsoft.com/office/powerpoint/2010/main" val="825367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E2290B8E-F07E-431B-AB93-78238ADFA75C}" type="datetimeFigureOut">
              <a:rPr lang="id-ID"/>
              <a:pPr>
                <a:defRPr/>
              </a:pPr>
              <a:t>04/11/2015</a:t>
            </a:fld>
            <a:endParaRPr lang="id-ID"/>
          </a:p>
        </p:txBody>
      </p:sp>
      <p:sp>
        <p:nvSpPr>
          <p:cNvPr id="8" name="Slide Number Placeholder 26"/>
          <p:cNvSpPr>
            <a:spLocks noGrp="1"/>
          </p:cNvSpPr>
          <p:nvPr>
            <p:ph type="sldNum" sz="quarter" idx="11"/>
          </p:nvPr>
        </p:nvSpPr>
        <p:spPr/>
        <p:txBody>
          <a:bodyPr/>
          <a:lstStyle>
            <a:lvl1pPr>
              <a:defRPr/>
            </a:lvl1pPr>
          </a:lstStyle>
          <a:p>
            <a:fld id="{29FE920C-3B03-4C77-BEB1-95EBF9AAF302}" type="slidenum">
              <a:rPr lang="id-ID" altLang="id-ID"/>
              <a:pPr/>
              <a:t>‹#›</a:t>
            </a:fld>
            <a:endParaRPr lang="id-ID" alt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364528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C82BB2B1-162B-44AA-8B5A-5AB7E32334F3}" type="datetimeFigureOut">
              <a:rPr lang="id-ID"/>
              <a:pPr>
                <a:defRPr/>
              </a:pPr>
              <a:t>04/11/2015</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fld id="{813F688F-55CD-4815-BF8C-F30B8C0C9A80}" type="slidenum">
              <a:rPr lang="id-ID" altLang="id-ID"/>
              <a:pPr/>
              <a:t>‹#›</a:t>
            </a:fld>
            <a:endParaRPr lang="id-ID" altLang="id-ID"/>
          </a:p>
        </p:txBody>
      </p:sp>
    </p:spTree>
    <p:extLst>
      <p:ext uri="{BB962C8B-B14F-4D97-AF65-F5344CB8AC3E}">
        <p14:creationId xmlns:p14="http://schemas.microsoft.com/office/powerpoint/2010/main" val="1068847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CD77758C-1A9D-4B36-A3A5-31EB7F70EE95}" type="datetimeFigureOut">
              <a:rPr lang="id-ID"/>
              <a:pPr>
                <a:defRPr/>
              </a:pPr>
              <a:t>04/11/2015</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fld id="{99A1F741-3864-47E6-9CD7-A8419B786EB1}" type="slidenum">
              <a:rPr lang="id-ID" altLang="id-ID"/>
              <a:pPr/>
              <a:t>‹#›</a:t>
            </a:fld>
            <a:endParaRPr lang="id-ID" altLang="id-ID"/>
          </a:p>
        </p:txBody>
      </p:sp>
    </p:spTree>
    <p:extLst>
      <p:ext uri="{BB962C8B-B14F-4D97-AF65-F5344CB8AC3E}">
        <p14:creationId xmlns:p14="http://schemas.microsoft.com/office/powerpoint/2010/main" val="413656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CD52AC7-0D1C-42C3-8961-156B88F23179}" type="datetimeFigureOut">
              <a:rPr lang="id-ID"/>
              <a:pPr>
                <a:defRPr/>
              </a:pPr>
              <a:t>04/11/2015</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fld id="{30262D76-CF1C-4D07-BEBE-B90C90E7B5D2}" type="slidenum">
              <a:rPr lang="id-ID" altLang="id-ID"/>
              <a:pPr/>
              <a:t>‹#›</a:t>
            </a:fld>
            <a:endParaRPr lang="id-ID" altLang="id-ID"/>
          </a:p>
        </p:txBody>
      </p:sp>
    </p:spTree>
    <p:extLst>
      <p:ext uri="{BB962C8B-B14F-4D97-AF65-F5344CB8AC3E}">
        <p14:creationId xmlns:p14="http://schemas.microsoft.com/office/powerpoint/2010/main" val="359337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19BCED6D-A59A-4AB2-AAE9-90137EE6F3EC}" type="datetimeFigureOut">
              <a:rPr lang="id-ID"/>
              <a:pPr>
                <a:defRPr/>
              </a:pPr>
              <a:t>04/11/2015</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fld id="{4A7AEB79-FABA-4C9F-9275-37E319A1F8CF}" type="slidenum">
              <a:rPr lang="id-ID" altLang="id-ID"/>
              <a:pPr/>
              <a:t>‹#›</a:t>
            </a:fld>
            <a:endParaRPr lang="id-ID" altLang="id-ID"/>
          </a:p>
        </p:txBody>
      </p:sp>
    </p:spTree>
    <p:extLst>
      <p:ext uri="{BB962C8B-B14F-4D97-AF65-F5344CB8AC3E}">
        <p14:creationId xmlns:p14="http://schemas.microsoft.com/office/powerpoint/2010/main" val="185245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d-ID" smtClean="0"/>
              <a:t>Click to edit Master text styles</a:t>
            </a:r>
          </a:p>
          <a:p>
            <a:pPr lvl="1"/>
            <a:r>
              <a:rPr lang="en-US" altLang="id-ID" smtClean="0"/>
              <a:t>Second level</a:t>
            </a:r>
          </a:p>
          <a:p>
            <a:pPr lvl="2"/>
            <a:r>
              <a:rPr lang="en-US" altLang="id-ID" smtClean="0"/>
              <a:t>Third level</a:t>
            </a:r>
          </a:p>
          <a:p>
            <a:pPr lvl="3"/>
            <a:r>
              <a:rPr lang="en-US" altLang="id-ID" smtClean="0"/>
              <a:t>Fourth level</a:t>
            </a:r>
          </a:p>
          <a:p>
            <a:pPr lvl="4"/>
            <a:r>
              <a:rPr lang="en-US" altLang="id-ID"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cs typeface="+mn-cs"/>
              </a:defRPr>
            </a:lvl1pPr>
          </a:lstStyle>
          <a:p>
            <a:pPr>
              <a:defRPr/>
            </a:pPr>
            <a:fld id="{B070C605-C41D-4345-BDBE-A50CB2AB076A}" type="datetimeFigureOut">
              <a:rPr lang="id-ID"/>
              <a:pPr>
                <a:defRPr/>
              </a:pPr>
              <a:t>04/11/2015</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latin typeface="Georgia" panose="02040502050405020303" pitchFamily="18" charset="0"/>
              </a:defRPr>
            </a:lvl1pPr>
          </a:lstStyle>
          <a:p>
            <a:fld id="{FB33FF3B-BD8D-412C-B8E5-05F12E4CF066}" type="slidenum">
              <a:rPr lang="id-ID" altLang="id-ID"/>
              <a:pPr/>
              <a:t>‹#›</a:t>
            </a:fld>
            <a:endParaRPr lang="id-ID" altLang="id-ID"/>
          </a:p>
        </p:txBody>
      </p:sp>
    </p:spTree>
  </p:cSld>
  <p:clrMap bg1="lt1" tx1="dk1" bg2="lt2" tx2="dk2" accent1="accent1" accent2="accent2" accent3="accent3" accent4="accent4" accent5="accent5" accent6="accent6" hlink="hlink" folHlink="folHlink"/>
  <p:sldLayoutIdLst>
    <p:sldLayoutId id="2147483725" r:id="rId1"/>
    <p:sldLayoutId id="2147483717" r:id="rId2"/>
    <p:sldLayoutId id="2147483718" r:id="rId3"/>
    <p:sldLayoutId id="2147483719" r:id="rId4"/>
    <p:sldLayoutId id="2147483726" r:id="rId5"/>
    <p:sldLayoutId id="2147483727"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57200" y="2401888"/>
            <a:ext cx="8458200" cy="1470025"/>
          </a:xfrm>
        </p:spPr>
        <p:txBody>
          <a:bodyPr/>
          <a:lstStyle/>
          <a:p>
            <a:pPr eaLnBrk="1" hangingPunct="1"/>
            <a:r>
              <a:rPr lang="id-ID" altLang="id-ID" smtClean="0"/>
              <a:t>Data and Knowledge</a:t>
            </a:r>
          </a:p>
        </p:txBody>
      </p:sp>
      <p:sp>
        <p:nvSpPr>
          <p:cNvPr id="5123" name="Subtitle 2"/>
          <p:cNvSpPr>
            <a:spLocks noGrp="1"/>
          </p:cNvSpPr>
          <p:nvPr>
            <p:ph type="subTitle" idx="1"/>
          </p:nvPr>
        </p:nvSpPr>
        <p:spPr>
          <a:xfrm>
            <a:off x="457200" y="3900488"/>
            <a:ext cx="4953000" cy="1752600"/>
          </a:xfrm>
        </p:spPr>
        <p:txBody>
          <a:bodyPr/>
          <a:lstStyle/>
          <a:p>
            <a:pPr marL="63500" eaLnBrk="1" hangingPunct="1"/>
            <a:endParaRPr lang="id-ID" altLang="id-ID"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id-ID" smtClean="0"/>
              <a:t>Designing the Database</a:t>
            </a:r>
          </a:p>
        </p:txBody>
      </p:sp>
      <p:sp>
        <p:nvSpPr>
          <p:cNvPr id="14339" name="Content Placeholder 2"/>
          <p:cNvSpPr>
            <a:spLocks noGrp="1"/>
          </p:cNvSpPr>
          <p:nvPr>
            <p:ph idx="1"/>
          </p:nvPr>
        </p:nvSpPr>
        <p:spPr/>
        <p:txBody>
          <a:bodyPr/>
          <a:lstStyle/>
          <a:p>
            <a:pPr eaLnBrk="1" hangingPunct="1"/>
            <a:r>
              <a:rPr lang="en-US" altLang="id-ID" sz="2400" smtClean="0">
                <a:latin typeface="Arial" panose="020B0604020202020204" pitchFamily="34" charset="0"/>
                <a:cs typeface="Arial" panose="020B0604020202020204" pitchFamily="34" charset="0"/>
              </a:rPr>
              <a:t>Setiap rekaman dalam </a:t>
            </a:r>
            <a:r>
              <a:rPr lang="en-US" altLang="id-ID" sz="2400" i="1" smtClean="0">
                <a:latin typeface="Arial" panose="020B0604020202020204" pitchFamily="34" charset="0"/>
                <a:cs typeface="Arial" panose="020B0604020202020204" pitchFamily="34" charset="0"/>
              </a:rPr>
              <a:t>file </a:t>
            </a:r>
            <a:r>
              <a:rPr lang="en-US" altLang="id-ID" sz="2400" smtClean="0">
                <a:latin typeface="Arial" panose="020B0604020202020204" pitchFamily="34" charset="0"/>
                <a:cs typeface="Arial" panose="020B0604020202020204" pitchFamily="34" charset="0"/>
              </a:rPr>
              <a:t>wajib berisi paling tidak 1 </a:t>
            </a:r>
            <a:r>
              <a:rPr lang="en-US" altLang="id-ID" sz="2400" i="1" smtClean="0">
                <a:latin typeface="Arial" panose="020B0604020202020204" pitchFamily="34" charset="0"/>
                <a:cs typeface="Arial" panose="020B0604020202020204" pitchFamily="34" charset="0"/>
              </a:rPr>
              <a:t>field </a:t>
            </a:r>
            <a:r>
              <a:rPr lang="en-US" altLang="id-ID" sz="2400" smtClean="0">
                <a:latin typeface="Arial" panose="020B0604020202020204" pitchFamily="34" charset="0"/>
                <a:cs typeface="Arial" panose="020B0604020202020204" pitchFamily="34" charset="0"/>
              </a:rPr>
              <a:t>yang uniknya mengidentifikasi rekor sehingga dapat diambil, diperbaharui, dan diurutkan. </a:t>
            </a:r>
            <a:r>
              <a:rPr lang="en-US" altLang="id-ID" sz="2400" i="1" smtClean="0">
                <a:latin typeface="Arial" panose="020B0604020202020204" pitchFamily="34" charset="0"/>
                <a:cs typeface="Arial" panose="020B0604020202020204" pitchFamily="34" charset="0"/>
              </a:rPr>
              <a:t>Field </a:t>
            </a:r>
            <a:r>
              <a:rPr lang="en-US" altLang="id-ID" sz="2400" smtClean="0">
                <a:latin typeface="Arial" panose="020B0604020202020204" pitchFamily="34" charset="0"/>
                <a:cs typeface="Arial" panose="020B0604020202020204" pitchFamily="34" charset="0"/>
              </a:rPr>
              <a:t>pengidentifikasi ini disebut </a:t>
            </a:r>
            <a:r>
              <a:rPr lang="en-US" altLang="id-ID" sz="2400" i="1" smtClean="0">
                <a:latin typeface="Arial" panose="020B0604020202020204" pitchFamily="34" charset="0"/>
                <a:cs typeface="Arial" panose="020B0604020202020204" pitchFamily="34" charset="0"/>
              </a:rPr>
              <a:t>Primary Key</a:t>
            </a:r>
            <a:r>
              <a:rPr lang="en-US" altLang="id-ID" sz="2400" smtClean="0">
                <a:latin typeface="Arial" panose="020B0604020202020204" pitchFamily="34" charset="0"/>
                <a:cs typeface="Arial" panose="020B0604020202020204" pitchFamily="34" charset="0"/>
              </a:rPr>
              <a:t>.</a:t>
            </a:r>
          </a:p>
          <a:p>
            <a:pPr eaLnBrk="1" hangingPunct="1"/>
            <a:r>
              <a:rPr lang="en-US" altLang="id-ID" sz="2400" smtClean="0">
                <a:latin typeface="Arial" panose="020B0604020202020204" pitchFamily="34" charset="0"/>
                <a:cs typeface="Arial" panose="020B0604020202020204" pitchFamily="34" charset="0"/>
              </a:rPr>
              <a:t>Sedangkan </a:t>
            </a:r>
            <a:r>
              <a:rPr lang="en-US" altLang="id-ID" sz="2400" i="1" smtClean="0">
                <a:latin typeface="Arial" panose="020B0604020202020204" pitchFamily="34" charset="0"/>
                <a:cs typeface="Arial" panose="020B0604020202020204" pitchFamily="34" charset="0"/>
              </a:rPr>
              <a:t>Secondary Key </a:t>
            </a:r>
            <a:r>
              <a:rPr lang="en-US" altLang="id-ID" sz="2400" smtClean="0">
                <a:latin typeface="Arial" panose="020B0604020202020204" pitchFamily="34" charset="0"/>
                <a:cs typeface="Arial" panose="020B0604020202020204" pitchFamily="34" charset="0"/>
              </a:rPr>
              <a:t>adalah </a:t>
            </a:r>
            <a:r>
              <a:rPr lang="en-US" altLang="id-ID" sz="2400" i="1" smtClean="0">
                <a:latin typeface="Arial" panose="020B0604020202020204" pitchFamily="34" charset="0"/>
                <a:cs typeface="Arial" panose="020B0604020202020204" pitchFamily="34" charset="0"/>
              </a:rPr>
              <a:t>field </a:t>
            </a:r>
            <a:r>
              <a:rPr lang="en-US" altLang="id-ID" sz="2400" smtClean="0">
                <a:latin typeface="Arial" panose="020B0604020202020204" pitchFamily="34" charset="0"/>
                <a:cs typeface="Arial" panose="020B0604020202020204" pitchFamily="34" charset="0"/>
              </a:rPr>
              <a:t>lain yang mempunyai beberapa informasi yang mengidentifikasi, tetapi biasanya informasinya tidak sepenuhnya akurat.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id-ID" smtClean="0"/>
              <a:t>Entity-Relationship Modelling</a:t>
            </a:r>
          </a:p>
        </p:txBody>
      </p:sp>
      <p:sp>
        <p:nvSpPr>
          <p:cNvPr id="15363" name="Content Placeholder 2"/>
          <p:cNvSpPr>
            <a:spLocks noGrp="1"/>
          </p:cNvSpPr>
          <p:nvPr>
            <p:ph idx="1"/>
          </p:nvPr>
        </p:nvSpPr>
        <p:spPr/>
        <p:txBody>
          <a:bodyPr/>
          <a:lstStyle/>
          <a:p>
            <a:pPr eaLnBrk="1" hangingPunct="1"/>
            <a:r>
              <a:rPr lang="en-US" altLang="id-ID" smtClean="0"/>
              <a:t>Desainer membuat database dengan proses </a:t>
            </a:r>
            <a:r>
              <a:rPr lang="en-US" altLang="id-ID" i="1" smtClean="0"/>
              <a:t>Entity-Relationship Modelling </a:t>
            </a:r>
            <a:r>
              <a:rPr lang="en-US" altLang="id-ID" smtClean="0"/>
              <a:t>menggunakan </a:t>
            </a:r>
            <a:r>
              <a:rPr lang="en-US" altLang="id-ID" i="1" smtClean="0"/>
              <a:t>Entity-Relationship </a:t>
            </a:r>
            <a:r>
              <a:rPr lang="en-US" altLang="id-ID" smtClean="0"/>
              <a:t>(ER) </a:t>
            </a:r>
            <a:r>
              <a:rPr lang="en-US" altLang="id-ID" i="1" smtClean="0"/>
              <a:t>Diagram</a:t>
            </a:r>
            <a:r>
              <a:rPr lang="en-US" altLang="id-ID" smtClean="0"/>
              <a:t>.</a:t>
            </a:r>
          </a:p>
          <a:p>
            <a:pPr lvl="1" eaLnBrk="1" hangingPunct="1"/>
            <a:r>
              <a:rPr lang="en-US" altLang="id-ID" smtClean="0"/>
              <a:t>Diagram ER meliputi </a:t>
            </a:r>
            <a:r>
              <a:rPr lang="en-US" altLang="id-ID" i="1" smtClean="0"/>
              <a:t>entities, attribute &amp; relationship.</a:t>
            </a:r>
            <a:r>
              <a:rPr lang="en-US" altLang="id-ID" smtClean="0"/>
              <a:t> Entitas digambarkan dalam kotak-kotak, dan hubungannya digambarkan dalam </a:t>
            </a:r>
            <a:r>
              <a:rPr lang="en-US" altLang="id-ID" i="1" smtClean="0"/>
              <a:t>diamonds</a:t>
            </a:r>
            <a:r>
              <a:rPr lang="en-US" altLang="id-ID" smtClean="0"/>
              <a:t>. Atribut dari setiap entitas dijajarkan disamping entitasnya dan </a:t>
            </a:r>
            <a:r>
              <a:rPr lang="en-US" altLang="id-ID" i="1" smtClean="0"/>
              <a:t>primary key-</a:t>
            </a:r>
            <a:r>
              <a:rPr lang="en-US" altLang="id-ID" smtClean="0"/>
              <a:t>nya di garisbawahi.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95288" y="404813"/>
            <a:ext cx="8229600" cy="1066800"/>
          </a:xfrm>
        </p:spPr>
        <p:txBody>
          <a:bodyPr/>
          <a:lstStyle/>
          <a:p>
            <a:pPr eaLnBrk="1" hangingPunct="1"/>
            <a:r>
              <a:rPr lang="en-US" altLang="id-ID" smtClean="0"/>
              <a:t>Entity-Relationship Diagram</a:t>
            </a:r>
          </a:p>
        </p:txBody>
      </p:sp>
      <p:pic>
        <p:nvPicPr>
          <p:cNvPr id="16387" name="Picture 2" descr="C:\Users\Fianna\Desktop\si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6553200" cy="490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95288" y="692150"/>
            <a:ext cx="8229600" cy="1066800"/>
          </a:xfrm>
        </p:spPr>
        <p:txBody>
          <a:bodyPr/>
          <a:lstStyle/>
          <a:p>
            <a:pPr eaLnBrk="1" hangingPunct="1"/>
            <a:r>
              <a:rPr lang="en-US" altLang="id-ID" smtClean="0"/>
              <a:t>Database Management System</a:t>
            </a:r>
          </a:p>
        </p:txBody>
      </p:sp>
      <p:sp>
        <p:nvSpPr>
          <p:cNvPr id="3" name="Content Placeholder 2"/>
          <p:cNvSpPr>
            <a:spLocks noGrp="1"/>
          </p:cNvSpPr>
          <p:nvPr>
            <p:ph idx="1"/>
          </p:nvPr>
        </p:nvSpPr>
        <p:spPr>
          <a:xfrm>
            <a:off x="457200" y="1600200"/>
            <a:ext cx="8229600" cy="4724400"/>
          </a:xfrm>
        </p:spPr>
        <p:txBody>
          <a:bodyPr>
            <a:normAutofit/>
          </a:bodyPr>
          <a:lstStyle/>
          <a:p>
            <a:pPr marL="365760" indent="-256032" eaLnBrk="1" fontAlgn="auto" hangingPunct="1">
              <a:spcAft>
                <a:spcPts val="0"/>
              </a:spcAft>
              <a:buClr>
                <a:schemeClr val="accent3"/>
              </a:buClr>
              <a:buFont typeface="Georgia"/>
              <a:buChar char="•"/>
              <a:defRPr/>
            </a:pPr>
            <a:r>
              <a:rPr lang="en-US" sz="2600" dirty="0" smtClean="0">
                <a:latin typeface="Arial" panose="020B0604020202020204" pitchFamily="34" charset="0"/>
                <a:cs typeface="Arial" panose="020B0604020202020204" pitchFamily="34" charset="0"/>
              </a:rPr>
              <a:t>Database Management System (DBMS) </a:t>
            </a:r>
            <a:r>
              <a:rPr lang="en-US" sz="2600" dirty="0" err="1" smtClean="0">
                <a:latin typeface="Arial" panose="020B0604020202020204" pitchFamily="34" charset="0"/>
                <a:cs typeface="Arial" panose="020B0604020202020204" pitchFamily="34" charset="0"/>
              </a:rPr>
              <a:t>adalah</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satu</a:t>
            </a:r>
            <a:r>
              <a:rPr lang="en-US" sz="2600" dirty="0" smtClean="0">
                <a:latin typeface="Arial" panose="020B0604020202020204" pitchFamily="34" charset="0"/>
                <a:cs typeface="Arial" panose="020B0604020202020204" pitchFamily="34" charset="0"/>
              </a:rPr>
              <a:t> set program yang </a:t>
            </a:r>
            <a:r>
              <a:rPr lang="en-US" sz="2600" dirty="0" err="1" smtClean="0">
                <a:latin typeface="Arial" panose="020B0604020202020204" pitchFamily="34" charset="0"/>
                <a:cs typeface="Arial" panose="020B0604020202020204" pitchFamily="34" charset="0"/>
              </a:rPr>
              <a:t>menyediakan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pengguna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dengan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alat</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untuk</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menambahkan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menghapus</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mengakses</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menganalisa</a:t>
            </a:r>
            <a:r>
              <a:rPr lang="en-US" sz="2600" dirty="0" smtClean="0">
                <a:latin typeface="Arial" panose="020B0604020202020204" pitchFamily="34" charset="0"/>
                <a:cs typeface="Arial" panose="020B0604020202020204" pitchFamily="34" charset="0"/>
              </a:rPr>
              <a:t> data yang </a:t>
            </a:r>
            <a:r>
              <a:rPr lang="en-US" sz="2600" dirty="0" err="1" smtClean="0">
                <a:latin typeface="Arial" panose="020B0604020202020204" pitchFamily="34" charset="0"/>
                <a:cs typeface="Arial" panose="020B0604020202020204" pitchFamily="34" charset="0"/>
              </a:rPr>
              <a:t>disimpan</a:t>
            </a:r>
            <a:r>
              <a:rPr lang="en-US" sz="2600" dirty="0" smtClean="0">
                <a:latin typeface="Arial" panose="020B0604020202020204" pitchFamily="34" charset="0"/>
                <a:cs typeface="Arial" panose="020B0604020202020204" pitchFamily="34" charset="0"/>
              </a:rPr>
              <a:t> di 1 </a:t>
            </a:r>
            <a:r>
              <a:rPr lang="en-US" sz="2600" dirty="0" err="1" smtClean="0">
                <a:latin typeface="Arial" panose="020B0604020202020204" pitchFamily="34" charset="0"/>
                <a:cs typeface="Arial" panose="020B0604020202020204" pitchFamily="34" charset="0"/>
              </a:rPr>
              <a:t>lokasi</a:t>
            </a:r>
            <a:r>
              <a:rPr lang="en-US" sz="2600" dirty="0" smtClean="0">
                <a:latin typeface="Arial" panose="020B0604020202020204" pitchFamily="34" charset="0"/>
                <a:cs typeface="Arial" panose="020B0604020202020204" pitchFamily="34" charset="0"/>
              </a:rPr>
              <a:t>.</a:t>
            </a:r>
          </a:p>
          <a:p>
            <a:pPr marL="365760" indent="-256032" eaLnBrk="1" fontAlgn="auto" hangingPunct="1">
              <a:spcAft>
                <a:spcPts val="0"/>
              </a:spcAft>
              <a:buClr>
                <a:schemeClr val="accent3"/>
              </a:buClr>
              <a:buFont typeface="Georgia"/>
              <a:buChar char="•"/>
              <a:defRPr/>
            </a:pPr>
            <a:r>
              <a:rPr lang="en-US" sz="2600" dirty="0" smtClean="0">
                <a:latin typeface="Arial" panose="020B0604020202020204" pitchFamily="34" charset="0"/>
                <a:cs typeface="Arial" panose="020B0604020202020204" pitchFamily="34" charset="0"/>
              </a:rPr>
              <a:t>DBMS juga </a:t>
            </a:r>
            <a:r>
              <a:rPr lang="en-US" sz="2600" dirty="0" err="1" smtClean="0">
                <a:latin typeface="Arial" panose="020B0604020202020204" pitchFamily="34" charset="0"/>
                <a:cs typeface="Arial" panose="020B0604020202020204" pitchFamily="34" charset="0"/>
              </a:rPr>
              <a:t>menyediakan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mekanisme</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untuk</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menjaga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integritas</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dari</a:t>
            </a:r>
            <a:r>
              <a:rPr lang="en-US" sz="2600" dirty="0" smtClean="0">
                <a:latin typeface="Arial" panose="020B0604020202020204" pitchFamily="34" charset="0"/>
                <a:cs typeface="Arial" panose="020B0604020202020204" pitchFamily="34" charset="0"/>
              </a:rPr>
              <a:t> data yang </a:t>
            </a:r>
            <a:r>
              <a:rPr lang="en-US" sz="2600" dirty="0" err="1" smtClean="0">
                <a:latin typeface="Arial" panose="020B0604020202020204" pitchFamily="34" charset="0"/>
                <a:cs typeface="Arial" panose="020B0604020202020204" pitchFamily="34" charset="0"/>
              </a:rPr>
              <a:t>disimpan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memanage</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keamanan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akses</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pengguna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memulihkan</a:t>
            </a:r>
            <a:r>
              <a:rPr lang="en-US" sz="2600" dirty="0" smtClean="0">
                <a:latin typeface="Arial" panose="020B0604020202020204" pitchFamily="34" charset="0"/>
                <a:cs typeface="Arial" panose="020B0604020202020204" pitchFamily="34" charset="0"/>
              </a:rPr>
              <a:t> data </a:t>
            </a:r>
            <a:r>
              <a:rPr lang="en-US" sz="2600" dirty="0" err="1" smtClean="0">
                <a:latin typeface="Arial" panose="020B0604020202020204" pitchFamily="34" charset="0"/>
                <a:cs typeface="Arial" panose="020B0604020202020204" pitchFamily="34" charset="0"/>
              </a:rPr>
              <a:t>jika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sistem</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gagal</a:t>
            </a:r>
            <a:r>
              <a:rPr lang="en-US" sz="2600" dirty="0" smtClean="0">
                <a:latin typeface="Arial" panose="020B0604020202020204" pitchFamily="34" charset="0"/>
                <a:cs typeface="Arial" panose="020B0604020202020204" pitchFamily="34" charset="0"/>
              </a:rPr>
              <a:t>.</a:t>
            </a:r>
          </a:p>
          <a:p>
            <a:pPr marL="0" indent="0" eaLnBrk="1" fontAlgn="auto" hangingPunct="1">
              <a:spcAft>
                <a:spcPts val="0"/>
              </a:spcAft>
              <a:buClr>
                <a:schemeClr val="accent3"/>
              </a:buClr>
              <a:buFont typeface="Georgia"/>
              <a:buNone/>
              <a:defRPr/>
            </a:pPr>
            <a:endParaRPr lang="en-US" sz="2600" dirty="0" smtClean="0">
              <a:latin typeface="Arial" panose="020B0604020202020204" pitchFamily="34" charset="0"/>
              <a:cs typeface="Arial" panose="020B0604020202020204" pitchFamily="34" charset="0"/>
            </a:endParaRPr>
          </a:p>
          <a:p>
            <a:pPr marL="365760" indent="-256032" eaLnBrk="1" fontAlgn="auto" hangingPunct="1">
              <a:spcAft>
                <a:spcPts val="0"/>
              </a:spcAft>
              <a:buClr>
                <a:schemeClr val="accent3"/>
              </a:buClr>
              <a:buFont typeface="Georgia"/>
              <a:buChar cha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id-ID" smtClean="0"/>
              <a:t>The Relational Database Model</a:t>
            </a:r>
          </a:p>
        </p:txBody>
      </p:sp>
      <p:sp>
        <p:nvSpPr>
          <p:cNvPr id="3" name="Content Placeholder 2"/>
          <p:cNvSpPr>
            <a:spLocks noGrp="1"/>
          </p:cNvSpPr>
          <p:nvPr>
            <p:ph idx="1"/>
          </p:nvPr>
        </p:nvSpPr>
        <p:spPr/>
        <p:txBody>
          <a:bodyPr>
            <a:normAutofit/>
          </a:bodyPr>
          <a:lstStyle/>
          <a:p>
            <a:pPr marL="365760" indent="-256032" eaLnBrk="1" fontAlgn="auto" hangingPunct="1">
              <a:spcAft>
                <a:spcPts val="0"/>
              </a:spcAft>
              <a:buClr>
                <a:schemeClr val="accent3"/>
              </a:buClr>
              <a:buFont typeface="Georgia"/>
              <a:buChar char="•"/>
              <a:defRPr/>
            </a:pPr>
            <a:r>
              <a:rPr lang="en-US" sz="2600" i="1" dirty="0" smtClean="0">
                <a:latin typeface="Arial" panose="020B0604020202020204" pitchFamily="34" charset="0"/>
                <a:cs typeface="Arial" panose="020B0604020202020204" pitchFamily="34" charset="0"/>
              </a:rPr>
              <a:t>Relational Database Model </a:t>
            </a:r>
            <a:r>
              <a:rPr lang="en-US" sz="2600" dirty="0" err="1" smtClean="0">
                <a:latin typeface="Arial" panose="020B0604020202020204" pitchFamily="34" charset="0"/>
                <a:cs typeface="Arial" panose="020B0604020202020204" pitchFamily="34" charset="0"/>
              </a:rPr>
              <a:t>didasarkan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pada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konsep</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tabel</a:t>
            </a:r>
            <a:r>
              <a:rPr lang="en-US" sz="2600" dirty="0" smtClean="0">
                <a:latin typeface="Arial" panose="020B0604020202020204" pitchFamily="34" charset="0"/>
                <a:cs typeface="Arial" panose="020B0604020202020204" pitchFamily="34" charset="0"/>
              </a:rPr>
              <a:t> 2 </a:t>
            </a:r>
            <a:r>
              <a:rPr lang="en-US" sz="2600" dirty="0" err="1" smtClean="0">
                <a:latin typeface="Arial" panose="020B0604020202020204" pitchFamily="34" charset="0"/>
                <a:cs typeface="Arial" panose="020B0604020202020204" pitchFamily="34" charset="0"/>
              </a:rPr>
              <a:t>dimensi</a:t>
            </a:r>
            <a:r>
              <a:rPr lang="en-US" sz="2600" dirty="0" smtClean="0">
                <a:latin typeface="Arial" panose="020B0604020202020204" pitchFamily="34" charset="0"/>
                <a:cs typeface="Arial" panose="020B0604020202020204" pitchFamily="34" charset="0"/>
              </a:rPr>
              <a:t>.</a:t>
            </a:r>
          </a:p>
          <a:p>
            <a:pPr marL="365760" indent="-256032" eaLnBrk="1" fontAlgn="auto" hangingPunct="1">
              <a:spcAft>
                <a:spcPts val="0"/>
              </a:spcAft>
              <a:buClr>
                <a:schemeClr val="accent3"/>
              </a:buClr>
              <a:buFont typeface="Georgia"/>
              <a:buChar char="•"/>
              <a:defRPr/>
            </a:pPr>
            <a:r>
              <a:rPr lang="en-US" sz="2600" i="1" dirty="0" smtClean="0">
                <a:latin typeface="Arial" panose="020B0604020202020204" pitchFamily="34" charset="0"/>
                <a:cs typeface="Arial" panose="020B0604020202020204" pitchFamily="34" charset="0"/>
              </a:rPr>
              <a:t>Relational Database Model </a:t>
            </a:r>
            <a:r>
              <a:rPr lang="en-US" sz="2600" dirty="0" err="1" smtClean="0">
                <a:latin typeface="Arial" panose="020B0604020202020204" pitchFamily="34" charset="0"/>
                <a:cs typeface="Arial" panose="020B0604020202020204" pitchFamily="34" charset="0"/>
              </a:rPr>
              <a:t>bukan</a:t>
            </a:r>
            <a:r>
              <a:rPr lang="en-US" sz="2600" dirty="0" smtClean="0">
                <a:latin typeface="Arial" panose="020B0604020202020204" pitchFamily="34" charset="0"/>
                <a:cs typeface="Arial" panose="020B0604020202020204" pitchFamily="34" charset="0"/>
              </a:rPr>
              <a:t> 1 </a:t>
            </a:r>
            <a:r>
              <a:rPr lang="en-US" sz="2600" dirty="0" err="1" smtClean="0">
                <a:latin typeface="Arial" panose="020B0604020202020204" pitchFamily="34" charset="0"/>
                <a:cs typeface="Arial" panose="020B0604020202020204" pitchFamily="34" charset="0"/>
              </a:rPr>
              <a:t>tabel</a:t>
            </a:r>
            <a:r>
              <a:rPr lang="en-US" sz="2600" dirty="0" smtClean="0">
                <a:latin typeface="Arial" panose="020B0604020202020204" pitchFamily="34" charset="0"/>
                <a:cs typeface="Arial" panose="020B0604020202020204" pitchFamily="34" charset="0"/>
              </a:rPr>
              <a:t> yang </a:t>
            </a:r>
            <a:r>
              <a:rPr lang="en-US" sz="2600" dirty="0" err="1" smtClean="0">
                <a:latin typeface="Arial" panose="020B0604020202020204" pitchFamily="34" charset="0"/>
                <a:cs typeface="Arial" panose="020B0604020202020204" pitchFamily="34" charset="0"/>
              </a:rPr>
              <a:t>besar</a:t>
            </a: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a:t>
            </a:r>
            <a:r>
              <a:rPr lang="en-US" sz="2600" dirty="0" err="1" smtClean="0">
                <a:latin typeface="Arial" panose="020B0604020202020204" pitchFamily="34" charset="0"/>
                <a:cs typeface="Arial" panose="020B0604020202020204" pitchFamily="34" charset="0"/>
              </a:rPr>
              <a:t>biasa</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disebut</a:t>
            </a:r>
            <a:r>
              <a:rPr lang="en-US" sz="2600" dirty="0" smtClean="0">
                <a:latin typeface="Arial" panose="020B0604020202020204" pitchFamily="34" charset="0"/>
                <a:cs typeface="Arial" panose="020B0604020202020204" pitchFamily="34" charset="0"/>
              </a:rPr>
              <a:t> </a:t>
            </a:r>
            <a:r>
              <a:rPr lang="en-US" sz="2600" i="1" dirty="0" smtClean="0">
                <a:latin typeface="Arial" panose="020B0604020202020204" pitchFamily="34" charset="0"/>
                <a:cs typeface="Arial" panose="020B0604020202020204" pitchFamily="34" charset="0"/>
              </a:rPr>
              <a:t>flat-tile</a:t>
            </a:r>
            <a:r>
              <a:rPr lang="en-US" sz="2600" dirty="0" smtClean="0">
                <a:latin typeface="Arial" panose="020B0604020202020204" pitchFamily="34" charset="0"/>
                <a:cs typeface="Arial" panose="020B0604020202020204" pitchFamily="34" charset="0"/>
              </a:rPr>
              <a:t>) yang </a:t>
            </a:r>
            <a:r>
              <a:rPr lang="en-US" sz="2600" dirty="0" err="1" smtClean="0">
                <a:latin typeface="Arial" panose="020B0604020202020204" pitchFamily="34" charset="0"/>
                <a:cs typeface="Arial" panose="020B0604020202020204" pitchFamily="34" charset="0"/>
              </a:rPr>
              <a:t>berisi</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atribut</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dan</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catatan</a:t>
            </a:r>
            <a:r>
              <a:rPr lang="en-US" sz="2600" dirty="0" smtClean="0">
                <a:latin typeface="Arial" panose="020B0604020202020204" pitchFamily="34" charset="0"/>
                <a:cs typeface="Arial" panose="020B0604020202020204" pitchFamily="34" charset="0"/>
              </a:rPr>
              <a:t>.</a:t>
            </a:r>
          </a:p>
          <a:p>
            <a:pPr marL="365760" indent="-256032" eaLnBrk="1" fontAlgn="auto" hangingPunct="1">
              <a:spcAft>
                <a:spcPts val="0"/>
              </a:spcAft>
              <a:buClr>
                <a:schemeClr val="accent3"/>
              </a:buClr>
              <a:buFont typeface="Georgia"/>
              <a:buChar char="•"/>
              <a:defRPr/>
            </a:pPr>
            <a:r>
              <a:rPr lang="en-US" sz="2600" dirty="0" err="1" smtClean="0">
                <a:latin typeface="Arial" panose="020B0604020202020204" pitchFamily="34" charset="0"/>
                <a:cs typeface="Arial" panose="020B0604020202020204" pitchFamily="34" charset="0"/>
              </a:rPr>
              <a:t>Contoh</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populer</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dari</a:t>
            </a:r>
            <a:r>
              <a:rPr lang="en-US" sz="2600" dirty="0" smtClean="0">
                <a:latin typeface="Arial" panose="020B0604020202020204" pitchFamily="34" charset="0"/>
                <a:cs typeface="Arial" panose="020B0604020202020204" pitchFamily="34" charset="0"/>
              </a:rPr>
              <a:t> </a:t>
            </a:r>
            <a:r>
              <a:rPr lang="en-US" sz="2600" i="1" dirty="0" smtClean="0">
                <a:latin typeface="Arial" panose="020B0604020202020204" pitchFamily="34" charset="0"/>
                <a:cs typeface="Arial" panose="020B0604020202020204" pitchFamily="34" charset="0"/>
              </a:rPr>
              <a:t>relational database </a:t>
            </a:r>
            <a:r>
              <a:rPr lang="en-US" sz="2600" dirty="0" err="1" smtClean="0">
                <a:latin typeface="Arial" panose="020B0604020202020204" pitchFamily="34" charset="0"/>
                <a:cs typeface="Arial" panose="020B0604020202020204" pitchFamily="34" charset="0"/>
              </a:rPr>
              <a:t>adalah</a:t>
            </a:r>
            <a:r>
              <a:rPr lang="en-US" sz="2600" dirty="0" smtClean="0">
                <a:latin typeface="Arial" panose="020B0604020202020204" pitchFamily="34" charset="0"/>
                <a:cs typeface="Arial" panose="020B0604020202020204" pitchFamily="34" charset="0"/>
              </a:rPr>
              <a:t> Microsoft Access </a:t>
            </a:r>
            <a:r>
              <a:rPr lang="en-US" sz="2600" dirty="0" err="1" smtClean="0">
                <a:latin typeface="Arial" panose="020B0604020202020204" pitchFamily="34" charset="0"/>
                <a:cs typeface="Arial" panose="020B0604020202020204" pitchFamily="34" charset="0"/>
              </a:rPr>
              <a:t>dan</a:t>
            </a:r>
            <a:r>
              <a:rPr lang="en-US" sz="2600" dirty="0" smtClean="0">
                <a:latin typeface="Arial" panose="020B0604020202020204" pitchFamily="34" charset="0"/>
                <a:cs typeface="Arial" panose="020B0604020202020204" pitchFamily="34" charset="0"/>
              </a:rPr>
              <a:t> Oracle.</a:t>
            </a:r>
          </a:p>
          <a:p>
            <a:pPr marL="0" indent="0" eaLnBrk="1" fontAlgn="auto" hangingPunct="1">
              <a:spcAft>
                <a:spcPts val="0"/>
              </a:spcAft>
              <a:buClr>
                <a:schemeClr val="accent3"/>
              </a:buClr>
              <a:buFont typeface="Georgia"/>
              <a:buNone/>
              <a:defRPr/>
            </a:pPr>
            <a:endParaRPr lang="en-US" sz="2600" i="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altLang="en-US" dirty="0" smtClean="0"/>
              <a:t>Relational Database Management Systems</a:t>
            </a:r>
            <a:endParaRPr lang="en-US" dirty="0"/>
          </a:p>
        </p:txBody>
      </p:sp>
      <p:sp>
        <p:nvSpPr>
          <p:cNvPr id="19459" name="Content Placeholder 2"/>
          <p:cNvSpPr>
            <a:spLocks noGrp="1"/>
          </p:cNvSpPr>
          <p:nvPr>
            <p:ph idx="1"/>
          </p:nvPr>
        </p:nvSpPr>
        <p:spPr/>
        <p:txBody>
          <a:bodyPr/>
          <a:lstStyle/>
          <a:p>
            <a:pPr eaLnBrk="1" hangingPunct="1">
              <a:lnSpc>
                <a:spcPct val="90000"/>
              </a:lnSpc>
            </a:pPr>
            <a:r>
              <a:rPr lang="en-US" altLang="en-US" i="1" smtClean="0"/>
              <a:t>Normalization </a:t>
            </a:r>
            <a:r>
              <a:rPr lang="en-US" altLang="en-US" smtClean="0"/>
              <a:t>adalah sebuah metode untuk menganalisa dan mengurangi </a:t>
            </a:r>
            <a:r>
              <a:rPr lang="en-US" altLang="en-US" i="1" smtClean="0"/>
              <a:t>database relational </a:t>
            </a:r>
            <a:r>
              <a:rPr lang="en-US" altLang="en-US" smtClean="0"/>
              <a:t>untuk:</a:t>
            </a:r>
          </a:p>
          <a:p>
            <a:pPr lvl="1" eaLnBrk="1" hangingPunct="1">
              <a:lnSpc>
                <a:spcPct val="90000"/>
              </a:lnSpc>
            </a:pPr>
            <a:r>
              <a:rPr lang="en-US" altLang="en-US" smtClean="0"/>
              <a:t>Redundansi minimum</a:t>
            </a:r>
          </a:p>
          <a:p>
            <a:pPr lvl="1" eaLnBrk="1" hangingPunct="1">
              <a:lnSpc>
                <a:spcPct val="90000"/>
              </a:lnSpc>
            </a:pPr>
            <a:r>
              <a:rPr lang="en-US" altLang="en-US" smtClean="0"/>
              <a:t>Integritas data maksimum</a:t>
            </a:r>
          </a:p>
          <a:p>
            <a:pPr lvl="1" eaLnBrk="1" hangingPunct="1">
              <a:lnSpc>
                <a:spcPct val="90000"/>
              </a:lnSpc>
            </a:pPr>
            <a:r>
              <a:rPr lang="en-US" altLang="en-US" smtClean="0"/>
              <a:t>Performa </a:t>
            </a:r>
            <a:r>
              <a:rPr lang="en-US" altLang="en-US" i="1" smtClean="0"/>
              <a:t>processing </a:t>
            </a:r>
            <a:r>
              <a:rPr lang="en-US" altLang="en-US" smtClean="0"/>
              <a:t>terbaik</a:t>
            </a:r>
          </a:p>
          <a:p>
            <a:pPr eaLnBrk="1" hangingPunct="1">
              <a:lnSpc>
                <a:spcPct val="90000"/>
              </a:lnSpc>
            </a:pPr>
            <a:r>
              <a:rPr lang="en-US" altLang="en-US" i="1" smtClean="0"/>
              <a:t>Normalized data </a:t>
            </a:r>
            <a:r>
              <a:rPr lang="en-US" altLang="en-US" smtClean="0"/>
              <a:t>adalah saat atribut didalam tabel bergantung hanya kepada </a:t>
            </a:r>
            <a:r>
              <a:rPr lang="en-US" altLang="en-US" i="1" smtClean="0"/>
              <a:t>primary key.</a:t>
            </a:r>
            <a:endParaRPr lang="en-US" altLang="en-US" smtClean="0"/>
          </a:p>
          <a:p>
            <a:pPr eaLnBrk="1" hangingPunct="1"/>
            <a:endParaRPr lang="en-US" altLang="id-ID"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id-ID" smtClean="0"/>
              <a:t>Query Languages</a:t>
            </a:r>
          </a:p>
        </p:txBody>
      </p:sp>
      <p:sp>
        <p:nvSpPr>
          <p:cNvPr id="20483" name="Content Placeholder 2"/>
          <p:cNvSpPr>
            <a:spLocks noGrp="1"/>
          </p:cNvSpPr>
          <p:nvPr>
            <p:ph idx="1"/>
          </p:nvPr>
        </p:nvSpPr>
        <p:spPr/>
        <p:txBody>
          <a:bodyPr/>
          <a:lstStyle/>
          <a:p>
            <a:pPr eaLnBrk="1" hangingPunct="1"/>
            <a:r>
              <a:rPr lang="en-US" altLang="id-ID" i="1" smtClean="0"/>
              <a:t>Structured Query Languages </a:t>
            </a:r>
            <a:r>
              <a:rPr lang="en-US" altLang="id-ID" smtClean="0"/>
              <a:t>merupakan yang paling dikenal yang digunakan untuk meminta / </a:t>
            </a:r>
            <a:r>
              <a:rPr lang="en-US" altLang="id-ID" i="1" smtClean="0"/>
              <a:t>request </a:t>
            </a:r>
            <a:r>
              <a:rPr lang="en-US" altLang="id-ID" smtClean="0"/>
              <a:t>informasi.</a:t>
            </a:r>
          </a:p>
          <a:p>
            <a:pPr eaLnBrk="1" hangingPunct="1"/>
            <a:r>
              <a:rPr lang="en-US" altLang="id-ID" i="1" smtClean="0"/>
              <a:t>Query by Sample </a:t>
            </a:r>
            <a:r>
              <a:rPr lang="en-US" altLang="id-ID" smtClean="0"/>
              <a:t>adalah grid atau template yang diisi </a:t>
            </a:r>
            <a:r>
              <a:rPr lang="en-US" altLang="id-ID" i="1" smtClean="0"/>
              <a:t>user</a:t>
            </a:r>
            <a:r>
              <a:rPr lang="en-US" altLang="id-ID" smtClean="0"/>
              <a:t> / pengguna untuk membangun sampel atau deskripsi dari data yang diinginkan.</a:t>
            </a:r>
            <a:endParaRPr lang="en-US" altLang="id-ID" i="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id-ID" sz="4800" smtClean="0"/>
              <a:t>Data Warehousing</a:t>
            </a:r>
          </a:p>
        </p:txBody>
      </p:sp>
      <p:sp>
        <p:nvSpPr>
          <p:cNvPr id="21507" name="Content Placeholder 2"/>
          <p:cNvSpPr>
            <a:spLocks noGrp="1"/>
          </p:cNvSpPr>
          <p:nvPr>
            <p:ph idx="1"/>
          </p:nvPr>
        </p:nvSpPr>
        <p:spPr/>
        <p:txBody>
          <a:bodyPr/>
          <a:lstStyle/>
          <a:p>
            <a:pPr eaLnBrk="1" hangingPunct="1"/>
            <a:r>
              <a:rPr lang="en-US" altLang="id-ID" smtClean="0"/>
              <a:t>Definisi	: Suatu </a:t>
            </a:r>
            <a:r>
              <a:rPr lang="en-US" altLang="id-ID" smtClean="0">
                <a:solidFill>
                  <a:srgbClr val="000000"/>
                </a:solidFill>
              </a:rPr>
              <a:t>konsep </a:t>
            </a:r>
            <a:r>
              <a:rPr lang="en-US" altLang="id-ID" smtClean="0"/>
              <a:t>dan kombinasi teknologi yang memfasilitasi organisasi untuk mengelola dan memelihara data historis yang diperoleh dari sistem atau aplikasi operasional.</a:t>
            </a:r>
          </a:p>
          <a:p>
            <a:pPr eaLnBrk="1" hangingPunct="1"/>
            <a:r>
              <a:rPr lang="en-US" altLang="id-ID" smtClean="0"/>
              <a:t>Contoh	: Perpustakaan. Presensi Online Mahasiswa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0975" y="274638"/>
            <a:ext cx="8782050" cy="1143000"/>
          </a:xfrm>
        </p:spPr>
        <p:txBody>
          <a:bodyPr/>
          <a:lstStyle/>
          <a:p>
            <a:pPr eaLnBrk="1" hangingPunct="1"/>
            <a:r>
              <a:rPr lang="en-US" altLang="id-ID" sz="4800" smtClean="0"/>
              <a:t>Karakteristik Data Warehouse</a:t>
            </a:r>
          </a:p>
        </p:txBody>
      </p:sp>
      <p:sp>
        <p:nvSpPr>
          <p:cNvPr id="22531" name="Content Placeholder 2"/>
          <p:cNvSpPr>
            <a:spLocks noGrp="1"/>
          </p:cNvSpPr>
          <p:nvPr>
            <p:ph idx="1"/>
          </p:nvPr>
        </p:nvSpPr>
        <p:spPr>
          <a:xfrm>
            <a:off x="180975" y="1725613"/>
            <a:ext cx="8782050" cy="3862387"/>
          </a:xfrm>
        </p:spPr>
        <p:txBody>
          <a:bodyPr/>
          <a:lstStyle/>
          <a:p>
            <a:pPr eaLnBrk="1" hangingPunct="1"/>
            <a:r>
              <a:rPr lang="en-US" altLang="id-ID" b="1" i="1" smtClean="0"/>
              <a:t>Organized by business dimension or subject. </a:t>
            </a:r>
            <a:r>
              <a:rPr lang="en-US" altLang="id-ID" smtClean="0"/>
              <a:t>Data diatur berdasarkan subjek (for example, by konsumen, vendor, produk, tingkat harga, and wilayah) dan berisi informasi yang berhubungan untuk memberi keputusan dan analisis data </a:t>
            </a:r>
          </a:p>
          <a:p>
            <a:pPr eaLnBrk="1" hangingPunct="1"/>
            <a:r>
              <a:rPr lang="en-US" altLang="id-ID" b="1" i="1" smtClean="0"/>
              <a:t>Consistent. </a:t>
            </a:r>
            <a:r>
              <a:rPr lang="en-US" altLang="id-ID" smtClean="0"/>
              <a:t>Data dalam database yang berbeda memiliki kode yang berbeda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endParaRPr lang="en-US" altLang="id-ID" smtClean="0"/>
          </a:p>
        </p:txBody>
      </p:sp>
      <p:sp>
        <p:nvSpPr>
          <p:cNvPr id="23555" name="Content Placeholder 2"/>
          <p:cNvSpPr>
            <a:spLocks noGrp="1"/>
          </p:cNvSpPr>
          <p:nvPr>
            <p:ph idx="1"/>
          </p:nvPr>
        </p:nvSpPr>
        <p:spPr/>
        <p:txBody>
          <a:bodyPr/>
          <a:lstStyle/>
          <a:p>
            <a:pPr eaLnBrk="1" hangingPunct="1"/>
            <a:r>
              <a:rPr lang="en-US" altLang="id-ID" b="1" i="1" smtClean="0"/>
              <a:t>Historical. </a:t>
            </a:r>
            <a:r>
              <a:rPr lang="en-US" altLang="id-ID" smtClean="0"/>
              <a:t>Data disimpan selama beberapa tahun sehingga dapat digunakan lagi sesuai perkembangan zaman, perkiraan, dan perbandingan.</a:t>
            </a:r>
            <a:r>
              <a:rPr lang="en-US" altLang="id-ID" b="1" i="1" smtClean="0"/>
              <a:t> </a:t>
            </a:r>
          </a:p>
          <a:p>
            <a:pPr eaLnBrk="1" hangingPunct="1"/>
            <a:r>
              <a:rPr lang="en-US" altLang="id-ID" b="1" i="1" smtClean="0"/>
              <a:t>Nonvolatile. </a:t>
            </a:r>
            <a:r>
              <a:rPr lang="en-US" altLang="id-ID" smtClean="0"/>
              <a:t>Data tidak diperbaharui sampai mereka masuk dalam gudang data.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downtownnola.com/wp-content/uploads/2015/02/PEOPLE-TALKING2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1913" y="4868863"/>
            <a:ext cx="4002087"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p:cNvSpPr>
            <a:spLocks noGrp="1"/>
          </p:cNvSpPr>
          <p:nvPr>
            <p:ph type="title"/>
          </p:nvPr>
        </p:nvSpPr>
        <p:spPr/>
        <p:txBody>
          <a:bodyPr/>
          <a:lstStyle/>
          <a:p>
            <a:pPr eaLnBrk="1" hangingPunct="1"/>
            <a:r>
              <a:rPr lang="id-ID" altLang="id-ID" smtClean="0"/>
              <a:t>What are we going to learn?</a:t>
            </a:r>
          </a:p>
        </p:txBody>
      </p:sp>
      <p:sp>
        <p:nvSpPr>
          <p:cNvPr id="6148" name="Content Placeholder 2"/>
          <p:cNvSpPr>
            <a:spLocks noGrp="1"/>
          </p:cNvSpPr>
          <p:nvPr>
            <p:ph idx="1"/>
          </p:nvPr>
        </p:nvSpPr>
        <p:spPr/>
        <p:txBody>
          <a:bodyPr/>
          <a:lstStyle/>
          <a:p>
            <a:pPr eaLnBrk="1" hangingPunct="1"/>
            <a:r>
              <a:rPr lang="id-ID" altLang="id-ID" smtClean="0"/>
              <a:t>Managing Data</a:t>
            </a:r>
          </a:p>
          <a:p>
            <a:pPr eaLnBrk="1" hangingPunct="1"/>
            <a:r>
              <a:rPr lang="id-ID" altLang="id-ID" smtClean="0"/>
              <a:t>The Database Approach </a:t>
            </a:r>
          </a:p>
          <a:p>
            <a:pPr eaLnBrk="1" hangingPunct="1"/>
            <a:r>
              <a:rPr lang="id-ID" altLang="id-ID" smtClean="0"/>
              <a:t>Database Management System</a:t>
            </a:r>
          </a:p>
          <a:p>
            <a:pPr eaLnBrk="1" hangingPunct="1"/>
            <a:r>
              <a:rPr lang="id-ID" altLang="id-ID" smtClean="0"/>
              <a:t>Data Warehousing</a:t>
            </a:r>
          </a:p>
          <a:p>
            <a:pPr eaLnBrk="1" hangingPunct="1"/>
            <a:r>
              <a:rPr lang="id-ID" altLang="id-ID" smtClean="0"/>
              <a:t>Data Governance</a:t>
            </a:r>
          </a:p>
          <a:p>
            <a:pPr eaLnBrk="1" hangingPunct="1"/>
            <a:r>
              <a:rPr lang="id-ID" altLang="id-ID" smtClean="0"/>
              <a:t>Knowledge Management System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57200" y="1958975"/>
            <a:ext cx="8229600" cy="3646488"/>
          </a:xfrm>
        </p:spPr>
        <p:txBody>
          <a:bodyPr/>
          <a:lstStyle/>
          <a:p>
            <a:pPr eaLnBrk="1" hangingPunct="1"/>
            <a:r>
              <a:rPr lang="en-US" altLang="id-ID" b="1" i="1" smtClean="0"/>
              <a:t>Use online analytical processing.</a:t>
            </a:r>
            <a:r>
              <a:rPr lang="en-US" altLang="id-ID" smtClean="0"/>
              <a:t> Database menggunakan </a:t>
            </a:r>
            <a:r>
              <a:rPr lang="en-US" altLang="id-ID" b="1" smtClean="0"/>
              <a:t>online transaction processing (OLTP)</a:t>
            </a:r>
            <a:r>
              <a:rPr lang="en-US" altLang="id-ID" smtClean="0"/>
              <a:t>, dimana bisnis transaksi secara online setelah data masuk. Sasarannya adalah kecepatan dan efisiensi, yang penting untuk mensukseskan Internet-Based business operation.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457200" y="344488"/>
            <a:ext cx="8229600" cy="6276975"/>
          </a:xfrm>
        </p:spPr>
        <p:txBody>
          <a:bodyPr/>
          <a:lstStyle/>
          <a:p>
            <a:pPr eaLnBrk="1" hangingPunct="1"/>
            <a:r>
              <a:rPr lang="en-US" altLang="id-ID" sz="3600" b="1" i="1" smtClean="0"/>
              <a:t>Multidimensional. </a:t>
            </a:r>
            <a:r>
              <a:rPr lang="en-US" altLang="id-ID" sz="3600" smtClean="0"/>
              <a:t>Biasanya data warehouse menggunakan struktur data multidimensi. </a:t>
            </a:r>
          </a:p>
          <a:p>
            <a:pPr eaLnBrk="1" hangingPunct="1"/>
            <a:r>
              <a:rPr lang="en-US" altLang="id-ID" sz="3600" smtClean="0"/>
              <a:t>Relational database menyimpan data di tabel dua dimensi, jika data warehouse lebih dari dua data dimensi. Dengan alasan ini, data disimpan dalam struktur </a:t>
            </a:r>
            <a:r>
              <a:rPr lang="en-US" altLang="id-ID" sz="3600" b="1" smtClean="0"/>
              <a:t>multidimensional</a:t>
            </a:r>
            <a:r>
              <a:rPr lang="en-US" altLang="id-ID" sz="360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28625" y="642938"/>
            <a:ext cx="8229600" cy="1066800"/>
          </a:xfrm>
        </p:spPr>
        <p:txBody>
          <a:bodyPr/>
          <a:lstStyle/>
          <a:p>
            <a:pPr eaLnBrk="1" hangingPunct="1"/>
            <a:r>
              <a:rPr lang="en-US" altLang="id-ID" smtClean="0"/>
              <a:t>Data Marts</a:t>
            </a:r>
          </a:p>
        </p:txBody>
      </p:sp>
      <p:sp>
        <p:nvSpPr>
          <p:cNvPr id="3" name="Content Placeholder 2"/>
          <p:cNvSpPr>
            <a:spLocks noGrp="1"/>
          </p:cNvSpPr>
          <p:nvPr>
            <p:ph idx="1"/>
          </p:nvPr>
        </p:nvSpPr>
        <p:spPr>
          <a:xfrm>
            <a:off x="457200" y="1600200"/>
            <a:ext cx="8229600" cy="5003800"/>
          </a:xfrm>
        </p:spPr>
        <p:txBody>
          <a:bodyPr>
            <a:normAutofit fontScale="92500" lnSpcReduction="10000"/>
          </a:bodyPr>
          <a:lstStyle/>
          <a:p>
            <a:pPr eaLnBrk="1" hangingPunct="1">
              <a:defRPr/>
            </a:pPr>
            <a:r>
              <a:rPr lang="en-US" dirty="0" smtClean="0"/>
              <a:t>Data mart </a:t>
            </a:r>
            <a:r>
              <a:rPr lang="en-US" dirty="0" err="1" smtClean="0"/>
              <a:t>adalah</a:t>
            </a:r>
            <a:r>
              <a:rPr lang="en-US" dirty="0" smtClean="0"/>
              <a:t> data warehouse yang </a:t>
            </a:r>
            <a:r>
              <a:rPr lang="en-US" dirty="0" err="1" smtClean="0"/>
              <a:t>dirancang</a:t>
            </a:r>
            <a:r>
              <a:rPr lang="en-US" dirty="0" smtClean="0"/>
              <a:t> </a:t>
            </a:r>
            <a:r>
              <a:rPr lang="en-US" dirty="0" err="1" smtClean="0"/>
              <a:t>untuk</a:t>
            </a:r>
            <a:r>
              <a:rPr lang="en-US" dirty="0" smtClean="0"/>
              <a:t> </a:t>
            </a:r>
            <a:r>
              <a:rPr lang="en-US" dirty="0" err="1" smtClean="0"/>
              <a:t>kebutuhan</a:t>
            </a:r>
            <a:r>
              <a:rPr lang="en-US" dirty="0" smtClean="0"/>
              <a:t> </a:t>
            </a:r>
            <a:r>
              <a:rPr lang="en-US" dirty="0" err="1" smtClean="0"/>
              <a:t>pengguna</a:t>
            </a:r>
            <a:r>
              <a:rPr lang="en-US" dirty="0" smtClean="0"/>
              <a:t> </a:t>
            </a:r>
            <a:r>
              <a:rPr lang="en-US" dirty="0" err="1" smtClean="0"/>
              <a:t>akhir</a:t>
            </a:r>
            <a:r>
              <a:rPr lang="en-US" dirty="0" smtClean="0"/>
              <a:t> di unit </a:t>
            </a:r>
            <a:r>
              <a:rPr lang="en-US" dirty="0" err="1" smtClean="0"/>
              <a:t>strategis</a:t>
            </a:r>
            <a:r>
              <a:rPr lang="en-US" dirty="0" smtClean="0"/>
              <a:t> </a:t>
            </a:r>
            <a:r>
              <a:rPr lang="en-US" dirty="0" err="1" smtClean="0"/>
              <a:t>bisnis</a:t>
            </a:r>
            <a:r>
              <a:rPr lang="en-US" dirty="0" smtClean="0"/>
              <a:t> </a:t>
            </a:r>
            <a:r>
              <a:rPr lang="en-US" dirty="0" err="1" smtClean="0"/>
              <a:t>atau</a:t>
            </a:r>
            <a:r>
              <a:rPr lang="en-US" dirty="0" smtClean="0"/>
              <a:t> </a:t>
            </a:r>
            <a:r>
              <a:rPr lang="en-US" dirty="0" err="1" smtClean="0"/>
              <a:t>departemen</a:t>
            </a:r>
            <a:r>
              <a:rPr lang="en-US" dirty="0" smtClean="0"/>
              <a:t>.</a:t>
            </a:r>
          </a:p>
          <a:p>
            <a:pPr eaLnBrk="1" hangingPunct="1">
              <a:defRPr/>
            </a:pPr>
            <a:r>
              <a:rPr lang="en-US" dirty="0" smtClean="0"/>
              <a:t>Data Mart </a:t>
            </a:r>
            <a:r>
              <a:rPr lang="en-US" dirty="0" err="1" smtClean="0"/>
              <a:t>jauh</a:t>
            </a:r>
            <a:r>
              <a:rPr lang="en-US" dirty="0" smtClean="0"/>
              <a:t> </a:t>
            </a:r>
            <a:r>
              <a:rPr lang="en-US" dirty="0" err="1" smtClean="0"/>
              <a:t>lebih</a:t>
            </a:r>
            <a:r>
              <a:rPr lang="en-US" dirty="0" smtClean="0"/>
              <a:t> </a:t>
            </a:r>
            <a:r>
              <a:rPr lang="en-US" dirty="0" err="1" smtClean="0"/>
              <a:t>murah</a:t>
            </a:r>
            <a:r>
              <a:rPr lang="en-US" dirty="0" smtClean="0"/>
              <a:t> </a:t>
            </a:r>
            <a:r>
              <a:rPr lang="en-US" dirty="0" err="1" smtClean="0"/>
              <a:t>daripada</a:t>
            </a:r>
            <a:r>
              <a:rPr lang="en-US" dirty="0" smtClean="0"/>
              <a:t> Data Warehouse. </a:t>
            </a:r>
          </a:p>
          <a:p>
            <a:pPr eaLnBrk="1" hangingPunct="1">
              <a:defRPr/>
            </a:pPr>
            <a:r>
              <a:rPr lang="en-US" dirty="0" err="1" smtClean="0"/>
              <a:t>Sebuah</a:t>
            </a:r>
            <a:r>
              <a:rPr lang="en-US" dirty="0" smtClean="0"/>
              <a:t> Data Mart </a:t>
            </a:r>
            <a:r>
              <a:rPr lang="en-US" dirty="0" err="1" smtClean="0"/>
              <a:t>biaya</a:t>
            </a:r>
            <a:r>
              <a:rPr lang="en-US" dirty="0" smtClean="0"/>
              <a:t> </a:t>
            </a:r>
            <a:r>
              <a:rPr lang="en-US" dirty="0" err="1" smtClean="0"/>
              <a:t>kurang</a:t>
            </a:r>
            <a:r>
              <a:rPr lang="en-US" dirty="0" smtClean="0"/>
              <a:t> </a:t>
            </a:r>
            <a:r>
              <a:rPr lang="en-US" dirty="0" err="1" smtClean="0"/>
              <a:t>dari</a:t>
            </a:r>
            <a:r>
              <a:rPr lang="en-US" dirty="0" smtClean="0"/>
              <a:t> $ 100.000, </a:t>
            </a:r>
            <a:r>
              <a:rPr lang="en-US" dirty="0" err="1" smtClean="0"/>
              <a:t>bandingkan</a:t>
            </a:r>
            <a:r>
              <a:rPr lang="en-US" dirty="0" smtClean="0"/>
              <a:t> </a:t>
            </a:r>
            <a:r>
              <a:rPr lang="en-US" dirty="0" err="1" smtClean="0"/>
              <a:t>dengan</a:t>
            </a:r>
            <a:r>
              <a:rPr lang="en-US" dirty="0" smtClean="0"/>
              <a:t> $ 1 </a:t>
            </a:r>
            <a:r>
              <a:rPr lang="en-US" dirty="0" err="1" smtClean="0"/>
              <a:t>juta</a:t>
            </a:r>
            <a:r>
              <a:rPr lang="en-US" dirty="0" smtClean="0"/>
              <a:t> </a:t>
            </a:r>
            <a:r>
              <a:rPr lang="en-US" dirty="0" err="1" smtClean="0"/>
              <a:t>atau</a:t>
            </a:r>
            <a:r>
              <a:rPr lang="en-US" dirty="0" smtClean="0"/>
              <a:t> </a:t>
            </a:r>
            <a:r>
              <a:rPr lang="en-US" dirty="0" err="1" smtClean="0"/>
              <a:t>lebih</a:t>
            </a:r>
            <a:r>
              <a:rPr lang="en-US" dirty="0" smtClean="0"/>
              <a:t> </a:t>
            </a:r>
            <a:r>
              <a:rPr lang="en-US" dirty="0" err="1" smtClean="0"/>
              <a:t>untuk</a:t>
            </a:r>
            <a:r>
              <a:rPr lang="en-US" dirty="0" smtClean="0"/>
              <a:t> data warehouse. </a:t>
            </a:r>
            <a:r>
              <a:rPr lang="en-US" dirty="0" err="1" smtClean="0"/>
              <a:t>Selain</a:t>
            </a:r>
            <a:r>
              <a:rPr lang="en-US" dirty="0" smtClean="0"/>
              <a:t> </a:t>
            </a:r>
            <a:r>
              <a:rPr lang="en-US" dirty="0" err="1" smtClean="0"/>
              <a:t>itu</a:t>
            </a:r>
            <a:r>
              <a:rPr lang="en-US" dirty="0" smtClean="0"/>
              <a:t>, Data </a:t>
            </a:r>
            <a:r>
              <a:rPr lang="en-US" dirty="0"/>
              <a:t>M</a:t>
            </a:r>
            <a:r>
              <a:rPr lang="en-US" dirty="0" smtClean="0"/>
              <a:t>art </a:t>
            </a:r>
            <a:r>
              <a:rPr lang="en-US" dirty="0" err="1" smtClean="0"/>
              <a:t>dapat</a:t>
            </a:r>
            <a:r>
              <a:rPr lang="en-US" dirty="0" smtClean="0"/>
              <a:t> </a:t>
            </a:r>
            <a:r>
              <a:rPr lang="en-US" dirty="0" err="1" smtClean="0"/>
              <a:t>diimplementasikan</a:t>
            </a:r>
            <a:r>
              <a:rPr lang="en-US" dirty="0" smtClean="0"/>
              <a:t> </a:t>
            </a:r>
            <a:r>
              <a:rPr lang="en-US" dirty="0" err="1" smtClean="0"/>
              <a:t>lebih</a:t>
            </a:r>
            <a:r>
              <a:rPr lang="en-US" dirty="0" smtClean="0"/>
              <a:t> </a:t>
            </a:r>
            <a:r>
              <a:rPr lang="en-US" dirty="0" err="1" smtClean="0"/>
              <a:t>cepat</a:t>
            </a:r>
            <a:r>
              <a:rPr lang="en-US" dirty="0" smtClean="0"/>
              <a:t>, </a:t>
            </a:r>
            <a:r>
              <a:rPr lang="en-US" dirty="0" err="1" smtClean="0"/>
              <a:t>sering</a:t>
            </a:r>
            <a:r>
              <a:rPr lang="en-US" dirty="0" smtClean="0"/>
              <a:t> </a:t>
            </a:r>
            <a:r>
              <a:rPr lang="en-US" dirty="0" err="1" smtClean="0"/>
              <a:t>dalam</a:t>
            </a:r>
            <a:r>
              <a:rPr lang="en-US" dirty="0" smtClean="0"/>
              <a:t> </a:t>
            </a:r>
            <a:r>
              <a:rPr lang="en-US" dirty="0" err="1" smtClean="0"/>
              <a:t>waktu</a:t>
            </a:r>
            <a:r>
              <a:rPr lang="en-US" dirty="0" smtClean="0"/>
              <a:t> </a:t>
            </a:r>
            <a:r>
              <a:rPr lang="en-US" dirty="0" err="1" smtClean="0"/>
              <a:t>kurang</a:t>
            </a:r>
            <a:r>
              <a:rPr lang="en-US" dirty="0" smtClean="0"/>
              <a:t> </a:t>
            </a:r>
            <a:r>
              <a:rPr lang="en-US" dirty="0" err="1" smtClean="0"/>
              <a:t>dari</a:t>
            </a:r>
            <a:r>
              <a:rPr lang="en-US" dirty="0" smtClean="0"/>
              <a:t> 90 </a:t>
            </a:r>
            <a:r>
              <a:rPr lang="en-US" dirty="0" err="1" smtClean="0"/>
              <a:t>hari</a:t>
            </a:r>
            <a:r>
              <a:rPr lang="en-US" dirty="0" smtClean="0"/>
              <a:t>. </a:t>
            </a:r>
            <a:r>
              <a:rPr lang="en-US" dirty="0" err="1" smtClean="0"/>
              <a:t>Lebih</a:t>
            </a:r>
            <a:r>
              <a:rPr lang="en-US" dirty="0" smtClean="0"/>
              <a:t> </a:t>
            </a:r>
            <a:r>
              <a:rPr lang="en-US" dirty="0" err="1" smtClean="0"/>
              <a:t>lanjut</a:t>
            </a:r>
            <a:r>
              <a:rPr lang="en-US" dirty="0" smtClean="0"/>
              <a:t>, </a:t>
            </a:r>
            <a:r>
              <a:rPr lang="en-US" dirty="0" err="1" smtClean="0"/>
              <a:t>karena</a:t>
            </a:r>
            <a:r>
              <a:rPr lang="en-US" dirty="0" smtClean="0"/>
              <a:t> </a:t>
            </a:r>
            <a:r>
              <a:rPr lang="en-US" dirty="0" err="1" smtClean="0"/>
              <a:t>mengandung</a:t>
            </a:r>
            <a:r>
              <a:rPr lang="en-US" dirty="0" smtClean="0"/>
              <a:t> </a:t>
            </a:r>
            <a:r>
              <a:rPr lang="en-US" dirty="0" err="1" smtClean="0"/>
              <a:t>informasi</a:t>
            </a:r>
            <a:r>
              <a:rPr lang="en-US" dirty="0" smtClean="0"/>
              <a:t> </a:t>
            </a:r>
            <a:r>
              <a:rPr lang="en-US" dirty="0" err="1" smtClean="0"/>
              <a:t>kurang</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gudang</a:t>
            </a:r>
            <a:r>
              <a:rPr lang="en-US" dirty="0" smtClean="0"/>
              <a:t> data, </a:t>
            </a:r>
            <a:r>
              <a:rPr lang="en-US" dirty="0" err="1" smtClean="0"/>
              <a:t>mereka</a:t>
            </a:r>
            <a:r>
              <a:rPr lang="en-US" dirty="0" smtClean="0"/>
              <a:t> </a:t>
            </a:r>
            <a:r>
              <a:rPr lang="en-US" dirty="0" err="1" smtClean="0"/>
              <a:t>memiliki</a:t>
            </a:r>
            <a:r>
              <a:rPr lang="en-US" dirty="0" smtClean="0"/>
              <a:t> </a:t>
            </a:r>
            <a:r>
              <a:rPr lang="en-US" dirty="0" err="1" smtClean="0"/>
              <a:t>respon</a:t>
            </a:r>
            <a:r>
              <a:rPr lang="en-US" dirty="0" smtClean="0"/>
              <a:t> yang </a:t>
            </a:r>
            <a:r>
              <a:rPr lang="en-US" dirty="0" err="1" smtClean="0"/>
              <a:t>lebih</a:t>
            </a:r>
            <a:r>
              <a:rPr lang="en-US" dirty="0" smtClean="0"/>
              <a:t> </a:t>
            </a:r>
            <a:r>
              <a:rPr lang="en-US" dirty="0" err="1" smtClean="0"/>
              <a:t>cepat</a:t>
            </a:r>
            <a:r>
              <a:rPr lang="en-US" dirty="0" smtClean="0"/>
              <a:t> </a:t>
            </a:r>
            <a:r>
              <a:rPr lang="en-US" dirty="0" err="1" smtClean="0"/>
              <a:t>dan</a:t>
            </a:r>
            <a:r>
              <a:rPr lang="en-US" dirty="0" smtClean="0"/>
              <a:t> </a:t>
            </a:r>
            <a:r>
              <a:rPr lang="en-US" dirty="0" err="1" smtClean="0"/>
              <a:t>lebih</a:t>
            </a:r>
            <a:r>
              <a:rPr lang="en-US" dirty="0" smtClean="0"/>
              <a:t> </a:t>
            </a:r>
            <a:r>
              <a:rPr lang="en-US" dirty="0" err="1" smtClean="0"/>
              <a:t>mudah</a:t>
            </a:r>
            <a:r>
              <a:rPr lang="en-US" dirty="0" smtClean="0"/>
              <a:t> </a:t>
            </a:r>
            <a:r>
              <a:rPr lang="en-US" dirty="0" err="1" smtClean="0"/>
              <a:t>untuk</a:t>
            </a:r>
            <a:r>
              <a:rPr lang="en-US" dirty="0" smtClean="0"/>
              <a:t> </a:t>
            </a:r>
            <a:r>
              <a:rPr lang="en-US" dirty="0" err="1" smtClean="0"/>
              <a:t>belajar</a:t>
            </a:r>
            <a:r>
              <a:rPr lang="en-US" dirty="0" smtClean="0"/>
              <a:t> </a:t>
            </a:r>
            <a:r>
              <a:rPr lang="en-US" dirty="0" err="1" smtClean="0"/>
              <a:t>dan</a:t>
            </a:r>
            <a:r>
              <a:rPr lang="en-US" dirty="0" smtClean="0"/>
              <a:t> </a:t>
            </a:r>
            <a:r>
              <a:rPr lang="en-US" dirty="0" err="1" smtClean="0"/>
              <a:t>navigasi</a:t>
            </a:r>
            <a:r>
              <a:rPr lang="en-US"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id-ID" smtClean="0"/>
              <a:t>Data Governance</a:t>
            </a:r>
          </a:p>
        </p:txBody>
      </p:sp>
      <p:sp>
        <p:nvSpPr>
          <p:cNvPr id="27651" name="Content Placeholder 2"/>
          <p:cNvSpPr>
            <a:spLocks noGrp="1"/>
          </p:cNvSpPr>
          <p:nvPr>
            <p:ph idx="1"/>
          </p:nvPr>
        </p:nvSpPr>
        <p:spPr/>
        <p:txBody>
          <a:bodyPr/>
          <a:lstStyle/>
          <a:p>
            <a:pPr eaLnBrk="1" hangingPunct="1"/>
            <a:r>
              <a:rPr lang="en-US" altLang="id-ID" b="1" smtClean="0"/>
              <a:t>Data governance </a:t>
            </a:r>
            <a:r>
              <a:rPr lang="en-US" altLang="id-ID" smtClean="0"/>
              <a:t>adalah</a:t>
            </a:r>
            <a:r>
              <a:rPr lang="en-US" altLang="id-ID" b="1" smtClean="0"/>
              <a:t> </a:t>
            </a:r>
            <a:r>
              <a:rPr lang="en-US" altLang="id-ID" smtClean="0"/>
              <a:t>sebuah pendekatan untuk mengelola informasi di seluruh organisasi. Artinya, organisasi mengikuti aturan jelas untuk membuat, mengumpulkan, penanganan, dan melindungi informasinya. </a:t>
            </a:r>
          </a:p>
          <a:p>
            <a:pPr eaLnBrk="1" hangingPunct="1"/>
            <a:r>
              <a:rPr lang="en-US" altLang="id-ID" smtClean="0"/>
              <a:t>Tujuannya adalah untuk membuat informasi yang tersedia, transparan, dan berguna bagi orang-orang yang berwenang untuk mengaksesnya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id-ID" smtClean="0"/>
              <a:t>Knowledge Management</a:t>
            </a:r>
          </a:p>
        </p:txBody>
      </p:sp>
      <p:sp>
        <p:nvSpPr>
          <p:cNvPr id="28675" name="Content Placeholder 2"/>
          <p:cNvSpPr>
            <a:spLocks noGrp="1"/>
          </p:cNvSpPr>
          <p:nvPr>
            <p:ph sz="quarter" idx="1"/>
          </p:nvPr>
        </p:nvSpPr>
        <p:spPr/>
        <p:txBody>
          <a:bodyPr/>
          <a:lstStyle/>
          <a:p>
            <a:pPr eaLnBrk="1" hangingPunct="1"/>
            <a:r>
              <a:rPr lang="id-ID" altLang="id-ID" sz="2400" smtClean="0"/>
              <a:t>Knowledge Management adalah proses yang membantu organisasi memanipulasi pengetahuan penting yang merupakan bagian dari memori organisasi, biasanya dalam format terstruktur.</a:t>
            </a:r>
          </a:p>
          <a:p>
            <a:pPr eaLnBrk="1" hangingPunct="1"/>
            <a:r>
              <a:rPr lang="id-ID" altLang="id-ID" sz="2400" smtClean="0"/>
              <a:t>Knowledge</a:t>
            </a:r>
          </a:p>
          <a:p>
            <a:pPr lvl="1" eaLnBrk="1" hangingPunct="1"/>
            <a:r>
              <a:rPr lang="id-ID" altLang="id-ID" sz="2400" smtClean="0">
                <a:solidFill>
                  <a:schemeClr val="tx1"/>
                </a:solidFill>
              </a:rPr>
              <a:t>Berbeda dengan data dan informasi</a:t>
            </a:r>
          </a:p>
          <a:p>
            <a:pPr lvl="1" eaLnBrk="1" hangingPunct="1"/>
            <a:r>
              <a:rPr lang="id-ID" altLang="id-ID" sz="2400" smtClean="0">
                <a:solidFill>
                  <a:schemeClr val="tx1"/>
                </a:solidFill>
              </a:rPr>
              <a:t>Sederhananya, pengetahuan adalah informasi dalam tindakan.</a:t>
            </a:r>
            <a:endParaRPr lang="en-US" altLang="id-ID" sz="2700" smtClean="0">
              <a:solidFill>
                <a:schemeClr val="tx1"/>
              </a:solidFill>
            </a:endParaRPr>
          </a:p>
          <a:p>
            <a:pPr lvl="1" eaLnBrk="1" hangingPunct="1"/>
            <a:r>
              <a:rPr lang="en-US" altLang="id-ID" sz="2400" smtClean="0">
                <a:solidFill>
                  <a:schemeClr val="tx1"/>
                </a:solidFill>
              </a:rPr>
              <a:t>P</a:t>
            </a:r>
            <a:r>
              <a:rPr lang="id-ID" altLang="id-ID" sz="2400" smtClean="0">
                <a:solidFill>
                  <a:schemeClr val="tx1"/>
                </a:solidFill>
              </a:rPr>
              <a:t>engetahuan dapat dilakukan untuk memecahkan masalah.</a:t>
            </a:r>
            <a:endParaRPr lang="en-US" altLang="id-ID" sz="240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sz="quarter" idx="1"/>
          </p:nvPr>
        </p:nvSpPr>
        <p:spPr>
          <a:xfrm>
            <a:off x="457200" y="1500188"/>
            <a:ext cx="8229600" cy="5073650"/>
          </a:xfrm>
        </p:spPr>
        <p:txBody>
          <a:bodyPr/>
          <a:lstStyle/>
          <a:p>
            <a:pPr eaLnBrk="1" hangingPunct="1"/>
            <a:r>
              <a:rPr lang="id-ID" altLang="id-ID" smtClean="0"/>
              <a:t>Klasifikasi jenis pengetahuan :</a:t>
            </a:r>
          </a:p>
          <a:p>
            <a:pPr lvl="1" eaLnBrk="1" hangingPunct="1"/>
            <a:r>
              <a:rPr lang="id-ID" altLang="id-ID" smtClean="0">
                <a:solidFill>
                  <a:schemeClr val="tx1"/>
                </a:solidFill>
              </a:rPr>
              <a:t>Eksplisit</a:t>
            </a:r>
          </a:p>
          <a:p>
            <a:pPr lvl="2" eaLnBrk="1" hangingPunct="1"/>
            <a:r>
              <a:rPr lang="id-ID" altLang="id-ID" smtClean="0">
                <a:solidFill>
                  <a:schemeClr val="tx1"/>
                </a:solidFill>
              </a:rPr>
              <a:t>Lebih objektif, rasional, dan pengetahuan teknis.</a:t>
            </a:r>
          </a:p>
          <a:p>
            <a:pPr lvl="2" eaLnBrk="1" hangingPunct="1"/>
            <a:r>
              <a:rPr lang="id-ID" altLang="id-ID" smtClean="0">
                <a:solidFill>
                  <a:schemeClr val="tx1"/>
                </a:solidFill>
              </a:rPr>
              <a:t>Pengetahuan eksplisit adalah pengetahuan yang sudah dikodifikasi (didokumentasikan) dalam bentuk yang dapat didistribusikan kepada orang lain atau berubah menjadi proses atau strategi</a:t>
            </a:r>
            <a:r>
              <a:rPr lang="en-US" altLang="id-ID" smtClean="0">
                <a:solidFill>
                  <a:schemeClr val="tx1"/>
                </a:solidFill>
              </a:rPr>
              <a:t>. </a:t>
            </a:r>
          </a:p>
          <a:p>
            <a:pPr lvl="2" eaLnBrk="1" hangingPunct="1"/>
            <a:r>
              <a:rPr lang="en-US" altLang="id-ID" smtClean="0">
                <a:solidFill>
                  <a:schemeClr val="tx1"/>
                </a:solidFill>
              </a:rPr>
              <a:t>P</a:t>
            </a:r>
            <a:r>
              <a:rPr lang="id-ID" altLang="id-ID" smtClean="0">
                <a:solidFill>
                  <a:schemeClr val="tx1"/>
                </a:solidFill>
              </a:rPr>
              <a:t>engetahuan eksplisit terdiri dari kebijakan, panduan prosedural, laporan, produk, strategi, tujuan, kompetensi inti dari perusahaan, dan infrastruktur TI. </a:t>
            </a:r>
            <a:endParaRPr lang="en-US" altLang="id-ID"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sz="quarter" idx="1"/>
          </p:nvPr>
        </p:nvSpPr>
        <p:spPr>
          <a:xfrm>
            <a:off x="457200" y="1643063"/>
            <a:ext cx="8229600" cy="4930775"/>
          </a:xfrm>
        </p:spPr>
        <p:txBody>
          <a:bodyPr/>
          <a:lstStyle/>
          <a:p>
            <a:pPr lvl="1" eaLnBrk="1" hangingPunct="1"/>
            <a:r>
              <a:rPr lang="en-US" altLang="id-ID" smtClean="0">
                <a:solidFill>
                  <a:schemeClr val="tx1"/>
                </a:solidFill>
              </a:rPr>
              <a:t>Tacit</a:t>
            </a:r>
          </a:p>
          <a:p>
            <a:pPr lvl="2" eaLnBrk="1" hangingPunct="1"/>
            <a:r>
              <a:rPr lang="id-ID" altLang="id-ID" i="1" smtClean="0">
                <a:solidFill>
                  <a:schemeClr val="tx1"/>
                </a:solidFill>
              </a:rPr>
              <a:t>Cumulative store </a:t>
            </a:r>
            <a:r>
              <a:rPr lang="id-ID" altLang="id-ID" smtClean="0">
                <a:solidFill>
                  <a:schemeClr val="tx1"/>
                </a:solidFill>
              </a:rPr>
              <a:t>dari pembelajaran subjektif atau pengalaman.</a:t>
            </a:r>
          </a:p>
          <a:p>
            <a:pPr lvl="2" eaLnBrk="1" hangingPunct="1"/>
            <a:r>
              <a:rPr lang="en-US" altLang="id-ID" smtClean="0">
                <a:solidFill>
                  <a:schemeClr val="tx1"/>
                </a:solidFill>
              </a:rPr>
              <a:t>T</a:t>
            </a:r>
            <a:r>
              <a:rPr lang="id-ID" altLang="id-ID" smtClean="0">
                <a:solidFill>
                  <a:schemeClr val="tx1"/>
                </a:solidFill>
              </a:rPr>
              <a:t>erdiri dari pengalaman organisasi, wawasan, keahlian, pengetahuan, rahasia dagang, keahlian, pemahaman, dan pembelajaran.</a:t>
            </a:r>
            <a:r>
              <a:rPr lang="en-US" altLang="id-ID" smtClean="0">
                <a:solidFill>
                  <a:schemeClr val="tx1"/>
                </a:solidFill>
              </a:rPr>
              <a:t> </a:t>
            </a:r>
            <a:r>
              <a:rPr lang="id-ID" altLang="id-ID" smtClean="0">
                <a:solidFill>
                  <a:schemeClr val="tx1"/>
                </a:solidFill>
              </a:rPr>
              <a:t>Termasuk juga budaya organisasi.</a:t>
            </a:r>
          </a:p>
          <a:p>
            <a:pPr lvl="2" eaLnBrk="1" hangingPunct="1"/>
            <a:r>
              <a:rPr lang="id-ID" altLang="id-ID" smtClean="0">
                <a:solidFill>
                  <a:schemeClr val="tx1"/>
                </a:solidFill>
              </a:rPr>
              <a:t>Umumnya tidak tepat dan sangat pribadi karena tidak terstruktur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457200" y="1714500"/>
            <a:ext cx="8229600" cy="4859338"/>
          </a:xfrm>
        </p:spPr>
        <p:txBody>
          <a:bodyPr/>
          <a:lstStyle/>
          <a:p>
            <a:pPr eaLnBrk="1" hangingPunct="1">
              <a:buFont typeface="Georgia" panose="02040502050405020303" pitchFamily="18" charset="0"/>
              <a:buNone/>
            </a:pPr>
            <a:r>
              <a:rPr lang="en-US" altLang="id-ID" sz="2600" smtClean="0"/>
              <a:t>Knowledge Management Systems (KMSs)</a:t>
            </a:r>
          </a:p>
          <a:p>
            <a:pPr eaLnBrk="1" hangingPunct="1">
              <a:buFont typeface="Wingdings" panose="05000000000000000000" pitchFamily="2" charset="2"/>
              <a:buChar char="q"/>
            </a:pPr>
            <a:r>
              <a:rPr lang="id-ID" altLang="id-ID" sz="2400" smtClean="0"/>
              <a:t>Sistem manajemen pengetahuan (KMS</a:t>
            </a:r>
            <a:r>
              <a:rPr lang="en-US" altLang="id-ID" sz="2400" smtClean="0"/>
              <a:t>s</a:t>
            </a:r>
            <a:r>
              <a:rPr lang="id-ID" altLang="id-ID" sz="2400" smtClean="0"/>
              <a:t>) mengacu pada penggunaan teknologi-modern informasi internet, intranet, extranet, data gudang</a:t>
            </a:r>
            <a:r>
              <a:rPr lang="en-US" altLang="id-ID" sz="2400" smtClean="0"/>
              <a:t> </a:t>
            </a:r>
            <a:r>
              <a:rPr lang="id-ID" altLang="id-ID" sz="2400" smtClean="0"/>
              <a:t>untuk sistematisasi, dan mempercepat manajemen pengetahuan antar perusahaan. </a:t>
            </a:r>
            <a:endParaRPr lang="en-US" altLang="id-ID" sz="2400" smtClean="0"/>
          </a:p>
          <a:p>
            <a:pPr eaLnBrk="1" hangingPunct="1">
              <a:buFont typeface="Wingdings" panose="05000000000000000000" pitchFamily="2" charset="2"/>
              <a:buChar char="q"/>
            </a:pPr>
            <a:r>
              <a:rPr lang="id-ID" altLang="id-ID" sz="2400" smtClean="0"/>
              <a:t>KMS</a:t>
            </a:r>
            <a:r>
              <a:rPr lang="en-US" altLang="id-ID" sz="2400" smtClean="0"/>
              <a:t>s</a:t>
            </a:r>
            <a:r>
              <a:rPr lang="id-ID" altLang="id-ID" sz="2400" smtClean="0"/>
              <a:t> dimaksudkan untuk membantu organisasi mengatasi omset, perubahan yang cepat, dan membuat keahlian sumber daya manusia</a:t>
            </a:r>
            <a:r>
              <a:rPr lang="en-US" altLang="id-ID" sz="2400" smtClean="0"/>
              <a:t> </a:t>
            </a:r>
            <a:r>
              <a:rPr lang="id-ID" altLang="id-ID" sz="2400" smtClean="0"/>
              <a:t>di organisasi diakses secara luas.</a:t>
            </a:r>
            <a:endParaRPr lang="en-US" altLang="id-ID" sz="2400" smtClean="0"/>
          </a:p>
          <a:p>
            <a:pPr eaLnBrk="1" hangingPunct="1">
              <a:buFont typeface="Wingdings" panose="05000000000000000000" pitchFamily="2" charset="2"/>
              <a:buChar char="q"/>
            </a:pPr>
            <a:endParaRPr lang="en-US" altLang="id-ID"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sz="quarter" idx="1"/>
          </p:nvPr>
        </p:nvSpPr>
        <p:spPr>
          <a:xfrm>
            <a:off x="457200" y="1785938"/>
            <a:ext cx="8229600" cy="4787900"/>
          </a:xfrm>
        </p:spPr>
        <p:txBody>
          <a:bodyPr/>
          <a:lstStyle/>
          <a:p>
            <a:pPr eaLnBrk="1" hangingPunct="1"/>
            <a:r>
              <a:rPr lang="id-ID" altLang="id-ID" sz="2400" smtClean="0"/>
              <a:t>Bermanfaat</a:t>
            </a:r>
            <a:r>
              <a:rPr lang="en-US" altLang="id-ID" sz="2400" smtClean="0"/>
              <a:t>.</a:t>
            </a:r>
            <a:r>
              <a:rPr lang="id-ID" altLang="id-ID" sz="2400" smtClean="0"/>
              <a:t> cara efektif dan efisien bagi karyawan, pengembangan produk, service, product, dan peningkatan moral karyawan.</a:t>
            </a:r>
          </a:p>
          <a:p>
            <a:pPr eaLnBrk="1" hangingPunct="1"/>
            <a:r>
              <a:rPr lang="id-ID" altLang="id-ID" sz="2400" smtClean="0"/>
              <a:t>Organisasi memberikan reward bagi karyawan yang menambah keahlian mereka, dan pengetahuan itu harus terus dipertahankan dan diperbarui</a:t>
            </a:r>
            <a:r>
              <a:rPr lang="en-US" altLang="id-ID" sz="2400" smtClean="0"/>
              <a:t>.</a:t>
            </a:r>
            <a:endParaRPr lang="id-ID" altLang="id-ID"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Content Placeholder 3" descr="ch4 foto.png"/>
          <p:cNvPicPr>
            <a:picLocks noGrp="1" noChangeAspect="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066800" y="2133600"/>
            <a:ext cx="7373938" cy="4130675"/>
          </a:xfrm>
        </p:spPr>
      </p:pic>
      <p:sp>
        <p:nvSpPr>
          <p:cNvPr id="5" name="Content Placeholder 2"/>
          <p:cNvSpPr txBox="1">
            <a:spLocks/>
          </p:cNvSpPr>
          <p:nvPr/>
        </p:nvSpPr>
        <p:spPr>
          <a:xfrm>
            <a:off x="612775" y="1600200"/>
            <a:ext cx="8153400" cy="4495800"/>
          </a:xfrm>
          <a:prstGeom prst="rect">
            <a:avLst/>
          </a:prstGeom>
        </p:spPr>
        <p:txBody>
          <a:bodyPr>
            <a:normAutofit/>
          </a:bodyPr>
          <a:lstStyle/>
          <a:p>
            <a:pPr marL="320040" indent="-320040" fontAlgn="auto">
              <a:spcBef>
                <a:spcPts val="700"/>
              </a:spcBef>
              <a:spcAft>
                <a:spcPts val="0"/>
              </a:spcAft>
              <a:buClr>
                <a:schemeClr val="accent2"/>
              </a:buClr>
              <a:buSzPct val="60000"/>
              <a:buFont typeface="Wingdings"/>
              <a:buNone/>
              <a:defRPr/>
            </a:pPr>
            <a:r>
              <a:rPr lang="id-ID" sz="2600" dirty="0">
                <a:latin typeface="+mn-lt"/>
                <a:cs typeface="+mn-cs"/>
              </a:rPr>
              <a:t>The Knowledge Management System Cycle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netsys.kaist.ac.kr/design_elements/ma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8525" y="692150"/>
            <a:ext cx="3165475"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title"/>
          </p:nvPr>
        </p:nvSpPr>
        <p:spPr>
          <a:xfrm>
            <a:off x="-252413" y="908050"/>
            <a:ext cx="8229601" cy="1066800"/>
          </a:xfrm>
        </p:spPr>
        <p:txBody>
          <a:bodyPr/>
          <a:lstStyle/>
          <a:p>
            <a:pPr algn="ctr" eaLnBrk="1" hangingPunct="1"/>
            <a:r>
              <a:rPr lang="en-US" altLang="id-ID" b="1" smtClean="0">
                <a:solidFill>
                  <a:schemeClr val="tx1"/>
                </a:solidFill>
                <a:latin typeface="Levenim MT" pitchFamily="2" charset="-79"/>
                <a:cs typeface="Levenim MT" pitchFamily="2" charset="-79"/>
              </a:rPr>
              <a:t> Managing Data</a:t>
            </a:r>
            <a:endParaRPr lang="id-ID" altLang="id-ID" b="1" smtClean="0">
              <a:solidFill>
                <a:schemeClr val="tx1"/>
              </a:solidFill>
              <a:latin typeface="Levenim MT" pitchFamily="2" charset="-79"/>
              <a:cs typeface="Levenim MT" pitchFamily="2" charset="-79"/>
            </a:endParaRPr>
          </a:p>
        </p:txBody>
      </p:sp>
      <p:sp>
        <p:nvSpPr>
          <p:cNvPr id="3" name="Content Placeholder 2"/>
          <p:cNvSpPr>
            <a:spLocks noGrp="1"/>
          </p:cNvSpPr>
          <p:nvPr>
            <p:ph idx="1"/>
          </p:nvPr>
        </p:nvSpPr>
        <p:spPr/>
        <p:txBody>
          <a:bodyPr>
            <a:normAutofit lnSpcReduction="10000"/>
          </a:bodyPr>
          <a:lstStyle/>
          <a:p>
            <a:pPr marL="365760" indent="-256032" eaLnBrk="1" fontAlgn="auto" hangingPunct="1">
              <a:spcAft>
                <a:spcPts val="0"/>
              </a:spcAft>
              <a:buClr>
                <a:schemeClr val="accent3"/>
              </a:buClr>
              <a:buFont typeface="Georgia"/>
              <a:buChar char="•"/>
              <a:defRPr/>
            </a:pPr>
            <a:r>
              <a:rPr lang="en-US" dirty="0" smtClean="0"/>
              <a:t>Difficulties of Managing Data.</a:t>
            </a:r>
          </a:p>
          <a:p>
            <a:pPr marL="658368" lvl="1" indent="-246888" eaLnBrk="1" fontAlgn="auto" hangingPunct="1">
              <a:spcAft>
                <a:spcPts val="0"/>
              </a:spcAft>
              <a:buFont typeface="Georgia"/>
              <a:buChar char="▫"/>
              <a:defRPr/>
            </a:pPr>
            <a:r>
              <a:rPr lang="id-ID" dirty="0" smtClean="0">
                <a:solidFill>
                  <a:schemeClr val="tx1"/>
                </a:solidFill>
              </a:rPr>
              <a:t>Jumlah data yang semakin meningkat</a:t>
            </a:r>
            <a:endParaRPr lang="en-US" dirty="0" smtClean="0">
              <a:solidFill>
                <a:schemeClr val="tx1"/>
              </a:solidFill>
            </a:endParaRPr>
          </a:p>
          <a:p>
            <a:pPr marL="658368" lvl="1" indent="-246888" eaLnBrk="1" fontAlgn="auto" hangingPunct="1">
              <a:spcAft>
                <a:spcPts val="0"/>
              </a:spcAft>
              <a:buFont typeface="Georgia"/>
              <a:buChar char="▫"/>
              <a:defRPr/>
            </a:pPr>
            <a:r>
              <a:rPr lang="id-ID" dirty="0" smtClean="0">
                <a:solidFill>
                  <a:schemeClr val="tx1"/>
                </a:solidFill>
              </a:rPr>
              <a:t>Data terbesar dan dikumpulkan oleh masing-masing orang dengan berbagai metode dan perangkat</a:t>
            </a:r>
            <a:endParaRPr lang="en-US" dirty="0" smtClean="0">
              <a:solidFill>
                <a:schemeClr val="tx1"/>
              </a:solidFill>
            </a:endParaRPr>
          </a:p>
          <a:p>
            <a:pPr marL="658368" lvl="1" indent="-246888" eaLnBrk="1" fontAlgn="auto" hangingPunct="1">
              <a:spcAft>
                <a:spcPts val="0"/>
              </a:spcAft>
              <a:buFont typeface="Georgia"/>
              <a:buChar char="▫"/>
              <a:defRPr/>
            </a:pPr>
            <a:r>
              <a:rPr lang="id-ID" dirty="0" smtClean="0">
                <a:solidFill>
                  <a:schemeClr val="tx1"/>
                </a:solidFill>
              </a:rPr>
              <a:t>Data datang dari berbagai sumber, termasuk dana internal , pribadi dan eksternal </a:t>
            </a:r>
          </a:p>
          <a:p>
            <a:pPr marL="658368" lvl="1" indent="-246888" eaLnBrk="1" fontAlgn="auto" hangingPunct="1">
              <a:spcAft>
                <a:spcPts val="0"/>
              </a:spcAft>
              <a:buFont typeface="Georgia"/>
              <a:buChar char="▫"/>
              <a:defRPr/>
            </a:pPr>
            <a:r>
              <a:rPr lang="id-ID" dirty="0" smtClean="0">
                <a:solidFill>
                  <a:schemeClr val="tx1"/>
                </a:solidFill>
              </a:rPr>
              <a:t>Keamanan data, kualitas data dan integritas yang penting</a:t>
            </a:r>
            <a:r>
              <a:rPr lang="en-US" dirty="0" smtClean="0">
                <a:solidFill>
                  <a:schemeClr val="tx1"/>
                </a:solidFill>
              </a:rPr>
              <a:t>.</a:t>
            </a:r>
            <a:endParaRPr lang="id-ID" dirty="0" smtClean="0">
              <a:solidFill>
                <a:schemeClr val="tx1"/>
              </a:solidFill>
            </a:endParaRPr>
          </a:p>
          <a:p>
            <a:pPr marL="658368" lvl="1" indent="-246888" eaLnBrk="1" fontAlgn="auto" hangingPunct="1">
              <a:spcAft>
                <a:spcPts val="0"/>
              </a:spcAft>
              <a:buFont typeface="Georgia"/>
              <a:buChar char="▫"/>
              <a:defRPr/>
            </a:pPr>
            <a:r>
              <a:rPr lang="en-US" b="1" dirty="0" err="1" smtClean="0">
                <a:solidFill>
                  <a:schemeClr val="tx1"/>
                </a:solidFill>
              </a:rPr>
              <a:t>Clickstream</a:t>
            </a:r>
            <a:r>
              <a:rPr lang="en-US" b="1" dirty="0" smtClean="0">
                <a:solidFill>
                  <a:schemeClr val="tx1"/>
                </a:solidFill>
              </a:rPr>
              <a:t> data.</a:t>
            </a:r>
            <a:r>
              <a:rPr lang="en-US" dirty="0" smtClean="0">
                <a:solidFill>
                  <a:schemeClr val="tx1"/>
                </a:solidFill>
              </a:rPr>
              <a:t> </a:t>
            </a:r>
            <a:r>
              <a:rPr lang="id-ID" dirty="0" smtClean="0">
                <a:solidFill>
                  <a:schemeClr val="tx1"/>
                </a:solidFill>
              </a:rPr>
              <a:t>Data yang dihasilkandari pengunjung website atau customers</a:t>
            </a:r>
            <a:endParaRPr lang="id-ID"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en-US" altLang="id-ID" smtClean="0"/>
          </a:p>
        </p:txBody>
      </p:sp>
      <p:sp>
        <p:nvSpPr>
          <p:cNvPr id="34819" name="Content Placeholder 2"/>
          <p:cNvSpPr>
            <a:spLocks noGrp="1"/>
          </p:cNvSpPr>
          <p:nvPr>
            <p:ph sz="quarter" idx="1"/>
          </p:nvPr>
        </p:nvSpPr>
        <p:spPr/>
        <p:txBody>
          <a:bodyPr/>
          <a:lstStyle/>
          <a:p>
            <a:pPr eaLnBrk="1" hangingPunct="1">
              <a:buFont typeface="Georgia" panose="02040502050405020303" pitchFamily="18" charset="0"/>
              <a:buNone/>
            </a:pPr>
            <a:endParaRPr lang="en-US" altLang="id-ID" sz="2400" smtClean="0"/>
          </a:p>
          <a:p>
            <a:pPr eaLnBrk="1" hangingPunct="1">
              <a:buFont typeface="Georgia" panose="02040502050405020303" pitchFamily="18" charset="0"/>
              <a:buNone/>
            </a:pPr>
            <a:endParaRPr lang="en-US" altLang="id-ID" sz="2400" smtClean="0"/>
          </a:p>
          <a:p>
            <a:pPr eaLnBrk="1" hangingPunct="1">
              <a:buFont typeface="Georgia" panose="02040502050405020303" pitchFamily="18" charset="0"/>
              <a:buNone/>
            </a:pPr>
            <a:endParaRPr lang="en-US" altLang="id-ID" sz="2400" smtClean="0"/>
          </a:p>
          <a:p>
            <a:pPr eaLnBrk="1" hangingPunct="1">
              <a:buFont typeface="Georgia" panose="02040502050405020303" pitchFamily="18" charset="0"/>
              <a:buNone/>
            </a:pPr>
            <a:r>
              <a:rPr lang="en-US" altLang="id-ID" sz="3600" u="sng" smtClean="0"/>
              <a:t>TERIMAKASIH</a:t>
            </a:r>
            <a:endParaRPr lang="id-ID" altLang="id-ID" sz="3600" u="sng"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5288" y="765175"/>
            <a:ext cx="8229600" cy="1066800"/>
          </a:xfrm>
        </p:spPr>
        <p:txBody>
          <a:bodyPr/>
          <a:lstStyle/>
          <a:p>
            <a:pPr algn="ctr" eaLnBrk="1" hangingPunct="1"/>
            <a:r>
              <a:rPr lang="id-ID" altLang="id-ID" smtClean="0"/>
              <a:t>Managing Data</a:t>
            </a:r>
          </a:p>
        </p:txBody>
      </p:sp>
      <p:sp>
        <p:nvSpPr>
          <p:cNvPr id="8195" name="Content Placeholder 2"/>
          <p:cNvSpPr>
            <a:spLocks noGrp="1"/>
          </p:cNvSpPr>
          <p:nvPr>
            <p:ph idx="1"/>
          </p:nvPr>
        </p:nvSpPr>
        <p:spPr/>
        <p:txBody>
          <a:bodyPr/>
          <a:lstStyle/>
          <a:p>
            <a:pPr eaLnBrk="1" hangingPunct="1">
              <a:buFont typeface="Georgia" panose="02040502050405020303" pitchFamily="18" charset="0"/>
              <a:buNone/>
            </a:pPr>
            <a:endParaRPr lang="id-ID" altLang="id-ID" smtClean="0"/>
          </a:p>
          <a:p>
            <a:pPr eaLnBrk="1" hangingPunct="1">
              <a:buFont typeface="Georgia" panose="02040502050405020303" pitchFamily="18" charset="0"/>
              <a:buNone/>
            </a:pPr>
            <a:endParaRPr lang="en-US" altLang="id-ID" smtClean="0"/>
          </a:p>
          <a:p>
            <a:pPr eaLnBrk="1" hangingPunct="1"/>
            <a:endParaRPr lang="id-ID" altLang="id-ID" smtClean="0"/>
          </a:p>
        </p:txBody>
      </p:sp>
      <p:pic>
        <p:nvPicPr>
          <p:cNvPr id="8196" name="Picture 4" descr="w0010-nn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636838"/>
            <a:ext cx="856932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187624" y="1772816"/>
            <a:ext cx="6384641" cy="584775"/>
          </a:xfrm>
          <a:prstGeom prst="rect">
            <a:avLst/>
          </a:prstGeom>
          <a:noFill/>
        </p:spPr>
        <p:txBody>
          <a:bodyPr>
            <a:spAutoFit/>
          </a:bodyPr>
          <a:lstStyle/>
          <a:p>
            <a:pPr algn="ctr" fontAlgn="auto">
              <a:spcBef>
                <a:spcPts val="0"/>
              </a:spcBef>
              <a:spcAft>
                <a:spcPts val="0"/>
              </a:spcAft>
              <a:defRPr/>
            </a:pPr>
            <a:r>
              <a:rPr lang="id-ID"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(The Data Life Cycle)</a:t>
            </a:r>
            <a:endPar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id-ID" altLang="id-ID" smtClean="0"/>
              <a:t>The Database Approach</a:t>
            </a:r>
          </a:p>
        </p:txBody>
      </p:sp>
      <p:sp>
        <p:nvSpPr>
          <p:cNvPr id="9219" name="Content Placeholder 2"/>
          <p:cNvSpPr>
            <a:spLocks noGrp="1"/>
          </p:cNvSpPr>
          <p:nvPr>
            <p:ph idx="1"/>
          </p:nvPr>
        </p:nvSpPr>
        <p:spPr/>
        <p:txBody>
          <a:bodyPr/>
          <a:lstStyle/>
          <a:p>
            <a:pPr eaLnBrk="1" hangingPunct="1"/>
            <a:r>
              <a:rPr lang="id-ID" altLang="id-ID" smtClean="0"/>
              <a:t>Sistem manajemen database, menyediakan akses kepada seluruh pengguna untuk mengakses data. </a:t>
            </a:r>
          </a:p>
          <a:p>
            <a:pPr eaLnBrk="1" hangingPunct="1"/>
            <a:r>
              <a:rPr lang="id-ID" altLang="id-ID" smtClean="0"/>
              <a:t>Database Management System (DBMS) memperkecil beberapa masalah yang ada :</a:t>
            </a:r>
          </a:p>
          <a:p>
            <a:pPr lvl="1" eaLnBrk="1" hangingPunct="1"/>
            <a:r>
              <a:rPr lang="en-US" altLang="id-ID" sz="2400" b="1" i="1" smtClean="0"/>
              <a:t>Data redundancy</a:t>
            </a:r>
            <a:r>
              <a:rPr lang="en-US" altLang="id-ID" sz="2400" i="1" smtClean="0"/>
              <a:t>:</a:t>
            </a:r>
            <a:r>
              <a:rPr lang="id-ID" altLang="id-ID" sz="2400" i="1" smtClean="0"/>
              <a:t>data yang sama disimpan di beberapa tempat</a:t>
            </a:r>
            <a:r>
              <a:rPr lang="en-US" altLang="id-ID" sz="2400" smtClean="0"/>
              <a:t>.</a:t>
            </a:r>
          </a:p>
          <a:p>
            <a:pPr lvl="1" eaLnBrk="1" hangingPunct="1"/>
            <a:r>
              <a:rPr lang="en-US" altLang="id-ID" sz="2400" b="1" i="1" smtClean="0"/>
              <a:t>Data isolation</a:t>
            </a:r>
            <a:r>
              <a:rPr lang="en-US" altLang="id-ID" sz="2400" i="1" smtClean="0"/>
              <a:t>:</a:t>
            </a:r>
            <a:r>
              <a:rPr lang="en-US" altLang="id-ID" sz="2400" smtClean="0"/>
              <a:t> </a:t>
            </a:r>
            <a:r>
              <a:rPr lang="id-ID" altLang="id-ID" sz="2400" smtClean="0"/>
              <a:t>aplikasi tidak dapat mengakses data</a:t>
            </a:r>
            <a:endParaRPr lang="en-US" altLang="id-ID" sz="2400" smtClean="0"/>
          </a:p>
          <a:p>
            <a:pPr lvl="1" eaLnBrk="1" hangingPunct="1"/>
            <a:r>
              <a:rPr lang="en-US" altLang="id-ID" sz="2400" b="1" i="1" smtClean="0"/>
              <a:t>Data inconsistency</a:t>
            </a:r>
            <a:r>
              <a:rPr lang="en-US" altLang="id-ID" sz="2400" i="1" smtClean="0"/>
              <a:t>:</a:t>
            </a:r>
            <a:r>
              <a:rPr lang="id-ID" altLang="id-ID" sz="2400" i="1" smtClean="0"/>
              <a:t> berbagai macam salinan data yang tidak konsisten</a:t>
            </a:r>
            <a:endParaRPr lang="id-ID" altLang="id-ID"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Operating System, Linux, Kubuntu, Logo, Opti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125" y="4437063"/>
            <a:ext cx="2246313" cy="242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p:nvPr>
        </p:nvSpPr>
        <p:spPr/>
        <p:txBody>
          <a:bodyPr/>
          <a:lstStyle/>
          <a:p>
            <a:pPr eaLnBrk="1" hangingPunct="1"/>
            <a:r>
              <a:rPr lang="id-ID" altLang="id-ID" smtClean="0"/>
              <a:t>The Database Approach</a:t>
            </a:r>
          </a:p>
        </p:txBody>
      </p:sp>
      <p:sp>
        <p:nvSpPr>
          <p:cNvPr id="10244" name="Content Placeholder 2"/>
          <p:cNvSpPr>
            <a:spLocks noGrp="1"/>
          </p:cNvSpPr>
          <p:nvPr>
            <p:ph idx="1"/>
          </p:nvPr>
        </p:nvSpPr>
        <p:spPr/>
        <p:txBody>
          <a:bodyPr/>
          <a:lstStyle/>
          <a:p>
            <a:pPr eaLnBrk="1" hangingPunct="1"/>
            <a:r>
              <a:rPr lang="id-ID" altLang="id-ID" smtClean="0"/>
              <a:t>DBMS memperbesar beberapa isu yang ada</a:t>
            </a:r>
          </a:p>
          <a:p>
            <a:pPr lvl="1" eaLnBrk="1" hangingPunct="1"/>
            <a:r>
              <a:rPr lang="en-US" altLang="id-ID" b="1" i="1" smtClean="0"/>
              <a:t>Data security.</a:t>
            </a:r>
            <a:endParaRPr lang="en-US" altLang="id-ID" smtClean="0"/>
          </a:p>
          <a:p>
            <a:pPr lvl="1" eaLnBrk="1" hangingPunct="1"/>
            <a:r>
              <a:rPr lang="en-US" altLang="id-ID" b="1" i="1" smtClean="0"/>
              <a:t>Data integrity</a:t>
            </a:r>
            <a:endParaRPr lang="en-US" altLang="id-ID" smtClean="0"/>
          </a:p>
          <a:p>
            <a:pPr lvl="1" eaLnBrk="1" hangingPunct="1"/>
            <a:r>
              <a:rPr lang="en-US" altLang="id-ID" b="1" i="1" smtClean="0"/>
              <a:t>Data independence:</a:t>
            </a:r>
            <a:r>
              <a:rPr lang="id-ID" altLang="id-ID" smtClean="0"/>
              <a:t>aplikasi dan data bergantung pada satu sama lainnya, semua aplikasi dapat mengakses data yang sama/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eaLnBrk="1" hangingPunct="1"/>
            <a:r>
              <a:rPr lang="en-US" altLang="id-ID" smtClean="0"/>
              <a:t>Data Hierarchy</a:t>
            </a:r>
            <a:endParaRPr lang="id-ID" altLang="id-ID" smtClean="0"/>
          </a:p>
        </p:txBody>
      </p:sp>
      <p:sp>
        <p:nvSpPr>
          <p:cNvPr id="11267" name="Content Placeholder 2"/>
          <p:cNvSpPr>
            <a:spLocks noGrp="1"/>
          </p:cNvSpPr>
          <p:nvPr>
            <p:ph idx="1"/>
          </p:nvPr>
        </p:nvSpPr>
        <p:spPr/>
        <p:txBody>
          <a:bodyPr/>
          <a:lstStyle/>
          <a:p>
            <a:pPr eaLnBrk="1" hangingPunct="1"/>
            <a:r>
              <a:rPr lang="en-US" altLang="id-ID" b="1" smtClean="0"/>
              <a:t>Bit</a:t>
            </a:r>
            <a:r>
              <a:rPr lang="en-US" altLang="id-ID" smtClean="0"/>
              <a:t> a binary digit</a:t>
            </a:r>
          </a:p>
          <a:p>
            <a:pPr eaLnBrk="1" hangingPunct="1"/>
            <a:r>
              <a:rPr lang="en-US" altLang="id-ID" b="1" smtClean="0"/>
              <a:t>Byte</a:t>
            </a:r>
            <a:r>
              <a:rPr lang="id-ID" altLang="id-ID" b="1" smtClean="0"/>
              <a:t> </a:t>
            </a:r>
            <a:r>
              <a:rPr lang="en-US" altLang="id-ID" smtClean="0"/>
              <a:t>a single character.</a:t>
            </a:r>
          </a:p>
          <a:p>
            <a:pPr eaLnBrk="1" hangingPunct="1"/>
            <a:r>
              <a:rPr lang="en-US" altLang="id-ID" b="1" smtClean="0"/>
              <a:t>Field</a:t>
            </a:r>
            <a:r>
              <a:rPr lang="id-ID" altLang="id-ID" b="1" smtClean="0"/>
              <a:t> </a:t>
            </a:r>
            <a:r>
              <a:rPr lang="en-US" altLang="id-ID" smtClean="0"/>
              <a:t>name, number, or characters</a:t>
            </a:r>
            <a:endParaRPr lang="id-ID" altLang="id-ID" smtClean="0"/>
          </a:p>
        </p:txBody>
      </p:sp>
      <p:pic>
        <p:nvPicPr>
          <p:cNvPr id="11268" name="Picture 2" descr="http://www.isiqiri-multi-touch.com/wp-content/uploads/2011/09/animation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33850"/>
            <a:ext cx="4103688"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en-US" altLang="id-ID" smtClean="0"/>
          </a:p>
        </p:txBody>
      </p:sp>
      <p:sp>
        <p:nvSpPr>
          <p:cNvPr id="12291" name="Content Placeholder 2"/>
          <p:cNvSpPr>
            <a:spLocks noGrp="1"/>
          </p:cNvSpPr>
          <p:nvPr>
            <p:ph idx="1"/>
          </p:nvPr>
        </p:nvSpPr>
        <p:spPr/>
        <p:txBody>
          <a:bodyPr/>
          <a:lstStyle/>
          <a:p>
            <a:pPr eaLnBrk="1" hangingPunct="1"/>
            <a:endParaRPr lang="en-US" altLang="id-ID" smtClean="0"/>
          </a:p>
        </p:txBody>
      </p:sp>
      <p:pic>
        <p:nvPicPr>
          <p:cNvPr id="12292" name="Picture 2" descr="http://images.slideplayer.com/16/5134685/slides/slide_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125538"/>
            <a:ext cx="7345363" cy="550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28600"/>
            <a:ext cx="8229600" cy="1143000"/>
          </a:xfrm>
        </p:spPr>
        <p:txBody>
          <a:bodyPr/>
          <a:lstStyle/>
          <a:p>
            <a:pPr eaLnBrk="1" hangingPunct="1"/>
            <a:r>
              <a:rPr lang="en-US" altLang="id-ID" smtClean="0"/>
              <a:t>Designing the Database</a:t>
            </a:r>
          </a:p>
        </p:txBody>
      </p:sp>
      <p:sp>
        <p:nvSpPr>
          <p:cNvPr id="13315" name="Content Placeholder 4"/>
          <p:cNvSpPr>
            <a:spLocks noGrp="1"/>
          </p:cNvSpPr>
          <p:nvPr>
            <p:ph idx="1"/>
          </p:nvPr>
        </p:nvSpPr>
        <p:spPr>
          <a:xfrm>
            <a:off x="457200" y="1447800"/>
            <a:ext cx="8229600" cy="4678363"/>
          </a:xfrm>
        </p:spPr>
        <p:txBody>
          <a:bodyPr/>
          <a:lstStyle/>
          <a:p>
            <a:pPr eaLnBrk="1" hangingPunct="1"/>
            <a:r>
              <a:rPr lang="en-US" altLang="id-ID" smtClean="0">
                <a:latin typeface="Arial" panose="020B0604020202020204" pitchFamily="34" charset="0"/>
                <a:cs typeface="Arial" panose="020B0604020202020204" pitchFamily="34" charset="0"/>
              </a:rPr>
              <a:t>Data Model adalah sebuah diagram yang merepresentasikan </a:t>
            </a:r>
            <a:r>
              <a:rPr lang="en-US" altLang="id-ID" i="1" smtClean="0">
                <a:latin typeface="Arial" panose="020B0604020202020204" pitchFamily="34" charset="0"/>
                <a:cs typeface="Arial" panose="020B0604020202020204" pitchFamily="34" charset="0"/>
              </a:rPr>
              <a:t>entity</a:t>
            </a:r>
            <a:r>
              <a:rPr lang="en-US" altLang="id-ID" smtClean="0">
                <a:latin typeface="Arial" panose="020B0604020202020204" pitchFamily="34" charset="0"/>
                <a:cs typeface="Arial" panose="020B0604020202020204" pitchFamily="34" charset="0"/>
              </a:rPr>
              <a:t> dan hubungannya didalam database.</a:t>
            </a:r>
          </a:p>
          <a:p>
            <a:pPr lvl="1" eaLnBrk="1" hangingPunct="1"/>
            <a:r>
              <a:rPr lang="en-US" altLang="id-ID" sz="2400" smtClean="0">
                <a:latin typeface="Arial" panose="020B0604020202020204" pitchFamily="34" charset="0"/>
                <a:cs typeface="Arial" panose="020B0604020202020204" pitchFamily="34" charset="0"/>
              </a:rPr>
              <a:t>Entity atau entitas adalah seseorang, tempat, sesuatu (atau bahkan pegawai, produk, pelanggan) tentang informasi yang dipelihara. Setiap karakteristik atau kualitas tertentu dari suatu entitas disebut </a:t>
            </a:r>
            <a:r>
              <a:rPr lang="en-US" altLang="id-ID" sz="2400" b="1" smtClean="0">
                <a:latin typeface="Arial" panose="020B0604020202020204" pitchFamily="34" charset="0"/>
                <a:cs typeface="Arial" panose="020B0604020202020204" pitchFamily="34" charset="0"/>
              </a:rPr>
              <a:t>atribut</a:t>
            </a:r>
            <a:r>
              <a:rPr lang="en-US" altLang="id-ID" sz="2400" smtClean="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232</TotalTime>
  <Words>1358</Words>
  <Application>Microsoft Office PowerPoint</Application>
  <PresentationFormat>On-screen Show (4:3)</PresentationFormat>
  <Paragraphs>118</Paragraphs>
  <Slides>30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Trebuchet MS</vt:lpstr>
      <vt:lpstr>Georgia</vt:lpstr>
      <vt:lpstr>Wingdings 2</vt:lpstr>
      <vt:lpstr>Calibri</vt:lpstr>
      <vt:lpstr>Levenim MT</vt:lpstr>
      <vt:lpstr>Wingdings</vt:lpstr>
      <vt:lpstr>Urban</vt:lpstr>
      <vt:lpstr>Data and Knowledge</vt:lpstr>
      <vt:lpstr>What are we going to learn?</vt:lpstr>
      <vt:lpstr> Managing Data</vt:lpstr>
      <vt:lpstr>Managing Data</vt:lpstr>
      <vt:lpstr>The Database Approach</vt:lpstr>
      <vt:lpstr>The Database Approach</vt:lpstr>
      <vt:lpstr>Data Hierarchy</vt:lpstr>
      <vt:lpstr>PowerPoint Presentation</vt:lpstr>
      <vt:lpstr>Designing the Database</vt:lpstr>
      <vt:lpstr>Designing the Database</vt:lpstr>
      <vt:lpstr>Entity-Relationship Modelling</vt:lpstr>
      <vt:lpstr>Entity-Relationship Diagram</vt:lpstr>
      <vt:lpstr>Database Management System</vt:lpstr>
      <vt:lpstr>The Relational Database Model</vt:lpstr>
      <vt:lpstr>Relational Database Management Systems</vt:lpstr>
      <vt:lpstr>Query Languages</vt:lpstr>
      <vt:lpstr>Data Warehousing</vt:lpstr>
      <vt:lpstr>Karakteristik Data Warehouse</vt:lpstr>
      <vt:lpstr>PowerPoint Presentation</vt:lpstr>
      <vt:lpstr>PowerPoint Presentation</vt:lpstr>
      <vt:lpstr>PowerPoint Presentation</vt:lpstr>
      <vt:lpstr>Data Marts</vt:lpstr>
      <vt:lpstr>Data Governance</vt:lpstr>
      <vt:lpstr>Knowledge Management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Knowledge</dc:title>
  <dc:creator>dicky</dc:creator>
  <cp:lastModifiedBy>Marcello Singadji</cp:lastModifiedBy>
  <cp:revision>8</cp:revision>
  <dcterms:created xsi:type="dcterms:W3CDTF">2015-10-27T11:29:00Z</dcterms:created>
  <dcterms:modified xsi:type="dcterms:W3CDTF">2015-11-04T06:38:04Z</dcterms:modified>
</cp:coreProperties>
</file>