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2"/>
  </p:notesMasterIdLst>
  <p:sldIdLst>
    <p:sldId id="256" r:id="rId2"/>
    <p:sldId id="257" r:id="rId3"/>
    <p:sldId id="258" r:id="rId4"/>
    <p:sldId id="291" r:id="rId5"/>
    <p:sldId id="259" r:id="rId6"/>
    <p:sldId id="260" r:id="rId7"/>
    <p:sldId id="265" r:id="rId8"/>
    <p:sldId id="266" r:id="rId9"/>
    <p:sldId id="29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5" r:id="rId27"/>
    <p:sldId id="286" r:id="rId28"/>
    <p:sldId id="287" r:id="rId29"/>
    <p:sldId id="290" r:id="rId30"/>
    <p:sldId id="289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321" autoAdjust="0"/>
  </p:normalViewPr>
  <p:slideViewPr>
    <p:cSldViewPr>
      <p:cViewPr varScale="1">
        <p:scale>
          <a:sx n="37" d="100"/>
          <a:sy n="37" d="100"/>
        </p:scale>
        <p:origin x="22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9819-C66C-45CA-9097-AB66E2264A50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E9DD-C909-4612-BA08-EA107B4C45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Tujuan</a:t>
            </a:r>
            <a:r>
              <a:rPr lang="id-ID" baseline="0" dirty="0" smtClean="0"/>
              <a:t> Pembelajaran: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Memahami perbedaan data, informasi, dan pengetahuan.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Memahami perbedaan arsitektur teknologi informasi dan infrastruktur teknologi informasi.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Mampu mendeskripsikan lingkungan bisnis global dan infrastruktur teknologi informasi yang baru.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Mendiskusikan hubungan antara tekanan bisnis, tanggapan/kesiapan perusahaan, dan sistem informasi.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99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952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13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items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 to an elementary description of things, events, activities, and transactions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are recorded, classified, and stored but not organized to convey any specific meaning. Data items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numbers, letters, figures, sounds, or images. Examples of data items are a student grade in a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 and the number of hours an employee worked in a certain week.</a:t>
            </a:r>
          </a:p>
          <a:p>
            <a:endParaRPr lang="id-ID" sz="1200" b="1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refers to data that have been organized so that they have meaning and value to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recipient. For example, a grade point average (GPA) is data, but a student’s name coupled with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or her GPA is information. The recipient interprets the meaning and draws conclusions and implications</a:t>
            </a:r>
          </a:p>
          <a:p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information.</a:t>
            </a: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of data and/or information that have been organized and processed to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convey understanding, experience, accumulated learning, and expertise as they apply to a current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problem. For example, a company recruiting at your school has found over time that students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grade point averages over 3.0 have had the most success in its management program. Based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its experience, that company may decide to interview only those students with GPAs over 3.0. </a:t>
            </a:r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Organizational knowledge, which reflects the experience and expertise of many people, has great</a:t>
            </a:r>
          </a:p>
          <a:p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 to all employees.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689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organization’s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technology (IT) architecture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high-level map or plan of the information</a:t>
            </a:r>
          </a:p>
          <a:p>
            <a:pPr algn="l"/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assets in an organization. It is both a guide for current operations and a blueprint for future</a:t>
            </a:r>
          </a:p>
          <a:p>
            <a:pPr algn="l"/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directions. The IT architecture integrates the entire organization’s business needs for information,</a:t>
            </a:r>
          </a:p>
          <a:p>
            <a:pPr algn="l"/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IT infrastructure (discussed in the next section), and all applications. The IT architecture is analogous</a:t>
            </a:r>
          </a:p>
          <a:p>
            <a:pPr algn="l"/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architecture of a house. An architectural plan describes how the house is to be constructed,</a:t>
            </a:r>
          </a:p>
          <a:p>
            <a:pPr algn="l"/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how the various components of the house, such as the plumbing and electrical</a:t>
            </a:r>
          </a:p>
          <a:p>
            <a:pPr algn="l"/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systems, are to be integrated. Similarly, the IT architecture shows how all aspects of information technology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 organization fit together.</a:t>
            </a:r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organization’s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technology (IT) infrastructure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of the physical facilities, IT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components, IT services, and IT personnel that support the entire organization (see Figure 1.3). Starting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bottom of Figure 1.3, we see that IT components are the computer hardware, software,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communications technologies that provide the foundation for all of an organization’s information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 As we move up the pyramid, we see that IT personnel use IT components to produce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services, which include data management, systems development, and security concerns.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43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focus of Globalization 1.0 was on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countries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focus of Globalization 2.0 was on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focus of Globalization 3.0 is on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 and individuals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451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 of the Berlin Wall on November 9, 1989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Shifted the world toward free-market economies and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away from centrally planned economies.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Led to eventual rise of the European Union and early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thinking about the world as a single, global market.</a:t>
            </a: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Netscape goes public on August 9, 1995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Popularized the Internet and the World Wide Web.</a:t>
            </a: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work-flow software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Enabled computer applications to work with one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another without human intervention.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Enabled faster, closer collaboration and coordination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employees, regardless of their location.</a:t>
            </a: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Uploading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Empowered everybody to create content and put it on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Web.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Led the transition from a passive approach to content to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active, participatory, collaborative approach.</a:t>
            </a: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Outsourcing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Contracting with an outside company to perform a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function that your company was doing itself and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integrating their work back into your operation; for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moving customer call centers to India.</a:t>
            </a: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Offshoring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Relocating an entire operation, or just certain tasks, to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country; for example, moving an entire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manufacturing operation to China.</a:t>
            </a: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chaining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Technological revolution led to the creation of networks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comprised of companies, their suppliers, and their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customers, all of whom could collaborate and share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information for  increased efficiency.</a:t>
            </a: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Insourcing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Delegating operations or jobs within a business to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company that specializes in those operations;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Dell hires FedEx to “take over” Dell’s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logistics process.</a:t>
            </a: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Informing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Your ability to search for information, best illustrated by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search engines.</a:t>
            </a:r>
          </a:p>
          <a:p>
            <a:endParaRPr lang="id-ID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steroids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(computing, instant messaging and file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sharing, wireless technologies, voice over Internet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Protocol, videoconferencing, and computer graphics)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Technologies that amplify the other flatteners.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Enable all forms of computing and collaboration to be</a:t>
            </a:r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digital, mobile, and personal.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00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many examples of the ways in which information systems and technologies are embedded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your lives. For example, think of all you can do online:</a:t>
            </a:r>
          </a:p>
          <a:p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Register for classes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Take classes, and not just classes from your university</a:t>
            </a:r>
          </a:p>
          <a:p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Access class syllabi, information, PowerPoints, and lectures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Research class papers and presentations</a:t>
            </a:r>
          </a:p>
          <a:p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Conduct banking</a:t>
            </a:r>
          </a:p>
          <a:p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Pay your bills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Research, shop, and buy products from companies or other people</a:t>
            </a:r>
          </a:p>
          <a:p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Sell your “stuff ”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Search for, and apply for, jobs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Make your travel reservations (hotel, airline, rental car)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84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Myth #1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There are no computing jobs. Despite the recession, as of March 2009, the IT job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 was quite strong. For example, the technology jobs site Dice (www.dice.com) listed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56,000 technology jobs that month.</a:t>
            </a: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Myth #2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There will be no IT jobs when I graduate. In fact, the four fastest-growing U.S. jobs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require a bachelor’s degree from 2002 through 2012 are IT-related. They are: (1) computer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engineers, (2) management/computer information systems staffers, (3) computer and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systems managers, and (4) technical support specialists. Note that numbers (2)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(3) refer to MIS majors in colleges of business.</a:t>
            </a: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Myth #3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All IT-related jobs are moving offshore. In fact, some IT jobs are offshored (that is,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sourced to areas with lower-cost labor), but the more highly skilled IT jobs will typically not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offshored (see IT’s About Business 1.3). In addition, jobs related to a company’s core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competencies or projects will typically not be offshored, and neither will jobs requiring close</a:t>
            </a:r>
          </a:p>
          <a:p>
            <a:r>
              <a:rPr lang="id-ID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business-to-customer contact.</a:t>
            </a: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Myth #4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Computing and IT salaries are low due to cheaper overseas labor. In fact, graduates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major in management information systems typically command among the highest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salaries of any business major.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375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Pengantar</a:t>
            </a:r>
            <a:r>
              <a:rPr lang="en-US" sz="1200" i="1" baseline="0" dirty="0" smtClean="0">
                <a:solidFill>
                  <a:schemeClr val="bg1"/>
                </a:solidFill>
              </a:rPr>
              <a:t> Sistem Informasi – SIF101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21/10/2015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Modern Organization in the</a:t>
            </a:r>
            <a:br>
              <a:rPr lang="en-US" b="1" dirty="0"/>
            </a:br>
            <a:r>
              <a:rPr lang="id-ID" b="1" dirty="0"/>
              <a:t>Global, Web-Based Environment</a:t>
            </a:r>
            <a:endParaRPr lang="id-I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Chapter 1  </a:t>
            </a:r>
          </a:p>
          <a:p>
            <a:r>
              <a:rPr lang="id-ID" sz="2000" dirty="0" smtClean="0"/>
              <a:t>Introduction to Information System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Information Systems: </a:t>
            </a:r>
            <a:br>
              <a:rPr lang="id-ID" dirty="0" smtClean="0"/>
            </a:br>
            <a:r>
              <a:rPr lang="id-ID" dirty="0" smtClean="0"/>
              <a:t>Concepts &amp; Definitions</a:t>
            </a:r>
            <a:endParaRPr lang="id-ID" dirty="0"/>
          </a:p>
        </p:txBody>
      </p:sp>
      <p:pic>
        <p:nvPicPr>
          <p:cNvPr id="1026" name="Picture 2" descr="http://remodelerbiz.com/wp-content/uploads/2013/04/Knowledge-Pyram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6577491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Data item</a:t>
            </a:r>
          </a:p>
          <a:p>
            <a:endParaRPr lang="id-ID" dirty="0" smtClean="0"/>
          </a:p>
          <a:p>
            <a:r>
              <a:rPr lang="id-ID" dirty="0" smtClean="0"/>
              <a:t>Information</a:t>
            </a:r>
          </a:p>
          <a:p>
            <a:endParaRPr lang="id-ID" dirty="0" smtClean="0"/>
          </a:p>
          <a:p>
            <a:r>
              <a:rPr lang="id-ID" dirty="0" smtClean="0"/>
              <a:t>Knowledge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2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tdesmarais.com/wp-content/uploads/2012/07/Slide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6214"/>
          <a:stretch/>
        </p:blipFill>
        <p:spPr bwMode="auto">
          <a:xfrm>
            <a:off x="1400758" y="3861048"/>
            <a:ext cx="684365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Information Systems</a:t>
            </a:r>
            <a:r>
              <a:rPr lang="id-ID" dirty="0" smtClean="0"/>
              <a:t>:</a:t>
            </a:r>
            <a:br>
              <a:rPr lang="id-ID" dirty="0" smtClean="0"/>
            </a:br>
            <a:r>
              <a:rPr lang="id-ID" dirty="0" smtClean="0"/>
              <a:t>Concepts </a:t>
            </a:r>
            <a:r>
              <a:rPr lang="id-ID" dirty="0"/>
              <a:t>&amp;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Information Technology Architecture</a:t>
            </a:r>
          </a:p>
          <a:p>
            <a:endParaRPr lang="id-ID" dirty="0" smtClean="0"/>
          </a:p>
          <a:p>
            <a:r>
              <a:rPr lang="id-ID" dirty="0" smtClean="0"/>
              <a:t>Information </a:t>
            </a:r>
            <a:r>
              <a:rPr lang="id-ID" dirty="0"/>
              <a:t>Technology </a:t>
            </a:r>
            <a:r>
              <a:rPr lang="id-ID" dirty="0" smtClean="0"/>
              <a:t>Infrastructure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614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Architecture of </a:t>
            </a:r>
            <a:r>
              <a:rPr lang="id-ID" dirty="0" smtClean="0"/>
              <a:t>O</a:t>
            </a:r>
            <a:r>
              <a:rPr lang="en-US" dirty="0" err="1" smtClean="0"/>
              <a:t>nline</a:t>
            </a:r>
            <a:r>
              <a:rPr lang="id-ID" dirty="0"/>
              <a:t> </a:t>
            </a:r>
            <a:r>
              <a:rPr lang="id-ID" dirty="0" smtClean="0"/>
              <a:t>T</a:t>
            </a:r>
            <a:r>
              <a:rPr lang="en-US" dirty="0" smtClean="0"/>
              <a:t>ravel </a:t>
            </a:r>
            <a:r>
              <a:rPr lang="id-ID" dirty="0" smtClean="0"/>
              <a:t>A</a:t>
            </a:r>
            <a:r>
              <a:rPr lang="en-US" dirty="0" err="1" smtClean="0"/>
              <a:t>gency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92" t="26204" r="19197" b="22196"/>
          <a:stretch/>
        </p:blipFill>
        <p:spPr>
          <a:xfrm>
            <a:off x="791580" y="2218379"/>
            <a:ext cx="7560840" cy="37746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01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 smtClean="0"/>
              <a:t>IT Components, IT Platform, IT Services, and IT Infrastructure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504" t="24390" r="10706" b="9025"/>
          <a:stretch/>
        </p:blipFill>
        <p:spPr>
          <a:xfrm>
            <a:off x="755575" y="1988840"/>
            <a:ext cx="7128793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Global, Web–Based Platform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Best represented </a:t>
            </a:r>
            <a:r>
              <a:rPr lang="en-US" dirty="0" smtClean="0"/>
              <a:t>by </a:t>
            </a:r>
            <a:r>
              <a:rPr lang="en-US" dirty="0"/>
              <a:t>the Internet and the </a:t>
            </a:r>
            <a:r>
              <a:rPr lang="en-US" dirty="0" smtClean="0"/>
              <a:t>World </a:t>
            </a:r>
            <a:r>
              <a:rPr lang="en-US" dirty="0"/>
              <a:t>Wide </a:t>
            </a:r>
            <a:r>
              <a:rPr lang="en-US" dirty="0" smtClean="0"/>
              <a:t>Web</a:t>
            </a:r>
            <a:endParaRPr lang="id-ID" dirty="0" smtClean="0"/>
          </a:p>
          <a:p>
            <a:r>
              <a:rPr lang="id-ID" dirty="0"/>
              <a:t>E</a:t>
            </a:r>
            <a:r>
              <a:rPr lang="id-ID" dirty="0" smtClean="0"/>
              <a:t>nables us to </a:t>
            </a:r>
            <a:r>
              <a:rPr lang="en-US" dirty="0" smtClean="0"/>
              <a:t>connect</a:t>
            </a:r>
            <a:r>
              <a:rPr lang="en-US" dirty="0"/>
              <a:t>, compute, communicate, collaborate, and compete everywhere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smtClean="0"/>
              <a:t>anytime</a:t>
            </a:r>
            <a:endParaRPr lang="id-ID" dirty="0" smtClean="0"/>
          </a:p>
          <a:p>
            <a:r>
              <a:rPr lang="id-ID" dirty="0" smtClean="0"/>
              <a:t>O</a:t>
            </a:r>
            <a:r>
              <a:rPr lang="en-US" dirty="0" err="1" smtClean="0"/>
              <a:t>perate</a:t>
            </a:r>
            <a:r>
              <a:rPr lang="id-ID" dirty="0" smtClean="0"/>
              <a:t>s</a:t>
            </a:r>
            <a:r>
              <a:rPr lang="en-US" dirty="0" smtClean="0"/>
              <a:t> </a:t>
            </a:r>
            <a:r>
              <a:rPr lang="en-US" dirty="0"/>
              <a:t>without regard to geography, </a:t>
            </a:r>
            <a:r>
              <a:rPr lang="en-US" dirty="0" smtClean="0"/>
              <a:t>time,</a:t>
            </a:r>
            <a:r>
              <a:rPr lang="id-ID" dirty="0" smtClean="0"/>
              <a:t> </a:t>
            </a:r>
            <a:r>
              <a:rPr lang="en-US" dirty="0" smtClean="0"/>
              <a:t>distance</a:t>
            </a:r>
            <a:r>
              <a:rPr lang="en-US" dirty="0"/>
              <a:t>, </a:t>
            </a:r>
            <a:r>
              <a:rPr lang="id-ID" dirty="0" smtClean="0"/>
              <a:t>and</a:t>
            </a:r>
            <a:r>
              <a:rPr lang="en-US" dirty="0" smtClean="0"/>
              <a:t> language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726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The Global, Web–Based Platform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225" t="24781" r="20668" b="8657"/>
          <a:stretch/>
        </p:blipFill>
        <p:spPr>
          <a:xfrm>
            <a:off x="1110444" y="1788554"/>
            <a:ext cx="6923112" cy="5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The Stages of  Globalization</a:t>
            </a:r>
            <a:br>
              <a:rPr lang="id-ID" dirty="0" smtClean="0"/>
            </a:br>
            <a:r>
              <a:rPr lang="id-ID" sz="3100" i="1" dirty="0" smtClean="0"/>
              <a:t>(From Thomas Friedman in </a:t>
            </a:r>
            <a:r>
              <a:rPr lang="id-ID" sz="3100" b="1" i="1" dirty="0" smtClean="0"/>
              <a:t>The World is Flat</a:t>
            </a:r>
            <a:r>
              <a:rPr lang="id-ID" sz="3100" i="1" dirty="0" smtClean="0"/>
              <a:t>)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605976"/>
            <a:ext cx="4618856" cy="3919368"/>
          </a:xfrm>
        </p:spPr>
        <p:txBody>
          <a:bodyPr/>
          <a:lstStyle/>
          <a:p>
            <a:r>
              <a:rPr lang="id-ID" dirty="0" smtClean="0"/>
              <a:t>Globalization 1.0         (1492 – 1800)</a:t>
            </a:r>
          </a:p>
          <a:p>
            <a:r>
              <a:rPr lang="id-ID" dirty="0"/>
              <a:t>Globalization </a:t>
            </a:r>
            <a:r>
              <a:rPr lang="id-ID" dirty="0" smtClean="0"/>
              <a:t>2.0       (1800 – 2000)</a:t>
            </a:r>
          </a:p>
          <a:p>
            <a:r>
              <a:rPr lang="id-ID" dirty="0"/>
              <a:t>Globalization </a:t>
            </a:r>
            <a:r>
              <a:rPr lang="id-ID" dirty="0" smtClean="0"/>
              <a:t>3.0     (2000 </a:t>
            </a:r>
            <a:r>
              <a:rPr lang="id-ID" dirty="0"/>
              <a:t>– </a:t>
            </a:r>
            <a:r>
              <a:rPr lang="id-ID" dirty="0" smtClean="0"/>
              <a:t>present)</a:t>
            </a:r>
            <a:endParaRPr lang="id-ID" dirty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3074" name="Picture 2" descr="http://a66c7b.medialib.glogster.com/media/0b/0b58afa703106a7ce578e54207022c3d0b0e09f90fac9dbea5ab397bfd8c0a8f/independence-the-world-is-fl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8"/>
          <a:stretch/>
        </p:blipFill>
        <p:spPr bwMode="auto">
          <a:xfrm>
            <a:off x="457200" y="2749992"/>
            <a:ext cx="3236031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93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Globalization 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112" y="5404550"/>
            <a:ext cx="4762872" cy="693776"/>
          </a:xfrm>
        </p:spPr>
        <p:txBody>
          <a:bodyPr/>
          <a:lstStyle/>
          <a:p>
            <a:pPr marL="109728" indent="0">
              <a:buNone/>
            </a:pPr>
            <a:r>
              <a:rPr lang="id-ID" dirty="0" smtClean="0"/>
              <a:t>Christopher Columbus</a:t>
            </a:r>
            <a:endParaRPr lang="id-ID" dirty="0"/>
          </a:p>
        </p:txBody>
      </p:sp>
      <p:pic>
        <p:nvPicPr>
          <p:cNvPr id="4098" name="Picture 2" descr="http://www.tuvez.com/wp-content/uploads/2011/10/b3b01f76ba786897aebcff4b1920b683-e1318256863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5024"/>
            <a:ext cx="4538464" cy="3400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://oceanexplorer.noaa.gov/explorations/09newworld/background/beliefs/media/columbus_samana_cay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220">
            <a:off x="536934" y="3710324"/>
            <a:ext cx="3903093" cy="2634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7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Globalization </a:t>
            </a:r>
            <a:r>
              <a:rPr lang="id-ID" dirty="0" smtClean="0"/>
              <a:t>2.0 </a:t>
            </a:r>
            <a:r>
              <a:rPr lang="id-ID" sz="3200" dirty="0" smtClean="0"/>
              <a:t>(first half)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9348"/>
            <a:ext cx="4258816" cy="549760"/>
          </a:xfrm>
        </p:spPr>
        <p:txBody>
          <a:bodyPr/>
          <a:lstStyle/>
          <a:p>
            <a:pPr marL="109728" indent="0">
              <a:buNone/>
            </a:pPr>
            <a:r>
              <a:rPr lang="id-ID" dirty="0" smtClean="0"/>
              <a:t>Steam Engine</a:t>
            </a:r>
            <a:endParaRPr lang="id-ID" dirty="0"/>
          </a:p>
        </p:txBody>
      </p:sp>
      <p:pic>
        <p:nvPicPr>
          <p:cNvPr id="5122" name="Picture 2" descr="http://www.haythornthwaite.com/wpimages/wpf123c7c4_05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4" y="2924944"/>
            <a:ext cx="3744416" cy="2487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52120" y="5688754"/>
            <a:ext cx="4258816" cy="549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d-ID" dirty="0" smtClean="0"/>
              <a:t>Railroad</a:t>
            </a:r>
            <a:endParaRPr lang="id-ID" dirty="0"/>
          </a:p>
        </p:txBody>
      </p:sp>
      <p:pic>
        <p:nvPicPr>
          <p:cNvPr id="5126" name="Picture 6" descr="http://upload.wikimedia.org/wikipedia/commons/8/87/Train_by_the_Durango_and_Silverton_Narrow_Gauge_Railr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96710"/>
            <a:ext cx="2976805" cy="29920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Globalization 2.0 </a:t>
            </a:r>
            <a:r>
              <a:rPr lang="id-ID" sz="3200" dirty="0" smtClean="0"/>
              <a:t>(second half</a:t>
            </a:r>
            <a:r>
              <a:rPr lang="id-ID" sz="3200" dirty="0"/>
              <a:t>)</a:t>
            </a:r>
            <a:endParaRPr lang="id-ID" dirty="0"/>
          </a:p>
        </p:txBody>
      </p:sp>
      <p:pic>
        <p:nvPicPr>
          <p:cNvPr id="6148" name="Picture 4" descr="http://www.tropicalelectric.net/uploads/media/Fiber%20Optics%20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3152"/>
            <a:ext cx="2664296" cy="1805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 descr="http://www.toptenfindings.com/wp-content/uploads/2013/09/toptenfindings-sony-vaio-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52198"/>
            <a:ext cx="3840088" cy="214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.telegraph.co.uk/multimedia/archive/01809/satellite_180933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9861"/>
            <a:ext cx="3105344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http://www.teknologisasi.com/wp-content/uploads/2013/12/LG-Curv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48203"/>
            <a:ext cx="2807940" cy="2105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Learning Objectives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Differentiate among data, </a:t>
            </a:r>
            <a:r>
              <a:rPr lang="id-ID" dirty="0" smtClean="0"/>
              <a:t>information,and </a:t>
            </a:r>
            <a:r>
              <a:rPr lang="id-ID" dirty="0"/>
              <a:t>knowledge.</a:t>
            </a:r>
          </a:p>
          <a:p>
            <a:r>
              <a:rPr lang="id-ID" dirty="0" smtClean="0"/>
              <a:t>Differentiate </a:t>
            </a:r>
            <a:r>
              <a:rPr lang="id-ID" dirty="0"/>
              <a:t>between </a:t>
            </a:r>
            <a:r>
              <a:rPr lang="id-ID" dirty="0" smtClean="0"/>
              <a:t>information technology </a:t>
            </a:r>
            <a:r>
              <a:rPr lang="id-ID" dirty="0"/>
              <a:t>architecture </a:t>
            </a:r>
            <a:r>
              <a:rPr lang="id-ID" dirty="0" smtClean="0"/>
              <a:t>and information </a:t>
            </a:r>
            <a:r>
              <a:rPr lang="id-ID" dirty="0"/>
              <a:t>technology infrastructure.</a:t>
            </a:r>
          </a:p>
          <a:p>
            <a:r>
              <a:rPr lang="en-US" dirty="0" smtClean="0"/>
              <a:t>Describe </a:t>
            </a:r>
            <a:r>
              <a:rPr lang="en-US" dirty="0"/>
              <a:t>the global </a:t>
            </a:r>
            <a:r>
              <a:rPr lang="en-US" dirty="0" smtClean="0"/>
              <a:t>business</a:t>
            </a:r>
            <a:r>
              <a:rPr lang="id-ID" dirty="0" smtClean="0"/>
              <a:t> </a:t>
            </a:r>
            <a:r>
              <a:rPr lang="en-US" dirty="0" smtClean="0"/>
              <a:t>environment </a:t>
            </a:r>
            <a:r>
              <a:rPr lang="en-US" dirty="0"/>
              <a:t>and the new </a:t>
            </a:r>
            <a:r>
              <a:rPr lang="en-US" dirty="0" smtClean="0"/>
              <a:t>information</a:t>
            </a:r>
            <a:r>
              <a:rPr lang="id-ID" dirty="0" smtClean="0"/>
              <a:t> technology </a:t>
            </a:r>
            <a:r>
              <a:rPr lang="id-ID" dirty="0"/>
              <a:t>infrastructure.</a:t>
            </a:r>
          </a:p>
          <a:p>
            <a:r>
              <a:rPr lang="en-US" dirty="0" smtClean="0"/>
              <a:t>Discuss </a:t>
            </a:r>
            <a:r>
              <a:rPr lang="en-US" dirty="0"/>
              <a:t>the relationships </a:t>
            </a:r>
            <a:r>
              <a:rPr lang="en-US" dirty="0" smtClean="0"/>
              <a:t>among</a:t>
            </a:r>
            <a:r>
              <a:rPr lang="id-ID" dirty="0" smtClean="0"/>
              <a:t> business </a:t>
            </a:r>
            <a:r>
              <a:rPr lang="id-ID" dirty="0"/>
              <a:t>pressures, </a:t>
            </a:r>
            <a:r>
              <a:rPr lang="id-ID" dirty="0" smtClean="0"/>
              <a:t>organizational responses</a:t>
            </a:r>
            <a:r>
              <a:rPr lang="id-ID" dirty="0"/>
              <a:t>, and information systems.</a:t>
            </a:r>
          </a:p>
        </p:txBody>
      </p:sp>
    </p:spTree>
    <p:extLst>
      <p:ext uri="{BB962C8B-B14F-4D97-AF65-F5344CB8AC3E}">
        <p14:creationId xmlns:p14="http://schemas.microsoft.com/office/powerpoint/2010/main" val="41984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Globalization </a:t>
            </a:r>
            <a:r>
              <a:rPr lang="id-ID" dirty="0" smtClean="0"/>
              <a:t>3.0</a:t>
            </a:r>
            <a:endParaRPr lang="id-ID" dirty="0"/>
          </a:p>
        </p:txBody>
      </p:sp>
      <p:pic>
        <p:nvPicPr>
          <p:cNvPr id="7170" name="Picture 2" descr="http://www.fresnostate.edu/csm/ees/images/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7" y="263691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resnostate.edu/csm/ees/images/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44" y="2973710"/>
            <a:ext cx="2907771" cy="21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fresnostate.edu/csm/ees/images/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87" y="3356992"/>
            <a:ext cx="1885685" cy="14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05312" y="3710558"/>
            <a:ext cx="576064" cy="707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6516216" y="3710558"/>
            <a:ext cx="576064" cy="707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92843" y="5481042"/>
            <a:ext cx="792088" cy="549760"/>
          </a:xfrm>
        </p:spPr>
        <p:txBody>
          <a:bodyPr/>
          <a:lstStyle/>
          <a:p>
            <a:pPr marL="109728" indent="0">
              <a:buNone/>
            </a:pPr>
            <a:r>
              <a:rPr lang="id-ID" dirty="0" smtClean="0"/>
              <a:t>1.0</a:t>
            </a:r>
            <a:endParaRPr lang="id-ID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51185" y="5154538"/>
            <a:ext cx="792088" cy="54976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d-ID" dirty="0" smtClean="0"/>
              <a:t>2.0</a:t>
            </a:r>
            <a:endParaRPr lang="id-ID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81585" y="4771256"/>
            <a:ext cx="792088" cy="54976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d-ID" dirty="0" smtClean="0"/>
              <a:t>3.0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39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Globalization 3.0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4" y="1943136"/>
            <a:ext cx="3514725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schematic </a:t>
            </a:r>
            <a:r>
              <a:rPr lang="en-US" dirty="0"/>
              <a:t>map of the internet</a:t>
            </a:r>
            <a:endParaRPr lang="id-ID" dirty="0"/>
          </a:p>
        </p:txBody>
      </p:sp>
      <p:pic>
        <p:nvPicPr>
          <p:cNvPr id="8194" name="Picture 2" descr="http://thefuturelab.files.wordpress.com/2011/06/internet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36"/>
            <a:ext cx="4714875" cy="471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18862564">
            <a:off x="1771329" y="3103147"/>
            <a:ext cx="1296144" cy="864096"/>
          </a:xfrm>
          <a:prstGeom prst="leftArrow">
            <a:avLst>
              <a:gd name="adj1" fmla="val 50000"/>
              <a:gd name="adj2" fmla="val 678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868046" y="2767534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You are here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Friedman’s Ten Flatteners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Fall of the Berlin Wall on November 9, </a:t>
            </a:r>
            <a:r>
              <a:rPr lang="en-US" i="1" dirty="0" smtClean="0"/>
              <a:t>1989</a:t>
            </a:r>
            <a:endParaRPr lang="id-ID" i="1" dirty="0" smtClean="0"/>
          </a:p>
          <a:p>
            <a:r>
              <a:rPr lang="en-US" i="1" dirty="0"/>
              <a:t>Netscape goes public on August 9, </a:t>
            </a:r>
            <a:r>
              <a:rPr lang="en-US" i="1" dirty="0" smtClean="0"/>
              <a:t>1995</a:t>
            </a:r>
            <a:endParaRPr lang="id-ID" i="1" dirty="0" smtClean="0"/>
          </a:p>
          <a:p>
            <a:r>
              <a:rPr lang="id-ID" i="1" dirty="0"/>
              <a:t>Development of work-flow </a:t>
            </a:r>
            <a:r>
              <a:rPr lang="id-ID" i="1" dirty="0" smtClean="0"/>
              <a:t>software</a:t>
            </a:r>
          </a:p>
          <a:p>
            <a:r>
              <a:rPr lang="id-ID" i="1" dirty="0" smtClean="0"/>
              <a:t>Uploading</a:t>
            </a:r>
          </a:p>
          <a:p>
            <a:r>
              <a:rPr lang="id-ID" i="1" dirty="0" smtClean="0"/>
              <a:t>Outsourcing</a:t>
            </a:r>
          </a:p>
          <a:p>
            <a:r>
              <a:rPr lang="id-ID" i="1" dirty="0" smtClean="0"/>
              <a:t>Offshoring</a:t>
            </a:r>
          </a:p>
          <a:p>
            <a:r>
              <a:rPr lang="id-ID" i="1" dirty="0"/>
              <a:t>Supply </a:t>
            </a:r>
            <a:r>
              <a:rPr lang="id-ID" i="1" dirty="0" smtClean="0"/>
              <a:t>chaining</a:t>
            </a:r>
          </a:p>
          <a:p>
            <a:r>
              <a:rPr lang="id-ID" i="1" dirty="0" smtClean="0"/>
              <a:t>Insourcing</a:t>
            </a:r>
          </a:p>
          <a:p>
            <a:r>
              <a:rPr lang="id-ID" i="1" dirty="0" smtClean="0"/>
              <a:t>Informing</a:t>
            </a:r>
          </a:p>
          <a:p>
            <a:r>
              <a:rPr lang="id-ID" i="1" dirty="0"/>
              <a:t>The steroids</a:t>
            </a:r>
            <a:endParaRPr lang="id-ID" i="1" dirty="0" smtClean="0"/>
          </a:p>
          <a:p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3976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Business Pressures, Organizational </a:t>
            </a:r>
            <a:r>
              <a:rPr lang="id-ID" dirty="0" smtClean="0"/>
              <a:t>Responses, and </a:t>
            </a:r>
            <a:r>
              <a:rPr lang="id-ID" dirty="0"/>
              <a:t>IT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/>
              <a:t>Business </a:t>
            </a:r>
            <a:r>
              <a:rPr lang="id-ID" dirty="0" smtClean="0"/>
              <a:t>Pressures</a:t>
            </a:r>
          </a:p>
          <a:p>
            <a:pPr lvl="1"/>
            <a:r>
              <a:rPr lang="id-ID" dirty="0"/>
              <a:t>Market </a:t>
            </a:r>
            <a:r>
              <a:rPr lang="id-ID" dirty="0" smtClean="0"/>
              <a:t>Pressures</a:t>
            </a:r>
          </a:p>
          <a:p>
            <a:pPr lvl="2"/>
            <a:r>
              <a:rPr lang="en-US" i="1" dirty="0"/>
              <a:t>Global Economy and Strong </a:t>
            </a:r>
            <a:r>
              <a:rPr lang="en-US" i="1" dirty="0" smtClean="0"/>
              <a:t>Competition</a:t>
            </a:r>
            <a:endParaRPr lang="id-ID" i="1" dirty="0" smtClean="0"/>
          </a:p>
          <a:p>
            <a:pPr lvl="2"/>
            <a:r>
              <a:rPr lang="en-US" i="1" dirty="0"/>
              <a:t>The Changing Nature of the </a:t>
            </a:r>
            <a:r>
              <a:rPr lang="en-US" i="1" dirty="0" smtClean="0"/>
              <a:t>Workforce</a:t>
            </a:r>
            <a:endParaRPr lang="id-ID" i="1" dirty="0" smtClean="0"/>
          </a:p>
          <a:p>
            <a:pPr lvl="2"/>
            <a:r>
              <a:rPr lang="id-ID" i="1" dirty="0"/>
              <a:t>Powerful Customers</a:t>
            </a:r>
            <a:endParaRPr lang="id-ID" dirty="0" smtClean="0"/>
          </a:p>
          <a:p>
            <a:pPr lvl="1"/>
            <a:r>
              <a:rPr lang="id-ID" dirty="0" smtClean="0"/>
              <a:t>Technology Pressures</a:t>
            </a:r>
          </a:p>
          <a:p>
            <a:pPr lvl="2"/>
            <a:r>
              <a:rPr lang="id-ID" i="1" dirty="0"/>
              <a:t>Technological Innovation and </a:t>
            </a:r>
            <a:r>
              <a:rPr lang="id-ID" i="1" dirty="0" smtClean="0"/>
              <a:t>Obsolescence</a:t>
            </a:r>
          </a:p>
          <a:p>
            <a:pPr lvl="2"/>
            <a:r>
              <a:rPr lang="id-ID" i="1" dirty="0"/>
              <a:t>Information </a:t>
            </a:r>
            <a:r>
              <a:rPr lang="id-ID" i="1" dirty="0" smtClean="0"/>
              <a:t>Overload</a:t>
            </a:r>
            <a:endParaRPr lang="id-ID" dirty="0" smtClean="0"/>
          </a:p>
          <a:p>
            <a:pPr lvl="1"/>
            <a:r>
              <a:rPr lang="id-ID" dirty="0"/>
              <a:t>Societal/Political/Legal </a:t>
            </a:r>
            <a:r>
              <a:rPr lang="id-ID" dirty="0" smtClean="0"/>
              <a:t>Pressures</a:t>
            </a:r>
          </a:p>
          <a:p>
            <a:pPr lvl="2"/>
            <a:r>
              <a:rPr lang="id-ID" i="1" dirty="0"/>
              <a:t>Social </a:t>
            </a:r>
            <a:r>
              <a:rPr lang="id-ID" i="1" dirty="0" smtClean="0"/>
              <a:t>Responsibility</a:t>
            </a:r>
          </a:p>
          <a:p>
            <a:pPr lvl="2"/>
            <a:r>
              <a:rPr lang="en-US" i="1" dirty="0"/>
              <a:t>Compliance with Government Regulations and </a:t>
            </a:r>
            <a:r>
              <a:rPr lang="en-US" i="1" dirty="0" smtClean="0"/>
              <a:t>Deregulation</a:t>
            </a:r>
            <a:endParaRPr lang="id-ID" i="1" dirty="0" smtClean="0"/>
          </a:p>
          <a:p>
            <a:pPr lvl="2"/>
            <a:r>
              <a:rPr lang="id-ID" i="1" dirty="0"/>
              <a:t>Protection Against Terrorist </a:t>
            </a:r>
            <a:r>
              <a:rPr lang="id-ID" i="1" dirty="0" smtClean="0"/>
              <a:t>Attacks</a:t>
            </a:r>
          </a:p>
          <a:p>
            <a:pPr lvl="2"/>
            <a:r>
              <a:rPr lang="id-ID" i="1" dirty="0"/>
              <a:t>Ethical Issues</a:t>
            </a:r>
            <a:endParaRPr lang="id-ID" i="1" dirty="0" smtClean="0"/>
          </a:p>
          <a:p>
            <a:pPr marL="704088" lvl="2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102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Business Pressures, Organizational Responses, and IT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718" t="20293" r="17901" b="11073"/>
          <a:stretch/>
        </p:blipFill>
        <p:spPr>
          <a:xfrm>
            <a:off x="1619671" y="1903512"/>
            <a:ext cx="5904657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Business Pressures, Organizational Responses, and IT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Organizational </a:t>
            </a:r>
            <a:r>
              <a:rPr lang="id-ID" dirty="0" smtClean="0"/>
              <a:t>Responses</a:t>
            </a:r>
          </a:p>
          <a:p>
            <a:pPr lvl="1"/>
            <a:r>
              <a:rPr lang="id-ID" dirty="0"/>
              <a:t>Strategic </a:t>
            </a:r>
            <a:r>
              <a:rPr lang="id-ID" dirty="0" smtClean="0"/>
              <a:t>Systems</a:t>
            </a:r>
          </a:p>
          <a:p>
            <a:pPr lvl="1"/>
            <a:r>
              <a:rPr lang="id-ID" dirty="0" smtClean="0"/>
              <a:t>Customer Focus</a:t>
            </a:r>
          </a:p>
          <a:p>
            <a:pPr lvl="1"/>
            <a:r>
              <a:rPr lang="id-ID" dirty="0"/>
              <a:t>Make-to-Order and Mass </a:t>
            </a:r>
            <a:r>
              <a:rPr lang="id-ID" dirty="0" smtClean="0"/>
              <a:t>Customization</a:t>
            </a:r>
          </a:p>
          <a:p>
            <a:pPr lvl="2"/>
            <a:r>
              <a:rPr lang="id-ID" dirty="0" smtClean="0"/>
              <a:t>Bodymetrics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52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Information Systems Important to Me?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Information Systems and Information </a:t>
            </a:r>
            <a:r>
              <a:rPr lang="id-ID" dirty="0" smtClean="0"/>
              <a:t>Technologies a</a:t>
            </a:r>
            <a:r>
              <a:rPr lang="en-US" dirty="0" smtClean="0"/>
              <a:t>re </a:t>
            </a:r>
            <a:r>
              <a:rPr lang="en-US" b="1" dirty="0"/>
              <a:t>Integral to </a:t>
            </a:r>
            <a:r>
              <a:rPr lang="en-US" b="1" dirty="0" smtClean="0"/>
              <a:t>Your Lives</a:t>
            </a:r>
            <a:endParaRPr lang="id-ID" b="1" dirty="0"/>
          </a:p>
          <a:p>
            <a:r>
              <a:rPr lang="id-ID" dirty="0"/>
              <a:t>Information Systems</a:t>
            </a:r>
            <a:r>
              <a:rPr lang="id-ID" dirty="0" smtClean="0"/>
              <a:t> </a:t>
            </a:r>
            <a:r>
              <a:rPr lang="id-ID" dirty="0"/>
              <a:t>Offers </a:t>
            </a:r>
            <a:r>
              <a:rPr lang="id-ID" b="1" dirty="0"/>
              <a:t>Career </a:t>
            </a:r>
            <a:r>
              <a:rPr lang="id-ID" b="1" dirty="0" smtClean="0"/>
              <a:t>Opportunities</a:t>
            </a:r>
          </a:p>
          <a:p>
            <a:r>
              <a:rPr lang="id-ID" dirty="0"/>
              <a:t>Information </a:t>
            </a:r>
            <a:r>
              <a:rPr lang="id-ID" dirty="0" smtClean="0"/>
              <a:t>Systems are </a:t>
            </a:r>
            <a:r>
              <a:rPr lang="id-ID" b="1" dirty="0" smtClean="0"/>
              <a:t>used by all functional areas</a:t>
            </a:r>
            <a:r>
              <a:rPr lang="id-ID" dirty="0" smtClean="0"/>
              <a:t> in an organization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83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Misinformation about Information Systems Career Opportunities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2"/>
                </a:solidFill>
              </a:rPr>
              <a:t>Myth #1</a:t>
            </a:r>
            <a:r>
              <a:rPr lang="id-ID" dirty="0" smtClean="0"/>
              <a:t>: There are no computing jobs</a:t>
            </a:r>
          </a:p>
          <a:p>
            <a:r>
              <a:rPr lang="id-ID" dirty="0" smtClean="0">
                <a:solidFill>
                  <a:schemeClr val="accent2"/>
                </a:solidFill>
              </a:rPr>
              <a:t>Myth #2</a:t>
            </a:r>
            <a:r>
              <a:rPr lang="id-ID" dirty="0" smtClean="0"/>
              <a:t>: There will be no IT jobs when I graduate</a:t>
            </a:r>
          </a:p>
          <a:p>
            <a:r>
              <a:rPr lang="id-ID" dirty="0" smtClean="0">
                <a:solidFill>
                  <a:schemeClr val="accent2"/>
                </a:solidFill>
              </a:rPr>
              <a:t>Myth #3</a:t>
            </a:r>
            <a:r>
              <a:rPr lang="id-ID" dirty="0" smtClean="0"/>
              <a:t>: </a:t>
            </a:r>
            <a:r>
              <a:rPr lang="en-US" dirty="0"/>
              <a:t>All IT-related jobs are moving offshore</a:t>
            </a:r>
            <a:r>
              <a:rPr lang="id-ID" dirty="0" smtClean="0"/>
              <a:t> </a:t>
            </a:r>
          </a:p>
          <a:p>
            <a:r>
              <a:rPr lang="id-ID" dirty="0" smtClean="0">
                <a:solidFill>
                  <a:schemeClr val="accent2"/>
                </a:solidFill>
              </a:rPr>
              <a:t>Myth #4</a:t>
            </a:r>
            <a:r>
              <a:rPr lang="id-ID" dirty="0" smtClean="0"/>
              <a:t>: </a:t>
            </a:r>
            <a:r>
              <a:rPr lang="en-US" dirty="0"/>
              <a:t>Computing and IT salaries are low due to cheaper overseas labor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90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amininaidu.com.au/wp/wp-content/uploads/2013/05/any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" y="476672"/>
            <a:ext cx="914743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i="1" dirty="0"/>
              <a:t>Introduction </a:t>
            </a:r>
            <a:r>
              <a:rPr lang="id-ID" i="1" dirty="0" smtClean="0"/>
              <a:t>to Information Systems, Third Edition, </a:t>
            </a:r>
            <a:r>
              <a:rPr lang="id-ID" dirty="0" smtClean="0"/>
              <a:t>R</a:t>
            </a:r>
            <a:r>
              <a:rPr lang="id-ID" dirty="0"/>
              <a:t>. </a:t>
            </a:r>
            <a:r>
              <a:rPr lang="id-ID" dirty="0" smtClean="0"/>
              <a:t>Kelly Rainer Jr, Casey </a:t>
            </a:r>
            <a:r>
              <a:rPr lang="id-ID" dirty="0"/>
              <a:t>G. </a:t>
            </a:r>
            <a:r>
              <a:rPr lang="id-ID" dirty="0" smtClean="0"/>
              <a:t>Cegielski, Wiley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92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Topic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Information Systems: Consept and Definitions</a:t>
            </a:r>
          </a:p>
          <a:p>
            <a:r>
              <a:rPr lang="id-ID" dirty="0" smtClean="0"/>
              <a:t>The Global, Web – Based Platform</a:t>
            </a:r>
          </a:p>
          <a:p>
            <a:r>
              <a:rPr lang="id-ID" dirty="0"/>
              <a:t>Business Pressures, Organizational </a:t>
            </a:r>
            <a:r>
              <a:rPr lang="id-ID" dirty="0" smtClean="0"/>
              <a:t>Responses, and </a:t>
            </a:r>
            <a:r>
              <a:rPr lang="id-ID" dirty="0"/>
              <a:t>IT Support</a:t>
            </a:r>
            <a:r>
              <a:rPr lang="id-ID" dirty="0" smtClean="0"/>
              <a:t> </a:t>
            </a:r>
          </a:p>
          <a:p>
            <a:r>
              <a:rPr lang="en-US" dirty="0"/>
              <a:t>Why Are </a:t>
            </a:r>
            <a:r>
              <a:rPr lang="en-US" dirty="0" smtClean="0"/>
              <a:t>Information </a:t>
            </a:r>
            <a:r>
              <a:rPr lang="en-US" dirty="0"/>
              <a:t>Systems Important to </a:t>
            </a:r>
            <a:r>
              <a:rPr lang="en-US" dirty="0" smtClean="0"/>
              <a:t>Me?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3613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oach-em.com/wp-content/uploads/2013/04/Fotolia_36158804_M-9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Fakta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Latar Belakang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42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Facebook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Jerman </a:t>
            </a:r>
            <a:r>
              <a:rPr lang="id-ID" dirty="0"/>
              <a:t>(22,119,300)</a:t>
            </a:r>
          </a:p>
          <a:p>
            <a:r>
              <a:rPr lang="id-ID" dirty="0"/>
              <a:t>Prancis (23,545,120</a:t>
            </a:r>
            <a:r>
              <a:rPr lang="id-ID" dirty="0" smtClean="0"/>
              <a:t>)</a:t>
            </a:r>
          </a:p>
          <a:p>
            <a:r>
              <a:rPr lang="id-ID" dirty="0"/>
              <a:t>Filipina (27,033,680</a:t>
            </a:r>
            <a:r>
              <a:rPr lang="id-ID" dirty="0" smtClean="0"/>
              <a:t>)</a:t>
            </a:r>
          </a:p>
          <a:p>
            <a:r>
              <a:rPr lang="id-ID" dirty="0" smtClean="0"/>
              <a:t>United </a:t>
            </a:r>
            <a:r>
              <a:rPr lang="id-ID" dirty="0"/>
              <a:t>Kingdom (</a:t>
            </a:r>
            <a:r>
              <a:rPr lang="id-ID" dirty="0" smtClean="0"/>
              <a:t>30,470,400)</a:t>
            </a:r>
          </a:p>
          <a:p>
            <a:r>
              <a:rPr lang="id-ID" dirty="0"/>
              <a:t>Turki (</a:t>
            </a:r>
            <a:r>
              <a:rPr lang="id-ID" dirty="0" smtClean="0"/>
              <a:t>30,963,100)</a:t>
            </a:r>
          </a:p>
          <a:p>
            <a:r>
              <a:rPr lang="id-ID" dirty="0"/>
              <a:t>Meksiko (</a:t>
            </a:r>
            <a:r>
              <a:rPr lang="id-ID" dirty="0" smtClean="0"/>
              <a:t>30,990,480)</a:t>
            </a:r>
          </a:p>
          <a:p>
            <a:r>
              <a:rPr lang="id-ID" dirty="0"/>
              <a:t> Brazil (</a:t>
            </a:r>
            <a:r>
              <a:rPr lang="id-ID" dirty="0" smtClean="0"/>
              <a:t>35,158,740)</a:t>
            </a:r>
          </a:p>
          <a:p>
            <a:r>
              <a:rPr lang="id-ID" dirty="0"/>
              <a:t> India (</a:t>
            </a:r>
            <a:r>
              <a:rPr lang="id-ID" dirty="0" smtClean="0"/>
              <a:t>41,399,720</a:t>
            </a:r>
            <a:endParaRPr lang="id-ID" dirty="0"/>
          </a:p>
          <a:p>
            <a:r>
              <a:rPr lang="id-ID" sz="4500" b="1" dirty="0">
                <a:solidFill>
                  <a:srgbClr val="C00000"/>
                </a:solidFill>
              </a:rPr>
              <a:t>Indonesia (41,777,240)</a:t>
            </a:r>
            <a:endParaRPr lang="id-ID" dirty="0">
              <a:solidFill>
                <a:srgbClr val="C00000"/>
              </a:solidFill>
            </a:endParaRPr>
          </a:p>
          <a:p>
            <a:r>
              <a:rPr lang="id-ID" dirty="0" smtClean="0"/>
              <a:t>Amerika </a:t>
            </a:r>
            <a:r>
              <a:rPr lang="id-ID" dirty="0"/>
              <a:t>Serikat (</a:t>
            </a:r>
            <a:r>
              <a:rPr lang="id-ID" dirty="0" smtClean="0"/>
              <a:t>157,418,920)</a:t>
            </a:r>
          </a:p>
          <a:p>
            <a:pPr lvl="1"/>
            <a:endParaRPr lang="id-ID" dirty="0"/>
          </a:p>
        </p:txBody>
      </p:sp>
      <p:pic>
        <p:nvPicPr>
          <p:cNvPr id="1028" name="Picture 4" descr="http://wallpapo.com/wp-content/uploads/facebook-twitter-logo-vector-wallpaper-h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7"/>
          <a:stretch/>
        </p:blipFill>
        <p:spPr bwMode="auto">
          <a:xfrm>
            <a:off x="5508104" y="1370112"/>
            <a:ext cx="3322711" cy="32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Penggunaan Facebook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id-ID" sz="3600" b="1" dirty="0">
                <a:solidFill>
                  <a:schemeClr val="tx1"/>
                </a:solidFill>
              </a:rPr>
              <a:t>Indonesia (41,777,240)</a:t>
            </a:r>
            <a:endParaRPr lang="id-ID" sz="2000" dirty="0">
              <a:solidFill>
                <a:schemeClr val="tx1"/>
              </a:solidFill>
            </a:endParaRPr>
          </a:p>
          <a:p>
            <a:pPr lvl="1"/>
            <a:r>
              <a:rPr lang="id-ID" dirty="0" smtClean="0"/>
              <a:t>Total penduduk 241.452.952</a:t>
            </a:r>
          </a:p>
          <a:p>
            <a:pPr lvl="1"/>
            <a:r>
              <a:rPr lang="id-ID" dirty="0"/>
              <a:t>41% </a:t>
            </a:r>
            <a:r>
              <a:rPr lang="id-ID" dirty="0" smtClean="0"/>
              <a:t>berusia </a:t>
            </a:r>
            <a:r>
              <a:rPr lang="id-ID" dirty="0"/>
              <a:t>18-24 </a:t>
            </a:r>
            <a:r>
              <a:rPr lang="id-ID" dirty="0" smtClean="0"/>
              <a:t>tahun</a:t>
            </a:r>
          </a:p>
          <a:p>
            <a:pPr lvl="1"/>
            <a:r>
              <a:rPr lang="id-ID" dirty="0"/>
              <a:t>21% berusia 25-34 </a:t>
            </a:r>
            <a:r>
              <a:rPr lang="id-ID" dirty="0" smtClean="0"/>
              <a:t>tahun</a:t>
            </a:r>
          </a:p>
          <a:p>
            <a:pPr lvl="1"/>
            <a:r>
              <a:rPr lang="id-ID" dirty="0"/>
              <a:t>60</a:t>
            </a:r>
            <a:r>
              <a:rPr lang="id-ID" dirty="0" smtClean="0"/>
              <a:t>% pengguna pria</a:t>
            </a:r>
          </a:p>
          <a:p>
            <a:pPr lvl="1"/>
            <a:r>
              <a:rPr lang="id-ID" dirty="0"/>
              <a:t>Pengguna internet di Indonesia mencapai 45 juta jiwa, 48% mengakses internet dari ponsel</a:t>
            </a:r>
          </a:p>
        </p:txBody>
      </p:sp>
    </p:spTree>
    <p:extLst>
      <p:ext uri="{BB962C8B-B14F-4D97-AF65-F5344CB8AC3E}">
        <p14:creationId xmlns:p14="http://schemas.microsoft.com/office/powerpoint/2010/main" val="31234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rum-avignon.org/sites/default/files/editeur/hppscan2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81" y="1370112"/>
            <a:ext cx="647891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3970784" cy="4325112"/>
          </a:xfrm>
        </p:spPr>
        <p:txBody>
          <a:bodyPr>
            <a:normAutofit/>
          </a:bodyPr>
          <a:lstStyle/>
          <a:p>
            <a:r>
              <a:rPr lang="id-ID" sz="2000" dirty="0" smtClean="0"/>
              <a:t>You are the most connected generation in history</a:t>
            </a:r>
          </a:p>
          <a:p>
            <a:r>
              <a:rPr lang="id-ID" sz="2000" dirty="0" smtClean="0"/>
              <a:t>You practice continuous computing</a:t>
            </a:r>
          </a:p>
          <a:p>
            <a:r>
              <a:rPr lang="id-ID" sz="2000" dirty="0" smtClean="0"/>
              <a:t>You are surrounded by a personal, movable information network</a:t>
            </a:r>
            <a:endParaRPr lang="id-ID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Homo Conexus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577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Personal movable information network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6773" y="4874908"/>
            <a:ext cx="3178696" cy="2407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d-ID" sz="1800" dirty="0" smtClean="0"/>
              <a:t>And... Laptop in briefcase!</a:t>
            </a:r>
            <a:endParaRPr lang="id-ID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904" t="24697" r="35803" b="21614"/>
          <a:stretch/>
        </p:blipFill>
        <p:spPr>
          <a:xfrm>
            <a:off x="683568" y="2132876"/>
            <a:ext cx="5112568" cy="3945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Information Systems: </a:t>
            </a:r>
            <a:br>
              <a:rPr lang="id-ID" dirty="0"/>
            </a:br>
            <a:r>
              <a:rPr lang="id-ID" dirty="0"/>
              <a:t>Concepts &amp; Definitions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31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12498</TotalTime>
  <Words>1789</Words>
  <Application>Microsoft Office PowerPoint</Application>
  <PresentationFormat>On-screen Show (4:3)</PresentationFormat>
  <Paragraphs>229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Georgia</vt:lpstr>
      <vt:lpstr>Trebuchet MS</vt:lpstr>
      <vt:lpstr>Wingdings 2</vt:lpstr>
      <vt:lpstr>Urban</vt:lpstr>
      <vt:lpstr>The Modern Organization in the Global, Web-Based Environment</vt:lpstr>
      <vt:lpstr>Learning Objectives</vt:lpstr>
      <vt:lpstr>Topic</vt:lpstr>
      <vt:lpstr>Fakta</vt:lpstr>
      <vt:lpstr>Facebook</vt:lpstr>
      <vt:lpstr>Penggunaan Facebook</vt:lpstr>
      <vt:lpstr>Homo Conexus</vt:lpstr>
      <vt:lpstr>Personal movable information network</vt:lpstr>
      <vt:lpstr>Information Systems:  Concepts &amp; Definitions</vt:lpstr>
      <vt:lpstr>Information Systems:  Concepts &amp; Definitions</vt:lpstr>
      <vt:lpstr>Information Systems: Concepts &amp; Definitions</vt:lpstr>
      <vt:lpstr>IT Architecture of Online Travel Agency</vt:lpstr>
      <vt:lpstr>IT Components, IT Platform, IT Services, and IT Infrastructure</vt:lpstr>
      <vt:lpstr>The Global, Web–Based Platform </vt:lpstr>
      <vt:lpstr>The Global, Web–Based Platform </vt:lpstr>
      <vt:lpstr>The Stages of  Globalization (From Thomas Friedman in The World is Flat)</vt:lpstr>
      <vt:lpstr>Globalization 1.0</vt:lpstr>
      <vt:lpstr>Globalization 2.0 (first half)</vt:lpstr>
      <vt:lpstr>Globalization 2.0 (second half)</vt:lpstr>
      <vt:lpstr>Globalization 3.0</vt:lpstr>
      <vt:lpstr>Globalization 3.0</vt:lpstr>
      <vt:lpstr>Friedman’s Ten Flatteners</vt:lpstr>
      <vt:lpstr>Business Pressures, Organizational Responses, and IT Support</vt:lpstr>
      <vt:lpstr>Business Pressures, Organizational Responses, and IT Support</vt:lpstr>
      <vt:lpstr>Business Pressures, Organizational Responses, and IT Support</vt:lpstr>
      <vt:lpstr>Why Are Information Systems Important to Me?</vt:lpstr>
      <vt:lpstr>Misinformation about Information Systems Career Opportunities </vt:lpstr>
      <vt:lpstr>PowerPoint Presentation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132</cp:revision>
  <dcterms:created xsi:type="dcterms:W3CDTF">2011-09-16T02:11:44Z</dcterms:created>
  <dcterms:modified xsi:type="dcterms:W3CDTF">2015-10-21T03:21:13Z</dcterms:modified>
</cp:coreProperties>
</file>