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4"/>
  </p:notesMasterIdLst>
  <p:sldIdLst>
    <p:sldId id="256" r:id="rId2"/>
    <p:sldId id="271" r:id="rId3"/>
    <p:sldId id="272"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269" r:id="rId33"/>
  </p:sldIdLst>
  <p:sldSz cx="9144000" cy="6858000" type="screen4x3"/>
  <p:notesSz cx="6858000" cy="9144000"/>
  <p:defaultTextStyle>
    <a:defPPr>
      <a:defRPr lang="id-ID"/>
    </a:defPPr>
    <a:lvl1pPr marL="0" algn="l" defTabSz="914107" rtl="0" eaLnBrk="1" latinLnBrk="0" hangingPunct="1">
      <a:defRPr sz="1800" kern="1200">
        <a:solidFill>
          <a:schemeClr val="tx1"/>
        </a:solidFill>
        <a:latin typeface="+mn-lt"/>
        <a:ea typeface="+mn-ea"/>
        <a:cs typeface="+mn-cs"/>
      </a:defRPr>
    </a:lvl1pPr>
    <a:lvl2pPr marL="457054" algn="l" defTabSz="914107" rtl="0" eaLnBrk="1" latinLnBrk="0" hangingPunct="1">
      <a:defRPr sz="1800" kern="1200">
        <a:solidFill>
          <a:schemeClr val="tx1"/>
        </a:solidFill>
        <a:latin typeface="+mn-lt"/>
        <a:ea typeface="+mn-ea"/>
        <a:cs typeface="+mn-cs"/>
      </a:defRPr>
    </a:lvl2pPr>
    <a:lvl3pPr marL="914107" algn="l" defTabSz="914107" rtl="0" eaLnBrk="1" latinLnBrk="0" hangingPunct="1">
      <a:defRPr sz="1800" kern="1200">
        <a:solidFill>
          <a:schemeClr val="tx1"/>
        </a:solidFill>
        <a:latin typeface="+mn-lt"/>
        <a:ea typeface="+mn-ea"/>
        <a:cs typeface="+mn-cs"/>
      </a:defRPr>
    </a:lvl3pPr>
    <a:lvl4pPr marL="1371161" algn="l" defTabSz="914107" rtl="0" eaLnBrk="1" latinLnBrk="0" hangingPunct="1">
      <a:defRPr sz="1800" kern="1200">
        <a:solidFill>
          <a:schemeClr val="tx1"/>
        </a:solidFill>
        <a:latin typeface="+mn-lt"/>
        <a:ea typeface="+mn-ea"/>
        <a:cs typeface="+mn-cs"/>
      </a:defRPr>
    </a:lvl4pPr>
    <a:lvl5pPr marL="1828215" algn="l" defTabSz="914107" rtl="0" eaLnBrk="1" latinLnBrk="0" hangingPunct="1">
      <a:defRPr sz="1800" kern="1200">
        <a:solidFill>
          <a:schemeClr val="tx1"/>
        </a:solidFill>
        <a:latin typeface="+mn-lt"/>
        <a:ea typeface="+mn-ea"/>
        <a:cs typeface="+mn-cs"/>
      </a:defRPr>
    </a:lvl5pPr>
    <a:lvl6pPr marL="2285268" algn="l" defTabSz="914107" rtl="0" eaLnBrk="1" latinLnBrk="0" hangingPunct="1">
      <a:defRPr sz="1800" kern="1200">
        <a:solidFill>
          <a:schemeClr val="tx1"/>
        </a:solidFill>
        <a:latin typeface="+mn-lt"/>
        <a:ea typeface="+mn-ea"/>
        <a:cs typeface="+mn-cs"/>
      </a:defRPr>
    </a:lvl6pPr>
    <a:lvl7pPr marL="2742322" algn="l" defTabSz="914107" rtl="0" eaLnBrk="1" latinLnBrk="0" hangingPunct="1">
      <a:defRPr sz="1800" kern="1200">
        <a:solidFill>
          <a:schemeClr val="tx1"/>
        </a:solidFill>
        <a:latin typeface="+mn-lt"/>
        <a:ea typeface="+mn-ea"/>
        <a:cs typeface="+mn-cs"/>
      </a:defRPr>
    </a:lvl7pPr>
    <a:lvl8pPr marL="3199376" algn="l" defTabSz="914107" rtl="0" eaLnBrk="1" latinLnBrk="0" hangingPunct="1">
      <a:defRPr sz="1800" kern="1200">
        <a:solidFill>
          <a:schemeClr val="tx1"/>
        </a:solidFill>
        <a:latin typeface="+mn-lt"/>
        <a:ea typeface="+mn-ea"/>
        <a:cs typeface="+mn-cs"/>
      </a:defRPr>
    </a:lvl8pPr>
    <a:lvl9pPr marL="3656430" algn="l" defTabSz="91410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97" autoAdjust="0"/>
    <p:restoredTop sz="93333" autoAdjust="0"/>
  </p:normalViewPr>
  <p:slideViewPr>
    <p:cSldViewPr>
      <p:cViewPr varScale="1">
        <p:scale>
          <a:sx n="80" d="100"/>
          <a:sy n="80" d="100"/>
        </p:scale>
        <p:origin x="118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12972-45E0-4A02-9098-D0EBB0199C4B}" type="datetimeFigureOut">
              <a:rPr lang="id-ID" smtClean="0"/>
              <a:pPr/>
              <a:t>07/10/2015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19FB5-3E22-4347-9D47-E764C09E46CC}" type="slidenum">
              <a:rPr lang="id-ID" smtClean="0"/>
              <a:pPr/>
              <a:t>‹#›</a:t>
            </a:fld>
            <a:endParaRPr lang="id-ID"/>
          </a:p>
        </p:txBody>
      </p:sp>
    </p:spTree>
    <p:extLst>
      <p:ext uri="{BB962C8B-B14F-4D97-AF65-F5344CB8AC3E}">
        <p14:creationId xmlns:p14="http://schemas.microsoft.com/office/powerpoint/2010/main" val="2308625026"/>
      </p:ext>
    </p:extLst>
  </p:cSld>
  <p:clrMap bg1="lt1" tx1="dk1" bg2="lt2" tx2="dk2" accent1="accent1" accent2="accent2" accent3="accent3" accent4="accent4" accent5="accent5" accent6="accent6" hlink="hlink" folHlink="folHlink"/>
  <p:notesStyle>
    <a:lvl1pPr marL="0" algn="l" defTabSz="914107" rtl="0" eaLnBrk="1" latinLnBrk="0" hangingPunct="1">
      <a:defRPr sz="1200" kern="1200">
        <a:solidFill>
          <a:schemeClr val="tx1"/>
        </a:solidFill>
        <a:latin typeface="+mn-lt"/>
        <a:ea typeface="+mn-ea"/>
        <a:cs typeface="+mn-cs"/>
      </a:defRPr>
    </a:lvl1pPr>
    <a:lvl2pPr marL="457054" algn="l" defTabSz="914107" rtl="0" eaLnBrk="1" latinLnBrk="0" hangingPunct="1">
      <a:defRPr sz="1200" kern="1200">
        <a:solidFill>
          <a:schemeClr val="tx1"/>
        </a:solidFill>
        <a:latin typeface="+mn-lt"/>
        <a:ea typeface="+mn-ea"/>
        <a:cs typeface="+mn-cs"/>
      </a:defRPr>
    </a:lvl2pPr>
    <a:lvl3pPr marL="914107" algn="l" defTabSz="914107" rtl="0" eaLnBrk="1" latinLnBrk="0" hangingPunct="1">
      <a:defRPr sz="1200" kern="1200">
        <a:solidFill>
          <a:schemeClr val="tx1"/>
        </a:solidFill>
        <a:latin typeface="+mn-lt"/>
        <a:ea typeface="+mn-ea"/>
        <a:cs typeface="+mn-cs"/>
      </a:defRPr>
    </a:lvl3pPr>
    <a:lvl4pPr marL="1371161" algn="l" defTabSz="914107" rtl="0" eaLnBrk="1" latinLnBrk="0" hangingPunct="1">
      <a:defRPr sz="1200" kern="1200">
        <a:solidFill>
          <a:schemeClr val="tx1"/>
        </a:solidFill>
        <a:latin typeface="+mn-lt"/>
        <a:ea typeface="+mn-ea"/>
        <a:cs typeface="+mn-cs"/>
      </a:defRPr>
    </a:lvl4pPr>
    <a:lvl5pPr marL="1828215" algn="l" defTabSz="914107" rtl="0" eaLnBrk="1" latinLnBrk="0" hangingPunct="1">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6BE19FB5-3E22-4347-9D47-E764C09E46CC}" type="slidenum">
              <a:rPr lang="id-ID" smtClean="0"/>
              <a:pPr/>
              <a:t>1</a:t>
            </a:fld>
            <a:endParaRPr lang="id-ID"/>
          </a:p>
        </p:txBody>
      </p:sp>
    </p:spTree>
    <p:extLst>
      <p:ext uri="{BB962C8B-B14F-4D97-AF65-F5344CB8AC3E}">
        <p14:creationId xmlns:p14="http://schemas.microsoft.com/office/powerpoint/2010/main" val="691447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6BE19FB5-3E22-4347-9D47-E764C09E46CC}" type="slidenum">
              <a:rPr lang="id-ID" smtClean="0"/>
              <a:pPr/>
              <a:t>4</a:t>
            </a:fld>
            <a:endParaRPr lang="id-ID"/>
          </a:p>
        </p:txBody>
      </p:sp>
    </p:spTree>
    <p:extLst>
      <p:ext uri="{BB962C8B-B14F-4D97-AF65-F5344CB8AC3E}">
        <p14:creationId xmlns:p14="http://schemas.microsoft.com/office/powerpoint/2010/main" val="13160544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1"/>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4" name="Rectangle 23"/>
          <p:cNvSpPr/>
          <p:nvPr/>
        </p:nvSpPr>
        <p:spPr>
          <a:xfrm flipV="1">
            <a:off x="5410201"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5" name="Rectangle 24"/>
          <p:cNvSpPr/>
          <p:nvPr/>
        </p:nvSpPr>
        <p:spPr>
          <a:xfrm flipV="1">
            <a:off x="5410201"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0" name="Rectangle 9"/>
          <p:cNvSpPr/>
          <p:nvPr/>
        </p:nvSpPr>
        <p:spPr>
          <a:xfrm>
            <a:off x="1" y="3675528"/>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p>
            <a:fld id="{6E058E4A-B076-446D-8E09-AA6A560E4B6F}" type="datetime1">
              <a:rPr lang="id-ID" smtClean="0"/>
              <a:t>07/10/2015</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D71EAF9-DB67-464C-8987-984D7DE842F6}" type="slidenum">
              <a:rPr lang="id-ID" smtClean="0"/>
              <a:pPr/>
              <a:t>‹#›</a:t>
            </a:fld>
            <a:endParaRPr lang="id-ID"/>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48571F-858B-44B6-BF17-617FB18A5C4C}" type="datetime1">
              <a:rPr lang="id-ID" smtClean="0"/>
              <a:t>07/10/2015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7BA41E-161D-41F9-8B11-5EFCA5535473}" type="datetime1">
              <a:rPr lang="id-ID" smtClean="0"/>
              <a:t>07/10/2015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5"/>
            <a:ext cx="8229600" cy="11430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628775"/>
            <a:ext cx="4038600" cy="351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28775"/>
            <a:ext cx="4038600" cy="351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a:xfrm>
            <a:off x="179388" y="6481763"/>
            <a:ext cx="2133600" cy="476250"/>
          </a:xfrm>
        </p:spPr>
        <p:txBody>
          <a:bodyPr/>
          <a:lstStyle>
            <a:lvl1pPr>
              <a:defRPr/>
            </a:lvl1pPr>
          </a:lstStyle>
          <a:p>
            <a:fld id="{C5923927-E49F-4B6D-AB43-32C6D561C6CA}" type="datetime1">
              <a:rPr lang="id-ID" altLang="id-ID" smtClean="0"/>
              <a:t>07/10/2015</a:t>
            </a:fld>
            <a:endParaRPr lang="en-US" altLang="id-ID"/>
          </a:p>
        </p:txBody>
      </p:sp>
      <p:sp>
        <p:nvSpPr>
          <p:cNvPr id="6" name="Footer Placeholder 5"/>
          <p:cNvSpPr>
            <a:spLocks noGrp="1"/>
          </p:cNvSpPr>
          <p:nvPr>
            <p:ph type="ftr" sz="quarter" idx="11"/>
          </p:nvPr>
        </p:nvSpPr>
        <p:spPr>
          <a:xfrm>
            <a:off x="3124200" y="6481763"/>
            <a:ext cx="2895600" cy="476250"/>
          </a:xfrm>
        </p:spPr>
        <p:txBody>
          <a:bodyPr/>
          <a:lstStyle>
            <a:lvl1pPr>
              <a:defRPr/>
            </a:lvl1pPr>
          </a:lstStyle>
          <a:p>
            <a:endParaRPr lang="en-US" altLang="id-ID"/>
          </a:p>
        </p:txBody>
      </p:sp>
      <p:sp>
        <p:nvSpPr>
          <p:cNvPr id="7" name="Slide Number Placeholder 6"/>
          <p:cNvSpPr>
            <a:spLocks noGrp="1"/>
          </p:cNvSpPr>
          <p:nvPr>
            <p:ph type="sldNum" sz="quarter" idx="12"/>
          </p:nvPr>
        </p:nvSpPr>
        <p:spPr>
          <a:xfrm>
            <a:off x="6553200" y="6481763"/>
            <a:ext cx="2133600" cy="476250"/>
          </a:xfrm>
        </p:spPr>
        <p:txBody>
          <a:bodyPr/>
          <a:lstStyle>
            <a:lvl1pPr>
              <a:defRPr/>
            </a:lvl1pPr>
          </a:lstStyle>
          <a:p>
            <a:fld id="{A480EF1B-BC66-46CF-BC6B-590193DB1DA3}" type="slidenum">
              <a:rPr lang="en-US" altLang="id-ID"/>
              <a:pPr/>
              <a:t>‹#›</a:t>
            </a:fld>
            <a:endParaRPr lang="en-US" altLang="id-ID"/>
          </a:p>
        </p:txBody>
      </p:sp>
    </p:spTree>
    <p:extLst>
      <p:ext uri="{BB962C8B-B14F-4D97-AF65-F5344CB8AC3E}">
        <p14:creationId xmlns:p14="http://schemas.microsoft.com/office/powerpoint/2010/main" val="321581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BCC250-761B-4883-9D48-50E07B7237D5}" type="datetime1">
              <a:rPr lang="id-ID" smtClean="0"/>
              <a:t>07/10/2015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
        <p:nvSpPr>
          <p:cNvPr id="7" name="Title 1"/>
          <p:cNvSpPr txBox="1">
            <a:spLocks/>
          </p:cNvSpPr>
          <p:nvPr userDrawn="1"/>
        </p:nvSpPr>
        <p:spPr>
          <a:xfrm>
            <a:off x="0" y="-23408"/>
            <a:ext cx="8121080" cy="356065"/>
          </a:xfrm>
          <a:prstGeom prst="rect">
            <a:avLst/>
          </a:prstGeom>
        </p:spPr>
        <p:txBody>
          <a:bodyPr vert="horz"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1200" i="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7B09DC-E7B9-4008-A432-602BF418EDC0}" type="datetime1">
              <a:rPr lang="id-ID" smtClean="0"/>
              <a:t>07/10/2015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F4A596-2CF6-478B-8925-2F12FE521E31}" type="datetime1">
              <a:rPr lang="id-ID" smtClean="0"/>
              <a:t>07/10/2015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6791759-5981-47FC-9760-71BCAA3A40F8}" type="datetime1">
              <a:rPr lang="id-ID" smtClean="0"/>
              <a:t>07/10/2015</a:t>
            </a:fld>
            <a:endParaRPr lang="id-ID"/>
          </a:p>
        </p:txBody>
      </p:sp>
      <p:sp>
        <p:nvSpPr>
          <p:cNvPr id="27" name="Slide Number Placeholder 26"/>
          <p:cNvSpPr>
            <a:spLocks noGrp="1"/>
          </p:cNvSpPr>
          <p:nvPr>
            <p:ph type="sldNum" sz="quarter" idx="11"/>
          </p:nvPr>
        </p:nvSpPr>
        <p:spPr/>
        <p:txBody>
          <a:bodyPr rtlCol="0"/>
          <a:lstStyle/>
          <a:p>
            <a:fld id="{0D71EAF9-DB67-464C-8987-984D7DE842F6}"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2DF2F90-EA78-41A2-9EC0-E2A12D2694ED}" type="datetime1">
              <a:rPr lang="id-ID" smtClean="0"/>
              <a:t>07/10/2015</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E80E2-94B9-405A-9E69-B1C86FD79E0F}" type="datetime1">
              <a:rPr lang="id-ID" smtClean="0"/>
              <a:t>07/10/2015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666A90-D1D2-4CDC-8649-32CD68A06A8F}" type="datetime1">
              <a:rPr lang="id-ID" smtClean="0"/>
              <a:t>07/10/2015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9"/>
            <a:ext cx="2590800" cy="2516489"/>
          </a:xfrm>
        </p:spPr>
        <p:txBody>
          <a:bodyPr lIns="0" tIns="0" rIns="45705"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B56A91-F109-4082-B523-C1B78CD6F225}" type="datetime1">
              <a:rPr lang="id-ID" smtClean="0"/>
              <a:t>07/10/2015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9" name="Rectangle 28"/>
          <p:cNvSpPr/>
          <p:nvPr/>
        </p:nvSpPr>
        <p:spPr>
          <a:xfrm>
            <a:off x="0" y="0"/>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0" name="Rectangle 29"/>
          <p:cNvSpPr/>
          <p:nvPr/>
        </p:nvSpPr>
        <p:spPr>
          <a:xfrm>
            <a:off x="1" y="308277"/>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1" name="Rectangle 30"/>
          <p:cNvSpPr/>
          <p:nvPr/>
        </p:nvSpPr>
        <p:spPr>
          <a:xfrm flipV="1">
            <a:off x="5410182" y="360247"/>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2" name="Rectangle 31"/>
          <p:cNvSpPr/>
          <p:nvPr/>
        </p:nvSpPr>
        <p:spPr>
          <a:xfrm flipV="1">
            <a:off x="5410201" y="440113"/>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lIns="91411" tIns="45705" rIns="91411" bIns="45705"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943136"/>
            <a:ext cx="8229600" cy="4325112"/>
          </a:xfrm>
          <a:prstGeom prst="rect">
            <a:avLst/>
          </a:prstGeom>
        </p:spPr>
        <p:txBody>
          <a:bodyPr vert="horz" lIns="91411" tIns="45705" rIns="91411" bIns="45705">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lIns="91411" tIns="45705" rIns="91411" bIns="45705"/>
          <a:lstStyle>
            <a:lvl1pPr algn="l" eaLnBrk="1" latinLnBrk="0" hangingPunct="1">
              <a:defRPr kumimoji="0" sz="800">
                <a:solidFill>
                  <a:schemeClr val="accent2"/>
                </a:solidFill>
              </a:defRPr>
            </a:lvl1pPr>
          </a:lstStyle>
          <a:p>
            <a:fld id="{B960D159-E5E5-49FC-85E9-58AFA1E75B33}" type="datetime1">
              <a:rPr lang="id-ID" smtClean="0"/>
              <a:t>07/10/2015</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lIns="91411" tIns="45705" rIns="91411" bIns="45705"/>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lIns="91411" tIns="45705" rIns="91411" bIns="45705" anchor="b"/>
          <a:lstStyle>
            <a:lvl1pPr algn="r" eaLnBrk="1" latinLnBrk="0" hangingPunct="1">
              <a:defRPr kumimoji="0" sz="1800">
                <a:solidFill>
                  <a:srgbClr val="FFFFFF"/>
                </a:solidFill>
              </a:defRPr>
            </a:lvl1pPr>
          </a:lstStyle>
          <a:p>
            <a:fld id="{0D71EAF9-DB67-464C-8987-984D7DE842F6}" type="slidenum">
              <a:rPr lang="id-ID" smtClean="0"/>
              <a:pPr/>
              <a:t>‹#›</a:t>
            </a:fld>
            <a:endParaRPr lang="id-ID"/>
          </a:p>
        </p:txBody>
      </p:sp>
      <p:pic>
        <p:nvPicPr>
          <p:cNvPr id="20" name="Picture 1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643" indent="-255950"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157" indent="-246809"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249" indent="-21938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198" indent="-201104"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443" indent="-182821"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sz="4800" dirty="0" smtClean="0">
                <a:effectLst>
                  <a:outerShdw blurRad="38100" dist="38100" dir="2700000" algn="tl">
                    <a:srgbClr val="000000">
                      <a:alpha val="43137"/>
                    </a:srgbClr>
                  </a:outerShdw>
                </a:effectLst>
              </a:rPr>
              <a:t>Testing dan Implementasi</a:t>
            </a:r>
            <a:endParaRPr lang="id-ID" sz="48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t>Week </a:t>
            </a:r>
            <a:r>
              <a:rPr lang="id-ID" dirty="0" smtClean="0"/>
              <a:t>2</a:t>
            </a:r>
            <a:r>
              <a:rPr lang="en-US" dirty="0" smtClean="0"/>
              <a:t>. </a:t>
            </a:r>
            <a:r>
              <a:rPr lang="id-ID" dirty="0" err="1" smtClean="0"/>
              <a:t>Quality</a:t>
            </a:r>
            <a:r>
              <a:rPr lang="id-ID" dirty="0" smtClean="0"/>
              <a:t> </a:t>
            </a:r>
            <a:r>
              <a:rPr lang="id-ID" dirty="0" err="1" smtClean="0"/>
              <a:t>Con</a:t>
            </a:r>
            <a:r>
              <a:rPr lang="id-ID" dirty="0" err="1" smtClean="0"/>
              <a:t>cept</a:t>
            </a:r>
            <a:endParaRPr lang="id-ID" dirty="0"/>
          </a:p>
        </p:txBody>
      </p:sp>
    </p:spTree>
    <p:extLst>
      <p:ext uri="{BB962C8B-B14F-4D97-AF65-F5344CB8AC3E}">
        <p14:creationId xmlns:p14="http://schemas.microsoft.com/office/powerpoint/2010/main" val="327457741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id-ID" smtClean="0"/>
              <a:t>Quality</a:t>
            </a:r>
          </a:p>
        </p:txBody>
      </p:sp>
      <p:sp>
        <p:nvSpPr>
          <p:cNvPr id="10243" name="Content Placeholder 2"/>
          <p:cNvSpPr>
            <a:spLocks noGrp="1"/>
          </p:cNvSpPr>
          <p:nvPr>
            <p:ph idx="1"/>
          </p:nvPr>
        </p:nvSpPr>
        <p:spPr/>
        <p:txBody>
          <a:bodyPr/>
          <a:lstStyle/>
          <a:p>
            <a:pPr eaLnBrk="1" hangingPunct="1"/>
            <a:r>
              <a:rPr lang="en-US" altLang="id-ID" smtClean="0"/>
              <a:t>User satisfaction= quality+ cost+ time+ correctness</a:t>
            </a:r>
          </a:p>
        </p:txBody>
      </p:sp>
      <p:sp>
        <p:nvSpPr>
          <p:cNvPr id="10246" name="TextBox 5"/>
          <p:cNvSpPr txBox="1">
            <a:spLocks noChangeArrowheads="1"/>
          </p:cNvSpPr>
          <p:nvPr/>
        </p:nvSpPr>
        <p:spPr bwMode="auto">
          <a:xfrm>
            <a:off x="1295400" y="4343400"/>
            <a:ext cx="7010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id-ID" b="1"/>
              <a:t>The first step towards quality is defining it!</a:t>
            </a:r>
          </a:p>
        </p:txBody>
      </p:sp>
    </p:spTree>
    <p:extLst>
      <p:ext uri="{BB962C8B-B14F-4D97-AF65-F5344CB8AC3E}">
        <p14:creationId xmlns:p14="http://schemas.microsoft.com/office/powerpoint/2010/main" val="1012178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Box 8"/>
          <p:cNvSpPr txBox="1">
            <a:spLocks noChangeArrowheads="1"/>
          </p:cNvSpPr>
          <p:nvPr/>
        </p:nvSpPr>
        <p:spPr bwMode="auto">
          <a:xfrm>
            <a:off x="838200" y="2895600"/>
            <a:ext cx="7772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id-ID" b="1"/>
              <a:t>A high quality system is necessarily</a:t>
            </a:r>
          </a:p>
          <a:p>
            <a:pPr algn="ctr"/>
            <a:r>
              <a:rPr lang="en-US" altLang="id-ID" b="1"/>
              <a:t>Measurable!</a:t>
            </a:r>
          </a:p>
        </p:txBody>
      </p:sp>
    </p:spTree>
    <p:extLst>
      <p:ext uri="{BB962C8B-B14F-4D97-AF65-F5344CB8AC3E}">
        <p14:creationId xmlns:p14="http://schemas.microsoft.com/office/powerpoint/2010/main" val="349562605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id-ID" smtClean="0"/>
              <a:t>Quality from different viewpoints</a:t>
            </a:r>
          </a:p>
        </p:txBody>
      </p:sp>
      <p:sp>
        <p:nvSpPr>
          <p:cNvPr id="12291" name="Content Placeholder 2"/>
          <p:cNvSpPr>
            <a:spLocks noGrp="1"/>
          </p:cNvSpPr>
          <p:nvPr>
            <p:ph idx="1"/>
          </p:nvPr>
        </p:nvSpPr>
        <p:spPr/>
        <p:txBody>
          <a:bodyPr/>
          <a:lstStyle/>
          <a:p>
            <a:pPr eaLnBrk="1" hangingPunct="1"/>
            <a:r>
              <a:rPr lang="en-US" altLang="id-ID" smtClean="0"/>
              <a:t>End-user</a:t>
            </a:r>
          </a:p>
          <a:p>
            <a:pPr eaLnBrk="1" hangingPunct="1"/>
            <a:r>
              <a:rPr lang="en-US" altLang="id-ID" smtClean="0"/>
              <a:t>Product</a:t>
            </a:r>
          </a:p>
          <a:p>
            <a:pPr eaLnBrk="1" hangingPunct="1"/>
            <a:r>
              <a:rPr lang="en-US" altLang="id-ID" smtClean="0"/>
              <a:t>Producer</a:t>
            </a:r>
          </a:p>
          <a:p>
            <a:pPr eaLnBrk="1" hangingPunct="1"/>
            <a:r>
              <a:rPr lang="en-US" altLang="id-ID" smtClean="0"/>
              <a:t>Maintainer</a:t>
            </a:r>
          </a:p>
          <a:p>
            <a:pPr eaLnBrk="1" hangingPunct="1"/>
            <a:r>
              <a:rPr lang="en-US" altLang="id-ID" smtClean="0"/>
              <a:t>Value-based view</a:t>
            </a:r>
          </a:p>
        </p:txBody>
      </p:sp>
    </p:spTree>
    <p:extLst>
      <p:ext uri="{BB962C8B-B14F-4D97-AF65-F5344CB8AC3E}">
        <p14:creationId xmlns:p14="http://schemas.microsoft.com/office/powerpoint/2010/main" val="26707774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altLang="id-ID" smtClean="0"/>
              <a:t>Effective Software Process</a:t>
            </a:r>
          </a:p>
        </p:txBody>
      </p:sp>
      <p:sp>
        <p:nvSpPr>
          <p:cNvPr id="13317" name="Rectangle 3"/>
          <p:cNvSpPr>
            <a:spLocks noGrp="1" noChangeArrowheads="1"/>
          </p:cNvSpPr>
          <p:nvPr>
            <p:ph type="body" idx="1"/>
          </p:nvPr>
        </p:nvSpPr>
        <p:spPr/>
        <p:txBody>
          <a:bodyPr/>
          <a:lstStyle/>
          <a:p>
            <a:pPr eaLnBrk="1" hangingPunct="1">
              <a:spcBef>
                <a:spcPts val="600"/>
              </a:spcBef>
            </a:pPr>
            <a:r>
              <a:rPr lang="en-US" altLang="id-ID" sz="2000" smtClean="0">
                <a:latin typeface="Palatino" pitchFamily="-128" charset="0"/>
              </a:rPr>
              <a:t>An </a:t>
            </a:r>
            <a:r>
              <a:rPr lang="en-US" altLang="id-ID" sz="2000" i="1" smtClean="0">
                <a:solidFill>
                  <a:schemeClr val="folHlink"/>
                </a:solidFill>
                <a:latin typeface="Palatino" pitchFamily="-128" charset="0"/>
              </a:rPr>
              <a:t>effective software process</a:t>
            </a:r>
            <a:r>
              <a:rPr lang="en-US" altLang="id-ID" sz="2000" smtClean="0">
                <a:latin typeface="Palatino" pitchFamily="-128" charset="0"/>
              </a:rPr>
              <a:t> establishes the infrastructure that supports any effort at building a high quality software product. </a:t>
            </a:r>
          </a:p>
          <a:p>
            <a:pPr eaLnBrk="1" hangingPunct="1">
              <a:spcBef>
                <a:spcPts val="600"/>
              </a:spcBef>
            </a:pPr>
            <a:r>
              <a:rPr lang="en-US" altLang="id-ID" sz="2000" smtClean="0">
                <a:latin typeface="Palatino" pitchFamily="-128" charset="0"/>
              </a:rPr>
              <a:t>The management aspects of process create the checks and balances that help avoid project chaos—a key contributor to poor quality.</a:t>
            </a:r>
          </a:p>
          <a:p>
            <a:pPr eaLnBrk="1" hangingPunct="1">
              <a:spcBef>
                <a:spcPts val="600"/>
              </a:spcBef>
            </a:pPr>
            <a:r>
              <a:rPr lang="en-US" altLang="id-ID" sz="2000" smtClean="0">
                <a:latin typeface="Palatino" pitchFamily="-128" charset="0"/>
              </a:rPr>
              <a:t> Software engineering practices allow the developer to analyze the problem and design a solid solution—both critical to building high quality software. </a:t>
            </a:r>
          </a:p>
          <a:p>
            <a:pPr eaLnBrk="1" hangingPunct="1">
              <a:spcBef>
                <a:spcPts val="600"/>
              </a:spcBef>
            </a:pPr>
            <a:r>
              <a:rPr lang="en-US" altLang="id-ID" sz="2000" smtClean="0">
                <a:latin typeface="Palatino" pitchFamily="-128" charset="0"/>
              </a:rPr>
              <a:t>Finally, umbrella activities such as change management and technical reviews have as much to do with quality as any other part of software engineering practice.</a:t>
            </a:r>
          </a:p>
        </p:txBody>
      </p:sp>
    </p:spTree>
    <p:extLst>
      <p:ext uri="{BB962C8B-B14F-4D97-AF65-F5344CB8AC3E}">
        <p14:creationId xmlns:p14="http://schemas.microsoft.com/office/powerpoint/2010/main" val="9100190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eaLnBrk="1" hangingPunct="1"/>
            <a:r>
              <a:rPr lang="en-US" altLang="id-ID" smtClean="0"/>
              <a:t>Useful Product</a:t>
            </a:r>
          </a:p>
        </p:txBody>
      </p:sp>
      <p:sp>
        <p:nvSpPr>
          <p:cNvPr id="14341" name="Rectangle 3"/>
          <p:cNvSpPr>
            <a:spLocks noGrp="1" noChangeArrowheads="1"/>
          </p:cNvSpPr>
          <p:nvPr>
            <p:ph type="body" idx="1"/>
          </p:nvPr>
        </p:nvSpPr>
        <p:spPr/>
        <p:txBody>
          <a:bodyPr>
            <a:normAutofit fontScale="92500"/>
          </a:bodyPr>
          <a:lstStyle/>
          <a:p>
            <a:pPr eaLnBrk="1" hangingPunct="1">
              <a:spcBef>
                <a:spcPts val="600"/>
              </a:spcBef>
            </a:pPr>
            <a:r>
              <a:rPr lang="en-US" altLang="id-ID" smtClean="0">
                <a:latin typeface="Palatino" pitchFamily="-128" charset="0"/>
              </a:rPr>
              <a:t>A </a:t>
            </a:r>
            <a:r>
              <a:rPr lang="en-US" altLang="id-ID" i="1" smtClean="0">
                <a:solidFill>
                  <a:schemeClr val="folHlink"/>
                </a:solidFill>
                <a:latin typeface="Palatino" pitchFamily="-128" charset="0"/>
              </a:rPr>
              <a:t>useful product</a:t>
            </a:r>
            <a:r>
              <a:rPr lang="en-US" altLang="id-ID" i="1" smtClean="0">
                <a:latin typeface="Palatino" pitchFamily="-128" charset="0"/>
              </a:rPr>
              <a:t> </a:t>
            </a:r>
            <a:r>
              <a:rPr lang="en-US" altLang="id-ID" smtClean="0">
                <a:latin typeface="Palatino" pitchFamily="-128" charset="0"/>
              </a:rPr>
              <a:t>delivers the </a:t>
            </a:r>
            <a:r>
              <a:rPr lang="en-US" altLang="id-ID" b="1" smtClean="0">
                <a:latin typeface="Palatino" pitchFamily="-128" charset="0"/>
              </a:rPr>
              <a:t>content, functions, and features</a:t>
            </a:r>
            <a:r>
              <a:rPr lang="en-US" altLang="id-ID" smtClean="0">
                <a:latin typeface="Palatino" pitchFamily="-128" charset="0"/>
              </a:rPr>
              <a:t> that the end-user desires</a:t>
            </a:r>
          </a:p>
          <a:p>
            <a:pPr eaLnBrk="1" hangingPunct="1">
              <a:spcBef>
                <a:spcPts val="600"/>
              </a:spcBef>
            </a:pPr>
            <a:r>
              <a:rPr lang="en-US" altLang="id-ID" smtClean="0">
                <a:latin typeface="Palatino" pitchFamily="-128" charset="0"/>
              </a:rPr>
              <a:t>But as important, it delivers these assets in a </a:t>
            </a:r>
            <a:r>
              <a:rPr lang="en-US" altLang="id-ID" b="1" smtClean="0">
                <a:latin typeface="Palatino" pitchFamily="-128" charset="0"/>
              </a:rPr>
              <a:t>reliable</a:t>
            </a:r>
            <a:r>
              <a:rPr lang="en-US" altLang="id-ID" smtClean="0">
                <a:latin typeface="Palatino" pitchFamily="-128" charset="0"/>
              </a:rPr>
              <a:t>, </a:t>
            </a:r>
            <a:r>
              <a:rPr lang="en-US" altLang="id-ID" b="1" smtClean="0">
                <a:latin typeface="Palatino" pitchFamily="-128" charset="0"/>
              </a:rPr>
              <a:t>error free way</a:t>
            </a:r>
            <a:r>
              <a:rPr lang="en-US" altLang="id-ID" smtClean="0">
                <a:latin typeface="Palatino" pitchFamily="-128" charset="0"/>
              </a:rPr>
              <a:t>. </a:t>
            </a:r>
          </a:p>
          <a:p>
            <a:pPr eaLnBrk="1" hangingPunct="1">
              <a:spcBef>
                <a:spcPts val="600"/>
              </a:spcBef>
            </a:pPr>
            <a:r>
              <a:rPr lang="en-US" altLang="id-ID" smtClean="0">
                <a:latin typeface="Palatino" pitchFamily="-128" charset="0"/>
              </a:rPr>
              <a:t>A useful product always satisfies those </a:t>
            </a:r>
            <a:r>
              <a:rPr lang="en-US" altLang="id-ID" b="1" smtClean="0">
                <a:latin typeface="Palatino" pitchFamily="-128" charset="0"/>
              </a:rPr>
              <a:t>requirements</a:t>
            </a:r>
            <a:r>
              <a:rPr lang="en-US" altLang="id-ID" smtClean="0">
                <a:latin typeface="Palatino" pitchFamily="-128" charset="0"/>
              </a:rPr>
              <a:t> that have been explicitly stated by stakeholders. </a:t>
            </a:r>
          </a:p>
          <a:p>
            <a:pPr eaLnBrk="1" hangingPunct="1">
              <a:spcBef>
                <a:spcPts val="600"/>
              </a:spcBef>
            </a:pPr>
            <a:r>
              <a:rPr lang="en-US" altLang="id-ID" smtClean="0">
                <a:latin typeface="Palatino" pitchFamily="-128" charset="0"/>
              </a:rPr>
              <a:t>In addition, it satisfies a set of implicit requirements (e.g., ease of use) that are expected of all high quality software.</a:t>
            </a:r>
          </a:p>
        </p:txBody>
      </p:sp>
    </p:spTree>
    <p:extLst>
      <p:ext uri="{BB962C8B-B14F-4D97-AF65-F5344CB8AC3E}">
        <p14:creationId xmlns:p14="http://schemas.microsoft.com/office/powerpoint/2010/main" val="31227705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pPr eaLnBrk="1" hangingPunct="1"/>
            <a:r>
              <a:rPr lang="en-US" altLang="id-ID" smtClean="0"/>
              <a:t>Adding Value</a:t>
            </a:r>
          </a:p>
        </p:txBody>
      </p:sp>
      <p:sp>
        <p:nvSpPr>
          <p:cNvPr id="15365" name="Rectangle 3"/>
          <p:cNvSpPr>
            <a:spLocks noGrp="1" noChangeArrowheads="1"/>
          </p:cNvSpPr>
          <p:nvPr>
            <p:ph type="body" idx="1"/>
          </p:nvPr>
        </p:nvSpPr>
        <p:spPr>
          <a:xfrm>
            <a:off x="1828800" y="1828800"/>
            <a:ext cx="6934200" cy="4191000"/>
          </a:xfrm>
        </p:spPr>
        <p:txBody>
          <a:bodyPr>
            <a:normAutofit fontScale="92500" lnSpcReduction="10000"/>
          </a:bodyPr>
          <a:lstStyle/>
          <a:p>
            <a:pPr eaLnBrk="1" hangingPunct="1">
              <a:lnSpc>
                <a:spcPct val="90000"/>
              </a:lnSpc>
              <a:spcBef>
                <a:spcPts val="600"/>
              </a:spcBef>
            </a:pPr>
            <a:r>
              <a:rPr lang="en-US" altLang="id-ID" sz="2000" smtClean="0">
                <a:latin typeface="Palatino" pitchFamily="-128" charset="0"/>
              </a:rPr>
              <a:t>By</a:t>
            </a:r>
            <a:r>
              <a:rPr lang="en-US" altLang="id-ID" sz="2000" i="1" smtClean="0">
                <a:solidFill>
                  <a:schemeClr val="folHlink"/>
                </a:solidFill>
                <a:latin typeface="Palatino" pitchFamily="-128" charset="0"/>
              </a:rPr>
              <a:t> adding value for both the producer and user</a:t>
            </a:r>
            <a:r>
              <a:rPr lang="en-US" altLang="id-ID" sz="2000" smtClean="0">
                <a:latin typeface="Palatino" pitchFamily="-128" charset="0"/>
              </a:rPr>
              <a:t> of a software product, high quality software provides benefits for the software organization and the end-user community. </a:t>
            </a:r>
          </a:p>
          <a:p>
            <a:pPr eaLnBrk="1" hangingPunct="1">
              <a:lnSpc>
                <a:spcPct val="90000"/>
              </a:lnSpc>
              <a:spcBef>
                <a:spcPts val="600"/>
              </a:spcBef>
            </a:pPr>
            <a:r>
              <a:rPr lang="en-US" altLang="id-ID" sz="2000" smtClean="0">
                <a:latin typeface="Palatino" pitchFamily="-128" charset="0"/>
              </a:rPr>
              <a:t>The software organization gains added value because high quality software requires less maintenance effort, fewer bug fixes, and reduced customer support. </a:t>
            </a:r>
          </a:p>
          <a:p>
            <a:pPr eaLnBrk="1" hangingPunct="1">
              <a:lnSpc>
                <a:spcPct val="90000"/>
              </a:lnSpc>
              <a:spcBef>
                <a:spcPts val="600"/>
              </a:spcBef>
            </a:pPr>
            <a:r>
              <a:rPr lang="en-US" altLang="id-ID" sz="2000" smtClean="0">
                <a:latin typeface="Palatino" pitchFamily="-128" charset="0"/>
              </a:rPr>
              <a:t>The user community gains added value because the application provides a useful capability in a way that expedites some business process. </a:t>
            </a:r>
          </a:p>
          <a:p>
            <a:pPr eaLnBrk="1" hangingPunct="1">
              <a:lnSpc>
                <a:spcPct val="90000"/>
              </a:lnSpc>
              <a:spcBef>
                <a:spcPts val="600"/>
              </a:spcBef>
            </a:pPr>
            <a:r>
              <a:rPr lang="en-US" altLang="id-ID" sz="2000" smtClean="0">
                <a:latin typeface="Palatino" pitchFamily="-128" charset="0"/>
              </a:rPr>
              <a:t>The end result is: </a:t>
            </a:r>
          </a:p>
          <a:p>
            <a:pPr lvl="1" eaLnBrk="1" hangingPunct="1">
              <a:lnSpc>
                <a:spcPct val="90000"/>
              </a:lnSpc>
              <a:spcBef>
                <a:spcPts val="600"/>
              </a:spcBef>
            </a:pPr>
            <a:r>
              <a:rPr lang="en-US" altLang="id-ID" sz="1800" smtClean="0">
                <a:latin typeface="Palatino" pitchFamily="-128" charset="0"/>
              </a:rPr>
              <a:t>(1) greater software product revenue, </a:t>
            </a:r>
          </a:p>
          <a:p>
            <a:pPr lvl="1" eaLnBrk="1" hangingPunct="1">
              <a:lnSpc>
                <a:spcPct val="90000"/>
              </a:lnSpc>
              <a:spcBef>
                <a:spcPts val="600"/>
              </a:spcBef>
            </a:pPr>
            <a:r>
              <a:rPr lang="en-US" altLang="id-ID" sz="1800" smtClean="0">
                <a:latin typeface="Palatino" pitchFamily="-128" charset="0"/>
              </a:rPr>
              <a:t>(2) better profitability when an application supports a business process, and/or </a:t>
            </a:r>
          </a:p>
          <a:p>
            <a:pPr lvl="1" eaLnBrk="1" hangingPunct="1">
              <a:lnSpc>
                <a:spcPct val="90000"/>
              </a:lnSpc>
              <a:spcBef>
                <a:spcPts val="600"/>
              </a:spcBef>
            </a:pPr>
            <a:r>
              <a:rPr lang="en-US" altLang="id-ID" sz="1800" smtClean="0">
                <a:latin typeface="Palatino" pitchFamily="-128" charset="0"/>
              </a:rPr>
              <a:t>(3) improved availability of information that is crucial for the business.</a:t>
            </a:r>
          </a:p>
        </p:txBody>
      </p:sp>
    </p:spTree>
    <p:extLst>
      <p:ext uri="{BB962C8B-B14F-4D97-AF65-F5344CB8AC3E}">
        <p14:creationId xmlns:p14="http://schemas.microsoft.com/office/powerpoint/2010/main" val="35571904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id-ID" smtClean="0"/>
              <a:t>Quality Dimensions</a:t>
            </a:r>
          </a:p>
        </p:txBody>
      </p:sp>
      <p:sp>
        <p:nvSpPr>
          <p:cNvPr id="16387" name="Content Placeholder 2"/>
          <p:cNvSpPr>
            <a:spLocks noGrp="1"/>
          </p:cNvSpPr>
          <p:nvPr>
            <p:ph idx="1"/>
          </p:nvPr>
        </p:nvSpPr>
        <p:spPr/>
        <p:txBody>
          <a:bodyPr/>
          <a:lstStyle/>
          <a:p>
            <a:pPr eaLnBrk="1" hangingPunct="1"/>
            <a:r>
              <a:rPr lang="en-US" altLang="id-ID" smtClean="0"/>
              <a:t>To determine quality in a system, the quality dimensions of the system must be defined</a:t>
            </a:r>
          </a:p>
        </p:txBody>
      </p:sp>
    </p:spTree>
    <p:extLst>
      <p:ext uri="{BB962C8B-B14F-4D97-AF65-F5344CB8AC3E}">
        <p14:creationId xmlns:p14="http://schemas.microsoft.com/office/powerpoint/2010/main" val="5207514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en-US" altLang="id-ID" smtClean="0"/>
              <a:t>Quality Dimensions</a:t>
            </a:r>
          </a:p>
        </p:txBody>
      </p:sp>
      <p:sp>
        <p:nvSpPr>
          <p:cNvPr id="17413" name="Rectangle 3"/>
          <p:cNvSpPr>
            <a:spLocks noGrp="1" noChangeArrowheads="1"/>
          </p:cNvSpPr>
          <p:nvPr>
            <p:ph type="body" idx="1"/>
          </p:nvPr>
        </p:nvSpPr>
        <p:spPr/>
        <p:txBody>
          <a:bodyPr/>
          <a:lstStyle/>
          <a:p>
            <a:pPr eaLnBrk="1" hangingPunct="1">
              <a:lnSpc>
                <a:spcPct val="90000"/>
              </a:lnSpc>
            </a:pPr>
            <a:r>
              <a:rPr lang="en-US" altLang="id-ID" sz="2000" smtClean="0">
                <a:latin typeface="Palatino" pitchFamily="-128" charset="0"/>
              </a:rPr>
              <a:t>David Garvin [Gar87]:</a:t>
            </a:r>
          </a:p>
          <a:p>
            <a:pPr lvl="1" eaLnBrk="1" hangingPunct="1">
              <a:lnSpc>
                <a:spcPct val="90000"/>
              </a:lnSpc>
              <a:spcBef>
                <a:spcPts val="600"/>
              </a:spcBef>
            </a:pPr>
            <a:r>
              <a:rPr lang="en-US" altLang="id-ID" sz="1800" b="1" smtClean="0">
                <a:latin typeface="Palatino" pitchFamily="-128" charset="0"/>
              </a:rPr>
              <a:t>Performance Quality.</a:t>
            </a:r>
            <a:r>
              <a:rPr lang="en-US" altLang="id-ID" sz="1800" smtClean="0">
                <a:latin typeface="Palatino" pitchFamily="-128" charset="0"/>
              </a:rPr>
              <a:t> Does the software deliver all content, functions, and features that are specified as part of the requirements model in a way that provides value to the end-user?</a:t>
            </a:r>
          </a:p>
          <a:p>
            <a:pPr lvl="1" eaLnBrk="1" hangingPunct="1">
              <a:lnSpc>
                <a:spcPct val="90000"/>
              </a:lnSpc>
              <a:spcBef>
                <a:spcPts val="600"/>
              </a:spcBef>
            </a:pPr>
            <a:r>
              <a:rPr lang="en-US" altLang="id-ID" sz="1800" b="1" smtClean="0">
                <a:latin typeface="Palatino" pitchFamily="-128" charset="0"/>
              </a:rPr>
              <a:t>Feature quality.</a:t>
            </a:r>
            <a:r>
              <a:rPr lang="en-US" altLang="id-ID" sz="1800" smtClean="0">
                <a:latin typeface="Palatino" pitchFamily="-128" charset="0"/>
              </a:rPr>
              <a:t>  Does the software provide features that surprise and delight first-time end-users?</a:t>
            </a:r>
          </a:p>
          <a:p>
            <a:pPr lvl="1" eaLnBrk="1" hangingPunct="1">
              <a:lnSpc>
                <a:spcPct val="90000"/>
              </a:lnSpc>
              <a:spcBef>
                <a:spcPts val="600"/>
              </a:spcBef>
            </a:pPr>
            <a:r>
              <a:rPr lang="en-US" altLang="id-ID" sz="1800" b="1" smtClean="0">
                <a:latin typeface="Palatino" pitchFamily="-128" charset="0"/>
              </a:rPr>
              <a:t>Reliability.</a:t>
            </a:r>
            <a:r>
              <a:rPr lang="en-US" altLang="id-ID" sz="1800" smtClean="0">
                <a:latin typeface="Palatino" pitchFamily="-128" charset="0"/>
              </a:rPr>
              <a:t> Does the software deliver all features and capability without failure? Is it available when it is needed?  Does it deliver functionality that is error free?</a:t>
            </a:r>
          </a:p>
          <a:p>
            <a:pPr lvl="1" eaLnBrk="1" hangingPunct="1">
              <a:lnSpc>
                <a:spcPct val="90000"/>
              </a:lnSpc>
              <a:spcBef>
                <a:spcPts val="600"/>
              </a:spcBef>
            </a:pPr>
            <a:r>
              <a:rPr lang="en-US" altLang="id-ID" sz="1800" b="1" smtClean="0">
                <a:latin typeface="Palatino" pitchFamily="-128" charset="0"/>
              </a:rPr>
              <a:t>Conformance.</a:t>
            </a:r>
            <a:r>
              <a:rPr lang="en-US" altLang="id-ID" sz="1800" smtClean="0">
                <a:latin typeface="Palatino" pitchFamily="-128" charset="0"/>
              </a:rPr>
              <a:t> Does the software conform to local and external software standards that are relevant to the application? Does it conform to de facto design and coding conventions? For example, does the user interface conform to accepted design rules for menu selection or data input?</a:t>
            </a:r>
          </a:p>
        </p:txBody>
      </p:sp>
    </p:spTree>
    <p:extLst>
      <p:ext uri="{BB962C8B-B14F-4D97-AF65-F5344CB8AC3E}">
        <p14:creationId xmlns:p14="http://schemas.microsoft.com/office/powerpoint/2010/main" val="35661109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r>
              <a:rPr lang="en-US" altLang="id-ID" smtClean="0"/>
              <a:t>Quality Dimensions</a:t>
            </a:r>
          </a:p>
        </p:txBody>
      </p:sp>
      <p:sp>
        <p:nvSpPr>
          <p:cNvPr id="18437" name="Rectangle 3"/>
          <p:cNvSpPr>
            <a:spLocks noGrp="1" noChangeArrowheads="1"/>
          </p:cNvSpPr>
          <p:nvPr>
            <p:ph type="body" idx="1"/>
          </p:nvPr>
        </p:nvSpPr>
        <p:spPr/>
        <p:txBody>
          <a:bodyPr/>
          <a:lstStyle/>
          <a:p>
            <a:pPr lvl="1" eaLnBrk="1" hangingPunct="1">
              <a:spcBef>
                <a:spcPts val="600"/>
              </a:spcBef>
            </a:pPr>
            <a:r>
              <a:rPr lang="en-US" altLang="id-ID" sz="1800" b="1" smtClean="0">
                <a:latin typeface="Palatino" pitchFamily="-128" charset="0"/>
              </a:rPr>
              <a:t>Durability.</a:t>
            </a:r>
            <a:r>
              <a:rPr lang="en-US" altLang="id-ID" sz="1800" smtClean="0">
                <a:latin typeface="Palatino" pitchFamily="-128" charset="0"/>
              </a:rPr>
              <a:t> Can the software be maintained (changed) or corrected (debugged) without the inadvertent generation of unintended side effects? Will changes cause the error rate or reliability to degrade with time? </a:t>
            </a:r>
          </a:p>
          <a:p>
            <a:pPr lvl="1" eaLnBrk="1" hangingPunct="1">
              <a:spcBef>
                <a:spcPts val="600"/>
              </a:spcBef>
            </a:pPr>
            <a:r>
              <a:rPr lang="en-US" altLang="id-ID" sz="1800" b="1" smtClean="0">
                <a:latin typeface="Palatino" pitchFamily="-128" charset="0"/>
              </a:rPr>
              <a:t>Serviceability.</a:t>
            </a:r>
            <a:r>
              <a:rPr lang="en-US" altLang="id-ID" sz="1800" smtClean="0">
                <a:latin typeface="Palatino" pitchFamily="-128" charset="0"/>
              </a:rPr>
              <a:t> Can the software be maintained (changed) or corrected (debugged) in an acceptably short time period. Can support staff acquire all information they need to make changes or correct defects? </a:t>
            </a:r>
          </a:p>
          <a:p>
            <a:pPr lvl="1" eaLnBrk="1" hangingPunct="1">
              <a:spcBef>
                <a:spcPts val="600"/>
              </a:spcBef>
            </a:pPr>
            <a:r>
              <a:rPr lang="en-US" altLang="id-ID" sz="1800" b="1" smtClean="0">
                <a:solidFill>
                  <a:srgbClr val="333333"/>
                </a:solidFill>
                <a:latin typeface="Times New Roman" panose="02020603050405020304" pitchFamily="18" charset="0"/>
              </a:rPr>
              <a:t>Aesthetics.</a:t>
            </a:r>
            <a:r>
              <a:rPr lang="en-US" altLang="id-ID" sz="1800" smtClean="0">
                <a:solidFill>
                  <a:srgbClr val="333333"/>
                </a:solidFill>
                <a:latin typeface="Times New Roman" panose="02020603050405020304" pitchFamily="18" charset="0"/>
              </a:rPr>
              <a:t> Most of us would agree that an aesthetic entity has a certain elegance, a unique flow, and an obvious “presence” that are hard to quantify but evident nonetheless. </a:t>
            </a:r>
          </a:p>
          <a:p>
            <a:pPr lvl="1" eaLnBrk="1" hangingPunct="1">
              <a:spcBef>
                <a:spcPts val="600"/>
              </a:spcBef>
            </a:pPr>
            <a:r>
              <a:rPr lang="en-US" altLang="id-ID" sz="1800" b="1" smtClean="0">
                <a:solidFill>
                  <a:srgbClr val="333333"/>
                </a:solidFill>
                <a:latin typeface="Times New Roman" panose="02020603050405020304" pitchFamily="18" charset="0"/>
              </a:rPr>
              <a:t>Perception.</a:t>
            </a:r>
            <a:r>
              <a:rPr lang="en-US" altLang="id-ID" sz="1800" smtClean="0">
                <a:solidFill>
                  <a:srgbClr val="333333"/>
                </a:solidFill>
                <a:latin typeface="Times New Roman" panose="02020603050405020304" pitchFamily="18" charset="0"/>
              </a:rPr>
              <a:t> In some situations, you have a set of prejudices that will influence your perception of quality. </a:t>
            </a:r>
            <a:endParaRPr lang="en-US" altLang="id-ID" sz="1800" smtClean="0">
              <a:latin typeface="Palatino" pitchFamily="-128" charset="0"/>
            </a:endParaRPr>
          </a:p>
        </p:txBody>
      </p:sp>
    </p:spTree>
    <p:extLst>
      <p:ext uri="{BB962C8B-B14F-4D97-AF65-F5344CB8AC3E}">
        <p14:creationId xmlns:p14="http://schemas.microsoft.com/office/powerpoint/2010/main" val="32774182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en-US" altLang="id-ID" smtClean="0"/>
              <a:t>Other Views</a:t>
            </a:r>
          </a:p>
        </p:txBody>
      </p:sp>
      <p:sp>
        <p:nvSpPr>
          <p:cNvPr id="19461" name="Rectangle 3"/>
          <p:cNvSpPr>
            <a:spLocks noGrp="1" noChangeArrowheads="1"/>
          </p:cNvSpPr>
          <p:nvPr>
            <p:ph type="body" idx="1"/>
          </p:nvPr>
        </p:nvSpPr>
        <p:spPr/>
        <p:txBody>
          <a:bodyPr/>
          <a:lstStyle/>
          <a:p>
            <a:pPr eaLnBrk="1" hangingPunct="1"/>
            <a:r>
              <a:rPr lang="en-US" altLang="id-ID" b="1" smtClean="0">
                <a:solidFill>
                  <a:schemeClr val="folHlink"/>
                </a:solidFill>
                <a:latin typeface="Palatino" pitchFamily="-128" charset="0"/>
              </a:rPr>
              <a:t>McCall’s Quality Factors</a:t>
            </a:r>
            <a:r>
              <a:rPr lang="en-US" altLang="id-ID" b="1" smtClean="0">
                <a:latin typeface="Palatino" pitchFamily="-128" charset="0"/>
              </a:rPr>
              <a:t> </a:t>
            </a:r>
            <a:r>
              <a:rPr lang="en-US" altLang="id-ID" smtClean="0">
                <a:latin typeface="Palatino" pitchFamily="-128" charset="0"/>
              </a:rPr>
              <a:t>(</a:t>
            </a:r>
            <a:r>
              <a:rPr lang="en-US" altLang="id-ID" i="1" smtClean="0">
                <a:latin typeface="Palatino" pitchFamily="-128" charset="0"/>
              </a:rPr>
              <a:t>SEPA, </a:t>
            </a:r>
            <a:r>
              <a:rPr lang="en-US" altLang="id-ID" smtClean="0">
                <a:latin typeface="Palatino" pitchFamily="-128" charset="0"/>
              </a:rPr>
              <a:t>Section 14.2.2)</a:t>
            </a:r>
          </a:p>
          <a:p>
            <a:pPr eaLnBrk="1" hangingPunct="1"/>
            <a:r>
              <a:rPr lang="en-US" altLang="id-ID" b="1" smtClean="0">
                <a:solidFill>
                  <a:schemeClr val="folHlink"/>
                </a:solidFill>
                <a:latin typeface="Palatino" pitchFamily="-128" charset="0"/>
              </a:rPr>
              <a:t>ISO 9126 Quality Factors</a:t>
            </a:r>
            <a:r>
              <a:rPr lang="en-US" altLang="id-ID" b="1" smtClean="0">
                <a:latin typeface="Palatino" pitchFamily="-128" charset="0"/>
              </a:rPr>
              <a:t> </a:t>
            </a:r>
            <a:r>
              <a:rPr lang="en-US" altLang="id-ID" smtClean="0">
                <a:latin typeface="Palatino" pitchFamily="-128" charset="0"/>
              </a:rPr>
              <a:t>(</a:t>
            </a:r>
            <a:r>
              <a:rPr lang="en-US" altLang="id-ID" i="1" smtClean="0">
                <a:latin typeface="Palatino" pitchFamily="-128" charset="0"/>
              </a:rPr>
              <a:t>SEPA, </a:t>
            </a:r>
            <a:r>
              <a:rPr lang="en-US" altLang="id-ID" smtClean="0">
                <a:latin typeface="Palatino" pitchFamily="-128" charset="0"/>
              </a:rPr>
              <a:t>Section 14.2.3)</a:t>
            </a:r>
          </a:p>
          <a:p>
            <a:pPr eaLnBrk="1" hangingPunct="1"/>
            <a:r>
              <a:rPr lang="en-US" altLang="id-ID" b="1" smtClean="0">
                <a:solidFill>
                  <a:schemeClr val="folHlink"/>
                </a:solidFill>
                <a:latin typeface="Palatino" pitchFamily="-128" charset="0"/>
              </a:rPr>
              <a:t>Targeted Factors</a:t>
            </a:r>
            <a:r>
              <a:rPr lang="en-US" altLang="id-ID" smtClean="0">
                <a:latin typeface="Palatino" pitchFamily="-128" charset="0"/>
              </a:rPr>
              <a:t> (</a:t>
            </a:r>
            <a:r>
              <a:rPr lang="en-US" altLang="id-ID" i="1" smtClean="0">
                <a:latin typeface="Palatino" pitchFamily="-128" charset="0"/>
              </a:rPr>
              <a:t>SEPA, </a:t>
            </a:r>
            <a:r>
              <a:rPr lang="en-US" altLang="id-ID" smtClean="0">
                <a:latin typeface="Palatino" pitchFamily="-128" charset="0"/>
              </a:rPr>
              <a:t>Section 14.2.4)</a:t>
            </a:r>
          </a:p>
        </p:txBody>
      </p:sp>
    </p:spTree>
    <p:extLst>
      <p:ext uri="{BB962C8B-B14F-4D97-AF65-F5344CB8AC3E}">
        <p14:creationId xmlns:p14="http://schemas.microsoft.com/office/powerpoint/2010/main" val="159263815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id-ID" altLang="id-ID" dirty="0" err="1" smtClean="0"/>
              <a:t>Objective</a:t>
            </a:r>
            <a:endParaRPr lang="en-GB" altLang="id-ID" dirty="0"/>
          </a:p>
        </p:txBody>
      </p:sp>
      <p:sp>
        <p:nvSpPr>
          <p:cNvPr id="75779" name="Rectangle 3"/>
          <p:cNvSpPr>
            <a:spLocks noGrp="1" noChangeArrowheads="1"/>
          </p:cNvSpPr>
          <p:nvPr>
            <p:ph type="body" idx="1"/>
          </p:nvPr>
        </p:nvSpPr>
        <p:spPr>
          <a:xfrm>
            <a:off x="611560" y="2025254"/>
            <a:ext cx="8075239" cy="4572098"/>
          </a:xfrm>
        </p:spPr>
        <p:txBody>
          <a:bodyPr>
            <a:normAutofit/>
          </a:bodyPr>
          <a:lstStyle/>
          <a:p>
            <a:pPr>
              <a:lnSpc>
                <a:spcPct val="90000"/>
              </a:lnSpc>
              <a:buClr>
                <a:srgbClr val="CC0000"/>
              </a:buClr>
            </a:pPr>
            <a:r>
              <a:rPr lang="id-ID" altLang="id-ID" dirty="0" smtClean="0"/>
              <a:t>Mahasiswa dapat menjelaskan tentang perlunya </a:t>
            </a:r>
            <a:r>
              <a:rPr lang="id-ID" altLang="id-ID" dirty="0" smtClean="0"/>
              <a:t>Konsep kualitas </a:t>
            </a:r>
            <a:r>
              <a:rPr lang="id-ID" altLang="id-ID" dirty="0" smtClean="0"/>
              <a:t>(</a:t>
            </a:r>
            <a:r>
              <a:rPr lang="id-ID" altLang="id-ID" dirty="0" err="1" smtClean="0"/>
              <a:t>Quality</a:t>
            </a:r>
            <a:r>
              <a:rPr lang="id-ID" altLang="id-ID" dirty="0" smtClean="0"/>
              <a:t> </a:t>
            </a:r>
            <a:r>
              <a:rPr lang="id-ID" altLang="id-ID" dirty="0" err="1" smtClean="0"/>
              <a:t>Concept</a:t>
            </a:r>
            <a:r>
              <a:rPr lang="id-ID" altLang="id-ID" dirty="0" smtClean="0"/>
              <a:t>) secara umum</a:t>
            </a:r>
            <a:endParaRPr lang="id-ID" altLang="id-ID" dirty="0" smtClean="0"/>
          </a:p>
          <a:p>
            <a:pPr>
              <a:lnSpc>
                <a:spcPct val="90000"/>
              </a:lnSpc>
              <a:buClr>
                <a:srgbClr val="CC0000"/>
              </a:buClr>
            </a:pPr>
            <a:r>
              <a:rPr lang="id-ID" altLang="id-ID" dirty="0" smtClean="0"/>
              <a:t>Mahasiswa dapat menjelaskan peranan </a:t>
            </a:r>
            <a:r>
              <a:rPr lang="id-ID" altLang="id-ID" dirty="0" err="1" smtClean="0"/>
              <a:t>Software</a:t>
            </a:r>
            <a:r>
              <a:rPr lang="id-ID" altLang="id-ID" dirty="0" smtClean="0"/>
              <a:t> </a:t>
            </a:r>
            <a:r>
              <a:rPr lang="id-ID" altLang="id-ID" dirty="0" err="1" smtClean="0"/>
              <a:t>Quality</a:t>
            </a:r>
            <a:r>
              <a:rPr lang="id-ID" altLang="id-ID" dirty="0" smtClean="0"/>
              <a:t> </a:t>
            </a:r>
            <a:r>
              <a:rPr lang="id-ID" altLang="id-ID" dirty="0" smtClean="0"/>
              <a:t>terhadap </a:t>
            </a:r>
            <a:r>
              <a:rPr lang="id-ID" altLang="id-ID" dirty="0" smtClean="0"/>
              <a:t>mutu dari </a:t>
            </a:r>
            <a:r>
              <a:rPr lang="id-ID" altLang="id-ID" dirty="0" err="1" smtClean="0"/>
              <a:t>suatu</a:t>
            </a:r>
            <a:r>
              <a:rPr lang="id-ID" altLang="id-ID" dirty="0" smtClean="0"/>
              <a:t> perangkat lunak</a:t>
            </a:r>
            <a:r>
              <a:rPr lang="id-ID" altLang="id-ID" dirty="0" smtClean="0"/>
              <a:t>.</a:t>
            </a:r>
          </a:p>
          <a:p>
            <a:pPr>
              <a:lnSpc>
                <a:spcPct val="90000"/>
              </a:lnSpc>
              <a:buClr>
                <a:srgbClr val="CC0000"/>
              </a:buClr>
            </a:pPr>
            <a:r>
              <a:rPr lang="id-ID" altLang="id-ID" dirty="0" smtClean="0"/>
              <a:t>Mahasiswa dapat menjelaskan pengaruh buruknya kualitas </a:t>
            </a:r>
            <a:r>
              <a:rPr lang="id-ID" altLang="id-ID" dirty="0" err="1" smtClean="0"/>
              <a:t>software</a:t>
            </a:r>
            <a:r>
              <a:rPr lang="id-ID" altLang="id-ID" dirty="0" smtClean="0"/>
              <a:t> terhadap kerugian perusahaan secara umum.</a:t>
            </a:r>
            <a:endParaRPr lang="id-ID" altLang="id-ID" dirty="0" smtClean="0"/>
          </a:p>
          <a:p>
            <a:pPr>
              <a:lnSpc>
                <a:spcPct val="90000"/>
              </a:lnSpc>
            </a:pPr>
            <a:endParaRPr lang="en-GB" altLang="id-ID" dirty="0"/>
          </a:p>
        </p:txBody>
      </p:sp>
    </p:spTree>
    <p:extLst>
      <p:ext uri="{BB962C8B-B14F-4D97-AF65-F5344CB8AC3E}">
        <p14:creationId xmlns:p14="http://schemas.microsoft.com/office/powerpoint/2010/main" val="26507633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1219200" y="990600"/>
            <a:ext cx="7467600" cy="633413"/>
          </a:xfrm>
        </p:spPr>
        <p:txBody>
          <a:bodyPr>
            <a:normAutofit fontScale="90000"/>
          </a:bodyPr>
          <a:lstStyle/>
          <a:p>
            <a:pPr eaLnBrk="1" hangingPunct="1"/>
            <a:r>
              <a:rPr lang="en-US" altLang="id-ID" smtClean="0"/>
              <a:t>The Software Quality Dilemma</a:t>
            </a:r>
          </a:p>
        </p:txBody>
      </p:sp>
      <p:sp>
        <p:nvSpPr>
          <p:cNvPr id="20485" name="Rectangle 3"/>
          <p:cNvSpPr>
            <a:spLocks noGrp="1" noChangeArrowheads="1"/>
          </p:cNvSpPr>
          <p:nvPr>
            <p:ph type="body" idx="1"/>
          </p:nvPr>
        </p:nvSpPr>
        <p:spPr/>
        <p:txBody>
          <a:bodyPr/>
          <a:lstStyle/>
          <a:p>
            <a:pPr eaLnBrk="1" hangingPunct="1">
              <a:lnSpc>
                <a:spcPct val="90000"/>
              </a:lnSpc>
              <a:spcBef>
                <a:spcPts val="300"/>
              </a:spcBef>
            </a:pPr>
            <a:r>
              <a:rPr lang="en-US" altLang="id-ID" sz="2000" smtClean="0">
                <a:solidFill>
                  <a:srgbClr val="212324"/>
                </a:solidFill>
                <a:latin typeface="Palatino" pitchFamily="-128" charset="0"/>
              </a:rPr>
              <a:t>If you produce a software system that has terrible quality, you lose because no one will want to buy it. </a:t>
            </a:r>
          </a:p>
          <a:p>
            <a:pPr eaLnBrk="1" hangingPunct="1">
              <a:lnSpc>
                <a:spcPct val="90000"/>
              </a:lnSpc>
              <a:spcBef>
                <a:spcPts val="300"/>
              </a:spcBef>
            </a:pPr>
            <a:r>
              <a:rPr lang="en-US" altLang="id-ID" sz="2000" smtClean="0">
                <a:solidFill>
                  <a:srgbClr val="212324"/>
                </a:solidFill>
                <a:latin typeface="Palatino" pitchFamily="-128" charset="0"/>
              </a:rPr>
              <a:t>If on the other hand you spend infinite time, extremely large effort, and huge sums of money to build the absolutely perfect piece of software, then it's going to take so long to complete and it will be so expensive to produce that you'll be out of business anyway. </a:t>
            </a:r>
          </a:p>
          <a:p>
            <a:pPr eaLnBrk="1" hangingPunct="1">
              <a:lnSpc>
                <a:spcPct val="90000"/>
              </a:lnSpc>
              <a:spcBef>
                <a:spcPts val="300"/>
              </a:spcBef>
            </a:pPr>
            <a:r>
              <a:rPr lang="en-US" altLang="id-ID" sz="2000" smtClean="0">
                <a:solidFill>
                  <a:srgbClr val="212324"/>
                </a:solidFill>
                <a:latin typeface="Palatino" pitchFamily="-128" charset="0"/>
              </a:rPr>
              <a:t>Either you missed the market window, or you simply exhausted all your resources. </a:t>
            </a:r>
          </a:p>
          <a:p>
            <a:pPr eaLnBrk="1" hangingPunct="1">
              <a:lnSpc>
                <a:spcPct val="90000"/>
              </a:lnSpc>
              <a:spcBef>
                <a:spcPts val="300"/>
              </a:spcBef>
            </a:pPr>
            <a:r>
              <a:rPr lang="en-US" altLang="id-ID" sz="2000" smtClean="0">
                <a:solidFill>
                  <a:schemeClr val="folHlink"/>
                </a:solidFill>
                <a:latin typeface="Palatino" pitchFamily="-128" charset="0"/>
              </a:rPr>
              <a:t>So people in industry try to get to that magical middle ground where the product is good enough not to be rejected right away, such as during evaluation, but also not the object of so much perfectionism and so much work that it would take too long or cost too much to complete. [Ven03]</a:t>
            </a:r>
          </a:p>
        </p:txBody>
      </p:sp>
    </p:spTree>
    <p:extLst>
      <p:ext uri="{BB962C8B-B14F-4D97-AF65-F5344CB8AC3E}">
        <p14:creationId xmlns:p14="http://schemas.microsoft.com/office/powerpoint/2010/main" val="14255262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altLang="id-ID" smtClean="0"/>
              <a:t>“Good Enough” Software</a:t>
            </a:r>
          </a:p>
        </p:txBody>
      </p:sp>
      <p:sp>
        <p:nvSpPr>
          <p:cNvPr id="21509" name="Rectangle 3"/>
          <p:cNvSpPr>
            <a:spLocks noGrp="1" noChangeArrowheads="1"/>
          </p:cNvSpPr>
          <p:nvPr>
            <p:ph type="body" idx="1"/>
          </p:nvPr>
        </p:nvSpPr>
        <p:spPr/>
        <p:txBody>
          <a:bodyPr/>
          <a:lstStyle/>
          <a:p>
            <a:pPr eaLnBrk="1" hangingPunct="1">
              <a:lnSpc>
                <a:spcPct val="90000"/>
              </a:lnSpc>
              <a:spcBef>
                <a:spcPts val="300"/>
              </a:spcBef>
            </a:pPr>
            <a:r>
              <a:rPr lang="en-US" altLang="id-ID" sz="1800" smtClean="0">
                <a:solidFill>
                  <a:schemeClr val="folHlink"/>
                </a:solidFill>
                <a:latin typeface="Palatino" pitchFamily="-128" charset="0"/>
              </a:rPr>
              <a:t>Good enough software delivers high quality functions and features that end-users desire, but at the same time it delivers other more obscure or specialized functions and features that contain known bugs. </a:t>
            </a:r>
            <a:endParaRPr lang="en-US" altLang="id-ID" sz="1800" smtClean="0">
              <a:latin typeface="Palatino" pitchFamily="-128" charset="0"/>
            </a:endParaRPr>
          </a:p>
          <a:p>
            <a:pPr eaLnBrk="1" hangingPunct="1">
              <a:lnSpc>
                <a:spcPct val="90000"/>
              </a:lnSpc>
              <a:spcBef>
                <a:spcPts val="300"/>
              </a:spcBef>
            </a:pPr>
            <a:r>
              <a:rPr lang="en-US" altLang="id-ID" sz="1800" smtClean="0">
                <a:latin typeface="Palatino" pitchFamily="-128" charset="0"/>
              </a:rPr>
              <a:t>Arguments </a:t>
            </a:r>
            <a:r>
              <a:rPr lang="en-US" altLang="id-ID" sz="1800" i="1" smtClean="0">
                <a:latin typeface="Palatino" pitchFamily="-128" charset="0"/>
              </a:rPr>
              <a:t>against</a:t>
            </a:r>
            <a:r>
              <a:rPr lang="en-US" altLang="id-ID" sz="1800" smtClean="0">
                <a:latin typeface="Palatino" pitchFamily="-128" charset="0"/>
              </a:rPr>
              <a:t> “good enough.” </a:t>
            </a:r>
          </a:p>
          <a:p>
            <a:pPr lvl="1" eaLnBrk="1" hangingPunct="1">
              <a:lnSpc>
                <a:spcPct val="90000"/>
              </a:lnSpc>
              <a:spcBef>
                <a:spcPts val="300"/>
              </a:spcBef>
            </a:pPr>
            <a:r>
              <a:rPr lang="en-US" altLang="id-ID" sz="1600" smtClean="0">
                <a:latin typeface="Palatino" pitchFamily="-128" charset="0"/>
              </a:rPr>
              <a:t>It is true that “good enough” may work in some application domains and for a few major software companies. After all, if a company has a large marketing budget and can convince enough people to buy version 1.0, it has succeeded in locking them in. </a:t>
            </a:r>
          </a:p>
          <a:p>
            <a:pPr lvl="1" eaLnBrk="1" hangingPunct="1">
              <a:lnSpc>
                <a:spcPct val="90000"/>
              </a:lnSpc>
              <a:spcBef>
                <a:spcPts val="300"/>
              </a:spcBef>
            </a:pPr>
            <a:r>
              <a:rPr lang="en-US" altLang="id-ID" sz="1600" smtClean="0">
                <a:latin typeface="Palatino" pitchFamily="-128" charset="0"/>
              </a:rPr>
              <a:t>If you work for a small company be wary of this philosophy. If you deliver a “good enough” (buggy) product, you risk permanent damage to your company’s reputation. </a:t>
            </a:r>
          </a:p>
          <a:p>
            <a:pPr lvl="1" eaLnBrk="1" hangingPunct="1">
              <a:lnSpc>
                <a:spcPct val="90000"/>
              </a:lnSpc>
              <a:spcBef>
                <a:spcPts val="300"/>
              </a:spcBef>
            </a:pPr>
            <a:r>
              <a:rPr lang="en-US" altLang="id-ID" sz="1600" smtClean="0">
                <a:latin typeface="Palatino" pitchFamily="-128" charset="0"/>
              </a:rPr>
              <a:t>You may never get a chance to deliver version 2.0 because bad buzz may cause your sales to plummet and your company to fold. </a:t>
            </a:r>
          </a:p>
          <a:p>
            <a:pPr lvl="1" eaLnBrk="1" hangingPunct="1">
              <a:lnSpc>
                <a:spcPct val="90000"/>
              </a:lnSpc>
              <a:spcBef>
                <a:spcPts val="300"/>
              </a:spcBef>
            </a:pPr>
            <a:r>
              <a:rPr lang="en-US" altLang="id-ID" sz="1600" smtClean="0">
                <a:latin typeface="Palatino" pitchFamily="-128" charset="0"/>
              </a:rPr>
              <a:t>If you work in certain application domains (e.g., real time embedded software, application software that is integrated with hardware can be negligent and open your company to expensive litigation. </a:t>
            </a:r>
            <a:endParaRPr lang="en-US" altLang="id-ID" sz="1600" smtClean="0"/>
          </a:p>
        </p:txBody>
      </p:sp>
    </p:spTree>
    <p:extLst>
      <p:ext uri="{BB962C8B-B14F-4D97-AF65-F5344CB8AC3E}">
        <p14:creationId xmlns:p14="http://schemas.microsoft.com/office/powerpoint/2010/main" val="32517774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1295400" y="990600"/>
            <a:ext cx="8229600" cy="685800"/>
          </a:xfrm>
        </p:spPr>
        <p:txBody>
          <a:bodyPr>
            <a:normAutofit fontScale="90000"/>
          </a:bodyPr>
          <a:lstStyle/>
          <a:p>
            <a:pPr eaLnBrk="1" hangingPunct="1"/>
            <a:r>
              <a:rPr lang="en-US" altLang="id-ID" smtClean="0"/>
              <a:t>Cost of Quality</a:t>
            </a:r>
          </a:p>
        </p:txBody>
      </p:sp>
      <p:sp>
        <p:nvSpPr>
          <p:cNvPr id="22533" name="Rectangle 3"/>
          <p:cNvSpPr>
            <a:spLocks noGrp="1" noChangeArrowheads="1"/>
          </p:cNvSpPr>
          <p:nvPr>
            <p:ph type="body" idx="1"/>
          </p:nvPr>
        </p:nvSpPr>
        <p:spPr>
          <a:xfrm>
            <a:off x="1905000" y="1905000"/>
            <a:ext cx="5232400" cy="4497388"/>
          </a:xfrm>
        </p:spPr>
        <p:txBody>
          <a:bodyPr/>
          <a:lstStyle/>
          <a:p>
            <a:pPr eaLnBrk="1" hangingPunct="1">
              <a:lnSpc>
                <a:spcPct val="90000"/>
              </a:lnSpc>
              <a:spcBef>
                <a:spcPts val="300"/>
              </a:spcBef>
            </a:pPr>
            <a:r>
              <a:rPr lang="en-US" altLang="id-ID" sz="1800" i="1" smtClean="0">
                <a:solidFill>
                  <a:schemeClr val="folHlink"/>
                </a:solidFill>
              </a:rPr>
              <a:t>Prevention costs</a:t>
            </a:r>
            <a:r>
              <a:rPr lang="en-US" altLang="id-ID" sz="1800" smtClean="0"/>
              <a:t> include</a:t>
            </a:r>
          </a:p>
          <a:p>
            <a:pPr lvl="1" eaLnBrk="1" hangingPunct="1">
              <a:lnSpc>
                <a:spcPct val="90000"/>
              </a:lnSpc>
              <a:spcBef>
                <a:spcPts val="600"/>
              </a:spcBef>
            </a:pPr>
            <a:r>
              <a:rPr lang="en-US" altLang="id-ID" sz="1600" smtClean="0"/>
              <a:t>quality planning</a:t>
            </a:r>
          </a:p>
          <a:p>
            <a:pPr lvl="1" eaLnBrk="1" hangingPunct="1">
              <a:lnSpc>
                <a:spcPct val="90000"/>
              </a:lnSpc>
            </a:pPr>
            <a:r>
              <a:rPr lang="en-US" altLang="id-ID" sz="1600" smtClean="0"/>
              <a:t>formal technical reviews</a:t>
            </a:r>
          </a:p>
          <a:p>
            <a:pPr lvl="1" eaLnBrk="1" hangingPunct="1">
              <a:lnSpc>
                <a:spcPct val="90000"/>
              </a:lnSpc>
            </a:pPr>
            <a:r>
              <a:rPr lang="en-US" altLang="id-ID" sz="1600" smtClean="0"/>
              <a:t>test equipment</a:t>
            </a:r>
          </a:p>
          <a:p>
            <a:pPr lvl="1" eaLnBrk="1" hangingPunct="1">
              <a:lnSpc>
                <a:spcPct val="90000"/>
              </a:lnSpc>
            </a:pPr>
            <a:r>
              <a:rPr lang="en-US" altLang="id-ID" sz="1600" smtClean="0"/>
              <a:t>Training</a:t>
            </a:r>
          </a:p>
          <a:p>
            <a:pPr eaLnBrk="1" hangingPunct="1">
              <a:lnSpc>
                <a:spcPct val="90000"/>
              </a:lnSpc>
              <a:spcBef>
                <a:spcPts val="300"/>
              </a:spcBef>
            </a:pPr>
            <a:r>
              <a:rPr lang="en-US" altLang="id-ID" sz="1800" i="1" smtClean="0">
                <a:solidFill>
                  <a:schemeClr val="folHlink"/>
                </a:solidFill>
              </a:rPr>
              <a:t>Internal failure costs</a:t>
            </a:r>
            <a:r>
              <a:rPr lang="en-US" altLang="id-ID" sz="1800" smtClean="0">
                <a:solidFill>
                  <a:schemeClr val="folHlink"/>
                </a:solidFill>
              </a:rPr>
              <a:t> </a:t>
            </a:r>
            <a:r>
              <a:rPr lang="en-US" altLang="id-ID" sz="1800" smtClean="0"/>
              <a:t>include</a:t>
            </a:r>
          </a:p>
          <a:p>
            <a:pPr lvl="1" eaLnBrk="1" hangingPunct="1">
              <a:lnSpc>
                <a:spcPct val="90000"/>
              </a:lnSpc>
              <a:spcBef>
                <a:spcPts val="600"/>
              </a:spcBef>
            </a:pPr>
            <a:r>
              <a:rPr lang="en-US" altLang="id-ID" sz="1600" smtClean="0"/>
              <a:t>rework</a:t>
            </a:r>
          </a:p>
          <a:p>
            <a:pPr lvl="1" eaLnBrk="1" hangingPunct="1">
              <a:lnSpc>
                <a:spcPct val="90000"/>
              </a:lnSpc>
            </a:pPr>
            <a:r>
              <a:rPr lang="en-US" altLang="id-ID" sz="1600" smtClean="0"/>
              <a:t>repair</a:t>
            </a:r>
          </a:p>
          <a:p>
            <a:pPr lvl="1" eaLnBrk="1" hangingPunct="1">
              <a:lnSpc>
                <a:spcPct val="90000"/>
              </a:lnSpc>
            </a:pPr>
            <a:r>
              <a:rPr lang="en-US" altLang="id-ID" sz="1600" smtClean="0"/>
              <a:t>failure mode analysis</a:t>
            </a:r>
          </a:p>
          <a:p>
            <a:pPr eaLnBrk="1" hangingPunct="1">
              <a:lnSpc>
                <a:spcPct val="90000"/>
              </a:lnSpc>
              <a:spcBef>
                <a:spcPts val="600"/>
              </a:spcBef>
            </a:pPr>
            <a:r>
              <a:rPr lang="en-US" altLang="id-ID" sz="1800" i="1" smtClean="0">
                <a:solidFill>
                  <a:schemeClr val="folHlink"/>
                </a:solidFill>
              </a:rPr>
              <a:t>External failure costs</a:t>
            </a:r>
            <a:r>
              <a:rPr lang="en-US" altLang="id-ID" sz="1800" smtClean="0"/>
              <a:t> are</a:t>
            </a:r>
          </a:p>
          <a:p>
            <a:pPr lvl="1" eaLnBrk="1" hangingPunct="1">
              <a:lnSpc>
                <a:spcPct val="90000"/>
              </a:lnSpc>
              <a:spcBef>
                <a:spcPts val="600"/>
              </a:spcBef>
            </a:pPr>
            <a:r>
              <a:rPr lang="en-US" altLang="id-ID" sz="1600" smtClean="0"/>
              <a:t>complaint resolution</a:t>
            </a:r>
          </a:p>
          <a:p>
            <a:pPr lvl="1" eaLnBrk="1" hangingPunct="1">
              <a:lnSpc>
                <a:spcPct val="90000"/>
              </a:lnSpc>
            </a:pPr>
            <a:r>
              <a:rPr lang="en-US" altLang="id-ID" sz="1600" smtClean="0"/>
              <a:t>product return and replacement</a:t>
            </a:r>
          </a:p>
          <a:p>
            <a:pPr lvl="1" eaLnBrk="1" hangingPunct="1">
              <a:lnSpc>
                <a:spcPct val="90000"/>
              </a:lnSpc>
            </a:pPr>
            <a:r>
              <a:rPr lang="en-US" altLang="id-ID" sz="1600" smtClean="0"/>
              <a:t>help line support</a:t>
            </a:r>
          </a:p>
          <a:p>
            <a:pPr lvl="1" eaLnBrk="1" hangingPunct="1">
              <a:lnSpc>
                <a:spcPct val="90000"/>
              </a:lnSpc>
            </a:pPr>
            <a:r>
              <a:rPr lang="en-US" altLang="id-ID" sz="1600" smtClean="0"/>
              <a:t>warranty work</a:t>
            </a:r>
          </a:p>
        </p:txBody>
      </p:sp>
    </p:spTree>
    <p:extLst>
      <p:ext uri="{BB962C8B-B14F-4D97-AF65-F5344CB8AC3E}">
        <p14:creationId xmlns:p14="http://schemas.microsoft.com/office/powerpoint/2010/main" val="21912345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en-US" altLang="id-ID" smtClean="0"/>
              <a:t>Cost</a:t>
            </a:r>
          </a:p>
        </p:txBody>
      </p:sp>
      <p:sp>
        <p:nvSpPr>
          <p:cNvPr id="23557" name="Rectangle 3"/>
          <p:cNvSpPr>
            <a:spLocks noGrp="1" noChangeArrowheads="1"/>
          </p:cNvSpPr>
          <p:nvPr>
            <p:ph type="body" idx="1"/>
          </p:nvPr>
        </p:nvSpPr>
        <p:spPr>
          <a:xfrm>
            <a:off x="1828800" y="1905000"/>
            <a:ext cx="6934200" cy="990600"/>
          </a:xfrm>
        </p:spPr>
        <p:txBody>
          <a:bodyPr/>
          <a:lstStyle/>
          <a:p>
            <a:pPr eaLnBrk="1" hangingPunct="1">
              <a:lnSpc>
                <a:spcPct val="90000"/>
              </a:lnSpc>
            </a:pPr>
            <a:r>
              <a:rPr lang="en-US" altLang="id-ID" sz="2000" smtClean="0">
                <a:latin typeface="Palatino" pitchFamily="-128" charset="0"/>
              </a:rPr>
              <a:t>The relative costs to find and repair an error or defect increase dramatically as we go from prevention to detection to internal failure to external failure costs.</a:t>
            </a:r>
            <a:endParaRPr lang="en-US" altLang="id-ID" smtClean="0">
              <a:latin typeface="Palatino" pitchFamily="-128" charset="0"/>
            </a:endParaRPr>
          </a:p>
        </p:txBody>
      </p:sp>
      <p:pic>
        <p:nvPicPr>
          <p:cNvPr id="23558" name="Picture 4" descr="Fig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819400"/>
            <a:ext cx="4343400"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40485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altLang="id-ID" smtClean="0"/>
              <a:t>Quality and Decisions</a:t>
            </a:r>
          </a:p>
        </p:txBody>
      </p:sp>
      <p:sp>
        <p:nvSpPr>
          <p:cNvPr id="24581" name="Rectangle 3"/>
          <p:cNvSpPr>
            <a:spLocks noGrp="1" noChangeArrowheads="1"/>
          </p:cNvSpPr>
          <p:nvPr>
            <p:ph type="body" idx="1"/>
          </p:nvPr>
        </p:nvSpPr>
        <p:spPr/>
        <p:txBody>
          <a:bodyPr/>
          <a:lstStyle/>
          <a:p>
            <a:pPr eaLnBrk="1" hangingPunct="1"/>
            <a:r>
              <a:rPr lang="en-US" altLang="id-ID" sz="2000" i="1" smtClean="0">
                <a:latin typeface="Palatino" pitchFamily="-128" charset="0"/>
              </a:rPr>
              <a:t>Quality </a:t>
            </a:r>
            <a:r>
              <a:rPr lang="en-US" altLang="id-ID" sz="2000" b="1" i="1" smtClean="0">
                <a:latin typeface="Palatino" pitchFamily="-128" charset="0"/>
              </a:rPr>
              <a:t>depends</a:t>
            </a:r>
            <a:r>
              <a:rPr lang="en-US" altLang="id-ID" sz="2000" i="1" smtClean="0">
                <a:latin typeface="Palatino" pitchFamily="-128" charset="0"/>
              </a:rPr>
              <a:t> on the decisions made while developing the project</a:t>
            </a:r>
          </a:p>
          <a:p>
            <a:pPr lvl="1" eaLnBrk="1" hangingPunct="1"/>
            <a:r>
              <a:rPr lang="en-US" altLang="id-ID" sz="1400" i="1" smtClean="0">
                <a:latin typeface="Palatino" pitchFamily="-128" charset="0"/>
              </a:rPr>
              <a:t>Estimation decisions</a:t>
            </a:r>
          </a:p>
          <a:p>
            <a:pPr lvl="1" eaLnBrk="1" hangingPunct="1"/>
            <a:r>
              <a:rPr lang="en-US" altLang="id-ID" sz="1400" i="1" smtClean="0">
                <a:latin typeface="Palatino" pitchFamily="-128" charset="0"/>
              </a:rPr>
              <a:t>Scheduling decisions</a:t>
            </a:r>
          </a:p>
          <a:p>
            <a:pPr lvl="1" eaLnBrk="1" hangingPunct="1"/>
            <a:r>
              <a:rPr lang="en-US" altLang="id-ID" sz="1400" i="1" smtClean="0">
                <a:latin typeface="Palatino" pitchFamily="-128" charset="0"/>
              </a:rPr>
              <a:t>Risk-oriented decisions</a:t>
            </a:r>
          </a:p>
          <a:p>
            <a:pPr lvl="1" eaLnBrk="1" hangingPunct="1"/>
            <a:r>
              <a:rPr lang="en-US" altLang="id-ID" sz="1400" i="1" smtClean="0">
                <a:latin typeface="Palatino" pitchFamily="-128" charset="0"/>
              </a:rPr>
              <a:t>, …</a:t>
            </a:r>
          </a:p>
        </p:txBody>
      </p:sp>
    </p:spTree>
    <p:extLst>
      <p:ext uri="{BB962C8B-B14F-4D97-AF65-F5344CB8AC3E}">
        <p14:creationId xmlns:p14="http://schemas.microsoft.com/office/powerpoint/2010/main" val="289323182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pPr eaLnBrk="1" hangingPunct="1"/>
            <a:r>
              <a:rPr lang="en-US" altLang="id-ID" smtClean="0"/>
              <a:t>Quality and Risk</a:t>
            </a:r>
          </a:p>
        </p:txBody>
      </p:sp>
      <p:sp>
        <p:nvSpPr>
          <p:cNvPr id="25605" name="Rectangle 3"/>
          <p:cNvSpPr>
            <a:spLocks noGrp="1" noChangeArrowheads="1"/>
          </p:cNvSpPr>
          <p:nvPr>
            <p:ph type="body" idx="1"/>
          </p:nvPr>
        </p:nvSpPr>
        <p:spPr/>
        <p:txBody>
          <a:bodyPr/>
          <a:lstStyle/>
          <a:p>
            <a:pPr eaLnBrk="1" hangingPunct="1"/>
            <a:r>
              <a:rPr lang="en-US" altLang="id-ID" sz="2000" i="1" smtClean="0">
                <a:latin typeface="Palatino" pitchFamily="-128" charset="0"/>
              </a:rPr>
              <a:t>“People bet their jobs, their comforts, their safety, their entertainment, their decisions, and their very lives on computer software. It better be right.”</a:t>
            </a:r>
            <a:r>
              <a:rPr lang="en-US" altLang="id-ID" sz="2000" smtClean="0">
                <a:latin typeface="Palatino" pitchFamily="-128" charset="0"/>
              </a:rPr>
              <a:t> SEPA, Chapter 1</a:t>
            </a:r>
          </a:p>
          <a:p>
            <a:pPr eaLnBrk="1" hangingPunct="1"/>
            <a:r>
              <a:rPr lang="en-US" altLang="id-ID" sz="2000" smtClean="0">
                <a:latin typeface="Palatino" pitchFamily="-128" charset="0"/>
              </a:rPr>
              <a:t>Example:</a:t>
            </a:r>
          </a:p>
          <a:p>
            <a:pPr lvl="1" eaLnBrk="1" hangingPunct="1">
              <a:spcBef>
                <a:spcPts val="600"/>
              </a:spcBef>
            </a:pPr>
            <a:r>
              <a:rPr lang="en-US" altLang="id-ID" sz="1800" i="1" smtClean="0">
                <a:latin typeface="Palatino" pitchFamily="-128" charset="0"/>
              </a:rPr>
              <a:t>Throughout the month of November, 2000 at a hospital in Panama, 28 patients received massive overdoses of gamma rays during treatment for a variety of cancers. In the months that followed, five of these patients died from radiation poisoning and 15 others developed serious complications. What caused this tragedy?  A software package, developed by a U.S. company, was modified by hospital technicians to compute modified doses of radiation for each patient. </a:t>
            </a:r>
          </a:p>
        </p:txBody>
      </p:sp>
    </p:spTree>
    <p:extLst>
      <p:ext uri="{BB962C8B-B14F-4D97-AF65-F5344CB8AC3E}">
        <p14:creationId xmlns:p14="http://schemas.microsoft.com/office/powerpoint/2010/main" val="9084309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pPr eaLnBrk="1" hangingPunct="1"/>
            <a:r>
              <a:rPr lang="en-US" altLang="id-ID" smtClean="0"/>
              <a:t>Negligence and Liability</a:t>
            </a:r>
          </a:p>
        </p:txBody>
      </p:sp>
      <p:sp>
        <p:nvSpPr>
          <p:cNvPr id="26629" name="Rectangle 3"/>
          <p:cNvSpPr>
            <a:spLocks noGrp="1" noChangeArrowheads="1"/>
          </p:cNvSpPr>
          <p:nvPr>
            <p:ph type="body" idx="1"/>
          </p:nvPr>
        </p:nvSpPr>
        <p:spPr/>
        <p:txBody>
          <a:bodyPr/>
          <a:lstStyle/>
          <a:p>
            <a:pPr eaLnBrk="1" hangingPunct="1">
              <a:lnSpc>
                <a:spcPct val="90000"/>
              </a:lnSpc>
              <a:spcBef>
                <a:spcPts val="600"/>
              </a:spcBef>
            </a:pPr>
            <a:r>
              <a:rPr lang="en-US" altLang="id-ID" sz="2000" smtClean="0">
                <a:latin typeface="Palatino" pitchFamily="-128" charset="0"/>
              </a:rPr>
              <a:t>The story is all too common. A governmental or corporate entity hires a major software developer or consulting company to analyze requirements and then design and construct a software-based “system” to support some major activity. </a:t>
            </a:r>
          </a:p>
          <a:p>
            <a:pPr lvl="1" eaLnBrk="1" hangingPunct="1">
              <a:lnSpc>
                <a:spcPct val="90000"/>
              </a:lnSpc>
              <a:spcBef>
                <a:spcPts val="600"/>
              </a:spcBef>
            </a:pPr>
            <a:r>
              <a:rPr lang="en-US" altLang="id-ID" sz="1800" smtClean="0">
                <a:latin typeface="Palatino" pitchFamily="-128" charset="0"/>
              </a:rPr>
              <a:t>The system might support a major corporate function (e.g., pension management) or some governmental function (e.g., healthcare administration or homeland security).</a:t>
            </a:r>
          </a:p>
          <a:p>
            <a:pPr eaLnBrk="1" hangingPunct="1">
              <a:lnSpc>
                <a:spcPct val="90000"/>
              </a:lnSpc>
              <a:spcBef>
                <a:spcPts val="600"/>
              </a:spcBef>
            </a:pPr>
            <a:r>
              <a:rPr lang="en-US" altLang="id-ID" sz="2000" smtClean="0">
                <a:latin typeface="Palatino" pitchFamily="-128" charset="0"/>
              </a:rPr>
              <a:t>Work begins with the best of intentions on both sides, but by the time the system is delivered, things have gone bad. </a:t>
            </a:r>
          </a:p>
          <a:p>
            <a:pPr eaLnBrk="1" hangingPunct="1">
              <a:lnSpc>
                <a:spcPct val="90000"/>
              </a:lnSpc>
              <a:spcBef>
                <a:spcPts val="600"/>
              </a:spcBef>
            </a:pPr>
            <a:r>
              <a:rPr lang="en-US" altLang="id-ID" sz="2000" smtClean="0">
                <a:latin typeface="Palatino" pitchFamily="-128" charset="0"/>
              </a:rPr>
              <a:t>The system is late, fails to deliver desired features and functions, is error-prone, and does not meet with customer approval. </a:t>
            </a:r>
          </a:p>
          <a:p>
            <a:pPr eaLnBrk="1" hangingPunct="1">
              <a:lnSpc>
                <a:spcPct val="90000"/>
              </a:lnSpc>
              <a:spcBef>
                <a:spcPts val="600"/>
              </a:spcBef>
            </a:pPr>
            <a:r>
              <a:rPr lang="en-US" altLang="id-ID" sz="2000" smtClean="0">
                <a:latin typeface="Palatino" pitchFamily="-128" charset="0"/>
              </a:rPr>
              <a:t>Litigation ensues.</a:t>
            </a:r>
          </a:p>
        </p:txBody>
      </p:sp>
    </p:spTree>
    <p:extLst>
      <p:ext uri="{BB962C8B-B14F-4D97-AF65-F5344CB8AC3E}">
        <p14:creationId xmlns:p14="http://schemas.microsoft.com/office/powerpoint/2010/main" val="8328933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en-US" altLang="id-ID" smtClean="0"/>
              <a:t>Quality and Security</a:t>
            </a:r>
          </a:p>
        </p:txBody>
      </p:sp>
      <p:sp>
        <p:nvSpPr>
          <p:cNvPr id="27653" name="Rectangle 3"/>
          <p:cNvSpPr>
            <a:spLocks noGrp="1" noChangeArrowheads="1"/>
          </p:cNvSpPr>
          <p:nvPr>
            <p:ph type="body" idx="1"/>
          </p:nvPr>
        </p:nvSpPr>
        <p:spPr/>
        <p:txBody>
          <a:bodyPr/>
          <a:lstStyle/>
          <a:p>
            <a:pPr eaLnBrk="1" hangingPunct="1">
              <a:spcBef>
                <a:spcPts val="300"/>
              </a:spcBef>
            </a:pPr>
            <a:r>
              <a:rPr lang="en-US" altLang="id-ID" sz="2000" smtClean="0">
                <a:latin typeface="Palatino" pitchFamily="-128" charset="0"/>
              </a:rPr>
              <a:t>Gary McGraw comments [Wil05]:  </a:t>
            </a:r>
          </a:p>
          <a:p>
            <a:pPr eaLnBrk="1" hangingPunct="1">
              <a:spcBef>
                <a:spcPts val="300"/>
              </a:spcBef>
            </a:pPr>
            <a:r>
              <a:rPr lang="en-US" altLang="id-ID" sz="2000" smtClean="0">
                <a:latin typeface="Palatino" pitchFamily="-128" charset="0"/>
              </a:rPr>
              <a:t>“Software security relates entirely and completely to quality. You must think about </a:t>
            </a:r>
            <a:r>
              <a:rPr lang="en-US" altLang="id-ID" sz="2000" smtClean="0">
                <a:solidFill>
                  <a:schemeClr val="folHlink"/>
                </a:solidFill>
                <a:latin typeface="Palatino" pitchFamily="-128" charset="0"/>
              </a:rPr>
              <a:t>security, reliability, availability, dependability—at the beginning, in the design, architecture, test, and coding phases, all through the software life cycle [process]. </a:t>
            </a:r>
            <a:r>
              <a:rPr lang="en-US" altLang="id-ID" sz="2000" smtClean="0">
                <a:latin typeface="Palatino" pitchFamily="-128" charset="0"/>
              </a:rPr>
              <a:t>Even people aware of the software security problem have focused on late life-cycle stuff. The earlier you find the software problem, the better. And there are two kinds of software problems. One is bugs, which are implementation problems. The other is software flaws—architectural problems in the design. </a:t>
            </a:r>
            <a:r>
              <a:rPr lang="en-US" altLang="id-ID" sz="2000" smtClean="0">
                <a:solidFill>
                  <a:schemeClr val="folHlink"/>
                </a:solidFill>
                <a:latin typeface="Palatino" pitchFamily="-128" charset="0"/>
              </a:rPr>
              <a:t>People pay too much attention to bugs and not enough on flaws.</a:t>
            </a:r>
            <a:r>
              <a:rPr lang="en-US" altLang="id-ID" sz="2000" smtClean="0">
                <a:latin typeface="Palatino" pitchFamily="-128" charset="0"/>
              </a:rPr>
              <a:t>”</a:t>
            </a:r>
            <a:endParaRPr lang="en-US" altLang="id-ID" sz="2000" smtClean="0"/>
          </a:p>
        </p:txBody>
      </p:sp>
    </p:spTree>
    <p:extLst>
      <p:ext uri="{BB962C8B-B14F-4D97-AF65-F5344CB8AC3E}">
        <p14:creationId xmlns:p14="http://schemas.microsoft.com/office/powerpoint/2010/main" val="36588426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id-ID" smtClean="0"/>
              <a:t>Quality and Security</a:t>
            </a:r>
          </a:p>
        </p:txBody>
      </p:sp>
      <p:sp>
        <p:nvSpPr>
          <p:cNvPr id="28675" name="Content Placeholder 2"/>
          <p:cNvSpPr>
            <a:spLocks noGrp="1"/>
          </p:cNvSpPr>
          <p:nvPr>
            <p:ph idx="1"/>
          </p:nvPr>
        </p:nvSpPr>
        <p:spPr/>
        <p:txBody>
          <a:bodyPr/>
          <a:lstStyle/>
          <a:p>
            <a:pPr eaLnBrk="1" hangingPunct="1"/>
            <a:r>
              <a:rPr lang="en-US" altLang="id-ID" smtClean="0"/>
              <a:t>Two kinds of problems with Bugs</a:t>
            </a:r>
          </a:p>
          <a:p>
            <a:pPr lvl="1" eaLnBrk="1" hangingPunct="1"/>
            <a:r>
              <a:rPr lang="en-US" altLang="id-ID" smtClean="0"/>
              <a:t>Implementation problem</a:t>
            </a:r>
          </a:p>
          <a:p>
            <a:pPr lvl="1" eaLnBrk="1" hangingPunct="1"/>
            <a:r>
              <a:rPr lang="en-US" altLang="id-ID" smtClean="0"/>
              <a:t>Architectural problem</a:t>
            </a:r>
          </a:p>
          <a:p>
            <a:pPr lvl="1" eaLnBrk="1" hangingPunct="1"/>
            <a:endParaRPr lang="en-US" altLang="id-ID" smtClean="0"/>
          </a:p>
          <a:p>
            <a:pPr eaLnBrk="1" hangingPunct="1"/>
            <a:r>
              <a:rPr lang="en-US" altLang="id-ID" smtClean="0"/>
              <a:t>Most of attention is on implementation</a:t>
            </a:r>
          </a:p>
        </p:txBody>
      </p:sp>
    </p:spTree>
    <p:extLst>
      <p:ext uri="{BB962C8B-B14F-4D97-AF65-F5344CB8AC3E}">
        <p14:creationId xmlns:p14="http://schemas.microsoft.com/office/powerpoint/2010/main" val="9944911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altLang="id-ID" smtClean="0"/>
              <a:t>Achieving Software Quality</a:t>
            </a:r>
          </a:p>
        </p:txBody>
      </p:sp>
      <p:sp>
        <p:nvSpPr>
          <p:cNvPr id="29701" name="Rectangle 3"/>
          <p:cNvSpPr>
            <a:spLocks noGrp="1" noChangeArrowheads="1"/>
          </p:cNvSpPr>
          <p:nvPr>
            <p:ph type="body" idx="1"/>
          </p:nvPr>
        </p:nvSpPr>
        <p:spPr/>
        <p:txBody>
          <a:bodyPr/>
          <a:lstStyle/>
          <a:p>
            <a:pPr eaLnBrk="1" hangingPunct="1"/>
            <a:r>
              <a:rPr lang="en-US" altLang="id-ID" smtClean="0"/>
              <a:t>Critical success factors:</a:t>
            </a:r>
          </a:p>
          <a:p>
            <a:pPr lvl="1" eaLnBrk="1" hangingPunct="1"/>
            <a:r>
              <a:rPr lang="en-US" altLang="id-ID" b="1" smtClean="0">
                <a:solidFill>
                  <a:schemeClr val="folHlink"/>
                </a:solidFill>
                <a:latin typeface="Palatino" pitchFamily="-128" charset="0"/>
              </a:rPr>
              <a:t>Software Engineering Methods</a:t>
            </a:r>
          </a:p>
          <a:p>
            <a:pPr lvl="1" eaLnBrk="1" hangingPunct="1"/>
            <a:r>
              <a:rPr lang="en-US" altLang="id-ID" b="1" smtClean="0">
                <a:solidFill>
                  <a:schemeClr val="folHlink"/>
                </a:solidFill>
                <a:latin typeface="Palatino" pitchFamily="-128" charset="0"/>
              </a:rPr>
              <a:t>Project Management Techniques</a:t>
            </a:r>
          </a:p>
          <a:p>
            <a:pPr lvl="1" eaLnBrk="1" hangingPunct="1"/>
            <a:r>
              <a:rPr lang="en-US" altLang="id-ID" b="1" smtClean="0">
                <a:solidFill>
                  <a:schemeClr val="folHlink"/>
                </a:solidFill>
                <a:latin typeface="Palatino" pitchFamily="-128" charset="0"/>
              </a:rPr>
              <a:t>Quality Control</a:t>
            </a:r>
          </a:p>
          <a:p>
            <a:pPr lvl="1" eaLnBrk="1" hangingPunct="1"/>
            <a:r>
              <a:rPr lang="en-US" altLang="id-ID" b="1" smtClean="0">
                <a:solidFill>
                  <a:schemeClr val="folHlink"/>
                </a:solidFill>
                <a:latin typeface="Palatino" pitchFamily="-128" charset="0"/>
              </a:rPr>
              <a:t>Quality Assurance</a:t>
            </a:r>
          </a:p>
        </p:txBody>
      </p:sp>
    </p:spTree>
    <p:extLst>
      <p:ext uri="{BB962C8B-B14F-4D97-AF65-F5344CB8AC3E}">
        <p14:creationId xmlns:p14="http://schemas.microsoft.com/office/powerpoint/2010/main" val="4029883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id-ID" altLang="id-ID" b="1" dirty="0" err="1" smtClean="0"/>
              <a:t>Source</a:t>
            </a:r>
            <a:r>
              <a:rPr lang="id-ID" altLang="id-ID" b="1" dirty="0" smtClean="0"/>
              <a:t> : </a:t>
            </a:r>
            <a:endParaRPr lang="en-GB" altLang="id-ID" b="1" dirty="0"/>
          </a:p>
        </p:txBody>
      </p:sp>
      <p:sp>
        <p:nvSpPr>
          <p:cNvPr id="77827" name="Rectangle 3"/>
          <p:cNvSpPr>
            <a:spLocks noGrp="1" noChangeArrowheads="1"/>
          </p:cNvSpPr>
          <p:nvPr>
            <p:ph type="body" sz="half" idx="1"/>
          </p:nvPr>
        </p:nvSpPr>
        <p:spPr>
          <a:xfrm>
            <a:off x="457201" y="2228850"/>
            <a:ext cx="7355682" cy="4152478"/>
          </a:xfrm>
        </p:spPr>
        <p:txBody>
          <a:bodyPr>
            <a:normAutofit/>
          </a:bodyPr>
          <a:lstStyle/>
          <a:p>
            <a:r>
              <a:rPr lang="id-ID" altLang="id-ID" sz="2400" dirty="0" err="1"/>
              <a:t>Pressman</a:t>
            </a:r>
            <a:r>
              <a:rPr lang="id-ID" altLang="id-ID" sz="2400" dirty="0"/>
              <a:t> , </a:t>
            </a:r>
            <a:r>
              <a:rPr lang="id-ID" altLang="id-ID" sz="2400" dirty="0" err="1"/>
              <a:t>Roger</a:t>
            </a:r>
            <a:r>
              <a:rPr lang="id-ID" altLang="id-ID" sz="2400" dirty="0"/>
              <a:t> S, </a:t>
            </a:r>
            <a:r>
              <a:rPr lang="id-ID" altLang="id-ID" sz="2400" b="1" dirty="0" err="1"/>
              <a:t>Software</a:t>
            </a:r>
            <a:r>
              <a:rPr lang="id-ID" altLang="id-ID" sz="2400" b="1" dirty="0"/>
              <a:t> </a:t>
            </a:r>
            <a:r>
              <a:rPr lang="id-ID" altLang="id-ID" sz="2400" b="1" dirty="0" err="1"/>
              <a:t>Engineering</a:t>
            </a:r>
            <a:r>
              <a:rPr lang="id-ID" altLang="id-ID" sz="2400" b="1" dirty="0"/>
              <a:t> A </a:t>
            </a:r>
            <a:r>
              <a:rPr lang="id-ID" altLang="id-ID" sz="2400" b="1" dirty="0" err="1"/>
              <a:t>Practioner’s</a:t>
            </a:r>
            <a:r>
              <a:rPr lang="id-ID" altLang="id-ID" sz="2400" b="1" dirty="0"/>
              <a:t> </a:t>
            </a:r>
            <a:r>
              <a:rPr lang="id-ID" altLang="id-ID" sz="2400" b="1" dirty="0" err="1"/>
              <a:t>Approach</a:t>
            </a:r>
            <a:r>
              <a:rPr lang="id-ID" altLang="id-ID" sz="2400" b="1" dirty="0"/>
              <a:t>. 7th </a:t>
            </a:r>
            <a:r>
              <a:rPr lang="id-ID" altLang="id-ID" sz="2400" b="1" dirty="0" err="1"/>
              <a:t>Edition</a:t>
            </a:r>
            <a:r>
              <a:rPr lang="id-ID" altLang="id-ID" sz="2400" b="1" dirty="0"/>
              <a:t>, </a:t>
            </a:r>
            <a:r>
              <a:rPr lang="id-ID" altLang="id-ID" sz="2400" dirty="0" err="1"/>
              <a:t>Mc</a:t>
            </a:r>
            <a:r>
              <a:rPr lang="id-ID" altLang="id-ID" sz="2400" dirty="0"/>
              <a:t> </a:t>
            </a:r>
            <a:r>
              <a:rPr lang="id-ID" altLang="id-ID" sz="2400" dirty="0" err="1"/>
              <a:t>Graw</a:t>
            </a:r>
            <a:r>
              <a:rPr lang="id-ID" altLang="id-ID" sz="2400" dirty="0"/>
              <a:t> Hill International </a:t>
            </a:r>
            <a:r>
              <a:rPr lang="id-ID" altLang="id-ID" sz="2400" dirty="0" err="1" smtClean="0"/>
              <a:t>Edition</a:t>
            </a:r>
            <a:r>
              <a:rPr lang="id-ID" altLang="id-ID" sz="2400" dirty="0" smtClean="0"/>
              <a:t> – </a:t>
            </a:r>
            <a:r>
              <a:rPr lang="id-ID" altLang="id-ID" sz="2400" dirty="0" err="1" smtClean="0"/>
              <a:t>Chapter</a:t>
            </a:r>
            <a:r>
              <a:rPr lang="id-ID" altLang="id-ID" sz="2400" dirty="0" smtClean="0"/>
              <a:t> 14</a:t>
            </a:r>
          </a:p>
          <a:p>
            <a:r>
              <a:rPr lang="en-US" altLang="id-ID" sz="2400" b="1" dirty="0" smtClean="0"/>
              <a:t>Slides </a:t>
            </a:r>
            <a:r>
              <a:rPr lang="en-US" altLang="id-ID" sz="2400" b="1" dirty="0"/>
              <a:t>copyright © 1996, 2001, 2005, 2009</a:t>
            </a:r>
            <a:r>
              <a:rPr lang="en-US" altLang="id-ID" sz="3600" dirty="0"/>
              <a:t> </a:t>
            </a:r>
            <a:r>
              <a:rPr lang="en-US" altLang="id-ID" sz="2400" b="1" dirty="0"/>
              <a:t>by Roger S. Pressman</a:t>
            </a:r>
            <a:endParaRPr lang="en-US" altLang="id-ID" sz="3600" dirty="0"/>
          </a:p>
          <a:p>
            <a:endParaRPr lang="id-ID" altLang="id-ID" sz="2400" b="1" dirty="0"/>
          </a:p>
          <a:p>
            <a:pPr>
              <a:buFontTx/>
              <a:buNone/>
            </a:pPr>
            <a:endParaRPr lang="en-GB" altLang="id-ID" sz="2400" dirty="0"/>
          </a:p>
          <a:p>
            <a:pPr>
              <a:buFont typeface="Wingdings" panose="05000000000000000000" pitchFamily="2" charset="2"/>
              <a:buNone/>
            </a:pPr>
            <a:endParaRPr lang="en-GB" altLang="id-ID" sz="2400" dirty="0"/>
          </a:p>
        </p:txBody>
      </p:sp>
    </p:spTree>
    <p:extLst>
      <p:ext uri="{BB962C8B-B14F-4D97-AF65-F5344CB8AC3E}">
        <p14:creationId xmlns:p14="http://schemas.microsoft.com/office/powerpoint/2010/main" val="14200707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295400" y="3048000"/>
            <a:ext cx="6705600" cy="633413"/>
          </a:xfrm>
        </p:spPr>
        <p:txBody>
          <a:bodyPr>
            <a:normAutofit fontScale="90000"/>
          </a:bodyPr>
          <a:lstStyle/>
          <a:p>
            <a:pPr algn="ctr" eaLnBrk="1" hangingPunct="1"/>
            <a:r>
              <a:rPr lang="en-US" altLang="id-ID" sz="3600" smtClean="0">
                <a:solidFill>
                  <a:schemeClr val="tx1"/>
                </a:solidFill>
              </a:rPr>
              <a:t>There is never enough time to do it right, but always time </a:t>
            </a:r>
            <a:r>
              <a:rPr lang="en-US" altLang="id-ID" sz="3600" b="1" smtClean="0">
                <a:solidFill>
                  <a:schemeClr val="tx1"/>
                </a:solidFill>
              </a:rPr>
              <a:t>to do it again</a:t>
            </a:r>
          </a:p>
        </p:txBody>
      </p:sp>
    </p:spTree>
    <p:extLst>
      <p:ext uri="{BB962C8B-B14F-4D97-AF65-F5344CB8AC3E}">
        <p14:creationId xmlns:p14="http://schemas.microsoft.com/office/powerpoint/2010/main" val="21257515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err="1" smtClean="0"/>
              <a:t>Review</a:t>
            </a:r>
            <a:endParaRPr lang="id-ID" dirty="0"/>
          </a:p>
        </p:txBody>
      </p:sp>
      <p:sp>
        <p:nvSpPr>
          <p:cNvPr id="3" name="Content Placeholder 2"/>
          <p:cNvSpPr>
            <a:spLocks noGrp="1"/>
          </p:cNvSpPr>
          <p:nvPr>
            <p:ph idx="1"/>
          </p:nvPr>
        </p:nvSpPr>
        <p:spPr/>
        <p:txBody>
          <a:bodyPr/>
          <a:lstStyle/>
          <a:p>
            <a:pPr marL="624043" indent="-514350">
              <a:buAutoNum type="arabicPeriod"/>
            </a:pPr>
            <a:r>
              <a:rPr lang="id-ID" dirty="0" err="1" smtClean="0"/>
              <a:t>Describe</a:t>
            </a:r>
            <a:r>
              <a:rPr lang="id-ID" dirty="0" smtClean="0"/>
              <a:t> </a:t>
            </a:r>
            <a:r>
              <a:rPr lang="id-ID" dirty="0" err="1" smtClean="0"/>
              <a:t>how</a:t>
            </a:r>
            <a:r>
              <a:rPr lang="id-ID" dirty="0" smtClean="0"/>
              <a:t> </a:t>
            </a:r>
            <a:r>
              <a:rPr lang="id-ID" dirty="0" err="1" smtClean="0"/>
              <a:t>would</a:t>
            </a:r>
            <a:r>
              <a:rPr lang="id-ID" dirty="0" smtClean="0"/>
              <a:t> </a:t>
            </a:r>
            <a:r>
              <a:rPr lang="id-ID" dirty="0" err="1" smtClean="0"/>
              <a:t>you</a:t>
            </a:r>
            <a:r>
              <a:rPr lang="id-ID" dirty="0" smtClean="0"/>
              <a:t> </a:t>
            </a:r>
            <a:r>
              <a:rPr lang="id-ID" dirty="0" err="1" smtClean="0"/>
              <a:t>asses</a:t>
            </a:r>
            <a:r>
              <a:rPr lang="id-ID" dirty="0" smtClean="0"/>
              <a:t> </a:t>
            </a:r>
            <a:r>
              <a:rPr lang="id-ID" dirty="0" err="1" smtClean="0"/>
              <a:t>the</a:t>
            </a:r>
            <a:r>
              <a:rPr lang="id-ID" dirty="0" smtClean="0"/>
              <a:t> </a:t>
            </a:r>
            <a:r>
              <a:rPr lang="id-ID" dirty="0" err="1" smtClean="0"/>
              <a:t>quality</a:t>
            </a:r>
            <a:r>
              <a:rPr lang="id-ID" dirty="0" smtClean="0"/>
              <a:t> of a </a:t>
            </a:r>
            <a:r>
              <a:rPr lang="id-ID" dirty="0" err="1" smtClean="0"/>
              <a:t>university</a:t>
            </a:r>
            <a:r>
              <a:rPr lang="id-ID" dirty="0" smtClean="0"/>
              <a:t> </a:t>
            </a:r>
            <a:r>
              <a:rPr lang="id-ID" dirty="0" err="1" smtClean="0"/>
              <a:t>before</a:t>
            </a:r>
            <a:r>
              <a:rPr lang="id-ID" dirty="0" smtClean="0"/>
              <a:t> </a:t>
            </a:r>
            <a:r>
              <a:rPr lang="id-ID" dirty="0" err="1" smtClean="0"/>
              <a:t>applying</a:t>
            </a:r>
            <a:r>
              <a:rPr lang="id-ID" dirty="0" smtClean="0"/>
              <a:t> </a:t>
            </a:r>
            <a:r>
              <a:rPr lang="id-ID" dirty="0" err="1" smtClean="0"/>
              <a:t>to</a:t>
            </a:r>
            <a:r>
              <a:rPr lang="id-ID" dirty="0" smtClean="0"/>
              <a:t> </a:t>
            </a:r>
            <a:r>
              <a:rPr lang="id-ID" dirty="0" err="1" smtClean="0"/>
              <a:t>it</a:t>
            </a:r>
            <a:r>
              <a:rPr lang="id-ID" dirty="0" smtClean="0"/>
              <a:t>. </a:t>
            </a:r>
            <a:r>
              <a:rPr lang="id-ID" dirty="0" err="1" smtClean="0"/>
              <a:t>What</a:t>
            </a:r>
            <a:r>
              <a:rPr lang="id-ID" dirty="0" smtClean="0"/>
              <a:t> </a:t>
            </a:r>
            <a:r>
              <a:rPr lang="id-ID" dirty="0" err="1" smtClean="0"/>
              <a:t>factors</a:t>
            </a:r>
            <a:r>
              <a:rPr lang="id-ID" dirty="0" smtClean="0"/>
              <a:t> </a:t>
            </a:r>
            <a:r>
              <a:rPr lang="id-ID" dirty="0" err="1" smtClean="0"/>
              <a:t>would</a:t>
            </a:r>
            <a:r>
              <a:rPr lang="id-ID" dirty="0" smtClean="0"/>
              <a:t> </a:t>
            </a:r>
            <a:r>
              <a:rPr lang="id-ID" dirty="0" err="1" smtClean="0"/>
              <a:t>be</a:t>
            </a:r>
            <a:r>
              <a:rPr lang="id-ID" dirty="0" smtClean="0"/>
              <a:t> </a:t>
            </a:r>
            <a:r>
              <a:rPr lang="id-ID" dirty="0" err="1" smtClean="0"/>
              <a:t>important</a:t>
            </a:r>
            <a:r>
              <a:rPr lang="id-ID" dirty="0" smtClean="0"/>
              <a:t> ? </a:t>
            </a:r>
            <a:r>
              <a:rPr lang="id-ID" dirty="0" err="1" smtClean="0"/>
              <a:t>Which</a:t>
            </a:r>
            <a:r>
              <a:rPr lang="id-ID" dirty="0" smtClean="0"/>
              <a:t> </a:t>
            </a:r>
            <a:r>
              <a:rPr lang="id-ID" dirty="0" err="1" smtClean="0"/>
              <a:t>would</a:t>
            </a:r>
            <a:r>
              <a:rPr lang="id-ID" dirty="0" smtClean="0"/>
              <a:t> </a:t>
            </a:r>
            <a:r>
              <a:rPr lang="id-ID" dirty="0" err="1" smtClean="0"/>
              <a:t>be</a:t>
            </a:r>
            <a:r>
              <a:rPr lang="id-ID" dirty="0" smtClean="0"/>
              <a:t> </a:t>
            </a:r>
            <a:r>
              <a:rPr lang="id-ID" dirty="0" err="1" smtClean="0"/>
              <a:t>critical</a:t>
            </a:r>
            <a:r>
              <a:rPr lang="id-ID" dirty="0" smtClean="0"/>
              <a:t> ?</a:t>
            </a:r>
          </a:p>
          <a:p>
            <a:pPr marL="624043" indent="-514350">
              <a:buAutoNum type="arabicPeriod"/>
            </a:pPr>
            <a:r>
              <a:rPr lang="id-ID" dirty="0" err="1" smtClean="0"/>
              <a:t>Garvin</a:t>
            </a:r>
            <a:r>
              <a:rPr lang="id-ID" dirty="0"/>
              <a:t> </a:t>
            </a:r>
            <a:r>
              <a:rPr lang="id-ID" dirty="0" smtClean="0"/>
              <a:t>(Gar84) </a:t>
            </a:r>
            <a:r>
              <a:rPr lang="id-ID" dirty="0" err="1" smtClean="0"/>
              <a:t>describes</a:t>
            </a:r>
            <a:r>
              <a:rPr lang="id-ID" dirty="0" smtClean="0"/>
              <a:t> </a:t>
            </a:r>
            <a:r>
              <a:rPr lang="id-ID" dirty="0" err="1" smtClean="0"/>
              <a:t>five</a:t>
            </a:r>
            <a:r>
              <a:rPr lang="id-ID" dirty="0" smtClean="0"/>
              <a:t> </a:t>
            </a:r>
            <a:r>
              <a:rPr lang="id-ID" dirty="0" err="1" smtClean="0"/>
              <a:t>different</a:t>
            </a:r>
            <a:r>
              <a:rPr lang="id-ID" dirty="0" smtClean="0"/>
              <a:t> </a:t>
            </a:r>
            <a:r>
              <a:rPr lang="id-ID" dirty="0" err="1" smtClean="0"/>
              <a:t>views</a:t>
            </a:r>
            <a:r>
              <a:rPr lang="id-ID" dirty="0" smtClean="0"/>
              <a:t> of </a:t>
            </a:r>
            <a:r>
              <a:rPr lang="id-ID" dirty="0" err="1" smtClean="0"/>
              <a:t>quality</a:t>
            </a:r>
            <a:r>
              <a:rPr lang="id-ID" dirty="0" smtClean="0"/>
              <a:t>. </a:t>
            </a:r>
            <a:r>
              <a:rPr lang="id-ID" dirty="0" err="1" smtClean="0"/>
              <a:t>Provide</a:t>
            </a:r>
            <a:r>
              <a:rPr lang="id-ID" dirty="0" smtClean="0"/>
              <a:t> </a:t>
            </a:r>
            <a:r>
              <a:rPr lang="id-ID" dirty="0" err="1" smtClean="0"/>
              <a:t>an</a:t>
            </a:r>
            <a:r>
              <a:rPr lang="id-ID" dirty="0" smtClean="0"/>
              <a:t> </a:t>
            </a:r>
            <a:r>
              <a:rPr lang="id-ID" dirty="0" err="1" smtClean="0"/>
              <a:t>example</a:t>
            </a:r>
            <a:r>
              <a:rPr lang="id-ID" dirty="0" smtClean="0"/>
              <a:t> of </a:t>
            </a:r>
            <a:r>
              <a:rPr lang="id-ID" dirty="0" err="1" smtClean="0"/>
              <a:t>each</a:t>
            </a:r>
            <a:r>
              <a:rPr lang="id-ID" dirty="0" smtClean="0"/>
              <a:t> </a:t>
            </a:r>
            <a:r>
              <a:rPr lang="id-ID" dirty="0" err="1" smtClean="0"/>
              <a:t>using</a:t>
            </a:r>
            <a:r>
              <a:rPr lang="id-ID" dirty="0" smtClean="0"/>
              <a:t> </a:t>
            </a:r>
            <a:r>
              <a:rPr lang="id-ID" dirty="0" err="1" smtClean="0"/>
              <a:t>one</a:t>
            </a:r>
            <a:r>
              <a:rPr lang="id-ID" dirty="0" smtClean="0"/>
              <a:t> </a:t>
            </a:r>
            <a:r>
              <a:rPr lang="id-ID" dirty="0" err="1" smtClean="0"/>
              <a:t>or</a:t>
            </a:r>
            <a:r>
              <a:rPr lang="id-ID" dirty="0" smtClean="0"/>
              <a:t> </a:t>
            </a:r>
            <a:r>
              <a:rPr lang="id-ID" dirty="0" err="1" smtClean="0"/>
              <a:t>more</a:t>
            </a:r>
            <a:r>
              <a:rPr lang="id-ID" dirty="0" smtClean="0"/>
              <a:t> </a:t>
            </a:r>
            <a:r>
              <a:rPr lang="id-ID" dirty="0" err="1" smtClean="0"/>
              <a:t>well</a:t>
            </a:r>
            <a:r>
              <a:rPr lang="id-ID" dirty="0" smtClean="0"/>
              <a:t> </a:t>
            </a:r>
            <a:r>
              <a:rPr lang="id-ID" dirty="0" err="1" smtClean="0"/>
              <a:t>known</a:t>
            </a:r>
            <a:r>
              <a:rPr lang="id-ID" dirty="0" smtClean="0"/>
              <a:t> </a:t>
            </a:r>
            <a:r>
              <a:rPr lang="id-ID" dirty="0" err="1" smtClean="0"/>
              <a:t>electronic</a:t>
            </a:r>
            <a:r>
              <a:rPr lang="id-ID" dirty="0" smtClean="0"/>
              <a:t> </a:t>
            </a:r>
            <a:r>
              <a:rPr lang="id-ID" dirty="0" err="1" smtClean="0"/>
              <a:t>product</a:t>
            </a:r>
            <a:r>
              <a:rPr lang="id-ID" dirty="0" smtClean="0"/>
              <a:t> </a:t>
            </a:r>
            <a:r>
              <a:rPr lang="id-ID" dirty="0" err="1" smtClean="0"/>
              <a:t>with</a:t>
            </a:r>
            <a:r>
              <a:rPr lang="id-ID" dirty="0" smtClean="0"/>
              <a:t> </a:t>
            </a:r>
            <a:r>
              <a:rPr lang="id-ID" dirty="0" err="1" smtClean="0"/>
              <a:t>which</a:t>
            </a:r>
            <a:r>
              <a:rPr lang="id-ID" dirty="0" smtClean="0"/>
              <a:t> </a:t>
            </a:r>
            <a:r>
              <a:rPr lang="id-ID" dirty="0" err="1" smtClean="0"/>
              <a:t>you</a:t>
            </a:r>
            <a:r>
              <a:rPr lang="id-ID" dirty="0" smtClean="0"/>
              <a:t> </a:t>
            </a:r>
            <a:r>
              <a:rPr lang="id-ID" dirty="0" err="1" smtClean="0"/>
              <a:t>are</a:t>
            </a:r>
            <a:r>
              <a:rPr lang="id-ID" dirty="0" smtClean="0"/>
              <a:t> </a:t>
            </a:r>
            <a:r>
              <a:rPr lang="id-ID" dirty="0" err="1" smtClean="0"/>
              <a:t>familliar</a:t>
            </a:r>
            <a:r>
              <a:rPr lang="id-ID" dirty="0"/>
              <a:t> </a:t>
            </a:r>
            <a:r>
              <a:rPr lang="id-ID" dirty="0" smtClean="0"/>
              <a:t>? </a:t>
            </a:r>
            <a:endParaRPr lang="id-ID" dirty="0"/>
          </a:p>
        </p:txBody>
      </p:sp>
    </p:spTree>
    <p:extLst>
      <p:ext uri="{BB962C8B-B14F-4D97-AF65-F5344CB8AC3E}">
        <p14:creationId xmlns:p14="http://schemas.microsoft.com/office/powerpoint/2010/main" val="127386569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effectLst>
                  <a:outerShdw blurRad="38100" dist="38100" dir="2700000" algn="tl">
                    <a:srgbClr val="000000">
                      <a:alpha val="43137"/>
                    </a:srgbClr>
                  </a:outerShdw>
                </a:effectLst>
                <a:latin typeface="Baskerville Old Face" panose="02020602080505020303" pitchFamily="18" charset="0"/>
              </a:rPr>
              <a:t>Terima Kasih</a:t>
            </a:r>
            <a:endParaRPr lang="en-US" b="1">
              <a:effectLst>
                <a:outerShdw blurRad="38100" dist="38100" dir="2700000" algn="tl">
                  <a:srgbClr val="000000">
                    <a:alpha val="43137"/>
                  </a:srgbClr>
                </a:outerShdw>
              </a:effectLst>
              <a:latin typeface="Baskerville Old Face" panose="02020602080505020303"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997" y="1772815"/>
            <a:ext cx="7220006" cy="4515723"/>
          </a:xfrm>
          <a:prstGeom prst="rect">
            <a:avLst/>
          </a:prstGeom>
        </p:spPr>
      </p:pic>
    </p:spTree>
    <p:extLst>
      <p:ext uri="{BB962C8B-B14F-4D97-AF65-F5344CB8AC3E}">
        <p14:creationId xmlns:p14="http://schemas.microsoft.com/office/powerpoint/2010/main" val="54911775"/>
      </p:ext>
    </p:extLst>
  </p:cSld>
  <p:clrMapOvr>
    <a:masterClrMapping/>
  </p:clrMapOvr>
  <p:transition spd="slow">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eaLnBrk="1" hangingPunct="1"/>
            <a:r>
              <a:rPr lang="en-US" altLang="id-ID" dirty="0" smtClean="0"/>
              <a:t>Software Quality</a:t>
            </a:r>
          </a:p>
        </p:txBody>
      </p:sp>
      <p:sp>
        <p:nvSpPr>
          <p:cNvPr id="4101" name="Rectangle 3"/>
          <p:cNvSpPr>
            <a:spLocks noGrp="1" noChangeArrowheads="1"/>
          </p:cNvSpPr>
          <p:nvPr>
            <p:ph type="body" idx="1"/>
          </p:nvPr>
        </p:nvSpPr>
        <p:spPr/>
        <p:txBody>
          <a:bodyPr/>
          <a:lstStyle/>
          <a:p>
            <a:pPr eaLnBrk="1" hangingPunct="1">
              <a:spcBef>
                <a:spcPts val="300"/>
              </a:spcBef>
            </a:pPr>
            <a:r>
              <a:rPr lang="en-US" altLang="id-ID" sz="1800" dirty="0" smtClean="0">
                <a:latin typeface="Palatino" pitchFamily="-128" charset="0"/>
              </a:rPr>
              <a:t>In 2005, </a:t>
            </a:r>
            <a:r>
              <a:rPr lang="en-US" altLang="id-ID" sz="1800" i="1" dirty="0" err="1" smtClean="0">
                <a:latin typeface="Palatino" pitchFamily="-128" charset="0"/>
              </a:rPr>
              <a:t>ComputerWorld</a:t>
            </a:r>
            <a:r>
              <a:rPr lang="en-US" altLang="id-ID" sz="1800" dirty="0" smtClean="0">
                <a:latin typeface="Palatino" pitchFamily="-128" charset="0"/>
              </a:rPr>
              <a:t> [Hil05] lamented that </a:t>
            </a:r>
          </a:p>
          <a:p>
            <a:pPr lvl="1" eaLnBrk="1" hangingPunct="1">
              <a:spcBef>
                <a:spcPts val="300"/>
              </a:spcBef>
            </a:pPr>
            <a:r>
              <a:rPr lang="en-US" altLang="id-ID" sz="1600" dirty="0" smtClean="0">
                <a:solidFill>
                  <a:schemeClr val="folHlink"/>
                </a:solidFill>
                <a:latin typeface="Palatino" pitchFamily="-128" charset="0"/>
              </a:rPr>
              <a:t>“bad software plagues nearly every organization that uses computers, causing lost work hours during computer downtime, lost or corrupted data, missed sales opportunities, high IT support and maintenance costs, and low customer satisfaction. </a:t>
            </a:r>
            <a:endParaRPr lang="en-US" altLang="id-ID" sz="1600" dirty="0" smtClean="0">
              <a:latin typeface="Palatino" pitchFamily="-128" charset="0"/>
            </a:endParaRPr>
          </a:p>
          <a:p>
            <a:pPr eaLnBrk="1" hangingPunct="1">
              <a:spcBef>
                <a:spcPts val="300"/>
              </a:spcBef>
            </a:pPr>
            <a:r>
              <a:rPr lang="en-US" altLang="id-ID" sz="1800" dirty="0" smtClean="0">
                <a:latin typeface="Palatino" pitchFamily="-128" charset="0"/>
              </a:rPr>
              <a:t>A year later, </a:t>
            </a:r>
            <a:r>
              <a:rPr lang="en-US" altLang="id-ID" sz="1800" i="1" dirty="0" smtClean="0">
                <a:latin typeface="Palatino" pitchFamily="-128" charset="0"/>
              </a:rPr>
              <a:t>InfoWorld</a:t>
            </a:r>
            <a:r>
              <a:rPr lang="en-US" altLang="id-ID" sz="1800" dirty="0" smtClean="0">
                <a:latin typeface="Palatino" pitchFamily="-128" charset="0"/>
              </a:rPr>
              <a:t> [Fos06] wrote about the </a:t>
            </a:r>
          </a:p>
          <a:p>
            <a:pPr lvl="1" eaLnBrk="1" hangingPunct="1">
              <a:spcBef>
                <a:spcPts val="300"/>
              </a:spcBef>
            </a:pPr>
            <a:r>
              <a:rPr lang="en-US" altLang="id-ID" sz="1600" dirty="0" smtClean="0">
                <a:solidFill>
                  <a:schemeClr val="folHlink"/>
                </a:solidFill>
                <a:latin typeface="Palatino" pitchFamily="-128" charset="0"/>
              </a:rPr>
              <a:t>“the sorry state of software quality” reporting that the quality problem had not gotten any better.</a:t>
            </a:r>
            <a:endParaRPr lang="en-US" altLang="id-ID" sz="1600" dirty="0" smtClean="0">
              <a:solidFill>
                <a:schemeClr val="folHlink"/>
              </a:solidFill>
              <a:latin typeface="Arial" panose="020B0604020202020204" pitchFamily="34" charset="0"/>
            </a:endParaRPr>
          </a:p>
          <a:p>
            <a:pPr eaLnBrk="1" hangingPunct="1"/>
            <a:r>
              <a:rPr lang="en-US" altLang="id-ID" sz="1800" dirty="0" smtClean="0">
                <a:latin typeface="Palatino" pitchFamily="-128" charset="0"/>
              </a:rPr>
              <a:t>Today, software quality remains an issue, but who is to blame? </a:t>
            </a:r>
          </a:p>
          <a:p>
            <a:pPr lvl="1" eaLnBrk="1" hangingPunct="1"/>
            <a:r>
              <a:rPr lang="en-US" altLang="id-ID" sz="1600" dirty="0" smtClean="0">
                <a:latin typeface="Palatino" pitchFamily="-128" charset="0"/>
              </a:rPr>
              <a:t>Customers blame developers, arguing that sloppy practices lead to low-quality software. </a:t>
            </a:r>
          </a:p>
          <a:p>
            <a:pPr lvl="1" eaLnBrk="1" hangingPunct="1"/>
            <a:r>
              <a:rPr lang="en-US" altLang="id-ID" sz="1600" dirty="0" smtClean="0">
                <a:latin typeface="Palatino" pitchFamily="-128" charset="0"/>
              </a:rPr>
              <a:t>Developers blame customers (and other stakeholders), arguing that irrational delivery dates and a continuing stream of changes force them to deliver software before it has been fully validated.</a:t>
            </a:r>
            <a:endParaRPr lang="en-US" altLang="id-ID" sz="1800" dirty="0" smtClean="0">
              <a:latin typeface="Palatino" pitchFamily="-128" charset="0"/>
            </a:endParaRPr>
          </a:p>
        </p:txBody>
      </p:sp>
    </p:spTree>
    <p:extLst>
      <p:ext uri="{BB962C8B-B14F-4D97-AF65-F5344CB8AC3E}">
        <p14:creationId xmlns:p14="http://schemas.microsoft.com/office/powerpoint/2010/main" val="12836694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en-US" altLang="id-ID" smtClean="0"/>
              <a:t>Quality</a:t>
            </a:r>
          </a:p>
        </p:txBody>
      </p:sp>
      <p:sp>
        <p:nvSpPr>
          <p:cNvPr id="5125" name="Rectangle 3"/>
          <p:cNvSpPr>
            <a:spLocks noGrp="1" noChangeArrowheads="1"/>
          </p:cNvSpPr>
          <p:nvPr>
            <p:ph type="body" idx="1"/>
          </p:nvPr>
        </p:nvSpPr>
        <p:spPr/>
        <p:txBody>
          <a:bodyPr>
            <a:normAutofit fontScale="92500" lnSpcReduction="10000"/>
          </a:bodyPr>
          <a:lstStyle/>
          <a:p>
            <a:pPr eaLnBrk="1" hangingPunct="1">
              <a:spcBef>
                <a:spcPts val="300"/>
              </a:spcBef>
            </a:pPr>
            <a:r>
              <a:rPr lang="en-US" altLang="id-ID" smtClean="0"/>
              <a:t>The </a:t>
            </a:r>
            <a:r>
              <a:rPr lang="en-US" altLang="id-ID" i="1" smtClean="0"/>
              <a:t>American Heritage Dictionary</a:t>
            </a:r>
            <a:r>
              <a:rPr lang="en-US" altLang="id-ID" smtClean="0"/>
              <a:t> defines </a:t>
            </a:r>
            <a:r>
              <a:rPr lang="en-US" altLang="id-ID" i="1" smtClean="0"/>
              <a:t>quality</a:t>
            </a:r>
            <a:r>
              <a:rPr lang="en-US" altLang="id-ID" smtClean="0"/>
              <a:t> as </a:t>
            </a:r>
          </a:p>
          <a:p>
            <a:pPr lvl="1" eaLnBrk="1" hangingPunct="1">
              <a:spcBef>
                <a:spcPts val="300"/>
              </a:spcBef>
            </a:pPr>
            <a:r>
              <a:rPr lang="en-US" altLang="id-ID" smtClean="0"/>
              <a:t>“a characteristic or attribute of something.”  </a:t>
            </a:r>
          </a:p>
          <a:p>
            <a:pPr eaLnBrk="1" hangingPunct="1">
              <a:spcBef>
                <a:spcPts val="300"/>
              </a:spcBef>
            </a:pPr>
            <a:r>
              <a:rPr lang="en-US" altLang="id-ID" smtClean="0"/>
              <a:t>For software, two kinds of quality may be encountered: </a:t>
            </a:r>
          </a:p>
          <a:p>
            <a:pPr lvl="1" eaLnBrk="1" hangingPunct="1">
              <a:spcBef>
                <a:spcPts val="300"/>
              </a:spcBef>
            </a:pPr>
            <a:r>
              <a:rPr lang="en-US" altLang="id-ID" smtClean="0">
                <a:solidFill>
                  <a:schemeClr val="folHlink"/>
                </a:solidFill>
              </a:rPr>
              <a:t>Quality of design </a:t>
            </a:r>
            <a:r>
              <a:rPr lang="en-US" altLang="id-ID" smtClean="0"/>
              <a:t>encompasses requirements, specifications, and the design of the system. </a:t>
            </a:r>
          </a:p>
          <a:p>
            <a:pPr lvl="1" eaLnBrk="1" hangingPunct="1">
              <a:spcBef>
                <a:spcPts val="300"/>
              </a:spcBef>
            </a:pPr>
            <a:r>
              <a:rPr lang="en-US" altLang="id-ID" smtClean="0">
                <a:solidFill>
                  <a:schemeClr val="folHlink"/>
                </a:solidFill>
              </a:rPr>
              <a:t>Quality of conformance</a:t>
            </a:r>
            <a:r>
              <a:rPr lang="en-US" altLang="id-ID" smtClean="0"/>
              <a:t> is an issue focused primarily on implementation.</a:t>
            </a:r>
          </a:p>
          <a:p>
            <a:pPr lvl="1" eaLnBrk="1" hangingPunct="1">
              <a:spcBef>
                <a:spcPts val="600"/>
              </a:spcBef>
            </a:pPr>
            <a:r>
              <a:rPr lang="en-US" altLang="id-ID" smtClean="0">
                <a:solidFill>
                  <a:schemeClr val="folHlink"/>
                </a:solidFill>
              </a:rPr>
              <a:t>User satisfaction = compliant product + good quality + delivery within budget and schedule</a:t>
            </a:r>
            <a:endParaRPr lang="en-US" altLang="id-ID" smtClean="0"/>
          </a:p>
        </p:txBody>
      </p:sp>
    </p:spTree>
    <p:extLst>
      <p:ext uri="{BB962C8B-B14F-4D97-AF65-F5344CB8AC3E}">
        <p14:creationId xmlns:p14="http://schemas.microsoft.com/office/powerpoint/2010/main" val="23047198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1219200" y="990600"/>
            <a:ext cx="7543800" cy="633413"/>
          </a:xfrm>
        </p:spPr>
        <p:txBody>
          <a:bodyPr>
            <a:normAutofit fontScale="90000"/>
          </a:bodyPr>
          <a:lstStyle/>
          <a:p>
            <a:pPr eaLnBrk="1" hangingPunct="1"/>
            <a:r>
              <a:rPr lang="en-US" altLang="id-ID" smtClean="0"/>
              <a:t>Quality—A Philosophical View</a:t>
            </a:r>
          </a:p>
        </p:txBody>
      </p:sp>
      <p:sp>
        <p:nvSpPr>
          <p:cNvPr id="6149" name="Rectangle 3"/>
          <p:cNvSpPr>
            <a:spLocks noGrp="1" noChangeArrowheads="1"/>
          </p:cNvSpPr>
          <p:nvPr>
            <p:ph type="body" idx="1"/>
          </p:nvPr>
        </p:nvSpPr>
        <p:spPr/>
        <p:txBody>
          <a:bodyPr/>
          <a:lstStyle/>
          <a:p>
            <a:pPr eaLnBrk="1" hangingPunct="1">
              <a:lnSpc>
                <a:spcPct val="90000"/>
              </a:lnSpc>
              <a:spcBef>
                <a:spcPts val="300"/>
              </a:spcBef>
            </a:pPr>
            <a:r>
              <a:rPr lang="en-US" altLang="id-ID" sz="2000" smtClean="0">
                <a:latin typeface="Palatino" pitchFamily="-128" charset="0"/>
              </a:rPr>
              <a:t>Robert Persig [Per74] commented on the thing we call </a:t>
            </a:r>
            <a:r>
              <a:rPr lang="en-US" altLang="id-ID" sz="2000" i="1" smtClean="0">
                <a:latin typeface="Palatino" pitchFamily="-128" charset="0"/>
              </a:rPr>
              <a:t>quality</a:t>
            </a:r>
            <a:r>
              <a:rPr lang="en-US" altLang="id-ID" sz="2000" smtClean="0">
                <a:latin typeface="Palatino" pitchFamily="-128" charset="0"/>
              </a:rPr>
              <a:t>:</a:t>
            </a:r>
          </a:p>
          <a:p>
            <a:pPr lvl="1" eaLnBrk="1" hangingPunct="1">
              <a:lnSpc>
                <a:spcPct val="90000"/>
              </a:lnSpc>
              <a:spcBef>
                <a:spcPts val="600"/>
              </a:spcBef>
            </a:pPr>
            <a:r>
              <a:rPr lang="en-US" altLang="id-ID" sz="1800" smtClean="0">
                <a:latin typeface="Times New Roman" panose="02020603050405020304" pitchFamily="18" charset="0"/>
              </a:rPr>
              <a:t>Quality . . . you know what it is, yet you don't know what it is. But that's self-contradictory. But some things are better than others, that is, they have more quality. But when you try to say what the quality is, apart from the things that have it, it all goes poof! There's nothing to talk about. But if you can't say what Quality is, how do you know what it is, or how do you know that it even exists? If no one knows what it is, then for all practical purposes it doesn't exist at all. But for all practical purposes it really does exist. What else are the grades based on? Why else would people pay fortunes for some things and throw others in the trash pile? Obviously some things are better than others . . . but what's the betterness? . . . So round and round you go, spinning mental wheels and nowhere finding anyplace to get traction. What the hell is Quality? What is it?</a:t>
            </a:r>
            <a:endParaRPr lang="en-US" altLang="id-ID" sz="1800" smtClean="0"/>
          </a:p>
        </p:txBody>
      </p:sp>
    </p:spTree>
    <p:extLst>
      <p:ext uri="{BB962C8B-B14F-4D97-AF65-F5344CB8AC3E}">
        <p14:creationId xmlns:p14="http://schemas.microsoft.com/office/powerpoint/2010/main" val="36788112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en-US" altLang="id-ID" smtClean="0"/>
              <a:t>Quality—A Pragmatic View</a:t>
            </a:r>
          </a:p>
        </p:txBody>
      </p:sp>
      <p:sp>
        <p:nvSpPr>
          <p:cNvPr id="7173" name="Rectangle 3"/>
          <p:cNvSpPr>
            <a:spLocks noGrp="1" noChangeArrowheads="1"/>
          </p:cNvSpPr>
          <p:nvPr>
            <p:ph type="body" idx="1"/>
          </p:nvPr>
        </p:nvSpPr>
        <p:spPr/>
        <p:txBody>
          <a:bodyPr/>
          <a:lstStyle/>
          <a:p>
            <a:pPr eaLnBrk="1" hangingPunct="1">
              <a:lnSpc>
                <a:spcPct val="90000"/>
              </a:lnSpc>
              <a:spcBef>
                <a:spcPts val="300"/>
              </a:spcBef>
            </a:pPr>
            <a:r>
              <a:rPr lang="en-US" altLang="id-ID" sz="2000" smtClean="0">
                <a:latin typeface="Palatino" pitchFamily="-128" charset="0"/>
              </a:rPr>
              <a:t>The </a:t>
            </a:r>
            <a:r>
              <a:rPr lang="en-US" altLang="id-ID" sz="2000" i="1" smtClean="0">
                <a:solidFill>
                  <a:schemeClr val="folHlink"/>
                </a:solidFill>
                <a:latin typeface="Palatino" pitchFamily="-128" charset="0"/>
              </a:rPr>
              <a:t>transcendental view</a:t>
            </a:r>
            <a:r>
              <a:rPr lang="en-US" altLang="id-ID" sz="2000" smtClean="0">
                <a:latin typeface="Palatino" pitchFamily="-128" charset="0"/>
              </a:rPr>
              <a:t> argues (like Persig) that quality is something that you immediately recognize, but cannot explicitly define. </a:t>
            </a:r>
          </a:p>
          <a:p>
            <a:pPr eaLnBrk="1" hangingPunct="1">
              <a:lnSpc>
                <a:spcPct val="90000"/>
              </a:lnSpc>
              <a:spcBef>
                <a:spcPts val="300"/>
              </a:spcBef>
            </a:pPr>
            <a:r>
              <a:rPr lang="en-US" altLang="id-ID" sz="2000" smtClean="0">
                <a:latin typeface="Palatino" pitchFamily="-128" charset="0"/>
              </a:rPr>
              <a:t>The </a:t>
            </a:r>
            <a:r>
              <a:rPr lang="en-US" altLang="id-ID" sz="2000" i="1" smtClean="0">
                <a:solidFill>
                  <a:schemeClr val="folHlink"/>
                </a:solidFill>
                <a:latin typeface="Palatino" pitchFamily="-128" charset="0"/>
              </a:rPr>
              <a:t>user view</a:t>
            </a:r>
            <a:r>
              <a:rPr lang="en-US" altLang="id-ID" sz="2000" smtClean="0">
                <a:latin typeface="Palatino" pitchFamily="-128" charset="0"/>
              </a:rPr>
              <a:t> sees quality in terms of an end-user’s specific goals. If a product meets those goals, it exhibits quality. </a:t>
            </a:r>
          </a:p>
          <a:p>
            <a:pPr eaLnBrk="1" hangingPunct="1">
              <a:lnSpc>
                <a:spcPct val="90000"/>
              </a:lnSpc>
              <a:spcBef>
                <a:spcPts val="300"/>
              </a:spcBef>
            </a:pPr>
            <a:r>
              <a:rPr lang="en-US" altLang="id-ID" sz="2000" smtClean="0">
                <a:latin typeface="Palatino" pitchFamily="-128" charset="0"/>
              </a:rPr>
              <a:t>The </a:t>
            </a:r>
            <a:r>
              <a:rPr lang="en-US" altLang="id-ID" sz="2000" i="1" smtClean="0">
                <a:solidFill>
                  <a:schemeClr val="folHlink"/>
                </a:solidFill>
                <a:latin typeface="Palatino" pitchFamily="-128" charset="0"/>
              </a:rPr>
              <a:t>manufacturer’s view</a:t>
            </a:r>
            <a:r>
              <a:rPr lang="en-US" altLang="id-ID" sz="2000" smtClean="0">
                <a:solidFill>
                  <a:schemeClr val="folHlink"/>
                </a:solidFill>
                <a:latin typeface="Palatino" pitchFamily="-128" charset="0"/>
              </a:rPr>
              <a:t> </a:t>
            </a:r>
            <a:r>
              <a:rPr lang="en-US" altLang="id-ID" sz="2000" smtClean="0">
                <a:latin typeface="Palatino" pitchFamily="-128" charset="0"/>
              </a:rPr>
              <a:t>defines quality in terms of the original specification of the product. If the product conforms to the spec, it exhibits quality. </a:t>
            </a:r>
          </a:p>
          <a:p>
            <a:pPr eaLnBrk="1" hangingPunct="1">
              <a:lnSpc>
                <a:spcPct val="90000"/>
              </a:lnSpc>
              <a:spcBef>
                <a:spcPts val="300"/>
              </a:spcBef>
            </a:pPr>
            <a:r>
              <a:rPr lang="en-US" altLang="id-ID" sz="2000" smtClean="0">
                <a:latin typeface="Palatino" pitchFamily="-128" charset="0"/>
              </a:rPr>
              <a:t>The </a:t>
            </a:r>
            <a:r>
              <a:rPr lang="en-US" altLang="id-ID" sz="2000" i="1" smtClean="0">
                <a:solidFill>
                  <a:schemeClr val="folHlink"/>
                </a:solidFill>
                <a:latin typeface="Palatino" pitchFamily="-128" charset="0"/>
              </a:rPr>
              <a:t>product view</a:t>
            </a:r>
            <a:r>
              <a:rPr lang="en-US" altLang="id-ID" sz="2000" smtClean="0">
                <a:latin typeface="Palatino" pitchFamily="-128" charset="0"/>
              </a:rPr>
              <a:t> suggests that quality can be tied to inherent characteristics (e.g., functions and features) of a product. </a:t>
            </a:r>
          </a:p>
          <a:p>
            <a:pPr eaLnBrk="1" hangingPunct="1">
              <a:lnSpc>
                <a:spcPct val="90000"/>
              </a:lnSpc>
              <a:spcBef>
                <a:spcPts val="300"/>
              </a:spcBef>
            </a:pPr>
            <a:r>
              <a:rPr lang="en-US" altLang="id-ID" sz="2000" smtClean="0">
                <a:latin typeface="Palatino" pitchFamily="-128" charset="0"/>
              </a:rPr>
              <a:t>Finally, the </a:t>
            </a:r>
            <a:r>
              <a:rPr lang="en-US" altLang="id-ID" sz="2000" i="1" smtClean="0">
                <a:solidFill>
                  <a:schemeClr val="folHlink"/>
                </a:solidFill>
                <a:latin typeface="Palatino" pitchFamily="-128" charset="0"/>
              </a:rPr>
              <a:t>value-based view</a:t>
            </a:r>
            <a:r>
              <a:rPr lang="en-US" altLang="id-ID" sz="2000" smtClean="0">
                <a:latin typeface="Palatino" pitchFamily="-128" charset="0"/>
              </a:rPr>
              <a:t> measures quality based on how much a customer is willing to pay for a product. In reality, quality encompasses all of these views and more.</a:t>
            </a:r>
          </a:p>
        </p:txBody>
      </p:sp>
    </p:spTree>
    <p:extLst>
      <p:ext uri="{BB962C8B-B14F-4D97-AF65-F5344CB8AC3E}">
        <p14:creationId xmlns:p14="http://schemas.microsoft.com/office/powerpoint/2010/main" val="3616522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pPr eaLnBrk="1" hangingPunct="1"/>
            <a:r>
              <a:rPr lang="en-US" altLang="id-ID" smtClean="0"/>
              <a:t>Software Quality</a:t>
            </a:r>
          </a:p>
        </p:txBody>
      </p:sp>
      <p:sp>
        <p:nvSpPr>
          <p:cNvPr id="8197" name="Rectangle 3"/>
          <p:cNvSpPr>
            <a:spLocks noGrp="1" noChangeArrowheads="1"/>
          </p:cNvSpPr>
          <p:nvPr>
            <p:ph type="body" idx="1"/>
          </p:nvPr>
        </p:nvSpPr>
        <p:spPr/>
        <p:txBody>
          <a:bodyPr/>
          <a:lstStyle/>
          <a:p>
            <a:pPr eaLnBrk="1" hangingPunct="1">
              <a:spcBef>
                <a:spcPts val="300"/>
              </a:spcBef>
            </a:pPr>
            <a:r>
              <a:rPr lang="en-US" altLang="id-ID" smtClean="0">
                <a:latin typeface="Palatino" pitchFamily="-128" charset="0"/>
              </a:rPr>
              <a:t>Software quality can be defined as: </a:t>
            </a:r>
          </a:p>
          <a:p>
            <a:pPr lvl="1" eaLnBrk="1" hangingPunct="1">
              <a:spcBef>
                <a:spcPts val="300"/>
              </a:spcBef>
            </a:pPr>
            <a:r>
              <a:rPr lang="en-US" altLang="id-ID" i="1" smtClean="0">
                <a:solidFill>
                  <a:schemeClr val="folHlink"/>
                </a:solidFill>
                <a:latin typeface="Palatino" pitchFamily="-128" charset="0"/>
              </a:rPr>
              <a:t>An effective software process applied in a manner that creates a useful product that provides measurable value for those who produce it and those who use it.</a:t>
            </a:r>
          </a:p>
          <a:p>
            <a:pPr eaLnBrk="1" hangingPunct="1">
              <a:spcBef>
                <a:spcPts val="300"/>
              </a:spcBef>
            </a:pPr>
            <a:r>
              <a:rPr lang="en-US" altLang="id-ID" smtClean="0">
                <a:latin typeface="Times New Roman" panose="02020603050405020304" pitchFamily="18" charset="0"/>
              </a:rPr>
              <a:t> This definition has been adapted from [Bes04] and replaces a more manufacturing-oriented view presented in earlier editions of this book.</a:t>
            </a:r>
          </a:p>
        </p:txBody>
      </p:sp>
    </p:spTree>
    <p:extLst>
      <p:ext uri="{BB962C8B-B14F-4D97-AF65-F5344CB8AC3E}">
        <p14:creationId xmlns:p14="http://schemas.microsoft.com/office/powerpoint/2010/main" val="20996844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id-ID" smtClean="0"/>
              <a:t>Low quality results in</a:t>
            </a:r>
          </a:p>
        </p:txBody>
      </p:sp>
      <p:sp>
        <p:nvSpPr>
          <p:cNvPr id="9219" name="Content Placeholder 2"/>
          <p:cNvSpPr>
            <a:spLocks noGrp="1"/>
          </p:cNvSpPr>
          <p:nvPr>
            <p:ph idx="1"/>
          </p:nvPr>
        </p:nvSpPr>
        <p:spPr/>
        <p:txBody>
          <a:bodyPr/>
          <a:lstStyle/>
          <a:p>
            <a:pPr eaLnBrk="1" hangingPunct="1"/>
            <a:r>
              <a:rPr lang="en-US" altLang="id-ID" smtClean="0"/>
              <a:t>High maintenance costs</a:t>
            </a:r>
          </a:p>
          <a:p>
            <a:pPr eaLnBrk="1" hangingPunct="1"/>
            <a:r>
              <a:rPr lang="en-US" altLang="id-ID" smtClean="0"/>
              <a:t>Low user satisfaction</a:t>
            </a:r>
          </a:p>
          <a:p>
            <a:pPr eaLnBrk="1" hangingPunct="1">
              <a:buFont typeface="Wingdings" panose="05000000000000000000" pitchFamily="2" charset="2"/>
              <a:buNone/>
            </a:pPr>
            <a:endParaRPr lang="en-US" altLang="id-ID" smtClean="0"/>
          </a:p>
        </p:txBody>
      </p:sp>
    </p:spTree>
    <p:extLst>
      <p:ext uri="{BB962C8B-B14F-4D97-AF65-F5344CB8AC3E}">
        <p14:creationId xmlns:p14="http://schemas.microsoft.com/office/powerpoint/2010/main" val="7113790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7846</TotalTime>
  <Words>2247</Words>
  <Application>Microsoft Office PowerPoint</Application>
  <PresentationFormat>On-screen Show (4:3)</PresentationFormat>
  <Paragraphs>154</Paragraphs>
  <Slides>32</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ＭＳ Ｐゴシック</vt:lpstr>
      <vt:lpstr>Arial</vt:lpstr>
      <vt:lpstr>Baskerville Old Face</vt:lpstr>
      <vt:lpstr>Calibri</vt:lpstr>
      <vt:lpstr>Georgia</vt:lpstr>
      <vt:lpstr>Palatino</vt:lpstr>
      <vt:lpstr>Times New Roman</vt:lpstr>
      <vt:lpstr>Trebuchet MS</vt:lpstr>
      <vt:lpstr>Wingdings</vt:lpstr>
      <vt:lpstr>Wingdings 2</vt:lpstr>
      <vt:lpstr>Urban</vt:lpstr>
      <vt:lpstr>Testing dan Implementasi</vt:lpstr>
      <vt:lpstr>Objective</vt:lpstr>
      <vt:lpstr>Source : </vt:lpstr>
      <vt:lpstr>Software Quality</vt:lpstr>
      <vt:lpstr>Quality</vt:lpstr>
      <vt:lpstr>Quality—A Philosophical View</vt:lpstr>
      <vt:lpstr>Quality—A Pragmatic View</vt:lpstr>
      <vt:lpstr>Software Quality</vt:lpstr>
      <vt:lpstr>Low quality results in</vt:lpstr>
      <vt:lpstr>Quality</vt:lpstr>
      <vt:lpstr>PowerPoint Presentation</vt:lpstr>
      <vt:lpstr>Quality from different viewpoints</vt:lpstr>
      <vt:lpstr>Effective Software Process</vt:lpstr>
      <vt:lpstr>Useful Product</vt:lpstr>
      <vt:lpstr>Adding Value</vt:lpstr>
      <vt:lpstr>Quality Dimensions</vt:lpstr>
      <vt:lpstr>Quality Dimensions</vt:lpstr>
      <vt:lpstr>Quality Dimensions</vt:lpstr>
      <vt:lpstr>Other Views</vt:lpstr>
      <vt:lpstr>The Software Quality Dilemma</vt:lpstr>
      <vt:lpstr>“Good Enough” Software</vt:lpstr>
      <vt:lpstr>Cost of Quality</vt:lpstr>
      <vt:lpstr>Cost</vt:lpstr>
      <vt:lpstr>Quality and Decisions</vt:lpstr>
      <vt:lpstr>Quality and Risk</vt:lpstr>
      <vt:lpstr>Negligence and Liability</vt:lpstr>
      <vt:lpstr>Quality and Security</vt:lpstr>
      <vt:lpstr>Quality and Security</vt:lpstr>
      <vt:lpstr>Achieving Software Quality</vt:lpstr>
      <vt:lpstr>There is never enough time to do it right, but always time to do it again</vt:lpstr>
      <vt:lpstr>Review</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chaerul anwar</cp:lastModifiedBy>
  <cp:revision>546</cp:revision>
  <dcterms:created xsi:type="dcterms:W3CDTF">2011-09-16T02:11:44Z</dcterms:created>
  <dcterms:modified xsi:type="dcterms:W3CDTF">2015-10-07T01:18:42Z</dcterms:modified>
</cp:coreProperties>
</file>