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9" r:id="rId3"/>
    <p:sldId id="270" r:id="rId4"/>
    <p:sldId id="271" r:id="rId5"/>
    <p:sldId id="272" r:id="rId6"/>
    <p:sldId id="273" r:id="rId7"/>
    <p:sldId id="274" r:id="rId8"/>
    <p:sldId id="275" r:id="rId9"/>
    <p:sldId id="277" r:id="rId10"/>
    <p:sldId id="276" r:id="rId11"/>
    <p:sldId id="279" r:id="rId12"/>
    <p:sldId id="278" r:id="rId13"/>
    <p:sldId id="280" r:id="rId14"/>
    <p:sldId id="281" r:id="rId15"/>
    <p:sldId id="282" r:id="rId16"/>
    <p:sldId id="301" r:id="rId17"/>
    <p:sldId id="283" r:id="rId18"/>
    <p:sldId id="284" r:id="rId19"/>
    <p:sldId id="285" r:id="rId20"/>
    <p:sldId id="286" r:id="rId21"/>
    <p:sldId id="287" r:id="rId22"/>
    <p:sldId id="288" r:id="rId23"/>
    <p:sldId id="300" r:id="rId24"/>
    <p:sldId id="289" r:id="rId25"/>
    <p:sldId id="290" r:id="rId26"/>
    <p:sldId id="291" r:id="rId27"/>
    <p:sldId id="292" r:id="rId28"/>
    <p:sldId id="293" r:id="rId29"/>
    <p:sldId id="294" r:id="rId30"/>
    <p:sldId id="295" r:id="rId31"/>
    <p:sldId id="296" r:id="rId32"/>
    <p:sldId id="297" r:id="rId33"/>
    <p:sldId id="298" r:id="rId34"/>
    <p:sldId id="299"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3" r:id="rId56"/>
    <p:sldId id="322" r:id="rId57"/>
    <p:sldId id="260" r:id="rId58"/>
    <p:sldId id="324"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764" autoAdjust="0"/>
  </p:normalViewPr>
  <p:slideViewPr>
    <p:cSldViewPr>
      <p:cViewPr varScale="1">
        <p:scale>
          <a:sx n="59" d="100"/>
          <a:sy n="59" d="100"/>
        </p:scale>
        <p:origin x="1432" y="56"/>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5C768C1-09E0-429C-8B60-FE9F2DBAF374}" type="datetimeFigureOut">
              <a:rPr lang="en-US" smtClean="0"/>
              <a:t>7/20/2017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65819B2-0548-43D2-9E90-69853082FE47}" type="slidenum">
              <a:rPr lang="en-US" smtClean="0"/>
              <a:t>‹#›</a:t>
            </a:fld>
            <a:endParaRPr lang="en-US"/>
          </a:p>
        </p:txBody>
      </p:sp>
    </p:spTree>
    <p:extLst>
      <p:ext uri="{BB962C8B-B14F-4D97-AF65-F5344CB8AC3E}">
        <p14:creationId xmlns:p14="http://schemas.microsoft.com/office/powerpoint/2010/main" val="284410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ACFDA-CA7A-4EE9-AA42-57971A8B6F6A}" type="slidenum">
              <a:rPr lang="en-US"/>
              <a:pPr/>
              <a:t>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75360" y="4560570"/>
            <a:ext cx="5364480" cy="4320540"/>
          </a:xfrm>
        </p:spPr>
        <p:txBody>
          <a:bodyPr/>
          <a:lstStyle/>
          <a:p>
            <a:endParaRPr lang="en-US"/>
          </a:p>
        </p:txBody>
      </p:sp>
    </p:spTree>
    <p:extLst>
      <p:ext uri="{BB962C8B-B14F-4D97-AF65-F5344CB8AC3E}">
        <p14:creationId xmlns:p14="http://schemas.microsoft.com/office/powerpoint/2010/main" val="184606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mtClean="0"/>
              <a:t>Why the left one is unsafe? Because use-case generalization supports substitution, </a:t>
            </a:r>
            <a:r>
              <a:rPr lang="en-US" smtClean="0">
                <a:latin typeface="Arial"/>
              </a:rPr>
              <a:t>“</a:t>
            </a:r>
            <a:r>
              <a:rPr lang="en-US" smtClean="0"/>
              <a:t>Submit Thesis</a:t>
            </a:r>
            <a:r>
              <a:rPr lang="en-US" smtClean="0">
                <a:latin typeface="Arial"/>
              </a:rPr>
              <a:t>”</a:t>
            </a:r>
            <a:r>
              <a:rPr lang="en-US" smtClean="0"/>
              <a:t> can replace </a:t>
            </a:r>
            <a:br>
              <a:rPr lang="en-US" smtClean="0"/>
            </a:br>
            <a:r>
              <a:rPr lang="en-US" smtClean="0">
                <a:latin typeface="Arial"/>
              </a:rPr>
              <a:t>“</a:t>
            </a:r>
            <a:r>
              <a:rPr lang="en-US" smtClean="0"/>
              <a:t>Submit Exam</a:t>
            </a:r>
            <a:r>
              <a:rPr lang="en-US" smtClean="0">
                <a:latin typeface="Arial"/>
              </a:rPr>
              <a:t>”</a:t>
            </a:r>
            <a:r>
              <a:rPr lang="en-US" smtClean="0"/>
              <a:t>, which is used directly by the undergrad student.</a:t>
            </a: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44</a:t>
            </a:fld>
            <a:endParaRPr lang="en-US"/>
          </a:p>
        </p:txBody>
      </p:sp>
    </p:spTree>
    <p:extLst>
      <p:ext uri="{BB962C8B-B14F-4D97-AF65-F5344CB8AC3E}">
        <p14:creationId xmlns:p14="http://schemas.microsoft.com/office/powerpoint/2010/main" val="203642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mtClean="0"/>
              <a:t>Use cases are essentially a contract, which can be used for testing. </a:t>
            </a:r>
          </a:p>
          <a:p>
            <a:pPr algn="l" rtl="0"/>
            <a:r>
              <a:rPr lang="en-US" smtClean="0"/>
              <a:t>More use cases in the cellphone example:</a:t>
            </a:r>
          </a:p>
          <a:p>
            <a:pPr algn="l" rtl="0">
              <a:buFontTx/>
              <a:buChar char="-"/>
            </a:pPr>
            <a:r>
              <a:rPr lang="en-US" smtClean="0"/>
              <a:t>Cell migration</a:t>
            </a:r>
          </a:p>
          <a:p>
            <a:pPr algn="l" rtl="0">
              <a:buFontTx/>
              <a:buChar char="-"/>
            </a:pPr>
            <a:r>
              <a:rPr lang="en-US" smtClean="0"/>
              <a:t>HTML sites viewing</a:t>
            </a:r>
          </a:p>
          <a:p>
            <a:pPr algn="l" rtl="0">
              <a:buFontTx/>
              <a:buChar char="-"/>
            </a:pPr>
            <a:r>
              <a:rPr lang="en-US" smtClean="0"/>
              <a:t>Email integration</a:t>
            </a:r>
          </a:p>
          <a:p>
            <a:pPr algn="l" rtl="0">
              <a:buFontTx/>
              <a:buChar char="-"/>
            </a:pPr>
            <a:r>
              <a:rPr lang="en-US" smtClean="0">
                <a:latin typeface="Arial"/>
              </a:rPr>
              <a:t>…</a:t>
            </a:r>
            <a:endParaRPr lang="en-US" smtClean="0"/>
          </a:p>
          <a:p>
            <a:pPr algn="l" rtl="0">
              <a:buFontTx/>
              <a:buChar char="-"/>
            </a:pPr>
            <a:r>
              <a:rPr lang="en-US" smtClean="0"/>
              <a:t> </a:t>
            </a: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17</a:t>
            </a:fld>
            <a:endParaRPr lang="en-US"/>
          </a:p>
        </p:txBody>
      </p:sp>
    </p:spTree>
    <p:extLst>
      <p:ext uri="{BB962C8B-B14F-4D97-AF65-F5344CB8AC3E}">
        <p14:creationId xmlns:p14="http://schemas.microsoft.com/office/powerpoint/2010/main" val="35277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mtClean="0"/>
              <a:t>Notice that actors can be machines or human beings.</a:t>
            </a:r>
          </a:p>
          <a:p>
            <a:pPr algn="l" rtl="0"/>
            <a:r>
              <a:rPr lang="en-US" smtClean="0"/>
              <a:t>Functionality which is outside the scope of the system, will be represented by an external actor.</a:t>
            </a:r>
          </a:p>
        </p:txBody>
      </p:sp>
      <p:sp>
        <p:nvSpPr>
          <p:cNvPr id="4" name="Slide Number Placeholder 3"/>
          <p:cNvSpPr>
            <a:spLocks noGrp="1"/>
          </p:cNvSpPr>
          <p:nvPr>
            <p:ph type="sldNum" sz="quarter" idx="10"/>
          </p:nvPr>
        </p:nvSpPr>
        <p:spPr/>
        <p:txBody>
          <a:bodyPr/>
          <a:lstStyle/>
          <a:p>
            <a:fld id="{765819B2-0548-43D2-9E90-69853082FE47}" type="slidenum">
              <a:rPr lang="en-US" smtClean="0"/>
              <a:t>20</a:t>
            </a:fld>
            <a:endParaRPr lang="en-US"/>
          </a:p>
        </p:txBody>
      </p:sp>
    </p:spTree>
    <p:extLst>
      <p:ext uri="{BB962C8B-B14F-4D97-AF65-F5344CB8AC3E}">
        <p14:creationId xmlns:p14="http://schemas.microsoft.com/office/powerpoint/2010/main" val="239986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mtClean="0"/>
              <a:t>What are all the actors in the cellphone example?</a:t>
            </a:r>
          </a:p>
          <a:p>
            <a:pPr algn="l" rtl="0">
              <a:buFontTx/>
              <a:buChar char="-"/>
            </a:pPr>
            <a:r>
              <a:rPr lang="en-US" smtClean="0"/>
              <a:t>External SMS senders</a:t>
            </a:r>
          </a:p>
          <a:p>
            <a:pPr algn="l" rtl="0">
              <a:buFontTx/>
              <a:buChar char="-"/>
            </a:pPr>
            <a:r>
              <a:rPr lang="en-US" smtClean="0"/>
              <a:t>HTTP Servers</a:t>
            </a:r>
          </a:p>
          <a:p>
            <a:pPr algn="l" rtl="0">
              <a:buFontTx/>
              <a:buChar char="-"/>
            </a:pPr>
            <a:r>
              <a:rPr lang="en-US" smtClean="0">
                <a:latin typeface="Arial"/>
              </a:rPr>
              <a:t>…</a:t>
            </a:r>
            <a:endParaRPr lang="en-US" smtClean="0"/>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21</a:t>
            </a:fld>
            <a:endParaRPr lang="en-US"/>
          </a:p>
        </p:txBody>
      </p:sp>
    </p:spTree>
    <p:extLst>
      <p:ext uri="{BB962C8B-B14F-4D97-AF65-F5344CB8AC3E}">
        <p14:creationId xmlns:p14="http://schemas.microsoft.com/office/powerpoint/2010/main" val="30655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mtClean="0"/>
              <a:t>A short exercise: do the generalization hierarchy of an e-learning system.</a:t>
            </a: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22</a:t>
            </a:fld>
            <a:endParaRPr lang="en-US"/>
          </a:p>
        </p:txBody>
      </p:sp>
    </p:spTree>
    <p:extLst>
      <p:ext uri="{BB962C8B-B14F-4D97-AF65-F5344CB8AC3E}">
        <p14:creationId xmlns:p14="http://schemas.microsoft.com/office/powerpoint/2010/main" val="311517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mtClean="0"/>
              <a:t>An alternative success path (user uses a shortcut)</a:t>
            </a:r>
          </a:p>
          <a:p>
            <a:pPr algn="l" rtl="0"/>
            <a:r>
              <a:rPr lang="en-US" smtClean="0"/>
              <a:t>A sequential behavior had ended (End-of-file)</a:t>
            </a:r>
          </a:p>
          <a:p>
            <a:pPr algn="l" rtl="0"/>
            <a:r>
              <a:rPr lang="en-US" smtClean="0"/>
              <a:t>The first stage of a sequential behavior</a:t>
            </a:r>
          </a:p>
          <a:p>
            <a:pPr algn="l" rtl="0"/>
            <a:r>
              <a:rPr lang="en-US" smtClean="0"/>
              <a:t>Actor behaves incorrectly (invalid course ID)</a:t>
            </a:r>
          </a:p>
          <a:p>
            <a:pPr algn="l" rtl="0"/>
            <a:r>
              <a:rPr lang="en-US" smtClean="0"/>
              <a:t>Inaction by an actor (timeout)</a:t>
            </a:r>
          </a:p>
          <a:p>
            <a:pPr algn="l" rtl="0"/>
            <a:r>
              <a:rPr lang="en-US" smtClean="0"/>
              <a:t>Every validation step (system validates</a:t>
            </a:r>
            <a:r>
              <a:rPr lang="en-US" smtClean="0">
                <a:latin typeface="Arial"/>
              </a:rPr>
              <a:t>…</a:t>
            </a:r>
            <a:r>
              <a:rPr lang="en-US" smtClean="0"/>
              <a:t>)</a:t>
            </a:r>
          </a:p>
          <a:p>
            <a:pPr algn="l" rtl="0"/>
            <a:r>
              <a:rPr lang="en-US" smtClean="0"/>
              <a:t>Internal system failure, which is part of a normal business scenario (printer is stuck, network is unavailable)</a:t>
            </a:r>
          </a:p>
          <a:p>
            <a:pPr algn="l" rtl="0"/>
            <a:r>
              <a:rPr lang="en-US" smtClean="0"/>
              <a:t>Unexpected and abnormal internal failure (no more memory)</a:t>
            </a:r>
          </a:p>
          <a:p>
            <a:pPr algn="l" rtl="0"/>
            <a:endParaRPr lang="en-US" smtClean="0"/>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34</a:t>
            </a:fld>
            <a:endParaRPr lang="en-US"/>
          </a:p>
        </p:txBody>
      </p:sp>
    </p:spTree>
    <p:extLst>
      <p:ext uri="{BB962C8B-B14F-4D97-AF65-F5344CB8AC3E}">
        <p14:creationId xmlns:p14="http://schemas.microsoft.com/office/powerpoint/2010/main" val="42194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mtClean="0"/>
              <a:t>TODO: add a search page before the product page</a:t>
            </a:r>
          </a:p>
          <a:p>
            <a:pPr algn="l" rtl="0"/>
            <a:r>
              <a:rPr lang="en-US" smtClean="0"/>
              <a:t>Think of Amazon, which functions are there. List them, and try to create a use-case from them.</a:t>
            </a: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41</a:t>
            </a:fld>
            <a:endParaRPr lang="en-US"/>
          </a:p>
        </p:txBody>
      </p:sp>
    </p:spTree>
    <p:extLst>
      <p:ext uri="{BB962C8B-B14F-4D97-AF65-F5344CB8AC3E}">
        <p14:creationId xmlns:p14="http://schemas.microsoft.com/office/powerpoint/2010/main" val="97002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r>
              <a:rPr lang="en-US" smtClean="0"/>
              <a:t>Important points: Note that weak relations between use-cases are not mentioned. For instance, add to cart provides products to checkout, but the relation is not modeled. Also, the hierarchy between use-cases originates from the user perspective: Even though </a:t>
            </a:r>
            <a:r>
              <a:rPr lang="en-US" smtClean="0">
                <a:latin typeface="Arial"/>
              </a:rPr>
              <a:t>“</a:t>
            </a:r>
            <a:r>
              <a:rPr lang="en-US" smtClean="0"/>
              <a:t>View Product Details</a:t>
            </a:r>
            <a:r>
              <a:rPr lang="en-US" smtClean="0">
                <a:latin typeface="Arial"/>
              </a:rPr>
              <a:t>”</a:t>
            </a:r>
            <a:r>
              <a:rPr lang="en-US" smtClean="0"/>
              <a:t> is the central component from the programmers point of view, the user wants to search products or to see deals, and that the top use-case.</a:t>
            </a:r>
          </a:p>
          <a:p>
            <a:pPr marL="241653" indent="-241653"/>
            <a:r>
              <a:rPr lang="en-US" smtClean="0"/>
              <a:t>Use extend when:</a:t>
            </a:r>
          </a:p>
          <a:p>
            <a:pPr marL="241653" indent="-241653">
              <a:buFontTx/>
              <a:buAutoNum type="arabicPeriod"/>
            </a:pPr>
            <a:r>
              <a:rPr lang="en-US" smtClean="0"/>
              <a:t>You want to leave the </a:t>
            </a:r>
            <a:r>
              <a:rPr lang="en-US" b="1" smtClean="0"/>
              <a:t>important</a:t>
            </a:r>
            <a:r>
              <a:rPr lang="en-US" smtClean="0"/>
              <a:t> UC as simple as possible</a:t>
            </a:r>
          </a:p>
          <a:p>
            <a:pPr marL="241653" indent="-241653">
              <a:buFontTx/>
              <a:buAutoNum type="arabicPeriod"/>
            </a:pPr>
            <a:r>
              <a:rPr lang="en-US" smtClean="0"/>
              <a:t>For flexibility: we want to be able to add more features to important UCses.</a:t>
            </a:r>
          </a:p>
          <a:p>
            <a:pPr marL="241653" indent="-241653">
              <a:buFontTx/>
              <a:buAutoNum type="arabicPeriod"/>
            </a:pPr>
            <a:r>
              <a:rPr lang="en-US" smtClean="0"/>
              <a:t>When the extending UC is rare, it does not always happen.</a:t>
            </a: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42</a:t>
            </a:fld>
            <a:endParaRPr lang="en-US"/>
          </a:p>
        </p:txBody>
      </p:sp>
    </p:spTree>
    <p:extLst>
      <p:ext uri="{BB962C8B-B14F-4D97-AF65-F5344CB8AC3E}">
        <p14:creationId xmlns:p14="http://schemas.microsoft.com/office/powerpoint/2010/main" val="45585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mtClean="0"/>
              <a:t>Why not treat Handle Call as an included part of the Handles sales call and handle technical assistance call? Because, currently, the generalizations of Handle Call are embedded within the script (between Record Call and Log Call Details). If include was used, this will not be possible.</a:t>
            </a: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43</a:t>
            </a:fld>
            <a:endParaRPr lang="en-US"/>
          </a:p>
        </p:txBody>
      </p:sp>
    </p:spTree>
    <p:extLst>
      <p:ext uri="{BB962C8B-B14F-4D97-AF65-F5344CB8AC3E}">
        <p14:creationId xmlns:p14="http://schemas.microsoft.com/office/powerpoint/2010/main" val="290046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solidFill>
            <a:srgbClr val="00BCF4"/>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3886200"/>
            <a:ext cx="82296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6356350"/>
            <a:ext cx="2590800" cy="365125"/>
          </a:xfrm>
          <a:solidFill>
            <a:srgbClr val="00BCF4"/>
          </a:solidFill>
        </p:spPr>
        <p:txBody>
          <a:bodyPr vert="horz" lIns="91440" tIns="45720" rIns="91440" bIns="45720" rtlCol="0" anchor="ctr"/>
          <a:lstStyle>
            <a:lvl1pPr marL="0" algn="l"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s-ES" smtClean="0"/>
              <a:t>AER – Augury El Rayeb - 2011/2012</a:t>
            </a:r>
            <a:endParaRPr lang="es-ES" dirty="0"/>
          </a:p>
        </p:txBody>
      </p:sp>
      <p:sp>
        <p:nvSpPr>
          <p:cNvPr id="8" name="Footer Placeholder 4"/>
          <p:cNvSpPr>
            <a:spLocks noGrp="1"/>
          </p:cNvSpPr>
          <p:nvPr>
            <p:ph type="ftr" sz="quarter" idx="11"/>
          </p:nvPr>
        </p:nvSpPr>
        <p:spPr>
          <a:xfrm>
            <a:off x="3124200" y="6356350"/>
            <a:ext cx="3352800" cy="365125"/>
          </a:xfrm>
          <a:solidFill>
            <a:srgbClr val="00BCF4"/>
          </a:solidFill>
        </p:spPr>
        <p:txBody>
          <a:bodyPr vert="horz" lIns="91440" tIns="45720" rIns="91440" bIns="45720" rtlCol="0" anchor="ctr"/>
          <a:lstStyle>
            <a:lvl1pPr marL="0" algn="ct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err="1" smtClean="0"/>
              <a:t>Universitas</a:t>
            </a:r>
            <a:r>
              <a:rPr lang="en-US" dirty="0" smtClean="0"/>
              <a:t> Pembangunan Jaya – SIF_TIF</a:t>
            </a:r>
            <a:endParaRPr lang="en-US" dirty="0"/>
          </a:p>
        </p:txBody>
      </p:sp>
      <p:sp>
        <p:nvSpPr>
          <p:cNvPr id="9" name="Slide Number Placeholder 5"/>
          <p:cNvSpPr>
            <a:spLocks noGrp="1"/>
          </p:cNvSpPr>
          <p:nvPr>
            <p:ph type="sldNum" sz="quarter" idx="12"/>
          </p:nvPr>
        </p:nvSpPr>
        <p:spPr>
          <a:xfrm>
            <a:off x="6553200" y="6356350"/>
            <a:ext cx="2133600" cy="365125"/>
          </a:xfrm>
          <a:solidFill>
            <a:srgbClr val="00BCF4"/>
          </a:solidFill>
        </p:spPr>
        <p:txBody>
          <a:bodyPr vert="horz" lIns="91440" tIns="45720" rIns="91440" bIns="45720" rtlCol="0" anchor="ctr"/>
          <a:lstStyle>
            <a:lvl1pPr marL="0" algn="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smtClean="0"/>
              <a:t>SIF1213 - </a:t>
            </a:r>
            <a:fld id="{856524A2-1DDE-4CC8-AD9C-EA4094C56FD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AER – 2011/2012</a:t>
            </a:r>
            <a:endParaRPr lang="en-US"/>
          </a:p>
        </p:txBody>
      </p:sp>
      <p:sp>
        <p:nvSpPr>
          <p:cNvPr id="5" name="Footer Placeholder 4"/>
          <p:cNvSpPr>
            <a:spLocks noGrp="1"/>
          </p:cNvSpPr>
          <p:nvPr>
            <p:ph type="ftr" sz="quarter" idx="11"/>
          </p:nvPr>
        </p:nvSpPr>
        <p:spPr/>
        <p:txBody>
          <a:bodyPr/>
          <a:lstStyle/>
          <a:p>
            <a:r>
              <a:rPr lang="en-US" smtClean="0"/>
              <a:t>Universitas Pembangunan Jaya – SIF_TIF</a:t>
            </a:r>
            <a:endParaRPr lang="en-US"/>
          </a:p>
        </p:txBody>
      </p:sp>
      <p:sp>
        <p:nvSpPr>
          <p:cNvPr id="6" name="Slide Number Placeholder 5"/>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AER – 2011/2012</a:t>
            </a:r>
            <a:endParaRPr lang="en-US"/>
          </a:p>
        </p:txBody>
      </p:sp>
      <p:sp>
        <p:nvSpPr>
          <p:cNvPr id="5" name="Footer Placeholder 4"/>
          <p:cNvSpPr>
            <a:spLocks noGrp="1"/>
          </p:cNvSpPr>
          <p:nvPr>
            <p:ph type="ftr" sz="quarter" idx="11"/>
          </p:nvPr>
        </p:nvSpPr>
        <p:spPr/>
        <p:txBody>
          <a:bodyPr/>
          <a:lstStyle/>
          <a:p>
            <a:r>
              <a:rPr lang="en-US" smtClean="0"/>
              <a:t>Universitas Pembangunan Jaya – SIF_TIF</a:t>
            </a:r>
            <a:endParaRPr lang="en-US"/>
          </a:p>
        </p:txBody>
      </p:sp>
      <p:sp>
        <p:nvSpPr>
          <p:cNvPr id="6" name="Slide Number Placeholder 5"/>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CF4"/>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solidFill>
            <a:srgbClr val="00BCF4"/>
          </a:solidFill>
        </p:spPr>
        <p:txBody>
          <a:bodyPr vert="horz" lIns="91440" tIns="45720" rIns="91440" bIns="45720" rtlCol="0" anchor="ctr"/>
          <a:lstStyle>
            <a:lvl1pPr marL="0" algn="l"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smtClean="0"/>
              <a:t>Augury El Rayeb - </a:t>
            </a:r>
            <a:r>
              <a:rPr lang="es-ES" smtClean="0"/>
              <a:t>AER – 2011/2012</a:t>
            </a:r>
            <a:endParaRPr lang="es-ES" dirty="0"/>
          </a:p>
        </p:txBody>
      </p:sp>
      <p:sp>
        <p:nvSpPr>
          <p:cNvPr id="5" name="Footer Placeholder 4"/>
          <p:cNvSpPr>
            <a:spLocks noGrp="1"/>
          </p:cNvSpPr>
          <p:nvPr>
            <p:ph type="ftr" sz="quarter" idx="11"/>
          </p:nvPr>
        </p:nvSpPr>
        <p:spPr>
          <a:xfrm>
            <a:off x="3124200" y="6356350"/>
            <a:ext cx="3352800" cy="365125"/>
          </a:xfrm>
          <a:solidFill>
            <a:srgbClr val="00BCF4"/>
          </a:solidFill>
        </p:spPr>
        <p:txBody>
          <a:bodyPr vert="horz" lIns="91440" tIns="45720" rIns="91440" bIns="45720" rtlCol="0" anchor="ctr"/>
          <a:lstStyle>
            <a:lvl1pPr marL="0" algn="ct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err="1" smtClean="0"/>
              <a:t>Universitas</a:t>
            </a:r>
            <a:r>
              <a:rPr lang="en-US" dirty="0" smtClean="0"/>
              <a:t> Pembangunan Jaya – SIF_TIF</a:t>
            </a:r>
            <a:endParaRPr lang="en-US" dirty="0"/>
          </a:p>
        </p:txBody>
      </p:sp>
      <p:sp>
        <p:nvSpPr>
          <p:cNvPr id="6" name="Slide Number Placeholder 5"/>
          <p:cNvSpPr>
            <a:spLocks noGrp="1"/>
          </p:cNvSpPr>
          <p:nvPr>
            <p:ph type="sldNum" sz="quarter" idx="12"/>
          </p:nvPr>
        </p:nvSpPr>
        <p:spPr>
          <a:solidFill>
            <a:srgbClr val="00BCF4"/>
          </a:solidFill>
        </p:spPr>
        <p:txBody>
          <a:bodyPr vert="horz" lIns="91440" tIns="45720" rIns="91440" bIns="45720" rtlCol="0" anchor="ctr"/>
          <a:lstStyle>
            <a:lvl1pPr marL="0" algn="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smtClean="0"/>
              <a:t>SIF1213 - </a:t>
            </a:r>
            <a:fld id="{856524A2-1DDE-4CC8-AD9C-EA4094C56FD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AER – 2011/2012</a:t>
            </a:r>
            <a:endParaRPr lang="en-US"/>
          </a:p>
        </p:txBody>
      </p:sp>
      <p:sp>
        <p:nvSpPr>
          <p:cNvPr id="5" name="Footer Placeholder 4"/>
          <p:cNvSpPr>
            <a:spLocks noGrp="1"/>
          </p:cNvSpPr>
          <p:nvPr>
            <p:ph type="ftr" sz="quarter" idx="11"/>
          </p:nvPr>
        </p:nvSpPr>
        <p:spPr/>
        <p:txBody>
          <a:bodyPr/>
          <a:lstStyle/>
          <a:p>
            <a:r>
              <a:rPr lang="en-US" smtClean="0"/>
              <a:t>Universitas Pembangunan Jaya – SIF_TIF</a:t>
            </a:r>
            <a:endParaRPr lang="en-US"/>
          </a:p>
        </p:txBody>
      </p:sp>
      <p:sp>
        <p:nvSpPr>
          <p:cNvPr id="6" name="Slide Number Placeholder 5"/>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AER – 2011/2012</a:t>
            </a:r>
            <a:endParaRPr lang="en-US"/>
          </a:p>
        </p:txBody>
      </p:sp>
      <p:sp>
        <p:nvSpPr>
          <p:cNvPr id="6" name="Footer Placeholder 5"/>
          <p:cNvSpPr>
            <a:spLocks noGrp="1"/>
          </p:cNvSpPr>
          <p:nvPr>
            <p:ph type="ftr" sz="quarter" idx="11"/>
          </p:nvPr>
        </p:nvSpPr>
        <p:spPr/>
        <p:txBody>
          <a:bodyPr/>
          <a:lstStyle/>
          <a:p>
            <a:r>
              <a:rPr lang="en-US" smtClean="0"/>
              <a:t>Universitas Pembangunan Jaya – SIF_TIF</a:t>
            </a:r>
            <a:endParaRPr lang="en-US"/>
          </a:p>
        </p:txBody>
      </p:sp>
      <p:sp>
        <p:nvSpPr>
          <p:cNvPr id="7" name="Slide Number Placeholder 6"/>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AER – 2011/2012</a:t>
            </a:r>
            <a:endParaRPr lang="en-US"/>
          </a:p>
        </p:txBody>
      </p:sp>
      <p:sp>
        <p:nvSpPr>
          <p:cNvPr id="8" name="Footer Placeholder 7"/>
          <p:cNvSpPr>
            <a:spLocks noGrp="1"/>
          </p:cNvSpPr>
          <p:nvPr>
            <p:ph type="ftr" sz="quarter" idx="11"/>
          </p:nvPr>
        </p:nvSpPr>
        <p:spPr/>
        <p:txBody>
          <a:bodyPr/>
          <a:lstStyle/>
          <a:p>
            <a:r>
              <a:rPr lang="en-US" smtClean="0"/>
              <a:t>Universitas Pembangunan Jaya – SIF_TIF</a:t>
            </a:r>
            <a:endParaRPr lang="en-US"/>
          </a:p>
        </p:txBody>
      </p:sp>
      <p:sp>
        <p:nvSpPr>
          <p:cNvPr id="9" name="Slide Number Placeholder 8"/>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AER – 2011/2012</a:t>
            </a:r>
            <a:endParaRPr lang="en-US"/>
          </a:p>
        </p:txBody>
      </p:sp>
      <p:sp>
        <p:nvSpPr>
          <p:cNvPr id="4" name="Footer Placeholder 3"/>
          <p:cNvSpPr>
            <a:spLocks noGrp="1"/>
          </p:cNvSpPr>
          <p:nvPr>
            <p:ph type="ftr" sz="quarter" idx="11"/>
          </p:nvPr>
        </p:nvSpPr>
        <p:spPr/>
        <p:txBody>
          <a:bodyPr/>
          <a:lstStyle/>
          <a:p>
            <a:r>
              <a:rPr lang="en-US" smtClean="0"/>
              <a:t>Universitas Pembangunan Jaya – SIF_TIF</a:t>
            </a:r>
            <a:endParaRPr lang="en-US"/>
          </a:p>
        </p:txBody>
      </p:sp>
      <p:sp>
        <p:nvSpPr>
          <p:cNvPr id="5" name="Slide Number Placeholder 4"/>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AER – 2011/2012</a:t>
            </a:r>
            <a:endParaRPr lang="en-US"/>
          </a:p>
        </p:txBody>
      </p:sp>
      <p:sp>
        <p:nvSpPr>
          <p:cNvPr id="3" name="Footer Placeholder 2"/>
          <p:cNvSpPr>
            <a:spLocks noGrp="1"/>
          </p:cNvSpPr>
          <p:nvPr>
            <p:ph type="ftr" sz="quarter" idx="11"/>
          </p:nvPr>
        </p:nvSpPr>
        <p:spPr/>
        <p:txBody>
          <a:bodyPr/>
          <a:lstStyle/>
          <a:p>
            <a:r>
              <a:rPr lang="en-US" smtClean="0"/>
              <a:t>Universitas Pembangunan Jaya – SIF_TIF</a:t>
            </a:r>
            <a:endParaRPr lang="en-US"/>
          </a:p>
        </p:txBody>
      </p:sp>
      <p:sp>
        <p:nvSpPr>
          <p:cNvPr id="4" name="Slide Number Placeholder 3"/>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AER – 2011/2012</a:t>
            </a:r>
            <a:endParaRPr lang="en-US"/>
          </a:p>
        </p:txBody>
      </p:sp>
      <p:sp>
        <p:nvSpPr>
          <p:cNvPr id="6" name="Footer Placeholder 5"/>
          <p:cNvSpPr>
            <a:spLocks noGrp="1"/>
          </p:cNvSpPr>
          <p:nvPr>
            <p:ph type="ftr" sz="quarter" idx="11"/>
          </p:nvPr>
        </p:nvSpPr>
        <p:spPr/>
        <p:txBody>
          <a:bodyPr/>
          <a:lstStyle/>
          <a:p>
            <a:r>
              <a:rPr lang="en-US" smtClean="0"/>
              <a:t>Universitas Pembangunan Jaya – SIF_TIF</a:t>
            </a:r>
            <a:endParaRPr lang="en-US"/>
          </a:p>
        </p:txBody>
      </p:sp>
      <p:sp>
        <p:nvSpPr>
          <p:cNvPr id="7" name="Slide Number Placeholder 6"/>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AER – 2011/2012</a:t>
            </a:r>
            <a:endParaRPr lang="en-US"/>
          </a:p>
        </p:txBody>
      </p:sp>
      <p:sp>
        <p:nvSpPr>
          <p:cNvPr id="6" name="Footer Placeholder 5"/>
          <p:cNvSpPr>
            <a:spLocks noGrp="1"/>
          </p:cNvSpPr>
          <p:nvPr>
            <p:ph type="ftr" sz="quarter" idx="11"/>
          </p:nvPr>
        </p:nvSpPr>
        <p:spPr/>
        <p:txBody>
          <a:bodyPr/>
          <a:lstStyle/>
          <a:p>
            <a:r>
              <a:rPr lang="en-US" smtClean="0"/>
              <a:t>Universitas Pembangunan Jaya – SIF_TIF</a:t>
            </a:r>
            <a:endParaRPr lang="en-US"/>
          </a:p>
        </p:txBody>
      </p:sp>
      <p:sp>
        <p:nvSpPr>
          <p:cNvPr id="7" name="Slide Number Placeholder 6"/>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AER – 2011/2012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Universitas</a:t>
            </a:r>
            <a:r>
              <a:rPr lang="en-US" dirty="0" smtClean="0"/>
              <a:t> Pembangunan Jaya – SIF_TIF</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SIF-1213 - </a:t>
            </a:r>
            <a:fld id="{856524A2-1DDE-4CC8-AD9C-EA4094C56FD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jpeg"/><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Pengembangan</a:t>
            </a:r>
            <a:r>
              <a:rPr lang="en-US" dirty="0" smtClean="0"/>
              <a:t> </a:t>
            </a:r>
            <a:r>
              <a:rPr lang="en-US" dirty="0" err="1" smtClean="0"/>
              <a:t>Aplikasi</a:t>
            </a:r>
            <a:r>
              <a:rPr lang="en-US" dirty="0" smtClean="0"/>
              <a:t> </a:t>
            </a:r>
            <a:r>
              <a:rPr lang="en-US" dirty="0" err="1" smtClean="0"/>
              <a:t>Perangkat</a:t>
            </a:r>
            <a:r>
              <a:rPr lang="en-US" dirty="0" smtClean="0"/>
              <a:t> </a:t>
            </a:r>
            <a:r>
              <a:rPr lang="en-US" dirty="0" err="1" smtClean="0"/>
              <a:t>Lunak</a:t>
            </a:r>
            <a:endParaRPr lang="en-US" dirty="0"/>
          </a:p>
        </p:txBody>
      </p:sp>
      <p:sp>
        <p:nvSpPr>
          <p:cNvPr id="3" name="Subtitle 2"/>
          <p:cNvSpPr>
            <a:spLocks noGrp="1"/>
          </p:cNvSpPr>
          <p:nvPr>
            <p:ph type="subTitle" idx="1"/>
          </p:nvPr>
        </p:nvSpPr>
        <p:spPr/>
        <p:txBody>
          <a:bodyPr/>
          <a:lstStyle/>
          <a:p>
            <a:r>
              <a:rPr lang="en-US" dirty="0" smtClean="0"/>
              <a:t>OOAD</a:t>
            </a:r>
          </a:p>
          <a:p>
            <a:r>
              <a:rPr lang="en-US" dirty="0" err="1" smtClean="0"/>
              <a:t>Teknik</a:t>
            </a:r>
            <a:r>
              <a:rPr lang="en-US" dirty="0" smtClean="0"/>
              <a:t> </a:t>
            </a:r>
            <a:r>
              <a:rPr lang="en-US" dirty="0" err="1" smtClean="0"/>
              <a:t>Analisis</a:t>
            </a:r>
            <a:r>
              <a:rPr lang="en-US" dirty="0" smtClean="0"/>
              <a:t> Requirement &amp; Use Case</a:t>
            </a:r>
            <a:endParaRPr lang="en-US" dirty="0"/>
          </a:p>
        </p:txBody>
      </p:sp>
      <p:sp>
        <p:nvSpPr>
          <p:cNvPr id="10" name="Date Placeholder 6"/>
          <p:cNvSpPr>
            <a:spLocks noGrp="1"/>
          </p:cNvSpPr>
          <p:nvPr>
            <p:ph type="dt" sz="half" idx="10"/>
          </p:nvPr>
        </p:nvSpPr>
        <p:spPr>
          <a:xfrm>
            <a:off x="457200" y="6356350"/>
            <a:ext cx="2590800" cy="365125"/>
          </a:xfrm>
        </p:spPr>
        <p:txBody>
          <a:bodyPr/>
          <a:lstStyle/>
          <a:p>
            <a:r>
              <a:rPr lang="en-US"/>
              <a:t>Augury El Rayeb - AER – 2011/2012</a:t>
            </a:r>
          </a:p>
        </p:txBody>
      </p:sp>
      <p:sp>
        <p:nvSpPr>
          <p:cNvPr id="11" name="Slide Number Placeholder 7"/>
          <p:cNvSpPr>
            <a:spLocks noGrp="1"/>
          </p:cNvSpPr>
          <p:nvPr>
            <p:ph type="sldNum" sz="quarter" idx="12"/>
          </p:nvPr>
        </p:nvSpPr>
        <p:spPr>
          <a:xfrm>
            <a:off x="6553200" y="6356350"/>
            <a:ext cx="2133600" cy="365125"/>
          </a:xfrm>
        </p:spPr>
        <p:txBody>
          <a:bodyPr/>
          <a:lstStyle/>
          <a:p>
            <a:fld id="{856524A2-1DDE-4CC8-AD9C-EA4094C56FD8}" type="slidenum">
              <a:rPr lang="en-US" smtClean="0"/>
              <a:t>1</a:t>
            </a:fld>
            <a:endParaRPr lang="en-US" dirty="0"/>
          </a:p>
        </p:txBody>
      </p:sp>
      <p:sp>
        <p:nvSpPr>
          <p:cNvPr id="12" name="Footer Placeholder 8"/>
          <p:cNvSpPr>
            <a:spLocks noGrp="1"/>
          </p:cNvSpPr>
          <p:nvPr>
            <p:ph type="ftr" sz="quarter" idx="11"/>
          </p:nvPr>
        </p:nvSpPr>
        <p:spPr>
          <a:xfrm>
            <a:off x="3124200" y="6356350"/>
            <a:ext cx="3352800" cy="365125"/>
          </a:xfrm>
        </p:spPr>
        <p:txBody>
          <a:bodyPr/>
          <a:lstStyle/>
          <a:p>
            <a:r>
              <a:rPr lang="en-US" dirty="0" err="1" smtClean="0"/>
              <a:t>Universitas</a:t>
            </a:r>
            <a:r>
              <a:rPr lang="en-US" dirty="0" smtClean="0"/>
              <a:t> Pembangunan Jaya – SIF_TIF</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Use Case</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10</a:t>
            </a:fld>
            <a:endParaRPr lang="en-US" dirty="0"/>
          </a:p>
        </p:txBody>
      </p:sp>
    </p:spTree>
    <p:extLst>
      <p:ext uri="{BB962C8B-B14F-4D97-AF65-F5344CB8AC3E}">
        <p14:creationId xmlns:p14="http://schemas.microsoft.com/office/powerpoint/2010/main" val="342122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Fase dalam Pengembangan System</a:t>
            </a:r>
            <a:endParaRPr lang="en-US">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11</a:t>
            </a:fld>
            <a:endParaRPr lang="en-US" dirty="0"/>
          </a:p>
        </p:txBody>
      </p:sp>
      <p:graphicFrame>
        <p:nvGraphicFramePr>
          <p:cNvPr id="7" name="Group 82"/>
          <p:cNvGraphicFramePr>
            <a:graphicFrameLocks noGrp="1"/>
          </p:cNvGraphicFramePr>
          <p:nvPr>
            <p:extLst>
              <p:ext uri="{D42A27DB-BD31-4B8C-83A1-F6EECF244321}">
                <p14:modId xmlns:p14="http://schemas.microsoft.com/office/powerpoint/2010/main" val="3183752495"/>
              </p:ext>
            </p:extLst>
          </p:nvPr>
        </p:nvGraphicFramePr>
        <p:xfrm>
          <a:off x="685801" y="1633411"/>
          <a:ext cx="7848599" cy="4462589"/>
        </p:xfrm>
        <a:graphic>
          <a:graphicData uri="http://schemas.openxmlformats.org/drawingml/2006/table">
            <a:tbl>
              <a:tblPr/>
              <a:tblGrid>
                <a:gridCol w="2103891">
                  <a:extLst>
                    <a:ext uri="{9D8B030D-6E8A-4147-A177-3AD203B41FA5}">
                      <a16:colId xmlns:a16="http://schemas.microsoft.com/office/drawing/2014/main" val="20000"/>
                    </a:ext>
                  </a:extLst>
                </a:gridCol>
                <a:gridCol w="4088259">
                  <a:extLst>
                    <a:ext uri="{9D8B030D-6E8A-4147-A177-3AD203B41FA5}">
                      <a16:colId xmlns:a16="http://schemas.microsoft.com/office/drawing/2014/main" val="20001"/>
                    </a:ext>
                  </a:extLst>
                </a:gridCol>
                <a:gridCol w="1656449">
                  <a:extLst>
                    <a:ext uri="{9D8B030D-6E8A-4147-A177-3AD203B41FA5}">
                      <a16:colId xmlns:a16="http://schemas.microsoft.com/office/drawing/2014/main" val="20002"/>
                    </a:ext>
                  </a:extLst>
                </a:gridCol>
              </a:tblGrid>
              <a:tr h="4765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rPr>
                        <a:t>Phase</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rPr>
                        <a:t>Actions</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cs typeface="Arial" charset="0"/>
                        </a:rPr>
                        <a:t>Outcome</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65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Initiation</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Membuat / membentuk kebutuhan bisnis</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Business documents</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Analysis</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Interview stakeholders, Eksplorasi lingkungan sistem</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Organized documentation</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2"/>
                  </a:ext>
                </a:extLst>
              </a:tr>
              <a:tr h="652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Specification</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Analisa aspek rekayasa sistem, membuat konsep sistem</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Logical System Model</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Implementation</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Program, build, unit-testing, integrasi, dokumentasi</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Testable system</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Testing &amp; Integration</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Integrasi seluruh komponen, verifikasi, validasi, instalasi, panduan </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Testing results, Working sys</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Maintenance</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Bug fixes, modifikasi, adaptasi</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System versions</a:t>
                      </a:r>
                    </a:p>
                  </a:txBody>
                  <a:tcPr marL="34749" marR="34749" marT="34749" marB="34749"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8358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Use Case</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smtClean="0"/>
              <a:t>Use case diagram digunakan pada </a:t>
            </a:r>
            <a:r>
              <a:rPr lang="en-US" b="1" i="1" smtClean="0"/>
              <a:t>fase awal </a:t>
            </a:r>
            <a:r>
              <a:rPr lang="en-US" smtClean="0"/>
              <a:t>dalam suatu proyek pengembangan software.</a:t>
            </a:r>
          </a:p>
          <a:p>
            <a:r>
              <a:rPr lang="en-US"/>
              <a:t>fokus pada menentukan </a:t>
            </a:r>
            <a:r>
              <a:rPr lang="en-US" b="1" i="1"/>
              <a:t>bagaimana pengguna </a:t>
            </a:r>
            <a:r>
              <a:rPr lang="en-US" b="1" i="1" smtClean="0"/>
              <a:t>eksternal berinteraksi </a:t>
            </a:r>
            <a:r>
              <a:rPr lang="en-US" b="1" i="1"/>
              <a:t>dengan </a:t>
            </a:r>
            <a:r>
              <a:rPr lang="en-US" b="1" i="1" smtClean="0"/>
              <a:t>sistem</a:t>
            </a:r>
            <a:r>
              <a:rPr lang="en-US" smtClean="0"/>
              <a:t>, bukan </a:t>
            </a:r>
            <a:r>
              <a:rPr lang="en-US"/>
              <a:t>untuk menentukan bagaimana sistem harus menyelesaikan </a:t>
            </a:r>
            <a:r>
              <a:rPr lang="en-US" smtClean="0"/>
              <a:t>tugas-tugas.</a:t>
            </a:r>
          </a:p>
          <a:p>
            <a:r>
              <a:rPr lang="en-US" smtClean="0"/>
              <a:t>Menggunakan Use </a:t>
            </a:r>
            <a:r>
              <a:rPr lang="en-US"/>
              <a:t>case </a:t>
            </a:r>
            <a:r>
              <a:rPr lang="en-US" smtClean="0"/>
              <a:t>merupakan </a:t>
            </a:r>
            <a:r>
              <a:rPr lang="en-US"/>
              <a:t>cara yang baik untuk </a:t>
            </a:r>
            <a:r>
              <a:rPr lang="en-US" b="1" i="1"/>
              <a:t>mengekspresikan kebutuhan fungsional dari sistem perangkat lunak</a:t>
            </a:r>
            <a:r>
              <a:rPr lang="en-US"/>
              <a:t>, use case intuitif dan mudah dimengerti sehingga use case dapat digunakan dalam negosiasi dengan non-programmer.</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12</a:t>
            </a:fld>
            <a:endParaRPr lang="en-US" dirty="0"/>
          </a:p>
        </p:txBody>
      </p:sp>
    </p:spTree>
    <p:extLst>
      <p:ext uri="{BB962C8B-B14F-4D97-AF65-F5344CB8AC3E}">
        <p14:creationId xmlns:p14="http://schemas.microsoft.com/office/powerpoint/2010/main" val="381676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mtClean="0">
                <a:effectLst>
                  <a:outerShdw blurRad="38100" dist="38100" dir="2700000" algn="tl">
                    <a:srgbClr val="000000">
                      <a:alpha val="43137"/>
                    </a:srgbClr>
                  </a:outerShdw>
                </a:effectLst>
              </a:rPr>
              <a:t>Sumber-sumber Membuat Kebutuhan Bisnis</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smtClean="0"/>
              <a:t>Kebutuhan awal berasal dari user, didapat melalui:</a:t>
            </a:r>
            <a:endParaRPr lang="en-US"/>
          </a:p>
          <a:p>
            <a:pPr lvl="1"/>
            <a:r>
              <a:rPr lang="en-US" smtClean="0"/>
              <a:t>Dokumen, </a:t>
            </a:r>
            <a:r>
              <a:rPr lang="en-US"/>
              <a:t>such as </a:t>
            </a:r>
            <a:r>
              <a:rPr lang="en-US" smtClean="0"/>
              <a:t>RFI (Request for Information)/RFP (Request for Proposal)</a:t>
            </a:r>
            <a:endParaRPr lang="en-US"/>
          </a:p>
          <a:p>
            <a:pPr lvl="1"/>
            <a:r>
              <a:rPr lang="en-US"/>
              <a:t>Meetings, </a:t>
            </a:r>
            <a:r>
              <a:rPr lang="en-US" smtClean="0"/>
              <a:t>laporan-laporan</a:t>
            </a:r>
            <a:endParaRPr lang="en-US"/>
          </a:p>
          <a:p>
            <a:pPr lvl="1"/>
            <a:endParaRPr lang="en-US"/>
          </a:p>
          <a:p>
            <a:r>
              <a:rPr lang="en-US" smtClean="0"/>
              <a:t>Kebutuhan selanjutnya datang dari analis, setelah mempelajari:</a:t>
            </a:r>
            <a:endParaRPr lang="en-US"/>
          </a:p>
          <a:p>
            <a:pPr lvl="1"/>
            <a:r>
              <a:rPr lang="en-US" smtClean="0"/>
              <a:t>Batasan dam harga</a:t>
            </a:r>
            <a:endParaRPr lang="en-US"/>
          </a:p>
          <a:p>
            <a:pPr lvl="1"/>
            <a:r>
              <a:rPr lang="en-US"/>
              <a:t>Feasibility (technological, organizational etc)</a:t>
            </a:r>
          </a:p>
          <a:p>
            <a:pPr lvl="1"/>
            <a:r>
              <a:rPr lang="en-US"/>
              <a:t>Prototypes</a:t>
            </a:r>
          </a:p>
          <a:p>
            <a:pPr lvl="1"/>
            <a:endParaRPr lang="en-US"/>
          </a:p>
          <a:p>
            <a:r>
              <a:rPr lang="en-US" smtClean="0"/>
              <a:t>Kebutuhan yang final akan terbentuk setelah melalui suatu proses iteratif. </a:t>
            </a:r>
            <a:endParaRPr lang="he-IL"/>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13</a:t>
            </a:fld>
            <a:endParaRPr lang="en-US" dirty="0"/>
          </a:p>
        </p:txBody>
      </p:sp>
    </p:spTree>
    <p:extLst>
      <p:ext uri="{BB962C8B-B14F-4D97-AF65-F5344CB8AC3E}">
        <p14:creationId xmlns:p14="http://schemas.microsoft.com/office/powerpoint/2010/main" val="151609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Requirements vs. Design</a:t>
            </a:r>
            <a:endParaRPr lang="en-US"/>
          </a:p>
        </p:txBody>
      </p:sp>
      <p:sp>
        <p:nvSpPr>
          <p:cNvPr id="3" name="Content Placeholder 2"/>
          <p:cNvSpPr>
            <a:spLocks noGrp="1"/>
          </p:cNvSpPr>
          <p:nvPr>
            <p:ph idx="1"/>
          </p:nvPr>
        </p:nvSpPr>
        <p:spPr>
          <a:xfrm>
            <a:off x="457200" y="1600200"/>
            <a:ext cx="3657600" cy="4525963"/>
          </a:xfrm>
        </p:spPr>
        <p:txBody>
          <a:bodyPr>
            <a:normAutofit lnSpcReduction="10000"/>
          </a:bodyPr>
          <a:lstStyle/>
          <a:p>
            <a:r>
              <a:rPr lang="en-US" sz="2400"/>
              <a:t>Requirements:</a:t>
            </a:r>
          </a:p>
          <a:p>
            <a:pPr lvl="1"/>
            <a:r>
              <a:rPr lang="en-US" sz="2400" b="1"/>
              <a:t>What</a:t>
            </a:r>
            <a:r>
              <a:rPr lang="en-US" sz="2400"/>
              <a:t> the system should do</a:t>
            </a:r>
          </a:p>
          <a:p>
            <a:pPr lvl="1"/>
            <a:r>
              <a:rPr lang="en-US" sz="2400"/>
              <a:t>More abstract</a:t>
            </a:r>
          </a:p>
          <a:p>
            <a:pPr lvl="1"/>
            <a:endParaRPr lang="en-US" sz="2400"/>
          </a:p>
          <a:p>
            <a:pPr lvl="1"/>
            <a:endParaRPr lang="en-US" sz="2400"/>
          </a:p>
          <a:p>
            <a:endParaRPr lang="en-US" sz="2400"/>
          </a:p>
          <a:p>
            <a:r>
              <a:rPr lang="en-US" sz="2400"/>
              <a:t>Design:</a:t>
            </a:r>
          </a:p>
          <a:p>
            <a:pPr lvl="1"/>
            <a:r>
              <a:rPr lang="en-US" sz="2400" b="1"/>
              <a:t>How</a:t>
            </a:r>
            <a:r>
              <a:rPr lang="en-US" sz="2400"/>
              <a:t> the system should do it</a:t>
            </a:r>
          </a:p>
          <a:p>
            <a:pPr lvl="1"/>
            <a:r>
              <a:rPr lang="en-US" sz="2400"/>
              <a:t>More detailed</a:t>
            </a:r>
          </a:p>
          <a:p>
            <a:pPr marL="0" indent="0">
              <a:buNone/>
            </a:pPr>
            <a:endParaRPr lang="en-US" sz="2400"/>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14</a:t>
            </a:fld>
            <a:endParaRPr lang="en-US" dirty="0"/>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4630738" cy="16176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987800"/>
            <a:ext cx="4029075" cy="178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44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Type Requirements</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76800" cy="4525963"/>
          </a:xfrm>
        </p:spPr>
        <p:txBody>
          <a:bodyPr>
            <a:normAutofit fontScale="77500" lnSpcReduction="20000"/>
          </a:bodyPr>
          <a:lstStyle/>
          <a:p>
            <a:r>
              <a:rPr lang="en-US"/>
              <a:t>Visible Functional Requirements</a:t>
            </a:r>
          </a:p>
          <a:p>
            <a:pPr lvl="1"/>
            <a:r>
              <a:rPr lang="en-US" smtClean="0"/>
              <a:t>“Sistem akan memberikan uang tunai pada pelanggan”</a:t>
            </a:r>
            <a:endParaRPr lang="en-US"/>
          </a:p>
          <a:p>
            <a:pPr lvl="1"/>
            <a:r>
              <a:rPr lang="en-US" smtClean="0"/>
              <a:t>“Uang tunai akan disampaikan setelah kartu keluar”</a:t>
            </a:r>
            <a:endParaRPr lang="en-US"/>
          </a:p>
          <a:p>
            <a:r>
              <a:rPr lang="en-US"/>
              <a:t>Qualitative Requirements</a:t>
            </a:r>
          </a:p>
          <a:p>
            <a:pPr lvl="1"/>
            <a:r>
              <a:rPr lang="en-US" smtClean="0"/>
              <a:t>“proses otorisasi tidak lebih dari 1 detik”</a:t>
            </a:r>
            <a:endParaRPr lang="en-US"/>
          </a:p>
          <a:p>
            <a:pPr lvl="1"/>
            <a:r>
              <a:rPr lang="en-US" smtClean="0"/>
              <a:t>“User interface akan mudah digunakan”</a:t>
            </a:r>
            <a:endParaRPr lang="en-US"/>
          </a:p>
          <a:p>
            <a:r>
              <a:rPr lang="en-US"/>
              <a:t>Hidden Requirements</a:t>
            </a:r>
          </a:p>
          <a:p>
            <a:pPr lvl="1"/>
            <a:r>
              <a:rPr lang="en-US" smtClean="0"/>
              <a:t>“Proses pemeliharaan Database dilakukan</a:t>
            </a:r>
            <a:r>
              <a:rPr lang="en-US"/>
              <a:t> setiap </a:t>
            </a:r>
            <a:r>
              <a:rPr lang="en-US" smtClean="0"/>
              <a:t>malam”</a:t>
            </a:r>
            <a:endParaRPr lang="en-US"/>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15</a:t>
            </a:fld>
            <a:endParaRPr lang="en-US" dirty="0"/>
          </a:p>
        </p:txBody>
      </p:sp>
      <p:grpSp>
        <p:nvGrpSpPr>
          <p:cNvPr id="7" name="Group 5"/>
          <p:cNvGrpSpPr>
            <a:grpSpLocks noChangeAspect="1"/>
          </p:cNvGrpSpPr>
          <p:nvPr/>
        </p:nvGrpSpPr>
        <p:grpSpPr bwMode="auto">
          <a:xfrm>
            <a:off x="5349875" y="1660525"/>
            <a:ext cx="3184525" cy="3203575"/>
            <a:chOff x="2906" y="1582"/>
            <a:chExt cx="2234" cy="2247"/>
          </a:xfrm>
        </p:grpSpPr>
        <p:sp>
          <p:nvSpPr>
            <p:cNvPr id="8" name="AutoShape 6"/>
            <p:cNvSpPr>
              <a:spLocks noChangeAspect="1" noChangeArrowheads="1" noTextEdit="1"/>
            </p:cNvSpPr>
            <p:nvPr/>
          </p:nvSpPr>
          <p:spPr bwMode="auto">
            <a:xfrm>
              <a:off x="3018" y="1707"/>
              <a:ext cx="2122"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 name="Oval 7"/>
            <p:cNvSpPr>
              <a:spLocks noChangeArrowheads="1"/>
            </p:cNvSpPr>
            <p:nvPr/>
          </p:nvSpPr>
          <p:spPr bwMode="auto">
            <a:xfrm>
              <a:off x="3033" y="1722"/>
              <a:ext cx="2092" cy="2092"/>
            </a:xfrm>
            <a:prstGeom prst="ellipse">
              <a:avLst/>
            </a:prstGeom>
            <a:solidFill>
              <a:srgbClr val="FFFFFF"/>
            </a:solidFill>
            <a:ln w="0">
              <a:solidFill>
                <a:srgbClr val="000000"/>
              </a:solidFill>
              <a:round/>
              <a:headEnd/>
              <a:tailEnd/>
            </a:ln>
          </p:spPr>
          <p:txBody>
            <a:bodyPr/>
            <a:lstStyle/>
            <a:p>
              <a:endParaRPr lang="en-US"/>
            </a:p>
          </p:txBody>
        </p:sp>
        <p:sp>
          <p:nvSpPr>
            <p:cNvPr id="10" name="Oval 8"/>
            <p:cNvSpPr>
              <a:spLocks noChangeArrowheads="1"/>
            </p:cNvSpPr>
            <p:nvPr/>
          </p:nvSpPr>
          <p:spPr bwMode="auto">
            <a:xfrm>
              <a:off x="3033" y="1722"/>
              <a:ext cx="2092" cy="2092"/>
            </a:xfrm>
            <a:prstGeom prst="ellipse">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9"/>
            <p:cNvSpPr>
              <a:spLocks/>
            </p:cNvSpPr>
            <p:nvPr/>
          </p:nvSpPr>
          <p:spPr bwMode="auto">
            <a:xfrm>
              <a:off x="4079" y="2768"/>
              <a:ext cx="1046" cy="1"/>
            </a:xfrm>
            <a:custGeom>
              <a:avLst/>
              <a:gdLst>
                <a:gd name="T0" fmla="*/ 0 w 1046"/>
                <a:gd name="T1" fmla="*/ 1046 w 1046"/>
                <a:gd name="T2" fmla="*/ 0 w 1046"/>
              </a:gdLst>
              <a:ahLst/>
              <a:cxnLst>
                <a:cxn ang="0">
                  <a:pos x="T0" y="0"/>
                </a:cxn>
                <a:cxn ang="0">
                  <a:pos x="T1" y="0"/>
                </a:cxn>
                <a:cxn ang="0">
                  <a:pos x="T2" y="0"/>
                </a:cxn>
              </a:cxnLst>
              <a:rect l="0" t="0" r="r" b="b"/>
              <a:pathLst>
                <a:path w="1046">
                  <a:moveTo>
                    <a:pt x="0" y="0"/>
                  </a:moveTo>
                  <a:lnTo>
                    <a:pt x="1046" y="0"/>
                  </a:lnTo>
                  <a:lnTo>
                    <a:pt x="0"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0"/>
            <p:cNvSpPr>
              <a:spLocks/>
            </p:cNvSpPr>
            <p:nvPr/>
          </p:nvSpPr>
          <p:spPr bwMode="auto">
            <a:xfrm>
              <a:off x="3756" y="2768"/>
              <a:ext cx="1369" cy="1046"/>
            </a:xfrm>
            <a:custGeom>
              <a:avLst/>
              <a:gdLst>
                <a:gd name="T0" fmla="*/ 593 w 2513"/>
                <a:gd name="T1" fmla="*/ 0 h 1920"/>
                <a:gd name="T2" fmla="*/ 2513 w 2513"/>
                <a:gd name="T3" fmla="*/ 0 h 1920"/>
                <a:gd name="T4" fmla="*/ 593 w 2513"/>
                <a:gd name="T5" fmla="*/ 1920 h 1920"/>
                <a:gd name="T6" fmla="*/ 0 w 2513"/>
                <a:gd name="T7" fmla="*/ 1826 h 1920"/>
                <a:gd name="T8" fmla="*/ 0 w 2513"/>
                <a:gd name="T9" fmla="*/ 1826 h 1920"/>
                <a:gd name="T10" fmla="*/ 593 w 2513"/>
                <a:gd name="T11" fmla="*/ 0 h 1920"/>
              </a:gdLst>
              <a:ahLst/>
              <a:cxnLst>
                <a:cxn ang="0">
                  <a:pos x="T0" y="T1"/>
                </a:cxn>
                <a:cxn ang="0">
                  <a:pos x="T2" y="T3"/>
                </a:cxn>
                <a:cxn ang="0">
                  <a:pos x="T4" y="T5"/>
                </a:cxn>
                <a:cxn ang="0">
                  <a:pos x="T6" y="T7"/>
                </a:cxn>
                <a:cxn ang="0">
                  <a:pos x="T8" y="T9"/>
                </a:cxn>
                <a:cxn ang="0">
                  <a:pos x="T10" y="T11"/>
                </a:cxn>
              </a:cxnLst>
              <a:rect l="0" t="0" r="r" b="b"/>
              <a:pathLst>
                <a:path w="2513" h="1920">
                  <a:moveTo>
                    <a:pt x="593" y="0"/>
                  </a:moveTo>
                  <a:lnTo>
                    <a:pt x="2513" y="0"/>
                  </a:lnTo>
                  <a:cubicBezTo>
                    <a:pt x="2513" y="1061"/>
                    <a:pt x="1654" y="1920"/>
                    <a:pt x="593" y="1920"/>
                  </a:cubicBezTo>
                  <a:cubicBezTo>
                    <a:pt x="392" y="1920"/>
                    <a:pt x="192" y="1889"/>
                    <a:pt x="0" y="1826"/>
                  </a:cubicBezTo>
                  <a:lnTo>
                    <a:pt x="0" y="1826"/>
                  </a:lnTo>
                  <a:lnTo>
                    <a:pt x="593" y="0"/>
                  </a:lnTo>
                  <a:close/>
                </a:path>
              </a:pathLst>
            </a:custGeom>
            <a:solidFill>
              <a:srgbClr val="FF6600"/>
            </a:solidFill>
            <a:ln w="0">
              <a:solidFill>
                <a:srgbClr val="000000"/>
              </a:solidFill>
              <a:prstDash val="solid"/>
              <a:round/>
              <a:headEnd/>
              <a:tailEnd/>
            </a:ln>
          </p:spPr>
          <p:txBody>
            <a:bodyPr/>
            <a:lstStyle/>
            <a:p>
              <a:endParaRPr lang="en-US"/>
            </a:p>
          </p:txBody>
        </p:sp>
        <p:sp>
          <p:nvSpPr>
            <p:cNvPr id="13" name="Freeform 11"/>
            <p:cNvSpPr>
              <a:spLocks/>
            </p:cNvSpPr>
            <p:nvPr/>
          </p:nvSpPr>
          <p:spPr bwMode="auto">
            <a:xfrm>
              <a:off x="3756" y="2768"/>
              <a:ext cx="1369" cy="1046"/>
            </a:xfrm>
            <a:custGeom>
              <a:avLst/>
              <a:gdLst>
                <a:gd name="T0" fmla="*/ 593 w 2513"/>
                <a:gd name="T1" fmla="*/ 0 h 1920"/>
                <a:gd name="T2" fmla="*/ 2513 w 2513"/>
                <a:gd name="T3" fmla="*/ 0 h 1920"/>
                <a:gd name="T4" fmla="*/ 593 w 2513"/>
                <a:gd name="T5" fmla="*/ 1920 h 1920"/>
                <a:gd name="T6" fmla="*/ 0 w 2513"/>
                <a:gd name="T7" fmla="*/ 1826 h 1920"/>
                <a:gd name="T8" fmla="*/ 0 w 2513"/>
                <a:gd name="T9" fmla="*/ 1826 h 1920"/>
                <a:gd name="T10" fmla="*/ 593 w 2513"/>
                <a:gd name="T11" fmla="*/ 0 h 1920"/>
              </a:gdLst>
              <a:ahLst/>
              <a:cxnLst>
                <a:cxn ang="0">
                  <a:pos x="T0" y="T1"/>
                </a:cxn>
                <a:cxn ang="0">
                  <a:pos x="T2" y="T3"/>
                </a:cxn>
                <a:cxn ang="0">
                  <a:pos x="T4" y="T5"/>
                </a:cxn>
                <a:cxn ang="0">
                  <a:pos x="T6" y="T7"/>
                </a:cxn>
                <a:cxn ang="0">
                  <a:pos x="T8" y="T9"/>
                </a:cxn>
                <a:cxn ang="0">
                  <a:pos x="T10" y="T11"/>
                </a:cxn>
              </a:cxnLst>
              <a:rect l="0" t="0" r="r" b="b"/>
              <a:pathLst>
                <a:path w="2513" h="1920">
                  <a:moveTo>
                    <a:pt x="593" y="0"/>
                  </a:moveTo>
                  <a:lnTo>
                    <a:pt x="2513" y="0"/>
                  </a:lnTo>
                  <a:cubicBezTo>
                    <a:pt x="2513" y="1061"/>
                    <a:pt x="1654" y="1920"/>
                    <a:pt x="593" y="1920"/>
                  </a:cubicBezTo>
                  <a:cubicBezTo>
                    <a:pt x="392" y="1920"/>
                    <a:pt x="192" y="1889"/>
                    <a:pt x="0" y="1826"/>
                  </a:cubicBezTo>
                  <a:lnTo>
                    <a:pt x="0" y="1826"/>
                  </a:lnTo>
                  <a:lnTo>
                    <a:pt x="593"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Rectangle 12"/>
            <p:cNvSpPr>
              <a:spLocks noChangeArrowheads="1"/>
            </p:cNvSpPr>
            <p:nvPr/>
          </p:nvSpPr>
          <p:spPr bwMode="auto">
            <a:xfrm>
              <a:off x="4163" y="3129"/>
              <a:ext cx="68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1"/>
              <a:r>
                <a:rPr lang="en-US" sz="1500" b="1">
                  <a:solidFill>
                    <a:srgbClr val="FFFFFF"/>
                  </a:solidFill>
                </a:rPr>
                <a:t>Qualitative</a:t>
              </a:r>
              <a:endParaRPr lang="en-US"/>
            </a:p>
          </p:txBody>
        </p:sp>
        <p:sp>
          <p:nvSpPr>
            <p:cNvPr id="15" name="Rectangle 13"/>
            <p:cNvSpPr>
              <a:spLocks noChangeArrowheads="1"/>
            </p:cNvSpPr>
            <p:nvPr/>
          </p:nvSpPr>
          <p:spPr bwMode="auto">
            <a:xfrm>
              <a:off x="4076" y="3268"/>
              <a:ext cx="89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1"/>
              <a:r>
                <a:rPr lang="en-US" sz="1500" b="1">
                  <a:solidFill>
                    <a:srgbClr val="FFFFFF"/>
                  </a:solidFill>
                </a:rPr>
                <a:t>Requirements</a:t>
              </a:r>
              <a:endParaRPr lang="en-US"/>
            </a:p>
          </p:txBody>
        </p:sp>
        <p:sp>
          <p:nvSpPr>
            <p:cNvPr id="16" name="Freeform 14"/>
            <p:cNvSpPr>
              <a:spLocks/>
            </p:cNvSpPr>
            <p:nvPr/>
          </p:nvSpPr>
          <p:spPr bwMode="auto">
            <a:xfrm>
              <a:off x="2906" y="2153"/>
              <a:ext cx="1173" cy="1610"/>
            </a:xfrm>
            <a:custGeom>
              <a:avLst/>
              <a:gdLst>
                <a:gd name="T0" fmla="*/ 2153 w 2153"/>
                <a:gd name="T1" fmla="*/ 1128 h 2954"/>
                <a:gd name="T2" fmla="*/ 1560 w 2153"/>
                <a:gd name="T3" fmla="*/ 2954 h 2954"/>
                <a:gd name="T4" fmla="*/ 327 w 2153"/>
                <a:gd name="T5" fmla="*/ 535 h 2954"/>
                <a:gd name="T6" fmla="*/ 600 w 2153"/>
                <a:gd name="T7" fmla="*/ 0 h 2954"/>
                <a:gd name="T8" fmla="*/ 600 w 2153"/>
                <a:gd name="T9" fmla="*/ 0 h 2954"/>
                <a:gd name="T10" fmla="*/ 2153 w 2153"/>
                <a:gd name="T11" fmla="*/ 1128 h 2954"/>
              </a:gdLst>
              <a:ahLst/>
              <a:cxnLst>
                <a:cxn ang="0">
                  <a:pos x="T0" y="T1"/>
                </a:cxn>
                <a:cxn ang="0">
                  <a:pos x="T2" y="T3"/>
                </a:cxn>
                <a:cxn ang="0">
                  <a:pos x="T4" y="T5"/>
                </a:cxn>
                <a:cxn ang="0">
                  <a:pos x="T6" y="T7"/>
                </a:cxn>
                <a:cxn ang="0">
                  <a:pos x="T8" y="T9"/>
                </a:cxn>
                <a:cxn ang="0">
                  <a:pos x="T10" y="T11"/>
                </a:cxn>
              </a:cxnLst>
              <a:rect l="0" t="0" r="r" b="b"/>
              <a:pathLst>
                <a:path w="2153" h="2954">
                  <a:moveTo>
                    <a:pt x="2153" y="1128"/>
                  </a:moveTo>
                  <a:lnTo>
                    <a:pt x="1560" y="2954"/>
                  </a:lnTo>
                  <a:cubicBezTo>
                    <a:pt x="551" y="2627"/>
                    <a:pt x="0" y="1543"/>
                    <a:pt x="327" y="535"/>
                  </a:cubicBezTo>
                  <a:cubicBezTo>
                    <a:pt x="390" y="343"/>
                    <a:pt x="482" y="163"/>
                    <a:pt x="600" y="0"/>
                  </a:cubicBezTo>
                  <a:lnTo>
                    <a:pt x="600" y="0"/>
                  </a:lnTo>
                  <a:lnTo>
                    <a:pt x="2153" y="1128"/>
                  </a:lnTo>
                  <a:close/>
                </a:path>
              </a:pathLst>
            </a:custGeom>
            <a:solidFill>
              <a:srgbClr val="008000"/>
            </a:solidFill>
            <a:ln w="0">
              <a:solidFill>
                <a:srgbClr val="000000"/>
              </a:solidFill>
              <a:prstDash val="solid"/>
              <a:round/>
              <a:headEnd/>
              <a:tailEnd/>
            </a:ln>
          </p:spPr>
          <p:txBody>
            <a:bodyPr/>
            <a:lstStyle/>
            <a:p>
              <a:endParaRPr lang="en-US"/>
            </a:p>
          </p:txBody>
        </p:sp>
        <p:sp>
          <p:nvSpPr>
            <p:cNvPr id="17" name="Freeform 15"/>
            <p:cNvSpPr>
              <a:spLocks/>
            </p:cNvSpPr>
            <p:nvPr/>
          </p:nvSpPr>
          <p:spPr bwMode="auto">
            <a:xfrm>
              <a:off x="2906" y="2153"/>
              <a:ext cx="1173" cy="1610"/>
            </a:xfrm>
            <a:custGeom>
              <a:avLst/>
              <a:gdLst>
                <a:gd name="T0" fmla="*/ 2153 w 2153"/>
                <a:gd name="T1" fmla="*/ 1128 h 2954"/>
                <a:gd name="T2" fmla="*/ 1560 w 2153"/>
                <a:gd name="T3" fmla="*/ 2954 h 2954"/>
                <a:gd name="T4" fmla="*/ 327 w 2153"/>
                <a:gd name="T5" fmla="*/ 535 h 2954"/>
                <a:gd name="T6" fmla="*/ 600 w 2153"/>
                <a:gd name="T7" fmla="*/ 0 h 2954"/>
                <a:gd name="T8" fmla="*/ 600 w 2153"/>
                <a:gd name="T9" fmla="*/ 0 h 2954"/>
                <a:gd name="T10" fmla="*/ 2153 w 2153"/>
                <a:gd name="T11" fmla="*/ 1128 h 2954"/>
              </a:gdLst>
              <a:ahLst/>
              <a:cxnLst>
                <a:cxn ang="0">
                  <a:pos x="T0" y="T1"/>
                </a:cxn>
                <a:cxn ang="0">
                  <a:pos x="T2" y="T3"/>
                </a:cxn>
                <a:cxn ang="0">
                  <a:pos x="T4" y="T5"/>
                </a:cxn>
                <a:cxn ang="0">
                  <a:pos x="T6" y="T7"/>
                </a:cxn>
                <a:cxn ang="0">
                  <a:pos x="T8" y="T9"/>
                </a:cxn>
                <a:cxn ang="0">
                  <a:pos x="T10" y="T11"/>
                </a:cxn>
              </a:cxnLst>
              <a:rect l="0" t="0" r="r" b="b"/>
              <a:pathLst>
                <a:path w="2153" h="2954">
                  <a:moveTo>
                    <a:pt x="2153" y="1128"/>
                  </a:moveTo>
                  <a:lnTo>
                    <a:pt x="1560" y="2954"/>
                  </a:lnTo>
                  <a:cubicBezTo>
                    <a:pt x="551" y="2627"/>
                    <a:pt x="0" y="1543"/>
                    <a:pt x="327" y="535"/>
                  </a:cubicBezTo>
                  <a:cubicBezTo>
                    <a:pt x="390" y="343"/>
                    <a:pt x="482" y="163"/>
                    <a:pt x="600" y="0"/>
                  </a:cubicBezTo>
                  <a:lnTo>
                    <a:pt x="600" y="0"/>
                  </a:lnTo>
                  <a:lnTo>
                    <a:pt x="2153" y="1128"/>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Rectangle 16"/>
            <p:cNvSpPr>
              <a:spLocks noChangeArrowheads="1"/>
            </p:cNvSpPr>
            <p:nvPr/>
          </p:nvSpPr>
          <p:spPr bwMode="auto">
            <a:xfrm>
              <a:off x="3307" y="2744"/>
              <a:ext cx="45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1"/>
              <a:r>
                <a:rPr lang="en-US" sz="1500" b="1">
                  <a:solidFill>
                    <a:srgbClr val="FFFFFF"/>
                  </a:solidFill>
                </a:rPr>
                <a:t>Hidden</a:t>
              </a:r>
              <a:endParaRPr lang="en-US"/>
            </a:p>
          </p:txBody>
        </p:sp>
        <p:sp>
          <p:nvSpPr>
            <p:cNvPr id="19" name="Rectangle 17"/>
            <p:cNvSpPr>
              <a:spLocks noChangeArrowheads="1"/>
            </p:cNvSpPr>
            <p:nvPr/>
          </p:nvSpPr>
          <p:spPr bwMode="auto">
            <a:xfrm>
              <a:off x="3209" y="2884"/>
              <a:ext cx="67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1"/>
              <a:r>
                <a:rPr lang="en-US" sz="1500" b="1">
                  <a:solidFill>
                    <a:srgbClr val="FFFFFF"/>
                  </a:solidFill>
                </a:rPr>
                <a:t>Functional</a:t>
              </a:r>
              <a:endParaRPr lang="en-US"/>
            </a:p>
          </p:txBody>
        </p:sp>
        <p:sp>
          <p:nvSpPr>
            <p:cNvPr id="20" name="Rectangle 18"/>
            <p:cNvSpPr>
              <a:spLocks noChangeArrowheads="1"/>
            </p:cNvSpPr>
            <p:nvPr/>
          </p:nvSpPr>
          <p:spPr bwMode="auto">
            <a:xfrm>
              <a:off x="3109" y="3024"/>
              <a:ext cx="89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1"/>
              <a:r>
                <a:rPr lang="en-US" sz="1500" b="1">
                  <a:solidFill>
                    <a:srgbClr val="FFFFFF"/>
                  </a:solidFill>
                </a:rPr>
                <a:t>Requirements</a:t>
              </a:r>
              <a:endParaRPr lang="en-US"/>
            </a:p>
          </p:txBody>
        </p:sp>
        <p:sp>
          <p:nvSpPr>
            <p:cNvPr id="21" name="Freeform 19"/>
            <p:cNvSpPr>
              <a:spLocks/>
            </p:cNvSpPr>
            <p:nvPr/>
          </p:nvSpPr>
          <p:spPr bwMode="auto">
            <a:xfrm>
              <a:off x="3233" y="1582"/>
              <a:ext cx="1892" cy="1186"/>
            </a:xfrm>
            <a:custGeom>
              <a:avLst/>
              <a:gdLst>
                <a:gd name="T0" fmla="*/ 1553 w 3473"/>
                <a:gd name="T1" fmla="*/ 2176 h 2176"/>
                <a:gd name="T2" fmla="*/ 0 w 3473"/>
                <a:gd name="T3" fmla="*/ 1048 h 2176"/>
                <a:gd name="T4" fmla="*/ 2682 w 3473"/>
                <a:gd name="T5" fmla="*/ 623 h 2176"/>
                <a:gd name="T6" fmla="*/ 3473 w 3473"/>
                <a:gd name="T7" fmla="*/ 2176 h 2176"/>
                <a:gd name="T8" fmla="*/ 3473 w 3473"/>
                <a:gd name="T9" fmla="*/ 2176 h 2176"/>
                <a:gd name="T10" fmla="*/ 1553 w 3473"/>
                <a:gd name="T11" fmla="*/ 2176 h 2176"/>
              </a:gdLst>
              <a:ahLst/>
              <a:cxnLst>
                <a:cxn ang="0">
                  <a:pos x="T0" y="T1"/>
                </a:cxn>
                <a:cxn ang="0">
                  <a:pos x="T2" y="T3"/>
                </a:cxn>
                <a:cxn ang="0">
                  <a:pos x="T4" y="T5"/>
                </a:cxn>
                <a:cxn ang="0">
                  <a:pos x="T6" y="T7"/>
                </a:cxn>
                <a:cxn ang="0">
                  <a:pos x="T8" y="T9"/>
                </a:cxn>
                <a:cxn ang="0">
                  <a:pos x="T10" y="T11"/>
                </a:cxn>
              </a:cxnLst>
              <a:rect l="0" t="0" r="r" b="b"/>
              <a:pathLst>
                <a:path w="3473" h="2176">
                  <a:moveTo>
                    <a:pt x="1553" y="2176"/>
                  </a:moveTo>
                  <a:lnTo>
                    <a:pt x="0" y="1048"/>
                  </a:lnTo>
                  <a:cubicBezTo>
                    <a:pt x="623" y="190"/>
                    <a:pt x="1824" y="0"/>
                    <a:pt x="2682" y="623"/>
                  </a:cubicBezTo>
                  <a:cubicBezTo>
                    <a:pt x="3179" y="984"/>
                    <a:pt x="3473" y="1562"/>
                    <a:pt x="3473" y="2176"/>
                  </a:cubicBezTo>
                  <a:lnTo>
                    <a:pt x="3473" y="2176"/>
                  </a:lnTo>
                  <a:lnTo>
                    <a:pt x="1553" y="2176"/>
                  </a:lnTo>
                  <a:close/>
                </a:path>
              </a:pathLst>
            </a:custGeom>
            <a:solidFill>
              <a:srgbClr val="0000FF"/>
            </a:solidFill>
            <a:ln w="0">
              <a:solidFill>
                <a:srgbClr val="000000"/>
              </a:solidFill>
              <a:prstDash val="solid"/>
              <a:round/>
              <a:headEnd/>
              <a:tailEnd/>
            </a:ln>
          </p:spPr>
          <p:txBody>
            <a:bodyPr/>
            <a:lstStyle/>
            <a:p>
              <a:endParaRPr lang="en-US"/>
            </a:p>
          </p:txBody>
        </p:sp>
        <p:sp>
          <p:nvSpPr>
            <p:cNvPr id="22" name="Freeform 20"/>
            <p:cNvSpPr>
              <a:spLocks/>
            </p:cNvSpPr>
            <p:nvPr/>
          </p:nvSpPr>
          <p:spPr bwMode="auto">
            <a:xfrm>
              <a:off x="3233" y="1582"/>
              <a:ext cx="1892" cy="1186"/>
            </a:xfrm>
            <a:custGeom>
              <a:avLst/>
              <a:gdLst>
                <a:gd name="T0" fmla="*/ 1553 w 3473"/>
                <a:gd name="T1" fmla="*/ 2176 h 2176"/>
                <a:gd name="T2" fmla="*/ 0 w 3473"/>
                <a:gd name="T3" fmla="*/ 1048 h 2176"/>
                <a:gd name="T4" fmla="*/ 2682 w 3473"/>
                <a:gd name="T5" fmla="*/ 623 h 2176"/>
                <a:gd name="T6" fmla="*/ 3473 w 3473"/>
                <a:gd name="T7" fmla="*/ 2176 h 2176"/>
                <a:gd name="T8" fmla="*/ 3473 w 3473"/>
                <a:gd name="T9" fmla="*/ 2176 h 2176"/>
                <a:gd name="T10" fmla="*/ 1553 w 3473"/>
                <a:gd name="T11" fmla="*/ 2176 h 2176"/>
              </a:gdLst>
              <a:ahLst/>
              <a:cxnLst>
                <a:cxn ang="0">
                  <a:pos x="T0" y="T1"/>
                </a:cxn>
                <a:cxn ang="0">
                  <a:pos x="T2" y="T3"/>
                </a:cxn>
                <a:cxn ang="0">
                  <a:pos x="T4" y="T5"/>
                </a:cxn>
                <a:cxn ang="0">
                  <a:pos x="T6" y="T7"/>
                </a:cxn>
                <a:cxn ang="0">
                  <a:pos x="T8" y="T9"/>
                </a:cxn>
                <a:cxn ang="0">
                  <a:pos x="T10" y="T11"/>
                </a:cxn>
              </a:cxnLst>
              <a:rect l="0" t="0" r="r" b="b"/>
              <a:pathLst>
                <a:path w="3473" h="2176">
                  <a:moveTo>
                    <a:pt x="1553" y="2176"/>
                  </a:moveTo>
                  <a:lnTo>
                    <a:pt x="0" y="1048"/>
                  </a:lnTo>
                  <a:cubicBezTo>
                    <a:pt x="623" y="190"/>
                    <a:pt x="1824" y="0"/>
                    <a:pt x="2682" y="623"/>
                  </a:cubicBezTo>
                  <a:cubicBezTo>
                    <a:pt x="3179" y="984"/>
                    <a:pt x="3473" y="1562"/>
                    <a:pt x="3473" y="2176"/>
                  </a:cubicBezTo>
                  <a:lnTo>
                    <a:pt x="3473" y="2176"/>
                  </a:lnTo>
                  <a:lnTo>
                    <a:pt x="1553" y="2176"/>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Rectangle 21"/>
            <p:cNvSpPr>
              <a:spLocks noChangeArrowheads="1"/>
            </p:cNvSpPr>
            <p:nvPr/>
          </p:nvSpPr>
          <p:spPr bwMode="auto">
            <a:xfrm>
              <a:off x="3899" y="2091"/>
              <a:ext cx="892"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1"/>
              <a:r>
                <a:rPr lang="en-US" sz="1500" b="1">
                  <a:solidFill>
                    <a:srgbClr val="FFFFFF"/>
                  </a:solidFill>
                </a:rPr>
                <a:t>Functional </a:t>
              </a:r>
              <a:br>
                <a:rPr lang="en-US" sz="1500" b="1">
                  <a:solidFill>
                    <a:srgbClr val="FFFFFF"/>
                  </a:solidFill>
                </a:rPr>
              </a:br>
              <a:r>
                <a:rPr lang="en-US" sz="1500" b="1">
                  <a:solidFill>
                    <a:srgbClr val="FFFFFF"/>
                  </a:solidFill>
                </a:rPr>
                <a:t>Visible </a:t>
              </a:r>
              <a:br>
                <a:rPr lang="en-US" sz="1500" b="1">
                  <a:solidFill>
                    <a:srgbClr val="FFFFFF"/>
                  </a:solidFill>
                </a:rPr>
              </a:br>
              <a:r>
                <a:rPr lang="en-US" sz="1500" b="1">
                  <a:solidFill>
                    <a:srgbClr val="FFFFFF"/>
                  </a:solidFill>
                </a:rPr>
                <a:t>Requirements</a:t>
              </a:r>
              <a:endParaRPr lang="en-US"/>
            </a:p>
          </p:txBody>
        </p:sp>
        <p:sp>
          <p:nvSpPr>
            <p:cNvPr id="24" name="Freeform 22"/>
            <p:cNvSpPr>
              <a:spLocks/>
            </p:cNvSpPr>
            <p:nvPr/>
          </p:nvSpPr>
          <p:spPr bwMode="auto">
            <a:xfrm>
              <a:off x="4079" y="2768"/>
              <a:ext cx="1046" cy="1"/>
            </a:xfrm>
            <a:custGeom>
              <a:avLst/>
              <a:gdLst>
                <a:gd name="T0" fmla="*/ 0 w 1046"/>
                <a:gd name="T1" fmla="*/ 1046 w 1046"/>
                <a:gd name="T2" fmla="*/ 0 w 1046"/>
              </a:gdLst>
              <a:ahLst/>
              <a:cxnLst>
                <a:cxn ang="0">
                  <a:pos x="T0" y="0"/>
                </a:cxn>
                <a:cxn ang="0">
                  <a:pos x="T1" y="0"/>
                </a:cxn>
                <a:cxn ang="0">
                  <a:pos x="T2" y="0"/>
                </a:cxn>
              </a:cxnLst>
              <a:rect l="0" t="0" r="r" b="b"/>
              <a:pathLst>
                <a:path w="1046">
                  <a:moveTo>
                    <a:pt x="0" y="0"/>
                  </a:moveTo>
                  <a:lnTo>
                    <a:pt x="1046" y="0"/>
                  </a:lnTo>
                  <a:lnTo>
                    <a:pt x="0"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3"/>
            <p:cNvSpPr>
              <a:spLocks/>
            </p:cNvSpPr>
            <p:nvPr/>
          </p:nvSpPr>
          <p:spPr bwMode="auto">
            <a:xfrm>
              <a:off x="4079" y="2768"/>
              <a:ext cx="1046" cy="1"/>
            </a:xfrm>
            <a:custGeom>
              <a:avLst/>
              <a:gdLst>
                <a:gd name="T0" fmla="*/ 0 w 1046"/>
                <a:gd name="T1" fmla="*/ 1046 w 1046"/>
                <a:gd name="T2" fmla="*/ 0 w 1046"/>
              </a:gdLst>
              <a:ahLst/>
              <a:cxnLst>
                <a:cxn ang="0">
                  <a:pos x="T0" y="0"/>
                </a:cxn>
                <a:cxn ang="0">
                  <a:pos x="T1" y="0"/>
                </a:cxn>
                <a:cxn ang="0">
                  <a:pos x="T2" y="0"/>
                </a:cxn>
              </a:cxnLst>
              <a:rect l="0" t="0" r="r" b="b"/>
              <a:pathLst>
                <a:path w="1046">
                  <a:moveTo>
                    <a:pt x="0" y="0"/>
                  </a:moveTo>
                  <a:lnTo>
                    <a:pt x="1046" y="0"/>
                  </a:lnTo>
                  <a:lnTo>
                    <a:pt x="0"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p:cNvSpPr>
              <a:spLocks/>
            </p:cNvSpPr>
            <p:nvPr/>
          </p:nvSpPr>
          <p:spPr bwMode="auto">
            <a:xfrm>
              <a:off x="4079" y="2768"/>
              <a:ext cx="1046" cy="1"/>
            </a:xfrm>
            <a:custGeom>
              <a:avLst/>
              <a:gdLst>
                <a:gd name="T0" fmla="*/ 0 w 1046"/>
                <a:gd name="T1" fmla="*/ 1046 w 1046"/>
                <a:gd name="T2" fmla="*/ 0 w 1046"/>
              </a:gdLst>
              <a:ahLst/>
              <a:cxnLst>
                <a:cxn ang="0">
                  <a:pos x="T0" y="0"/>
                </a:cxn>
                <a:cxn ang="0">
                  <a:pos x="T1" y="0"/>
                </a:cxn>
                <a:cxn ang="0">
                  <a:pos x="T2" y="0"/>
                </a:cxn>
              </a:cxnLst>
              <a:rect l="0" t="0" r="r" b="b"/>
              <a:pathLst>
                <a:path w="1046">
                  <a:moveTo>
                    <a:pt x="0" y="0"/>
                  </a:moveTo>
                  <a:lnTo>
                    <a:pt x="1046" y="0"/>
                  </a:lnTo>
                  <a:lnTo>
                    <a:pt x="0"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5"/>
            <p:cNvSpPr>
              <a:spLocks/>
            </p:cNvSpPr>
            <p:nvPr/>
          </p:nvSpPr>
          <p:spPr bwMode="auto">
            <a:xfrm>
              <a:off x="4079" y="2768"/>
              <a:ext cx="1046" cy="1"/>
            </a:xfrm>
            <a:custGeom>
              <a:avLst/>
              <a:gdLst>
                <a:gd name="T0" fmla="*/ 0 w 1046"/>
                <a:gd name="T1" fmla="*/ 1046 w 1046"/>
                <a:gd name="T2" fmla="*/ 0 w 1046"/>
              </a:gdLst>
              <a:ahLst/>
              <a:cxnLst>
                <a:cxn ang="0">
                  <a:pos x="T0" y="0"/>
                </a:cxn>
                <a:cxn ang="0">
                  <a:pos x="T1" y="0"/>
                </a:cxn>
                <a:cxn ang="0">
                  <a:pos x="T2" y="0"/>
                </a:cxn>
              </a:cxnLst>
              <a:rect l="0" t="0" r="r" b="b"/>
              <a:pathLst>
                <a:path w="1046">
                  <a:moveTo>
                    <a:pt x="0" y="0"/>
                  </a:moveTo>
                  <a:lnTo>
                    <a:pt x="1046" y="0"/>
                  </a:lnTo>
                  <a:lnTo>
                    <a:pt x="0"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6"/>
            <p:cNvSpPr>
              <a:spLocks/>
            </p:cNvSpPr>
            <p:nvPr/>
          </p:nvSpPr>
          <p:spPr bwMode="auto">
            <a:xfrm>
              <a:off x="4079" y="2768"/>
              <a:ext cx="1046" cy="1"/>
            </a:xfrm>
            <a:custGeom>
              <a:avLst/>
              <a:gdLst>
                <a:gd name="T0" fmla="*/ 0 w 1046"/>
                <a:gd name="T1" fmla="*/ 1046 w 1046"/>
                <a:gd name="T2" fmla="*/ 0 w 1046"/>
              </a:gdLst>
              <a:ahLst/>
              <a:cxnLst>
                <a:cxn ang="0">
                  <a:pos x="T0" y="0"/>
                </a:cxn>
                <a:cxn ang="0">
                  <a:pos x="T1" y="0"/>
                </a:cxn>
                <a:cxn ang="0">
                  <a:pos x="T2" y="0"/>
                </a:cxn>
              </a:cxnLst>
              <a:rect l="0" t="0" r="r" b="b"/>
              <a:pathLst>
                <a:path w="1046">
                  <a:moveTo>
                    <a:pt x="0" y="0"/>
                  </a:moveTo>
                  <a:lnTo>
                    <a:pt x="1046" y="0"/>
                  </a:lnTo>
                  <a:lnTo>
                    <a:pt x="0"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7"/>
            <p:cNvSpPr>
              <a:spLocks/>
            </p:cNvSpPr>
            <p:nvPr/>
          </p:nvSpPr>
          <p:spPr bwMode="auto">
            <a:xfrm>
              <a:off x="4079" y="2768"/>
              <a:ext cx="1046" cy="1"/>
            </a:xfrm>
            <a:custGeom>
              <a:avLst/>
              <a:gdLst>
                <a:gd name="T0" fmla="*/ 0 w 1046"/>
                <a:gd name="T1" fmla="*/ 1046 w 1046"/>
                <a:gd name="T2" fmla="*/ 0 w 1046"/>
              </a:gdLst>
              <a:ahLst/>
              <a:cxnLst>
                <a:cxn ang="0">
                  <a:pos x="T0" y="0"/>
                </a:cxn>
                <a:cxn ang="0">
                  <a:pos x="T1" y="0"/>
                </a:cxn>
                <a:cxn ang="0">
                  <a:pos x="T2" y="0"/>
                </a:cxn>
              </a:cxnLst>
              <a:rect l="0" t="0" r="r" b="b"/>
              <a:pathLst>
                <a:path w="1046">
                  <a:moveTo>
                    <a:pt x="0" y="0"/>
                  </a:moveTo>
                  <a:lnTo>
                    <a:pt x="1046" y="0"/>
                  </a:lnTo>
                  <a:lnTo>
                    <a:pt x="0" y="0"/>
                  </a:lnTo>
                  <a:close/>
                </a:path>
              </a:pathLst>
            </a:custGeom>
            <a:noFill/>
            <a:ln w="11113" cap="rnd">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378793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Use-case diagram</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16</a:t>
            </a:fld>
            <a:endParaRPr lang="en-US" dirty="0"/>
          </a:p>
        </p:txBody>
      </p:sp>
    </p:spTree>
    <p:extLst>
      <p:ext uri="{BB962C8B-B14F-4D97-AF65-F5344CB8AC3E}">
        <p14:creationId xmlns:p14="http://schemas.microsoft.com/office/powerpoint/2010/main" val="205808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962400"/>
            <a:ext cx="8229600" cy="2163763"/>
          </a:xfrm>
        </p:spPr>
        <p:txBody>
          <a:bodyPr>
            <a:normAutofit fontScale="77500" lnSpcReduction="20000"/>
          </a:bodyPr>
          <a:lstStyle/>
          <a:p>
            <a:r>
              <a:rPr lang="en-US"/>
              <a:t>Sebuah use case adalah </a:t>
            </a:r>
            <a:r>
              <a:rPr lang="en-US" b="1"/>
              <a:t>kontrak</a:t>
            </a:r>
            <a:r>
              <a:rPr lang="en-US"/>
              <a:t> dari interaksi antara </a:t>
            </a:r>
            <a:r>
              <a:rPr lang="en-US" b="1" i="1"/>
              <a:t>sistem</a:t>
            </a:r>
            <a:r>
              <a:rPr lang="en-US"/>
              <a:t> dan </a:t>
            </a:r>
            <a:r>
              <a:rPr lang="en-US" b="1" i="1"/>
              <a:t>aktor</a:t>
            </a:r>
            <a:r>
              <a:rPr lang="en-US" smtClean="0"/>
              <a:t>.</a:t>
            </a:r>
            <a:endParaRPr lang="en-US"/>
          </a:p>
          <a:p>
            <a:r>
              <a:rPr lang="en-US"/>
              <a:t>Sebuah model use case </a:t>
            </a:r>
            <a:r>
              <a:rPr lang="en-US" smtClean="0"/>
              <a:t>lengkap</a:t>
            </a:r>
            <a:r>
              <a:rPr lang="en-US"/>
              <a:t> terdiri dari </a:t>
            </a:r>
            <a:r>
              <a:rPr lang="en-US" smtClean="0"/>
              <a:t>:</a:t>
            </a:r>
            <a:endParaRPr lang="en-US"/>
          </a:p>
          <a:p>
            <a:pPr lvl="1"/>
            <a:r>
              <a:rPr lang="en-US"/>
              <a:t>Sebuah </a:t>
            </a:r>
            <a:r>
              <a:rPr lang="en-US" smtClean="0"/>
              <a:t>diagram yang</a:t>
            </a:r>
            <a:r>
              <a:rPr lang="en-US"/>
              <a:t> menggambarkan hubungan antara </a:t>
            </a:r>
            <a:r>
              <a:rPr lang="en-US" smtClean="0"/>
              <a:t>use-case </a:t>
            </a:r>
            <a:r>
              <a:rPr lang="en-US"/>
              <a:t>dan </a:t>
            </a:r>
            <a:r>
              <a:rPr lang="en-US" smtClean="0"/>
              <a:t>aktor.</a:t>
            </a:r>
          </a:p>
          <a:p>
            <a:pPr lvl="1"/>
            <a:r>
              <a:rPr lang="en-US"/>
              <a:t>Sebuah dokumen yang menjelaskan </a:t>
            </a:r>
            <a:r>
              <a:rPr lang="en-US" smtClean="0"/>
              <a:t>use </a:t>
            </a:r>
            <a:r>
              <a:rPr lang="en-US"/>
              <a:t>case </a:t>
            </a:r>
            <a:r>
              <a:rPr lang="en-US" smtClean="0"/>
              <a:t>dengan rinci.</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17</a:t>
            </a:fld>
            <a:endParaRPr lang="en-US" dirty="0"/>
          </a:p>
        </p:txBody>
      </p:sp>
      <p:grpSp>
        <p:nvGrpSpPr>
          <p:cNvPr id="10" name="Group 9"/>
          <p:cNvGrpSpPr/>
          <p:nvPr/>
        </p:nvGrpSpPr>
        <p:grpSpPr>
          <a:xfrm>
            <a:off x="901700" y="1600200"/>
            <a:ext cx="7327900" cy="2173916"/>
            <a:chOff x="441325" y="993775"/>
            <a:chExt cx="8181975" cy="2427288"/>
          </a:xfrm>
        </p:grpSpPr>
        <p:sp>
          <p:nvSpPr>
            <p:cNvPr id="11" name="Rectangle 27"/>
            <p:cNvSpPr>
              <a:spLocks noChangeArrowheads="1"/>
            </p:cNvSpPr>
            <p:nvPr/>
          </p:nvSpPr>
          <p:spPr bwMode="auto">
            <a:xfrm>
              <a:off x="441325" y="993775"/>
              <a:ext cx="8181975" cy="2427288"/>
            </a:xfrm>
            <a:prstGeom prst="rect">
              <a:avLst/>
            </a:prstGeom>
            <a:noFill/>
            <a:ln w="19050" cap="rnd" algn="ctr">
              <a:solidFill>
                <a:srgbClr val="C0C0C0"/>
              </a:solidFill>
              <a:prstDash val="sysDot"/>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sz="1200">
                  <a:solidFill>
                    <a:srgbClr val="808080"/>
                  </a:solidFill>
                </a:rPr>
                <a:t>Illustration</a:t>
              </a:r>
            </a:p>
          </p:txBody>
        </p:sp>
        <p:grpSp>
          <p:nvGrpSpPr>
            <p:cNvPr id="12" name="Group 4"/>
            <p:cNvGrpSpPr>
              <a:grpSpLocks/>
            </p:cNvGrpSpPr>
            <p:nvPr/>
          </p:nvGrpSpPr>
          <p:grpSpPr bwMode="auto">
            <a:xfrm>
              <a:off x="3203575" y="1516063"/>
              <a:ext cx="2028825" cy="895350"/>
              <a:chOff x="4176" y="720"/>
              <a:chExt cx="576" cy="432"/>
            </a:xfrm>
          </p:grpSpPr>
          <p:sp>
            <p:nvSpPr>
              <p:cNvPr id="25" name="Oval 5"/>
              <p:cNvSpPr>
                <a:spLocks noChangeArrowheads="1"/>
              </p:cNvSpPr>
              <p:nvPr/>
            </p:nvSpPr>
            <p:spPr bwMode="auto">
              <a:xfrm>
                <a:off x="4176" y="720"/>
                <a:ext cx="576"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endParaRPr lang="en-US" sz="2800">
                  <a:latin typeface="Times New Roman" pitchFamily="18" charset="0"/>
                </a:endParaRPr>
              </a:p>
            </p:txBody>
          </p:sp>
          <p:sp>
            <p:nvSpPr>
              <p:cNvPr id="26" name="Text Box 6"/>
              <p:cNvSpPr txBox="1">
                <a:spLocks noChangeArrowheads="1"/>
              </p:cNvSpPr>
              <p:nvPr/>
            </p:nvSpPr>
            <p:spPr bwMode="auto">
              <a:xfrm>
                <a:off x="4224" y="816"/>
                <a:ext cx="52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Comic Sans MS" pitchFamily="66" charset="0"/>
                  </a:rPr>
                  <a:t>Use Case</a:t>
                </a:r>
              </a:p>
            </p:txBody>
          </p:sp>
        </p:grpSp>
        <p:sp>
          <p:nvSpPr>
            <p:cNvPr id="13" name="Text Box 10"/>
            <p:cNvSpPr txBox="1">
              <a:spLocks noChangeArrowheads="1"/>
            </p:cNvSpPr>
            <p:nvPr/>
          </p:nvSpPr>
          <p:spPr bwMode="auto">
            <a:xfrm>
              <a:off x="2871788" y="2738438"/>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Use case in diagram</a:t>
              </a:r>
            </a:p>
          </p:txBody>
        </p:sp>
        <p:sp>
          <p:nvSpPr>
            <p:cNvPr id="14" name="Text Box 11"/>
            <p:cNvSpPr txBox="1">
              <a:spLocks noChangeArrowheads="1"/>
            </p:cNvSpPr>
            <p:nvPr/>
          </p:nvSpPr>
          <p:spPr bwMode="auto">
            <a:xfrm>
              <a:off x="6270625" y="2733675"/>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Use Case in script</a:t>
              </a:r>
            </a:p>
          </p:txBody>
        </p:sp>
        <p:pic>
          <p:nvPicPr>
            <p:cNvPr id="15" name="Picture 12" descr="j03230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3113" y="1420813"/>
              <a:ext cx="1204912" cy="1233487"/>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3"/>
            <p:cNvSpPr>
              <a:spLocks noChangeArrowheads="1"/>
            </p:cNvSpPr>
            <p:nvPr/>
          </p:nvSpPr>
          <p:spPr bwMode="auto">
            <a:xfrm>
              <a:off x="5637213" y="1795463"/>
              <a:ext cx="1174750" cy="392112"/>
            </a:xfrm>
            <a:prstGeom prst="leftRightArrow">
              <a:avLst>
                <a:gd name="adj1" fmla="val 50000"/>
                <a:gd name="adj2" fmla="val 59919"/>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18"/>
            <p:cNvSpPr>
              <a:spLocks noChangeArrowheads="1"/>
            </p:cNvSpPr>
            <p:nvPr/>
          </p:nvSpPr>
          <p:spPr bwMode="auto">
            <a:xfrm>
              <a:off x="1371600" y="1265238"/>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9"/>
            <p:cNvSpPr>
              <a:spLocks noChangeShapeType="1"/>
            </p:cNvSpPr>
            <p:nvPr/>
          </p:nvSpPr>
          <p:spPr bwMode="auto">
            <a:xfrm>
              <a:off x="1524000" y="157003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0"/>
            <p:cNvSpPr>
              <a:spLocks noChangeShapeType="1"/>
            </p:cNvSpPr>
            <p:nvPr/>
          </p:nvSpPr>
          <p:spPr bwMode="auto">
            <a:xfrm>
              <a:off x="1524000" y="1722438"/>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1"/>
            <p:cNvSpPr>
              <a:spLocks noChangeShapeType="1"/>
            </p:cNvSpPr>
            <p:nvPr/>
          </p:nvSpPr>
          <p:spPr bwMode="auto">
            <a:xfrm flipH="1">
              <a:off x="1295400" y="1722438"/>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22"/>
            <p:cNvSpPr>
              <a:spLocks noChangeShapeType="1"/>
            </p:cNvSpPr>
            <p:nvPr/>
          </p:nvSpPr>
          <p:spPr bwMode="auto">
            <a:xfrm>
              <a:off x="1524000" y="2103438"/>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3"/>
            <p:cNvSpPr>
              <a:spLocks noChangeShapeType="1"/>
            </p:cNvSpPr>
            <p:nvPr/>
          </p:nvSpPr>
          <p:spPr bwMode="auto">
            <a:xfrm flipH="1">
              <a:off x="1371600" y="2103438"/>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24"/>
            <p:cNvSpPr txBox="1">
              <a:spLocks noChangeArrowheads="1"/>
            </p:cNvSpPr>
            <p:nvPr/>
          </p:nvSpPr>
          <p:spPr bwMode="auto">
            <a:xfrm>
              <a:off x="1112838" y="2732088"/>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Actor</a:t>
              </a:r>
            </a:p>
          </p:txBody>
        </p:sp>
        <p:sp>
          <p:nvSpPr>
            <p:cNvPr id="24" name="Line 25"/>
            <p:cNvSpPr>
              <a:spLocks noChangeShapeType="1"/>
            </p:cNvSpPr>
            <p:nvPr/>
          </p:nvSpPr>
          <p:spPr bwMode="auto">
            <a:xfrm flipH="1">
              <a:off x="2090738" y="1892300"/>
              <a:ext cx="946150" cy="3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0700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 Menggunakan Use Case</a:t>
            </a:r>
            <a:endParaRPr lang="en-US"/>
          </a:p>
        </p:txBody>
      </p:sp>
      <p:sp>
        <p:nvSpPr>
          <p:cNvPr id="3" name="Content Placeholder 2"/>
          <p:cNvSpPr>
            <a:spLocks noGrp="1"/>
          </p:cNvSpPr>
          <p:nvPr>
            <p:ph idx="1"/>
          </p:nvPr>
        </p:nvSpPr>
        <p:spPr/>
        <p:txBody>
          <a:bodyPr/>
          <a:lstStyle/>
          <a:p>
            <a:pPr marL="495300" indent="-495300">
              <a:buFontTx/>
              <a:buAutoNum type="arabicPeriod"/>
            </a:pPr>
            <a:r>
              <a:rPr lang="en-US"/>
              <a:t>Create a semi-formal model of the functional requirements</a:t>
            </a:r>
          </a:p>
          <a:p>
            <a:pPr marL="495300" indent="-495300">
              <a:buFontTx/>
              <a:buAutoNum type="arabicPeriod"/>
            </a:pPr>
            <a:r>
              <a:rPr lang="en-US"/>
              <a:t>Analyze and define:</a:t>
            </a:r>
          </a:p>
          <a:p>
            <a:pPr marL="857250" lvl="1" indent="-400050"/>
            <a:r>
              <a:rPr lang="en-US"/>
              <a:t>Scope</a:t>
            </a:r>
          </a:p>
          <a:p>
            <a:pPr marL="857250" lvl="1" indent="-400050"/>
            <a:r>
              <a:rPr lang="en-US"/>
              <a:t>External interfaces</a:t>
            </a:r>
          </a:p>
          <a:p>
            <a:pPr marL="857250" lvl="1" indent="-400050"/>
            <a:r>
              <a:rPr lang="en-US"/>
              <a:t>Scenarios and reactions</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18</a:t>
            </a:fld>
            <a:endParaRPr lang="en-US" dirty="0"/>
          </a:p>
        </p:txBody>
      </p:sp>
    </p:spTree>
    <p:extLst>
      <p:ext uri="{BB962C8B-B14F-4D97-AF65-F5344CB8AC3E}">
        <p14:creationId xmlns:p14="http://schemas.microsoft.com/office/powerpoint/2010/main" val="42231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mtClean="0">
                <a:effectLst>
                  <a:outerShdw blurRad="38100" dist="38100" dir="2700000" algn="tl">
                    <a:srgbClr val="000000">
                      <a:alpha val="43137"/>
                    </a:srgbClr>
                  </a:outerShdw>
                </a:effectLst>
              </a:rPr>
              <a:t>Use Case digunakan</a:t>
            </a:r>
            <a:r>
              <a:rPr lang="en-US">
                <a:effectLst>
                  <a:outerShdw blurRad="38100" dist="38100" dir="2700000" algn="tl">
                    <a:srgbClr val="000000">
                      <a:alpha val="43137"/>
                    </a:srgbClr>
                  </a:outerShdw>
                </a:effectLst>
              </a:rPr>
              <a:t> </a:t>
            </a:r>
            <a:r>
              <a:rPr lang="en-US" smtClean="0">
                <a:effectLst>
                  <a:outerShdw blurRad="38100" dist="38100" dir="2700000" algn="tl">
                    <a:srgbClr val="000000">
                      <a:alpha val="43137"/>
                    </a:srgbClr>
                  </a:outerShdw>
                </a:effectLst>
              </a:rPr>
              <a:t>sebagai Sarana Komunikasi</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4114800"/>
            <a:ext cx="8229600" cy="2011363"/>
          </a:xfrm>
        </p:spPr>
        <p:txBody>
          <a:bodyPr>
            <a:normAutofit lnSpcReduction="10000"/>
          </a:bodyPr>
          <a:lstStyle/>
          <a:p>
            <a:r>
              <a:rPr lang="en-US" smtClean="0"/>
              <a:t>Use </a:t>
            </a:r>
            <a:r>
              <a:rPr lang="en-US"/>
              <a:t>case </a:t>
            </a:r>
            <a:r>
              <a:rPr lang="en-US" smtClean="0"/>
              <a:t>harus </a:t>
            </a:r>
            <a:r>
              <a:rPr lang="en-US"/>
              <a:t>menstimulasi diskusi tentang apa </a:t>
            </a:r>
            <a:r>
              <a:rPr lang="en-US" smtClean="0"/>
              <a:t>yang </a:t>
            </a:r>
            <a:r>
              <a:rPr lang="en-US"/>
              <a:t>harus </a:t>
            </a:r>
            <a:r>
              <a:rPr lang="en-US" smtClean="0"/>
              <a:t>dilakukan sistem, terutama dengan</a:t>
            </a:r>
            <a:r>
              <a:rPr lang="en-US"/>
              <a:t> </a:t>
            </a:r>
            <a:r>
              <a:rPr lang="en-US" smtClean="0"/>
              <a:t>orang-orang yang</a:t>
            </a:r>
            <a:r>
              <a:rPr lang="en-US"/>
              <a:t> </a:t>
            </a:r>
            <a:r>
              <a:rPr lang="en-US" smtClean="0"/>
              <a:t>berada di luar tim pengembangan.</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19</a:t>
            </a:fld>
            <a:endParaRPr lang="en-US" dirty="0"/>
          </a:p>
        </p:txBody>
      </p:sp>
      <p:pic>
        <p:nvPicPr>
          <p:cNvPr id="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1497012"/>
            <a:ext cx="2032000" cy="19986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2"/>
          <p:cNvSpPr txBox="1">
            <a:spLocks noChangeArrowheads="1"/>
          </p:cNvSpPr>
          <p:nvPr/>
        </p:nvSpPr>
        <p:spPr bwMode="auto">
          <a:xfrm>
            <a:off x="1012825" y="3544887"/>
            <a:ext cx="1511300"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Customers</a:t>
            </a:r>
          </a:p>
        </p:txBody>
      </p:sp>
      <p:pic>
        <p:nvPicPr>
          <p:cNvPr id="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1497012"/>
            <a:ext cx="2682875" cy="20129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6"/>
          <p:cNvSpPr txBox="1">
            <a:spLocks noChangeArrowheads="1"/>
          </p:cNvSpPr>
          <p:nvPr/>
        </p:nvSpPr>
        <p:spPr bwMode="auto">
          <a:xfrm>
            <a:off x="3835400" y="3592512"/>
            <a:ext cx="141287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Designers</a:t>
            </a:r>
          </a:p>
        </p:txBody>
      </p:sp>
      <p:pic>
        <p:nvPicPr>
          <p:cNvPr id="1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450" y="1497012"/>
            <a:ext cx="1758950" cy="22336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0"/>
          <p:cNvSpPr txBox="1">
            <a:spLocks noChangeArrowheads="1"/>
          </p:cNvSpPr>
          <p:nvPr/>
        </p:nvSpPr>
        <p:spPr bwMode="auto">
          <a:xfrm>
            <a:off x="7226300" y="3717925"/>
            <a:ext cx="890588"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Users</a:t>
            </a:r>
          </a:p>
        </p:txBody>
      </p:sp>
    </p:spTree>
    <p:extLst>
      <p:ext uri="{BB962C8B-B14F-4D97-AF65-F5344CB8AC3E}">
        <p14:creationId xmlns:p14="http://schemas.microsoft.com/office/powerpoint/2010/main" val="102780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Fundamentals of Information Systems, Second Edition</a:t>
            </a:r>
          </a:p>
        </p:txBody>
      </p:sp>
      <p:sp>
        <p:nvSpPr>
          <p:cNvPr id="6" name="Slide Number Placeholder 5"/>
          <p:cNvSpPr>
            <a:spLocks noGrp="1"/>
          </p:cNvSpPr>
          <p:nvPr>
            <p:ph type="sldNum" sz="quarter" idx="12"/>
          </p:nvPr>
        </p:nvSpPr>
        <p:spPr/>
        <p:txBody>
          <a:bodyPr/>
          <a:lstStyle/>
          <a:p>
            <a:fld id="{9648F489-076D-46A2-9439-B3F2F7A0F65A}" type="slidenum">
              <a:rPr lang="en-US"/>
              <a:pPr/>
              <a:t>2</a:t>
            </a:fld>
            <a:endParaRPr lang="en-US"/>
          </a:p>
        </p:txBody>
      </p:sp>
      <p:sp>
        <p:nvSpPr>
          <p:cNvPr id="6146" name="Rectangle 2"/>
          <p:cNvSpPr>
            <a:spLocks noGrp="1" noChangeArrowheads="1"/>
          </p:cNvSpPr>
          <p:nvPr>
            <p:ph type="title"/>
          </p:nvPr>
        </p:nvSpPr>
        <p:spPr/>
        <p:txBody>
          <a:bodyPr/>
          <a:lstStyle/>
          <a:p>
            <a:pPr algn="l"/>
            <a:r>
              <a:rPr lang="en-US" sz="3600">
                <a:effectLst>
                  <a:outerShdw blurRad="38100" dist="38100" dir="2700000" algn="tl">
                    <a:srgbClr val="000000">
                      <a:alpha val="43137"/>
                    </a:srgbClr>
                  </a:outerShdw>
                </a:effectLst>
              </a:rPr>
              <a:t>Tujuan Pertemuan</a:t>
            </a:r>
            <a:endParaRPr lang="en-US"/>
          </a:p>
        </p:txBody>
      </p:sp>
      <p:sp>
        <p:nvSpPr>
          <p:cNvPr id="6147" name="Rectangle 3"/>
          <p:cNvSpPr>
            <a:spLocks noGrp="1" noChangeArrowheads="1"/>
          </p:cNvSpPr>
          <p:nvPr>
            <p:ph type="body" idx="1"/>
          </p:nvPr>
        </p:nvSpPr>
        <p:spPr/>
        <p:txBody>
          <a:bodyPr/>
          <a:lstStyle/>
          <a:p>
            <a:pPr lvl="1"/>
            <a:r>
              <a:rPr lang="en-US" sz="3200" smtClean="0"/>
              <a:t>Mengetahui teknik analisis requirement</a:t>
            </a:r>
          </a:p>
          <a:p>
            <a:pPr lvl="1"/>
            <a:r>
              <a:rPr lang="en-US" sz="3200" smtClean="0"/>
              <a:t>Mampu melakukan analisis requirement</a:t>
            </a:r>
          </a:p>
          <a:p>
            <a:pPr lvl="1"/>
            <a:r>
              <a:rPr lang="en-US" sz="3200" smtClean="0"/>
              <a:t>Paham kegunaan use-case diagram</a:t>
            </a:r>
          </a:p>
          <a:p>
            <a:pPr lvl="1"/>
            <a:r>
              <a:rPr lang="en-US" sz="3200" smtClean="0"/>
              <a:t>Mampu membuat use-case diagram</a:t>
            </a:r>
          </a:p>
          <a:p>
            <a:pPr lvl="1"/>
            <a:endParaRPr lang="en-US" sz="3200"/>
          </a:p>
          <a:p>
            <a:endParaRPr lang="en-US"/>
          </a:p>
          <a:p>
            <a:endParaRPr lang="en-US" sz="2800"/>
          </a:p>
        </p:txBody>
      </p:sp>
    </p:spTree>
    <p:extLst>
      <p:ext uri="{BB962C8B-B14F-4D97-AF65-F5344CB8AC3E}">
        <p14:creationId xmlns:p14="http://schemas.microsoft.com/office/powerpoint/2010/main" val="2203867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Contoh sederhana</a:t>
            </a:r>
            <a:endParaRPr lang="en-US">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20</a:t>
            </a:fld>
            <a:endParaRPr lang="en-US" dirty="0"/>
          </a:p>
        </p:txBody>
      </p:sp>
      <p:grpSp>
        <p:nvGrpSpPr>
          <p:cNvPr id="13" name="Group 12"/>
          <p:cNvGrpSpPr/>
          <p:nvPr/>
        </p:nvGrpSpPr>
        <p:grpSpPr>
          <a:xfrm>
            <a:off x="822325" y="1676400"/>
            <a:ext cx="7331075" cy="4517016"/>
            <a:chOff x="441325" y="993775"/>
            <a:chExt cx="8494713" cy="5233988"/>
          </a:xfrm>
        </p:grpSpPr>
        <p:sp>
          <p:nvSpPr>
            <p:cNvPr id="7" name="Rectangle 11"/>
            <p:cNvSpPr>
              <a:spLocks noChangeArrowheads="1"/>
            </p:cNvSpPr>
            <p:nvPr/>
          </p:nvSpPr>
          <p:spPr bwMode="auto">
            <a:xfrm>
              <a:off x="441325" y="993775"/>
              <a:ext cx="8181975" cy="5233988"/>
            </a:xfrm>
            <a:prstGeom prst="rect">
              <a:avLst/>
            </a:prstGeom>
            <a:noFill/>
            <a:ln w="19050" cap="rnd" algn="ctr">
              <a:solidFill>
                <a:srgbClr val="C0C0C0"/>
              </a:solidFill>
              <a:prstDash val="sysDot"/>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sz="1200">
                  <a:solidFill>
                    <a:srgbClr val="808080"/>
                  </a:solidFill>
                </a:rPr>
                <a:t>Example</a:t>
              </a:r>
            </a:p>
          </p:txBody>
        </p:sp>
        <p:graphicFrame>
          <p:nvGraphicFramePr>
            <p:cNvPr id="8" name="Object 4"/>
            <p:cNvGraphicFramePr>
              <a:graphicFrameLocks noChangeAspect="1"/>
            </p:cNvGraphicFramePr>
            <p:nvPr>
              <p:extLst>
                <p:ext uri="{D42A27DB-BD31-4B8C-83A1-F6EECF244321}">
                  <p14:modId xmlns:p14="http://schemas.microsoft.com/office/powerpoint/2010/main" val="136541248"/>
                </p:ext>
              </p:extLst>
            </p:nvPr>
          </p:nvGraphicFramePr>
          <p:xfrm>
            <a:off x="1738313" y="1135063"/>
            <a:ext cx="5970587" cy="4052887"/>
          </p:xfrm>
          <a:graphic>
            <a:graphicData uri="http://schemas.openxmlformats.org/presentationml/2006/ole">
              <mc:AlternateContent xmlns:mc="http://schemas.openxmlformats.org/markup-compatibility/2006">
                <mc:Choice xmlns:v="urn:schemas-microsoft-com:vml" Requires="v">
                  <p:oleObj spid="_x0000_s1074" name="Visio" r:id="rId4" imgW="3879494" imgH="2633167" progId="Visio.Drawing.11">
                    <p:embed/>
                  </p:oleObj>
                </mc:Choice>
                <mc:Fallback>
                  <p:oleObj name="Visio" r:id="rId4" imgW="3879494" imgH="263316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1135063"/>
                          <a:ext cx="5970587" cy="405288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6"/>
            <p:cNvSpPr>
              <a:spLocks/>
            </p:cNvSpPr>
            <p:nvPr/>
          </p:nvSpPr>
          <p:spPr bwMode="auto">
            <a:xfrm>
              <a:off x="7612063" y="5246688"/>
              <a:ext cx="1323975" cy="609600"/>
            </a:xfrm>
            <a:prstGeom prst="borderCallout1">
              <a:avLst>
                <a:gd name="adj1" fmla="val 18750"/>
                <a:gd name="adj2" fmla="val -5755"/>
                <a:gd name="adj3" fmla="val -240106"/>
                <a:gd name="adj4" fmla="val -23620"/>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i="1"/>
                <a:t>Actors</a:t>
              </a:r>
            </a:p>
          </p:txBody>
        </p:sp>
        <p:sp>
          <p:nvSpPr>
            <p:cNvPr id="10" name="AutoShape 8"/>
            <p:cNvSpPr>
              <a:spLocks/>
            </p:cNvSpPr>
            <p:nvPr/>
          </p:nvSpPr>
          <p:spPr bwMode="auto">
            <a:xfrm>
              <a:off x="5768975" y="5468938"/>
              <a:ext cx="1544638" cy="609600"/>
            </a:xfrm>
            <a:prstGeom prst="borderCallout1">
              <a:avLst>
                <a:gd name="adj1" fmla="val 18750"/>
                <a:gd name="adj2" fmla="val -4935"/>
                <a:gd name="adj3" fmla="val -152223"/>
                <a:gd name="adj4" fmla="val -31609"/>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en-US"/>
                <a:t>Use Case</a:t>
              </a:r>
            </a:p>
          </p:txBody>
        </p:sp>
        <p:sp>
          <p:nvSpPr>
            <p:cNvPr id="11" name="AutoShape 9"/>
            <p:cNvSpPr>
              <a:spLocks/>
            </p:cNvSpPr>
            <p:nvPr/>
          </p:nvSpPr>
          <p:spPr bwMode="auto">
            <a:xfrm>
              <a:off x="539750" y="5499100"/>
              <a:ext cx="1544638" cy="609600"/>
            </a:xfrm>
            <a:prstGeom prst="borderCallout1">
              <a:avLst>
                <a:gd name="adj1" fmla="val 18750"/>
                <a:gd name="adj2" fmla="val 104935"/>
                <a:gd name="adj3" fmla="val -82292"/>
                <a:gd name="adj4" fmla="val 152824"/>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en-US"/>
                <a:t>System boundary</a:t>
              </a:r>
            </a:p>
          </p:txBody>
        </p:sp>
        <p:sp>
          <p:nvSpPr>
            <p:cNvPr id="12" name="AutoShape 12"/>
            <p:cNvSpPr>
              <a:spLocks/>
            </p:cNvSpPr>
            <p:nvPr/>
          </p:nvSpPr>
          <p:spPr bwMode="auto">
            <a:xfrm>
              <a:off x="3670300" y="5451475"/>
              <a:ext cx="1544638" cy="609600"/>
            </a:xfrm>
            <a:prstGeom prst="borderCallout1">
              <a:avLst>
                <a:gd name="adj1" fmla="val 18750"/>
                <a:gd name="adj2" fmla="val -4935"/>
                <a:gd name="adj3" fmla="val -193491"/>
                <a:gd name="adj4" fmla="val -21273"/>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Association</a:t>
              </a:r>
            </a:p>
          </p:txBody>
        </p:sp>
      </p:grpSp>
    </p:spTree>
    <p:extLst>
      <p:ext uri="{BB962C8B-B14F-4D97-AF65-F5344CB8AC3E}">
        <p14:creationId xmlns:p14="http://schemas.microsoft.com/office/powerpoint/2010/main" val="241802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Menentukan Aktor</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1219200"/>
          </a:xfrm>
        </p:spPr>
        <p:txBody>
          <a:bodyPr>
            <a:normAutofit fontScale="77500" lnSpcReduction="20000"/>
          </a:bodyPr>
          <a:lstStyle/>
          <a:p>
            <a:r>
              <a:rPr lang="en-US" smtClean="0"/>
              <a:t>Obyek eksternal yang menghasilkan/menggunakan data:</a:t>
            </a:r>
            <a:endParaRPr lang="en-US"/>
          </a:p>
          <a:p>
            <a:pPr lvl="1"/>
            <a:r>
              <a:rPr lang="en-US"/>
              <a:t>Harus </a:t>
            </a:r>
            <a:r>
              <a:rPr lang="en-US" smtClean="0"/>
              <a:t>berfungsi sebagai</a:t>
            </a:r>
            <a:r>
              <a:rPr lang="en-US"/>
              <a:t> sumber dan tujuan untuk data</a:t>
            </a:r>
            <a:endParaRPr lang="en-US" smtClean="0"/>
          </a:p>
          <a:p>
            <a:pPr lvl="1"/>
            <a:r>
              <a:rPr lang="en-US" smtClean="0"/>
              <a:t>Harus di luar sistem</a:t>
            </a:r>
            <a:endParaRPr lang="en-US"/>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21</a:t>
            </a:fld>
            <a:endParaRPr lang="en-US" dirty="0"/>
          </a:p>
        </p:txBody>
      </p:sp>
      <p:grpSp>
        <p:nvGrpSpPr>
          <p:cNvPr id="26" name="Group 25"/>
          <p:cNvGrpSpPr/>
          <p:nvPr/>
        </p:nvGrpSpPr>
        <p:grpSpPr>
          <a:xfrm>
            <a:off x="855616" y="2819400"/>
            <a:ext cx="7373984" cy="3528131"/>
            <a:chOff x="855616" y="2819400"/>
            <a:chExt cx="7373984" cy="3528131"/>
          </a:xfrm>
        </p:grpSpPr>
        <p:pic>
          <p:nvPicPr>
            <p:cNvPr id="7" name="Picture 5" descr="j03871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616" y="2819400"/>
              <a:ext cx="1506584" cy="15065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j02327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3583" y="2857775"/>
              <a:ext cx="1047502" cy="1404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j01497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637" y="3015540"/>
              <a:ext cx="1435519" cy="1098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j03638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0679" y="3154828"/>
              <a:ext cx="1328921" cy="9934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9"/>
            <p:cNvSpPr txBox="1">
              <a:spLocks noChangeArrowheads="1"/>
            </p:cNvSpPr>
            <p:nvPr/>
          </p:nvSpPr>
          <p:spPr bwMode="auto">
            <a:xfrm>
              <a:off x="950843" y="4232178"/>
              <a:ext cx="1142730" cy="4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Comic Sans MS" pitchFamily="66" charset="0"/>
                </a:rPr>
                <a:t>Humans</a:t>
              </a:r>
            </a:p>
          </p:txBody>
        </p:sp>
        <p:sp>
          <p:nvSpPr>
            <p:cNvPr id="12" name="Text Box 10"/>
            <p:cNvSpPr txBox="1">
              <a:spLocks noChangeArrowheads="1"/>
            </p:cNvSpPr>
            <p:nvPr/>
          </p:nvSpPr>
          <p:spPr bwMode="auto">
            <a:xfrm>
              <a:off x="2514600" y="4232178"/>
              <a:ext cx="1345976" cy="4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Comic Sans MS" pitchFamily="66" charset="0"/>
                </a:rPr>
                <a:t>Machines</a:t>
              </a:r>
            </a:p>
          </p:txBody>
        </p:sp>
        <p:sp>
          <p:nvSpPr>
            <p:cNvPr id="13" name="Text Box 11"/>
            <p:cNvSpPr txBox="1">
              <a:spLocks noChangeArrowheads="1"/>
            </p:cNvSpPr>
            <p:nvPr/>
          </p:nvSpPr>
          <p:spPr bwMode="auto">
            <a:xfrm>
              <a:off x="4258662" y="4244969"/>
              <a:ext cx="2370738" cy="4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Comic Sans MS" pitchFamily="66" charset="0"/>
                </a:rPr>
                <a:t>External systems</a:t>
              </a:r>
            </a:p>
          </p:txBody>
        </p:sp>
        <p:sp>
          <p:nvSpPr>
            <p:cNvPr id="14" name="Text Box 12"/>
            <p:cNvSpPr txBox="1">
              <a:spLocks noChangeArrowheads="1"/>
            </p:cNvSpPr>
            <p:nvPr/>
          </p:nvSpPr>
          <p:spPr bwMode="auto">
            <a:xfrm>
              <a:off x="7004435" y="4246391"/>
              <a:ext cx="1185369" cy="4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Comic Sans MS" pitchFamily="66" charset="0"/>
                </a:rPr>
                <a:t>Sensors</a:t>
              </a:r>
            </a:p>
          </p:txBody>
        </p:sp>
        <p:sp>
          <p:nvSpPr>
            <p:cNvPr id="15" name="AutoShape 13"/>
            <p:cNvSpPr>
              <a:spLocks noChangeArrowheads="1"/>
            </p:cNvSpPr>
            <p:nvPr/>
          </p:nvSpPr>
          <p:spPr bwMode="auto">
            <a:xfrm>
              <a:off x="4616612" y="5180638"/>
              <a:ext cx="1145573" cy="614004"/>
            </a:xfrm>
            <a:prstGeom prst="can">
              <a:avLst>
                <a:gd name="adj" fmla="val 25000"/>
              </a:avLst>
            </a:prstGeom>
            <a:gradFill rotWithShape="1">
              <a:gsLst>
                <a:gs pos="0">
                  <a:srgbClr val="C0C0C0">
                    <a:alpha val="89999"/>
                  </a:srgbClr>
                </a:gs>
                <a:gs pos="100000">
                  <a:srgbClr val="C0C0C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a:latin typeface="Comic Sans MS" pitchFamily="66" charset="0"/>
                </a:rPr>
                <a:t>            </a:t>
              </a:r>
            </a:p>
          </p:txBody>
        </p:sp>
        <p:pic>
          <p:nvPicPr>
            <p:cNvPr id="16" name="Picture 14" descr="j02344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2172" y="4896377"/>
              <a:ext cx="1046081" cy="10347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5"/>
            <p:cNvSpPr txBox="1">
              <a:spLocks noChangeArrowheads="1"/>
            </p:cNvSpPr>
            <p:nvPr/>
          </p:nvSpPr>
          <p:spPr bwMode="auto">
            <a:xfrm>
              <a:off x="4495800" y="5851495"/>
              <a:ext cx="1351662" cy="4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Comic Sans MS" pitchFamily="66" charset="0"/>
                </a:rPr>
                <a:t>Database</a:t>
              </a:r>
            </a:p>
          </p:txBody>
        </p:sp>
        <p:sp>
          <p:nvSpPr>
            <p:cNvPr id="18" name="Text Box 16"/>
            <p:cNvSpPr txBox="1">
              <a:spLocks noChangeArrowheads="1"/>
            </p:cNvSpPr>
            <p:nvPr/>
          </p:nvSpPr>
          <p:spPr bwMode="auto">
            <a:xfrm>
              <a:off x="6698213" y="5904084"/>
              <a:ext cx="1065979" cy="4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Comic Sans MS" pitchFamily="66" charset="0"/>
                </a:rPr>
                <a:t>Printer</a:t>
              </a:r>
            </a:p>
          </p:txBody>
        </p:sp>
        <p:pic>
          <p:nvPicPr>
            <p:cNvPr id="19" name="Picture 17" descr="j039836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3036" y="4724400"/>
              <a:ext cx="1336028" cy="127349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8"/>
            <p:cNvSpPr txBox="1">
              <a:spLocks noChangeArrowheads="1"/>
            </p:cNvSpPr>
            <p:nvPr/>
          </p:nvSpPr>
          <p:spPr bwMode="auto">
            <a:xfrm>
              <a:off x="1066800" y="5938195"/>
              <a:ext cx="2771547" cy="40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latin typeface="Comic Sans MS" pitchFamily="66" charset="0"/>
                </a:rPr>
                <a:t>Organizational Units</a:t>
              </a:r>
            </a:p>
          </p:txBody>
        </p:sp>
        <p:sp>
          <p:nvSpPr>
            <p:cNvPr id="21" name="Line 19"/>
            <p:cNvSpPr>
              <a:spLocks noChangeShapeType="1"/>
            </p:cNvSpPr>
            <p:nvPr/>
          </p:nvSpPr>
          <p:spPr bwMode="auto">
            <a:xfrm flipV="1">
              <a:off x="4528491" y="4954651"/>
              <a:ext cx="1364454" cy="118394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 name="Line 20"/>
            <p:cNvSpPr>
              <a:spLocks noChangeShapeType="1"/>
            </p:cNvSpPr>
            <p:nvPr/>
          </p:nvSpPr>
          <p:spPr bwMode="auto">
            <a:xfrm flipH="1" flipV="1">
              <a:off x="4568287" y="4941859"/>
              <a:ext cx="1220901" cy="120811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 name="Line 21"/>
            <p:cNvSpPr>
              <a:spLocks noChangeShapeType="1"/>
            </p:cNvSpPr>
            <p:nvPr/>
          </p:nvSpPr>
          <p:spPr bwMode="auto">
            <a:xfrm flipV="1">
              <a:off x="6560346" y="4914855"/>
              <a:ext cx="1364454" cy="118394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 name="Line 22"/>
            <p:cNvSpPr>
              <a:spLocks noChangeShapeType="1"/>
            </p:cNvSpPr>
            <p:nvPr/>
          </p:nvSpPr>
          <p:spPr bwMode="auto">
            <a:xfrm flipH="1" flipV="1">
              <a:off x="6600143" y="4902062"/>
              <a:ext cx="1220901" cy="120811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38662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Aktor dapat digeneralisasi</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3505200" cy="2209800"/>
          </a:xfrm>
        </p:spPr>
        <p:txBody>
          <a:bodyPr>
            <a:normAutofit/>
          </a:bodyPr>
          <a:lstStyle/>
          <a:p>
            <a:pPr marL="0" indent="0">
              <a:buFontTx/>
              <a:buNone/>
            </a:pPr>
            <a:r>
              <a:rPr lang="en-US" smtClean="0"/>
              <a:t>Aktor turunan (anak) mewarisi seluruh asosiasi use case dari induknya</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22</a:t>
            </a:fld>
            <a:endParaRPr lang="en-US" dirty="0"/>
          </a:p>
        </p:txBody>
      </p:sp>
      <p:sp>
        <p:nvSpPr>
          <p:cNvPr id="7" name="AutoShape 38"/>
          <p:cNvSpPr>
            <a:spLocks noChangeArrowheads="1"/>
          </p:cNvSpPr>
          <p:nvPr/>
        </p:nvSpPr>
        <p:spPr bwMode="auto">
          <a:xfrm>
            <a:off x="533400" y="3810000"/>
            <a:ext cx="3138488" cy="2428875"/>
          </a:xfrm>
          <a:prstGeom prst="foldedCorner">
            <a:avLst>
              <a:gd name="adj" fmla="val 12500"/>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20000"/>
              </a:spcBef>
            </a:pPr>
            <a:r>
              <a:rPr lang="en-US"/>
              <a:t>Harus digunakan jika (</a:t>
            </a:r>
            <a:r>
              <a:rPr lang="en-US" smtClean="0"/>
              <a:t>dan hanya jika</a:t>
            </a:r>
            <a:r>
              <a:rPr lang="en-US"/>
              <a:t>), aktor tertentu memiliki tanggung jawab </a:t>
            </a:r>
            <a:r>
              <a:rPr lang="en-US" smtClean="0"/>
              <a:t>lebih daripada </a:t>
            </a:r>
            <a:r>
              <a:rPr lang="en-US"/>
              <a:t>yang </a:t>
            </a:r>
            <a:r>
              <a:rPr lang="en-US" smtClean="0"/>
              <a:t>umum (yang digeneralisasi) </a:t>
            </a:r>
            <a:r>
              <a:rPr lang="en-US"/>
              <a:t>(misalnya, berhubungan dengan lebih banyak </a:t>
            </a:r>
            <a:r>
              <a:rPr lang="en-US" smtClean="0"/>
              <a:t>use-case)</a:t>
            </a:r>
          </a:p>
        </p:txBody>
      </p:sp>
      <p:pic>
        <p:nvPicPr>
          <p:cNvPr id="8"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16087"/>
            <a:ext cx="4343400" cy="41878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Writing Use-case</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23</a:t>
            </a:fld>
            <a:endParaRPr lang="en-US" dirty="0"/>
          </a:p>
        </p:txBody>
      </p:sp>
    </p:spTree>
    <p:extLst>
      <p:ext uri="{BB962C8B-B14F-4D97-AF65-F5344CB8AC3E}">
        <p14:creationId xmlns:p14="http://schemas.microsoft.com/office/powerpoint/2010/main" val="255425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mtClean="0">
                <a:effectLst>
                  <a:outerShdw blurRad="38100" dist="38100" dir="2700000" algn="tl">
                    <a:srgbClr val="000000">
                      <a:alpha val="43137"/>
                    </a:srgbClr>
                  </a:outerShdw>
                </a:effectLst>
              </a:rPr>
              <a:t>Struktur Spesifikasi </a:t>
            </a:r>
            <a:r>
              <a:rPr lang="en-US">
                <a:effectLst>
                  <a:outerShdw blurRad="38100" dist="38100" dir="2700000" algn="tl">
                    <a:srgbClr val="000000">
                      <a:alpha val="43137"/>
                    </a:srgbClr>
                  </a:outerShdw>
                </a:effectLst>
              </a:rPr>
              <a:t>Use </a:t>
            </a:r>
            <a:r>
              <a:rPr lang="en-US" smtClean="0">
                <a:effectLst>
                  <a:outerShdw blurRad="38100" dist="38100" dir="2700000" algn="tl">
                    <a:srgbClr val="000000">
                      <a:alpha val="43137"/>
                    </a:srgbClr>
                  </a:outerShdw>
                </a:effectLst>
              </a:rPr>
              <a:t>Case</a:t>
            </a:r>
            <a:endParaRPr lang="en-US">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24</a:t>
            </a:fld>
            <a:endParaRPr lang="en-US" dirty="0"/>
          </a:p>
        </p:txBody>
      </p:sp>
      <p:sp>
        <p:nvSpPr>
          <p:cNvPr id="13" name="AutoShape 14"/>
          <p:cNvSpPr>
            <a:spLocks noChangeArrowheads="1"/>
          </p:cNvSpPr>
          <p:nvPr/>
        </p:nvSpPr>
        <p:spPr bwMode="auto">
          <a:xfrm>
            <a:off x="6477000" y="5029200"/>
            <a:ext cx="1860550" cy="1055688"/>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600"/>
              <a:t>Alistair Cockburn “Writing Effective Use Cases”</a:t>
            </a:r>
          </a:p>
        </p:txBody>
      </p:sp>
      <p:grpSp>
        <p:nvGrpSpPr>
          <p:cNvPr id="16" name="Group 15"/>
          <p:cNvGrpSpPr/>
          <p:nvPr/>
        </p:nvGrpSpPr>
        <p:grpSpPr>
          <a:xfrm>
            <a:off x="575298" y="1537717"/>
            <a:ext cx="4530102" cy="4710683"/>
            <a:chOff x="409575" y="1524000"/>
            <a:chExt cx="4619625" cy="4803775"/>
          </a:xfrm>
        </p:grpSpPr>
        <p:sp>
          <p:nvSpPr>
            <p:cNvPr id="7" name="Rectangle 4"/>
            <p:cNvSpPr>
              <a:spLocks noChangeArrowheads="1"/>
            </p:cNvSpPr>
            <p:nvPr/>
          </p:nvSpPr>
          <p:spPr bwMode="auto">
            <a:xfrm>
              <a:off x="546100" y="1617092"/>
              <a:ext cx="4369300" cy="36410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a:t>Name</a:t>
              </a:r>
            </a:p>
          </p:txBody>
        </p:sp>
        <p:sp>
          <p:nvSpPr>
            <p:cNvPr id="8" name="Rectangle 5"/>
            <p:cNvSpPr>
              <a:spLocks noChangeArrowheads="1"/>
            </p:cNvSpPr>
            <p:nvPr/>
          </p:nvSpPr>
          <p:spPr bwMode="auto">
            <a:xfrm>
              <a:off x="546100" y="2133600"/>
              <a:ext cx="4369300" cy="36410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a:t>Actors</a:t>
              </a:r>
            </a:p>
          </p:txBody>
        </p:sp>
        <p:sp>
          <p:nvSpPr>
            <p:cNvPr id="9" name="Rectangle 6"/>
            <p:cNvSpPr>
              <a:spLocks noChangeArrowheads="1"/>
            </p:cNvSpPr>
            <p:nvPr/>
          </p:nvSpPr>
          <p:spPr bwMode="auto">
            <a:xfrm>
              <a:off x="546100" y="3178175"/>
              <a:ext cx="4369300" cy="36410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smtClean="0"/>
                <a:t>Preconditions </a:t>
              </a:r>
              <a:r>
                <a:rPr lang="en-US" sz="1400" i="1">
                  <a:solidFill>
                    <a:srgbClr val="FF0000"/>
                  </a:solidFill>
                </a:rPr>
                <a:t>(lihat slide selanjutnya)</a:t>
              </a:r>
              <a:endParaRPr lang="en-US" sz="1400"/>
            </a:p>
          </p:txBody>
        </p:sp>
        <p:sp>
          <p:nvSpPr>
            <p:cNvPr id="10" name="Rectangle 7"/>
            <p:cNvSpPr>
              <a:spLocks noChangeArrowheads="1"/>
            </p:cNvSpPr>
            <p:nvPr/>
          </p:nvSpPr>
          <p:spPr bwMode="auto">
            <a:xfrm>
              <a:off x="546100" y="3703637"/>
              <a:ext cx="4369300" cy="36410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a:t>Post </a:t>
              </a:r>
              <a:r>
                <a:rPr lang="en-US" smtClean="0"/>
                <a:t>conditions </a:t>
              </a:r>
              <a:r>
                <a:rPr lang="en-US" sz="1400" i="1">
                  <a:solidFill>
                    <a:srgbClr val="FF0000"/>
                  </a:solidFill>
                </a:rPr>
                <a:t>(lihat slide selanjutnya)</a:t>
              </a:r>
              <a:endParaRPr lang="en-US"/>
            </a:p>
          </p:txBody>
        </p:sp>
        <p:sp>
          <p:nvSpPr>
            <p:cNvPr id="11" name="Rectangle 8"/>
            <p:cNvSpPr>
              <a:spLocks noChangeArrowheads="1"/>
            </p:cNvSpPr>
            <p:nvPr/>
          </p:nvSpPr>
          <p:spPr bwMode="auto">
            <a:xfrm>
              <a:off x="546100" y="4267200"/>
              <a:ext cx="4369300" cy="103297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a:t>Success Scenario</a:t>
              </a:r>
            </a:p>
          </p:txBody>
        </p:sp>
        <p:sp>
          <p:nvSpPr>
            <p:cNvPr id="12" name="Rectangle 9"/>
            <p:cNvSpPr>
              <a:spLocks noChangeArrowheads="1"/>
            </p:cNvSpPr>
            <p:nvPr/>
          </p:nvSpPr>
          <p:spPr bwMode="auto">
            <a:xfrm>
              <a:off x="546100" y="5393929"/>
              <a:ext cx="4369300" cy="857645"/>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a:t>Alternatives flows</a:t>
              </a:r>
            </a:p>
          </p:txBody>
        </p:sp>
        <p:sp>
          <p:nvSpPr>
            <p:cNvPr id="14" name="Rectangle 15"/>
            <p:cNvSpPr>
              <a:spLocks noChangeArrowheads="1"/>
            </p:cNvSpPr>
            <p:nvPr/>
          </p:nvSpPr>
          <p:spPr bwMode="auto">
            <a:xfrm>
              <a:off x="546100" y="2641600"/>
              <a:ext cx="4369300" cy="364108"/>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smtClean="0"/>
                <a:t>Trigger </a:t>
              </a:r>
              <a:r>
                <a:rPr lang="en-US" sz="1400" i="1" smtClean="0">
                  <a:solidFill>
                    <a:srgbClr val="FF0000"/>
                  </a:solidFill>
                </a:rPr>
                <a:t>(lihat slide selanjutnya)</a:t>
              </a:r>
              <a:endParaRPr lang="en-US" sz="1400" i="1"/>
            </a:p>
          </p:txBody>
        </p:sp>
        <p:sp>
          <p:nvSpPr>
            <p:cNvPr id="15" name="Rectangle 16"/>
            <p:cNvSpPr>
              <a:spLocks noChangeArrowheads="1"/>
            </p:cNvSpPr>
            <p:nvPr/>
          </p:nvSpPr>
          <p:spPr bwMode="auto">
            <a:xfrm>
              <a:off x="409575" y="1524000"/>
              <a:ext cx="4619625" cy="4803775"/>
            </a:xfrm>
            <a:prstGeom prst="rect">
              <a:avLst/>
            </a:prstGeom>
            <a:noFill/>
            <a:ln w="38100" algn="ctr">
              <a:solidFill>
                <a:srgbClr val="808080"/>
              </a:solidFill>
              <a:prstDash val="sysDot"/>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70499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Isi Trigger</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mtClean="0"/>
              <a:t>Apa yang memulai (trigger) use-case</a:t>
            </a:r>
            <a:r>
              <a:rPr lang="en-US"/>
              <a:t>?</a:t>
            </a:r>
          </a:p>
          <a:p>
            <a:r>
              <a:rPr lang="en-US" smtClean="0"/>
              <a:t>Contoh:</a:t>
            </a:r>
            <a:endParaRPr lang="en-US"/>
          </a:p>
          <a:p>
            <a:pPr lvl="1"/>
            <a:r>
              <a:rPr lang="en-US">
                <a:solidFill>
                  <a:srgbClr val="0070C0"/>
                </a:solidFill>
                <a:latin typeface="Comic Sans MS" pitchFamily="66" charset="0"/>
              </a:rPr>
              <a:t>Customer </a:t>
            </a:r>
            <a:r>
              <a:rPr lang="en-US" smtClean="0">
                <a:solidFill>
                  <a:srgbClr val="0070C0"/>
                </a:solidFill>
                <a:latin typeface="Comic Sans MS" pitchFamily="66" charset="0"/>
              </a:rPr>
              <a:t>melaporkan suatu </a:t>
            </a:r>
            <a:r>
              <a:rPr lang="en-US">
                <a:solidFill>
                  <a:srgbClr val="0070C0"/>
                </a:solidFill>
                <a:latin typeface="Comic Sans MS" pitchFamily="66" charset="0"/>
              </a:rPr>
              <a:t>claim</a:t>
            </a:r>
          </a:p>
          <a:p>
            <a:pPr lvl="1"/>
            <a:r>
              <a:rPr lang="en-US">
                <a:solidFill>
                  <a:srgbClr val="0070C0"/>
                </a:solidFill>
                <a:latin typeface="Comic Sans MS" pitchFamily="66" charset="0"/>
              </a:rPr>
              <a:t>Customer </a:t>
            </a:r>
            <a:r>
              <a:rPr lang="en-US" smtClean="0">
                <a:solidFill>
                  <a:srgbClr val="0070C0"/>
                </a:solidFill>
                <a:latin typeface="Comic Sans MS" pitchFamily="66" charset="0"/>
              </a:rPr>
              <a:t>memasukkan card</a:t>
            </a:r>
            <a:endParaRPr lang="en-US">
              <a:solidFill>
                <a:srgbClr val="0070C0"/>
              </a:solidFill>
              <a:latin typeface="Comic Sans MS" pitchFamily="66" charset="0"/>
            </a:endParaRPr>
          </a:p>
          <a:p>
            <a:pPr lvl="1"/>
            <a:r>
              <a:rPr lang="en-US" smtClean="0">
                <a:solidFill>
                  <a:srgbClr val="0070C0"/>
                </a:solidFill>
                <a:latin typeface="Comic Sans MS" pitchFamily="66" charset="0"/>
              </a:rPr>
              <a:t>Jam pada Sistem </a:t>
            </a:r>
            <a:r>
              <a:rPr lang="en-US">
                <a:solidFill>
                  <a:srgbClr val="0070C0"/>
                </a:solidFill>
                <a:latin typeface="Comic Sans MS" pitchFamily="66" charset="0"/>
              </a:rPr>
              <a:t>clock is 10:00</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25</a:t>
            </a:fld>
            <a:endParaRPr lang="en-US" dirty="0"/>
          </a:p>
        </p:txBody>
      </p:sp>
    </p:spTree>
    <p:extLst>
      <p:ext uri="{BB962C8B-B14F-4D97-AF65-F5344CB8AC3E}">
        <p14:creationId xmlns:p14="http://schemas.microsoft.com/office/powerpoint/2010/main" val="47470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Preconditions</a:t>
            </a:r>
          </a:p>
        </p:txBody>
      </p:sp>
      <p:sp>
        <p:nvSpPr>
          <p:cNvPr id="3" name="Content Placeholder 2"/>
          <p:cNvSpPr>
            <a:spLocks noGrp="1"/>
          </p:cNvSpPr>
          <p:nvPr>
            <p:ph idx="1"/>
          </p:nvPr>
        </p:nvSpPr>
        <p:spPr/>
        <p:txBody>
          <a:bodyPr>
            <a:normAutofit lnSpcReduction="10000"/>
          </a:bodyPr>
          <a:lstStyle/>
          <a:p>
            <a:r>
              <a:rPr lang="en-US" smtClean="0"/>
              <a:t>Kondisi yang diperlukan sistem dan harus dipenuhi sebelum menjalankan use-case</a:t>
            </a:r>
          </a:p>
          <a:p>
            <a:endParaRPr lang="en-US"/>
          </a:p>
          <a:p>
            <a:r>
              <a:rPr lang="en-US" smtClean="0"/>
              <a:t>Contoh:</a:t>
            </a:r>
            <a:endParaRPr lang="en-US"/>
          </a:p>
          <a:p>
            <a:pPr lvl="1"/>
            <a:r>
              <a:rPr lang="en-US" smtClean="0">
                <a:solidFill>
                  <a:srgbClr val="0070C0"/>
                </a:solidFill>
                <a:latin typeface="Comic Sans MS" pitchFamily="66" charset="0"/>
              </a:rPr>
              <a:t>Ada User account</a:t>
            </a:r>
            <a:endParaRPr lang="en-US">
              <a:solidFill>
                <a:srgbClr val="0070C0"/>
              </a:solidFill>
              <a:latin typeface="Comic Sans MS" pitchFamily="66" charset="0"/>
            </a:endParaRPr>
          </a:p>
          <a:p>
            <a:pPr lvl="1"/>
            <a:r>
              <a:rPr lang="en-US">
                <a:solidFill>
                  <a:srgbClr val="0070C0"/>
                </a:solidFill>
                <a:latin typeface="Comic Sans MS" pitchFamily="66" charset="0"/>
              </a:rPr>
              <a:t>User </a:t>
            </a:r>
            <a:r>
              <a:rPr lang="en-US" smtClean="0">
                <a:solidFill>
                  <a:srgbClr val="0070C0"/>
                </a:solidFill>
                <a:latin typeface="Comic Sans MS" pitchFamily="66" charset="0"/>
              </a:rPr>
              <a:t>memiliki uang yang cukup pada account-nya</a:t>
            </a:r>
            <a:endParaRPr lang="en-US">
              <a:solidFill>
                <a:srgbClr val="0070C0"/>
              </a:solidFill>
              <a:latin typeface="Comic Sans MS" pitchFamily="66" charset="0"/>
            </a:endParaRPr>
          </a:p>
          <a:p>
            <a:pPr lvl="1"/>
            <a:r>
              <a:rPr lang="en-US" smtClean="0">
                <a:solidFill>
                  <a:srgbClr val="0070C0"/>
                </a:solidFill>
                <a:latin typeface="Comic Sans MS" pitchFamily="66" charset="0"/>
              </a:rPr>
              <a:t>Terdapat kapasistas penyimpanan yang cukup.</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26</a:t>
            </a:fld>
            <a:endParaRPr lang="en-US" dirty="0"/>
          </a:p>
        </p:txBody>
      </p:sp>
    </p:spTree>
    <p:extLst>
      <p:ext uri="{BB962C8B-B14F-4D97-AF65-F5344CB8AC3E}">
        <p14:creationId xmlns:p14="http://schemas.microsoft.com/office/powerpoint/2010/main" val="75323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Post conditions</a:t>
            </a:r>
            <a:endParaRPr lang="en-US"/>
          </a:p>
        </p:txBody>
      </p:sp>
      <p:sp>
        <p:nvSpPr>
          <p:cNvPr id="3" name="Content Placeholder 2"/>
          <p:cNvSpPr>
            <a:spLocks noGrp="1"/>
          </p:cNvSpPr>
          <p:nvPr>
            <p:ph idx="1"/>
          </p:nvPr>
        </p:nvSpPr>
        <p:spPr/>
        <p:txBody>
          <a:bodyPr>
            <a:normAutofit fontScale="77500" lnSpcReduction="20000"/>
          </a:bodyPr>
          <a:lstStyle/>
          <a:p>
            <a:pPr>
              <a:lnSpc>
                <a:spcPct val="90000"/>
              </a:lnSpc>
            </a:pPr>
            <a:r>
              <a:rPr lang="en-US" smtClean="0"/>
              <a:t>post-condition adalah outcome (hasil/keluaran) dari use-case. Ada dua kondisi post-condition; </a:t>
            </a:r>
            <a:r>
              <a:rPr lang="en-US" b="1" smtClean="0"/>
              <a:t>minimal guarantee </a:t>
            </a:r>
            <a:r>
              <a:rPr lang="en-US" smtClean="0"/>
              <a:t>dan </a:t>
            </a:r>
            <a:r>
              <a:rPr lang="en-US" b="1" smtClean="0"/>
              <a:t>success guarantee</a:t>
            </a:r>
            <a:r>
              <a:rPr lang="en-US" smtClean="0"/>
              <a:t>.</a:t>
            </a:r>
            <a:endParaRPr lang="en-US"/>
          </a:p>
          <a:p>
            <a:pPr>
              <a:lnSpc>
                <a:spcPct val="90000"/>
              </a:lnSpc>
            </a:pPr>
            <a:r>
              <a:rPr lang="en-US" smtClean="0"/>
              <a:t>Contoh</a:t>
            </a:r>
            <a:endParaRPr lang="en-US"/>
          </a:p>
          <a:p>
            <a:pPr lvl="1">
              <a:lnSpc>
                <a:spcPct val="90000"/>
              </a:lnSpc>
            </a:pPr>
            <a:r>
              <a:rPr lang="en-US" sz="2300" smtClean="0">
                <a:solidFill>
                  <a:srgbClr val="0070C0"/>
                </a:solidFill>
                <a:latin typeface="Comic Sans MS" pitchFamily="66" charset="0"/>
              </a:rPr>
              <a:t>Uang ditransfer ke account user</a:t>
            </a:r>
            <a:endParaRPr lang="en-US" sz="2300">
              <a:solidFill>
                <a:srgbClr val="0070C0"/>
              </a:solidFill>
              <a:latin typeface="Comic Sans MS" pitchFamily="66" charset="0"/>
            </a:endParaRPr>
          </a:p>
          <a:p>
            <a:pPr lvl="1">
              <a:lnSpc>
                <a:spcPct val="90000"/>
              </a:lnSpc>
            </a:pPr>
            <a:r>
              <a:rPr lang="en-US" sz="2300" smtClean="0">
                <a:solidFill>
                  <a:srgbClr val="0070C0"/>
                </a:solidFill>
                <a:latin typeface="Comic Sans MS" pitchFamily="66" charset="0"/>
              </a:rPr>
              <a:t>User sudah login (masuk ke sistem)</a:t>
            </a:r>
            <a:endParaRPr lang="en-US" sz="2300">
              <a:solidFill>
                <a:srgbClr val="0070C0"/>
              </a:solidFill>
              <a:latin typeface="Comic Sans MS" pitchFamily="66" charset="0"/>
            </a:endParaRPr>
          </a:p>
          <a:p>
            <a:pPr lvl="1">
              <a:lnSpc>
                <a:spcPct val="90000"/>
              </a:lnSpc>
            </a:pPr>
            <a:r>
              <a:rPr lang="en-US" sz="2300" smtClean="0">
                <a:solidFill>
                  <a:srgbClr val="0070C0"/>
                </a:solidFill>
                <a:latin typeface="Comic Sans MS" pitchFamily="66" charset="0"/>
              </a:rPr>
              <a:t>File sudah tersimpan ke hard-disk</a:t>
            </a:r>
            <a:endParaRPr lang="en-US" sz="2300">
              <a:solidFill>
                <a:srgbClr val="0070C0"/>
              </a:solidFill>
              <a:latin typeface="Comic Sans MS" pitchFamily="66" charset="0"/>
            </a:endParaRPr>
          </a:p>
          <a:p>
            <a:pPr>
              <a:lnSpc>
                <a:spcPct val="90000"/>
              </a:lnSpc>
            </a:pPr>
            <a:r>
              <a:rPr lang="en-US"/>
              <a:t>Minimal guarantee</a:t>
            </a:r>
          </a:p>
          <a:p>
            <a:pPr lvl="1">
              <a:lnSpc>
                <a:spcPct val="90000"/>
              </a:lnSpc>
            </a:pPr>
            <a:r>
              <a:rPr lang="en-US" smtClean="0"/>
              <a:t>Hal minimum yang dapat dijanjikan sistem, menahan even disaat eksekusi use case berakhir failure.</a:t>
            </a:r>
            <a:endParaRPr lang="en-US"/>
          </a:p>
          <a:p>
            <a:pPr lvl="1">
              <a:lnSpc>
                <a:spcPct val="90000"/>
              </a:lnSpc>
            </a:pPr>
            <a:r>
              <a:rPr lang="en-US" b="1" smtClean="0"/>
              <a:t>contoh</a:t>
            </a:r>
            <a:r>
              <a:rPr lang="en-US" sz="2300" smtClean="0"/>
              <a:t>: </a:t>
            </a:r>
            <a:r>
              <a:rPr lang="en-US" sz="2300">
                <a:solidFill>
                  <a:srgbClr val="0070C0"/>
                </a:solidFill>
                <a:latin typeface="Comic Sans MS" pitchFamily="66" charset="0"/>
              </a:rPr>
              <a:t>Uang tidak ditransfer kecuali otorisasi diberikan oleh </a:t>
            </a:r>
            <a:r>
              <a:rPr lang="en-US" sz="2300" smtClean="0">
                <a:solidFill>
                  <a:srgbClr val="0070C0"/>
                </a:solidFill>
                <a:latin typeface="Comic Sans MS" pitchFamily="66" charset="0"/>
              </a:rPr>
              <a:t>user.</a:t>
            </a:r>
            <a:endParaRPr lang="en-US" sz="2300">
              <a:solidFill>
                <a:srgbClr val="0070C0"/>
              </a:solidFill>
              <a:latin typeface="Comic Sans MS" pitchFamily="66" charset="0"/>
            </a:endParaRPr>
          </a:p>
          <a:p>
            <a:pPr>
              <a:lnSpc>
                <a:spcPct val="90000"/>
              </a:lnSpc>
            </a:pPr>
            <a:r>
              <a:rPr lang="en-US"/>
              <a:t>Success guarantee</a:t>
            </a:r>
          </a:p>
          <a:p>
            <a:pPr lvl="1">
              <a:lnSpc>
                <a:spcPct val="90000"/>
              </a:lnSpc>
            </a:pPr>
            <a:r>
              <a:rPr lang="en-US" smtClean="0"/>
              <a:t>Apa yang terjadi setelah use-case berjalan dengan sukses.</a:t>
            </a:r>
          </a:p>
          <a:p>
            <a:pPr lvl="1">
              <a:lnSpc>
                <a:spcPct val="90000"/>
              </a:lnSpc>
            </a:pPr>
            <a:r>
              <a:rPr lang="en-US" smtClean="0"/>
              <a:t>Contoh: </a:t>
            </a:r>
            <a:r>
              <a:rPr lang="en-US" sz="2300" smtClean="0">
                <a:solidFill>
                  <a:srgbClr val="0070C0"/>
                </a:solidFill>
                <a:latin typeface="Comic Sans MS" pitchFamily="66" charset="0"/>
              </a:rPr>
              <a:t>File disimpan; Uang ditransfer</a:t>
            </a:r>
            <a:endParaRPr lang="en-US" sz="2300">
              <a:solidFill>
                <a:srgbClr val="0070C0"/>
              </a:solidFill>
              <a:latin typeface="Comic Sans MS" pitchFamily="66" charset="0"/>
            </a:endParaRP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27</a:t>
            </a:fld>
            <a:endParaRPr lang="en-US" dirty="0"/>
          </a:p>
        </p:txBody>
      </p:sp>
    </p:spTree>
    <p:extLst>
      <p:ext uri="{BB962C8B-B14F-4D97-AF65-F5344CB8AC3E}">
        <p14:creationId xmlns:p14="http://schemas.microsoft.com/office/powerpoint/2010/main" val="479841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Success Scenario</a:t>
            </a:r>
          </a:p>
        </p:txBody>
      </p:sp>
      <p:sp>
        <p:nvSpPr>
          <p:cNvPr id="3" name="Content Placeholder 2"/>
          <p:cNvSpPr>
            <a:spLocks noGrp="1"/>
          </p:cNvSpPr>
          <p:nvPr>
            <p:ph idx="1"/>
          </p:nvPr>
        </p:nvSpPr>
        <p:spPr>
          <a:xfrm>
            <a:off x="457200" y="1600201"/>
            <a:ext cx="8229600" cy="2209800"/>
          </a:xfrm>
        </p:spPr>
        <p:txBody>
          <a:bodyPr>
            <a:normAutofit fontScale="77500" lnSpcReduction="20000"/>
          </a:bodyPr>
          <a:lstStyle/>
          <a:p>
            <a:pPr>
              <a:lnSpc>
                <a:spcPct val="90000"/>
              </a:lnSpc>
            </a:pPr>
            <a:r>
              <a:rPr lang="en-US"/>
              <a:t>The success scenario </a:t>
            </a:r>
            <a:r>
              <a:rPr lang="en-US" smtClean="0"/>
              <a:t>adalah alur cerita utama dari use-case</a:t>
            </a:r>
            <a:endParaRPr lang="en-US"/>
          </a:p>
          <a:p>
            <a:pPr>
              <a:lnSpc>
                <a:spcPct val="90000"/>
              </a:lnSpc>
            </a:pPr>
            <a:r>
              <a:rPr lang="en-US" smtClean="0"/>
              <a:t>Ditulis dengan asumsi bahwa segala sesuatunya sudah okay, </a:t>
            </a:r>
            <a:r>
              <a:rPr lang="en-US"/>
              <a:t>no errors </a:t>
            </a:r>
            <a:r>
              <a:rPr lang="en-US" smtClean="0"/>
              <a:t>atau tidak ada problems, dan success scenario mengarah</a:t>
            </a:r>
            <a:r>
              <a:rPr lang="en-US"/>
              <a:t> langsung ke hasil yang diinginkan dari </a:t>
            </a:r>
            <a:r>
              <a:rPr lang="en-US" smtClean="0"/>
              <a:t>use-case.</a:t>
            </a:r>
            <a:endParaRPr lang="en-US"/>
          </a:p>
          <a:p>
            <a:pPr>
              <a:lnSpc>
                <a:spcPct val="90000"/>
              </a:lnSpc>
            </a:pPr>
            <a:r>
              <a:rPr lang="en-US" smtClean="0"/>
              <a:t>Success scenario terdiri dari urutan langkah-langkah</a:t>
            </a:r>
            <a:endParaRPr lang="en-US"/>
          </a:p>
          <a:p>
            <a:pPr>
              <a:lnSpc>
                <a:spcPct val="90000"/>
              </a:lnSpc>
            </a:pPr>
            <a:r>
              <a:rPr lang="en-US" smtClean="0"/>
              <a:t>Contoh:</a:t>
            </a:r>
            <a:endParaRPr lang="en-US"/>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28</a:t>
            </a:fld>
            <a:endParaRPr lang="en-US" dirty="0"/>
          </a:p>
        </p:txBody>
      </p:sp>
      <p:sp>
        <p:nvSpPr>
          <p:cNvPr id="7" name="Text Box 4"/>
          <p:cNvSpPr txBox="1">
            <a:spLocks noChangeArrowheads="1"/>
          </p:cNvSpPr>
          <p:nvPr/>
        </p:nvSpPr>
        <p:spPr bwMode="auto">
          <a:xfrm>
            <a:off x="-76199" y="4278313"/>
            <a:ext cx="8686800" cy="153272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r" rtl="1">
              <a:defRPr sz="2400">
                <a:solidFill>
                  <a:schemeClr val="tx1"/>
                </a:solidFill>
                <a:latin typeface="Times New Roman" pitchFamily="18" charset="0"/>
              </a:defRPr>
            </a:lvl1pPr>
            <a:lvl2pPr marL="914400" indent="-457200" algn="r" rtl="1">
              <a:defRPr sz="2400">
                <a:solidFill>
                  <a:schemeClr val="tx1"/>
                </a:solidFill>
                <a:latin typeface="Times New Roman" pitchFamily="18" charset="0"/>
              </a:defRPr>
            </a:lvl2pPr>
            <a:lvl3pPr marL="1371600" indent="-457200" algn="r" rtl="1">
              <a:defRPr sz="2400">
                <a:solidFill>
                  <a:schemeClr val="tx1"/>
                </a:solidFill>
                <a:latin typeface="Times New Roman" pitchFamily="18" charset="0"/>
              </a:defRPr>
            </a:lvl3pPr>
            <a:lvl4pPr marL="1828800" indent="-457200" algn="r" rtl="1">
              <a:defRPr sz="2400">
                <a:solidFill>
                  <a:schemeClr val="tx1"/>
                </a:solidFill>
                <a:latin typeface="Times New Roman" pitchFamily="18" charset="0"/>
              </a:defRPr>
            </a:lvl4pPr>
            <a:lvl5pPr marL="2286000" indent="-457200" algn="r" rtl="1">
              <a:defRPr sz="2400">
                <a:solidFill>
                  <a:schemeClr val="tx1"/>
                </a:solidFill>
                <a:latin typeface="Times New Roman" pitchFamily="18" charset="0"/>
              </a:defRPr>
            </a:lvl5pPr>
            <a:lvl6pPr marL="2743200" indent="-457200" algn="r" rtl="1" fontAlgn="base">
              <a:spcBef>
                <a:spcPct val="0"/>
              </a:spcBef>
              <a:spcAft>
                <a:spcPct val="0"/>
              </a:spcAft>
              <a:defRPr sz="2400">
                <a:solidFill>
                  <a:schemeClr val="tx1"/>
                </a:solidFill>
                <a:latin typeface="Times New Roman" pitchFamily="18" charset="0"/>
              </a:defRPr>
            </a:lvl6pPr>
            <a:lvl7pPr marL="3200400" indent="-457200" algn="r" rtl="1" fontAlgn="base">
              <a:spcBef>
                <a:spcPct val="0"/>
              </a:spcBef>
              <a:spcAft>
                <a:spcPct val="0"/>
              </a:spcAft>
              <a:defRPr sz="2400">
                <a:solidFill>
                  <a:schemeClr val="tx1"/>
                </a:solidFill>
                <a:latin typeface="Times New Roman" pitchFamily="18" charset="0"/>
              </a:defRPr>
            </a:lvl7pPr>
            <a:lvl8pPr marL="3657600" indent="-457200" algn="r" rtl="1" fontAlgn="base">
              <a:spcBef>
                <a:spcPct val="0"/>
              </a:spcBef>
              <a:spcAft>
                <a:spcPct val="0"/>
              </a:spcAft>
              <a:defRPr sz="2400">
                <a:solidFill>
                  <a:schemeClr val="tx1"/>
                </a:solidFill>
                <a:latin typeface="Times New Roman" pitchFamily="18" charset="0"/>
              </a:defRPr>
            </a:lvl8pPr>
            <a:lvl9pPr marL="4114800" indent="-457200" algn="r" rtl="1" fontAlgn="base">
              <a:spcBef>
                <a:spcPct val="0"/>
              </a:spcBef>
              <a:spcAft>
                <a:spcPct val="0"/>
              </a:spcAft>
              <a:defRPr sz="2400">
                <a:solidFill>
                  <a:schemeClr val="tx1"/>
                </a:solidFill>
                <a:latin typeface="Times New Roman" pitchFamily="18" charset="0"/>
              </a:defRPr>
            </a:lvl9pPr>
          </a:lstStyle>
          <a:p>
            <a:pPr lvl="1" algn="l" rtl="0">
              <a:lnSpc>
                <a:spcPct val="130000"/>
              </a:lnSpc>
              <a:buFontTx/>
              <a:buAutoNum type="arabicPeriod"/>
            </a:pPr>
            <a:r>
              <a:rPr lang="en-US" sz="1800" b="1">
                <a:solidFill>
                  <a:srgbClr val="0070C0"/>
                </a:solidFill>
                <a:latin typeface="Comic Sans MS" pitchFamily="66" charset="0"/>
              </a:rPr>
              <a:t>User </a:t>
            </a:r>
            <a:r>
              <a:rPr lang="en-US" sz="1800" b="1" smtClean="0">
                <a:solidFill>
                  <a:srgbClr val="0070C0"/>
                </a:solidFill>
                <a:latin typeface="Comic Sans MS" pitchFamily="66" charset="0"/>
              </a:rPr>
              <a:t>memasukkan nama produk, </a:t>
            </a:r>
            <a:r>
              <a:rPr lang="en-US" sz="1800" b="1">
                <a:solidFill>
                  <a:srgbClr val="0070C0"/>
                </a:solidFill>
                <a:latin typeface="Comic Sans MS" pitchFamily="66" charset="0"/>
              </a:rPr>
              <a:t>SKU and </a:t>
            </a:r>
            <a:r>
              <a:rPr lang="en-US" sz="1800" b="1" smtClean="0">
                <a:solidFill>
                  <a:srgbClr val="0070C0"/>
                </a:solidFill>
                <a:latin typeface="Comic Sans MS" pitchFamily="66" charset="0"/>
              </a:rPr>
              <a:t>deskripsi</a:t>
            </a:r>
            <a:endParaRPr lang="en-US" sz="1800" b="1">
              <a:solidFill>
                <a:srgbClr val="0070C0"/>
              </a:solidFill>
              <a:latin typeface="Comic Sans MS" pitchFamily="66" charset="0"/>
            </a:endParaRPr>
          </a:p>
          <a:p>
            <a:pPr lvl="1" algn="l" rtl="0">
              <a:lnSpc>
                <a:spcPct val="130000"/>
              </a:lnSpc>
              <a:buFontTx/>
              <a:buAutoNum type="arabicPeriod"/>
            </a:pPr>
            <a:r>
              <a:rPr lang="en-US" sz="1800" b="1">
                <a:solidFill>
                  <a:srgbClr val="0070C0"/>
                </a:solidFill>
                <a:latin typeface="Comic Sans MS" pitchFamily="66" charset="0"/>
              </a:rPr>
              <a:t>System </a:t>
            </a:r>
            <a:r>
              <a:rPr lang="en-US" sz="1800" b="1" smtClean="0">
                <a:solidFill>
                  <a:srgbClr val="0070C0"/>
                </a:solidFill>
                <a:latin typeface="Comic Sans MS" pitchFamily="66" charset="0"/>
              </a:rPr>
              <a:t>melakukan validasi SKU produk </a:t>
            </a:r>
            <a:r>
              <a:rPr lang="en-US" sz="1800" b="1">
                <a:solidFill>
                  <a:srgbClr val="0070C0"/>
                </a:solidFill>
                <a:latin typeface="Comic Sans MS" pitchFamily="66" charset="0"/>
              </a:rPr>
              <a:t>SKU</a:t>
            </a:r>
          </a:p>
          <a:p>
            <a:pPr lvl="1" algn="l" rtl="0">
              <a:lnSpc>
                <a:spcPct val="130000"/>
              </a:lnSpc>
              <a:buFontTx/>
              <a:buAutoNum type="arabicPeriod"/>
            </a:pPr>
            <a:r>
              <a:rPr lang="en-US" sz="1800" b="1">
                <a:solidFill>
                  <a:srgbClr val="0070C0"/>
                </a:solidFill>
                <a:latin typeface="Comic Sans MS" pitchFamily="66" charset="0"/>
              </a:rPr>
              <a:t>System </a:t>
            </a:r>
            <a:r>
              <a:rPr lang="en-US" sz="1800" b="1" smtClean="0">
                <a:solidFill>
                  <a:srgbClr val="0070C0"/>
                </a:solidFill>
                <a:latin typeface="Comic Sans MS" pitchFamily="66" charset="0"/>
              </a:rPr>
              <a:t>add (menambahkan) produk ke </a:t>
            </a:r>
            <a:r>
              <a:rPr lang="en-US" sz="1800" b="1">
                <a:solidFill>
                  <a:srgbClr val="0070C0"/>
                </a:solidFill>
                <a:latin typeface="Comic Sans MS" pitchFamily="66" charset="0"/>
              </a:rPr>
              <a:t>DB </a:t>
            </a:r>
            <a:r>
              <a:rPr lang="en-US" sz="1800" b="1" smtClean="0">
                <a:solidFill>
                  <a:srgbClr val="0070C0"/>
                </a:solidFill>
                <a:latin typeface="Comic Sans MS" pitchFamily="66" charset="0"/>
              </a:rPr>
              <a:t>dan menampilkan pesan konfirmasi</a:t>
            </a:r>
            <a:endParaRPr lang="en-US" sz="1800" b="1">
              <a:solidFill>
                <a:srgbClr val="0070C0"/>
              </a:solidFill>
              <a:latin typeface="Comic Sans MS" pitchFamily="66" charset="0"/>
            </a:endParaRPr>
          </a:p>
        </p:txBody>
      </p:sp>
      <p:sp>
        <p:nvSpPr>
          <p:cNvPr id="8" name="AutoShape 6"/>
          <p:cNvSpPr>
            <a:spLocks/>
          </p:cNvSpPr>
          <p:nvPr/>
        </p:nvSpPr>
        <p:spPr bwMode="auto">
          <a:xfrm>
            <a:off x="6227763" y="3352800"/>
            <a:ext cx="1582737" cy="609600"/>
          </a:xfrm>
          <a:prstGeom prst="borderCallout1">
            <a:avLst>
              <a:gd name="adj1" fmla="val 18750"/>
              <a:gd name="adj2" fmla="val -4815"/>
              <a:gd name="adj3" fmla="val 164733"/>
              <a:gd name="adj4" fmla="val -91936"/>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t>Interaction step</a:t>
            </a:r>
          </a:p>
        </p:txBody>
      </p:sp>
      <p:sp>
        <p:nvSpPr>
          <p:cNvPr id="9" name="AutoShape 7"/>
          <p:cNvSpPr>
            <a:spLocks/>
          </p:cNvSpPr>
          <p:nvPr/>
        </p:nvSpPr>
        <p:spPr bwMode="auto">
          <a:xfrm>
            <a:off x="7340600" y="4267200"/>
            <a:ext cx="1408113" cy="609600"/>
          </a:xfrm>
          <a:prstGeom prst="borderCallout1">
            <a:avLst>
              <a:gd name="adj1" fmla="val 18750"/>
              <a:gd name="adj2" fmla="val -5412"/>
              <a:gd name="adj3" fmla="val 95720"/>
              <a:gd name="adj4" fmla="val -104575"/>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t>Validation Step</a:t>
            </a:r>
          </a:p>
        </p:txBody>
      </p:sp>
      <p:sp>
        <p:nvSpPr>
          <p:cNvPr id="10" name="AutoShape 8"/>
          <p:cNvSpPr>
            <a:spLocks/>
          </p:cNvSpPr>
          <p:nvPr/>
        </p:nvSpPr>
        <p:spPr bwMode="auto">
          <a:xfrm>
            <a:off x="2590800" y="5486400"/>
            <a:ext cx="1974850" cy="609600"/>
          </a:xfrm>
          <a:prstGeom prst="borderCallout1">
            <a:avLst>
              <a:gd name="adj1" fmla="val 18750"/>
              <a:gd name="adj2" fmla="val -3856"/>
              <a:gd name="adj3" fmla="val -21196"/>
              <a:gd name="adj4" fmla="val -23411"/>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t>Internal Change Step</a:t>
            </a:r>
          </a:p>
        </p:txBody>
      </p:sp>
      <p:sp>
        <p:nvSpPr>
          <p:cNvPr id="11" name="AutoShape 9"/>
          <p:cNvSpPr>
            <a:spLocks/>
          </p:cNvSpPr>
          <p:nvPr/>
        </p:nvSpPr>
        <p:spPr bwMode="auto">
          <a:xfrm>
            <a:off x="6751117" y="5522913"/>
            <a:ext cx="1974850" cy="609600"/>
          </a:xfrm>
          <a:prstGeom prst="borderCallout1">
            <a:avLst>
              <a:gd name="adj1" fmla="val 18750"/>
              <a:gd name="adj2" fmla="val -3856"/>
              <a:gd name="adj3" fmla="val -18957"/>
              <a:gd name="adj4" fmla="val -16501"/>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a:t>(plus) Interaction Step</a:t>
            </a:r>
          </a:p>
        </p:txBody>
      </p:sp>
    </p:spTree>
    <p:extLst>
      <p:ext uri="{BB962C8B-B14F-4D97-AF65-F5344CB8AC3E}">
        <p14:creationId xmlns:p14="http://schemas.microsoft.com/office/powerpoint/2010/main" val="317859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Success Scenario Example</a:t>
            </a:r>
          </a:p>
        </p:txBody>
      </p:sp>
      <p:sp>
        <p:nvSpPr>
          <p:cNvPr id="3" name="Content Placeholder 2"/>
          <p:cNvSpPr>
            <a:spLocks noGrp="1"/>
          </p:cNvSpPr>
          <p:nvPr>
            <p:ph idx="1"/>
          </p:nvPr>
        </p:nvSpPr>
        <p:spPr/>
        <p:txBody>
          <a:bodyPr>
            <a:normAutofit fontScale="92500" lnSpcReduction="20000"/>
          </a:bodyPr>
          <a:lstStyle/>
          <a:p>
            <a:pPr marL="495300" indent="-495300">
              <a:buFontTx/>
              <a:buAutoNum type="arabicPeriod"/>
            </a:pPr>
            <a:r>
              <a:rPr lang="en-US">
                <a:solidFill>
                  <a:srgbClr val="0070C0"/>
                </a:solidFill>
                <a:latin typeface="Comic Sans MS" pitchFamily="66" charset="0"/>
              </a:rPr>
              <a:t>User </a:t>
            </a:r>
            <a:r>
              <a:rPr lang="en-US" smtClean="0">
                <a:solidFill>
                  <a:srgbClr val="0070C0"/>
                </a:solidFill>
                <a:latin typeface="Comic Sans MS" pitchFamily="66" charset="0"/>
              </a:rPr>
              <a:t>memasukkan </a:t>
            </a:r>
            <a:r>
              <a:rPr lang="en-US">
                <a:solidFill>
                  <a:srgbClr val="0070C0"/>
                </a:solidFill>
                <a:latin typeface="Comic Sans MS" pitchFamily="66" charset="0"/>
              </a:rPr>
              <a:t>keyword</a:t>
            </a:r>
          </a:p>
          <a:p>
            <a:pPr marL="495300" indent="-495300">
              <a:buFontTx/>
              <a:buAutoNum type="arabicPeriod"/>
            </a:pPr>
            <a:r>
              <a:rPr lang="en-US">
                <a:solidFill>
                  <a:srgbClr val="0070C0"/>
                </a:solidFill>
                <a:latin typeface="Comic Sans MS" pitchFamily="66" charset="0"/>
              </a:rPr>
              <a:t>System </a:t>
            </a:r>
            <a:r>
              <a:rPr lang="en-US" smtClean="0">
                <a:solidFill>
                  <a:srgbClr val="0070C0"/>
                </a:solidFill>
                <a:latin typeface="Comic Sans MS" pitchFamily="66" charset="0"/>
              </a:rPr>
              <a:t>menampilkan sekumpulan hasil pencarian, dan produk sponsor, semuanya disertai nama, deskripsi singkat dan harganya.</a:t>
            </a:r>
            <a:endParaRPr lang="en-US">
              <a:solidFill>
                <a:srgbClr val="0070C0"/>
              </a:solidFill>
              <a:latin typeface="Comic Sans MS" pitchFamily="66" charset="0"/>
            </a:endParaRPr>
          </a:p>
          <a:p>
            <a:pPr marL="495300" indent="-495300">
              <a:buFontTx/>
              <a:buAutoNum type="arabicPeriod"/>
            </a:pPr>
            <a:r>
              <a:rPr lang="en-US">
                <a:solidFill>
                  <a:srgbClr val="0070C0"/>
                </a:solidFill>
                <a:latin typeface="Comic Sans MS" pitchFamily="66" charset="0"/>
              </a:rPr>
              <a:t>User </a:t>
            </a:r>
            <a:r>
              <a:rPr lang="en-US" smtClean="0">
                <a:solidFill>
                  <a:srgbClr val="0070C0"/>
                </a:solidFill>
                <a:latin typeface="Comic Sans MS" pitchFamily="66" charset="0"/>
              </a:rPr>
              <a:t>memilih satu produk</a:t>
            </a:r>
            <a:endParaRPr lang="en-US">
              <a:solidFill>
                <a:srgbClr val="0070C0"/>
              </a:solidFill>
              <a:latin typeface="Comic Sans MS" pitchFamily="66" charset="0"/>
            </a:endParaRPr>
          </a:p>
          <a:p>
            <a:pPr marL="495300" indent="-495300">
              <a:buFontTx/>
              <a:buAutoNum type="arabicPeriod"/>
            </a:pPr>
            <a:r>
              <a:rPr lang="en-US" smtClean="0">
                <a:solidFill>
                  <a:srgbClr val="0070C0"/>
                </a:solidFill>
                <a:latin typeface="Comic Sans MS" pitchFamily="66" charset="0"/>
              </a:rPr>
              <a:t>Sistem menampilkan halaman produk, termasuk informasi produk, review dan produk terkait.</a:t>
            </a:r>
            <a:endParaRPr lang="en-US">
              <a:solidFill>
                <a:srgbClr val="0070C0"/>
              </a:solidFill>
              <a:latin typeface="Comic Sans MS" pitchFamily="66" charset="0"/>
            </a:endParaRPr>
          </a:p>
          <a:p>
            <a:pPr marL="495300" indent="-495300">
              <a:buFontTx/>
              <a:buAutoNum type="arabicPeriod"/>
            </a:pPr>
            <a:r>
              <a:rPr lang="en-US">
                <a:solidFill>
                  <a:srgbClr val="0070C0"/>
                </a:solidFill>
                <a:latin typeface="Comic Sans MS" pitchFamily="66" charset="0"/>
              </a:rPr>
              <a:t>User </a:t>
            </a:r>
            <a:r>
              <a:rPr lang="en-US" smtClean="0">
                <a:solidFill>
                  <a:srgbClr val="0070C0"/>
                </a:solidFill>
                <a:latin typeface="Comic Sans MS" pitchFamily="66" charset="0"/>
              </a:rPr>
              <a:t>menambahkan produk ke shopping </a:t>
            </a:r>
            <a:r>
              <a:rPr lang="en-US">
                <a:solidFill>
                  <a:srgbClr val="0070C0"/>
                </a:solidFill>
                <a:latin typeface="Comic Sans MS" pitchFamily="66" charset="0"/>
              </a:rPr>
              <a:t>cart</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29</a:t>
            </a:fld>
            <a:endParaRPr lang="en-US" dirty="0"/>
          </a:p>
        </p:txBody>
      </p:sp>
    </p:spTree>
    <p:extLst>
      <p:ext uri="{BB962C8B-B14F-4D97-AF65-F5344CB8AC3E}">
        <p14:creationId xmlns:p14="http://schemas.microsoft.com/office/powerpoint/2010/main" val="25846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Unified Modeling Language (UML) </a:t>
            </a:r>
          </a:p>
        </p:txBody>
      </p:sp>
      <p:sp>
        <p:nvSpPr>
          <p:cNvPr id="3" name="Content Placeholder 2"/>
          <p:cNvSpPr>
            <a:spLocks noGrp="1"/>
          </p:cNvSpPr>
          <p:nvPr>
            <p:ph idx="1"/>
          </p:nvPr>
        </p:nvSpPr>
        <p:spPr/>
        <p:txBody>
          <a:bodyPr>
            <a:normAutofit/>
          </a:bodyPr>
          <a:lstStyle/>
          <a:p>
            <a:r>
              <a:rPr lang="en-US" smtClean="0"/>
              <a:t>UML </a:t>
            </a:r>
            <a:r>
              <a:rPr lang="en-US" smtClean="0">
                <a:sym typeface="Wingdings" pitchFamily="2" charset="2"/>
              </a:rPr>
              <a:t> Bahasa Pemodelan Terpadu</a:t>
            </a:r>
          </a:p>
          <a:p>
            <a:endParaRPr lang="en-US" smtClean="0">
              <a:sym typeface="Wingdings" pitchFamily="2" charset="2"/>
            </a:endParaRPr>
          </a:p>
          <a:p>
            <a:r>
              <a:rPr lang="en-US" smtClean="0"/>
              <a:t>UML </a:t>
            </a:r>
            <a:r>
              <a:rPr lang="en-US" smtClean="0">
                <a:sym typeface="Wingdings" pitchFamily="2" charset="2"/>
              </a:rPr>
              <a:t> </a:t>
            </a:r>
            <a:r>
              <a:rPr lang="en-US" smtClean="0"/>
              <a:t>dikembangkan</a:t>
            </a:r>
            <a:r>
              <a:rPr lang="en-US"/>
              <a:t> sebagai bahasa untuk </a:t>
            </a:r>
            <a:r>
              <a:rPr lang="en-US" smtClean="0"/>
              <a:t>pemodelan sistem </a:t>
            </a:r>
            <a:r>
              <a:rPr lang="en-US"/>
              <a:t>berorientasi </a:t>
            </a:r>
            <a:r>
              <a:rPr lang="en-US" smtClean="0"/>
              <a:t>objek.</a:t>
            </a:r>
          </a:p>
          <a:p>
            <a:endParaRPr lang="en-US"/>
          </a:p>
          <a:p>
            <a:r>
              <a:rPr lang="en-US"/>
              <a:t>Sekarang UML juga digunakan sebagai spesifikasi sistem</a:t>
            </a:r>
          </a:p>
          <a:p>
            <a:pPr marL="0" indent="0">
              <a:buNone/>
            </a:pPr>
            <a:endParaRPr lang="en-US" smtClean="0"/>
          </a:p>
          <a:p>
            <a:endParaRPr lang="en-US" smtClean="0"/>
          </a:p>
        </p:txBody>
      </p:sp>
      <p:sp>
        <p:nvSpPr>
          <p:cNvPr id="4" name="Date Placeholder 3"/>
          <p:cNvSpPr>
            <a:spLocks noGrp="1"/>
          </p:cNvSpPr>
          <p:nvPr>
            <p:ph type="dt" sz="half" idx="10"/>
          </p:nvPr>
        </p:nvSpPr>
        <p:spPr/>
        <p:txBody>
          <a:bodyPr/>
          <a:lstStyle/>
          <a:p>
            <a:r>
              <a:rPr lang="en-US"/>
              <a:t>Augury El </a:t>
            </a:r>
            <a:r>
              <a:rPr lang="en-US" smtClean="0"/>
              <a:t>Rayeb –  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15357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mtClean="0">
                <a:effectLst>
                  <a:outerShdw blurRad="38100" dist="38100" dir="2700000" algn="tl">
                    <a:srgbClr val="000000">
                      <a:alpha val="43137"/>
                    </a:srgbClr>
                  </a:outerShdw>
                </a:effectLst>
              </a:rPr>
              <a:t>Panduan untuk Penulisan yang Efektif</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r>
              <a:rPr lang="en-US" smtClean="0"/>
              <a:t>Gunakan gramar yang simple</a:t>
            </a:r>
            <a:endParaRPr lang="en-US"/>
          </a:p>
          <a:p>
            <a:r>
              <a:rPr lang="en-US" smtClean="0"/>
              <a:t>Hanya satu pihak/sisi </a:t>
            </a:r>
            <a:r>
              <a:rPr lang="en-US"/>
              <a:t>(system or actor) </a:t>
            </a:r>
            <a:r>
              <a:rPr lang="en-US" smtClean="0"/>
              <a:t>yang melakukan sesuatu pada satu step</a:t>
            </a:r>
            <a:endParaRPr lang="en-US"/>
          </a:p>
          <a:p>
            <a:r>
              <a:rPr lang="en-US" smtClean="0"/>
              <a:t>Tulis dari sudut pandang objective</a:t>
            </a:r>
          </a:p>
          <a:p>
            <a:pPr lvl="1"/>
            <a:r>
              <a:rPr lang="en-US" smtClean="0">
                <a:solidFill>
                  <a:srgbClr val="0070C0"/>
                </a:solidFill>
              </a:rPr>
              <a:t>Bad: “</a:t>
            </a:r>
            <a:r>
              <a:rPr lang="en-US" smtClean="0">
                <a:solidFill>
                  <a:srgbClr val="0070C0"/>
                </a:solidFill>
                <a:latin typeface="Comic Sans MS" pitchFamily="66" charset="0"/>
              </a:rPr>
              <a:t>Get the amount form the user and give him the money</a:t>
            </a:r>
            <a:r>
              <a:rPr lang="en-US" smtClean="0">
                <a:solidFill>
                  <a:srgbClr val="0070C0"/>
                </a:solidFill>
              </a:rPr>
              <a:t>”</a:t>
            </a:r>
          </a:p>
          <a:p>
            <a:r>
              <a:rPr lang="en-US" smtClean="0"/>
              <a:t>Setiap langkah harus mengarah pada beberapa kemajuan</a:t>
            </a:r>
            <a:endParaRPr lang="en-US"/>
          </a:p>
          <a:p>
            <a:pPr lvl="1"/>
            <a:r>
              <a:rPr lang="en-US">
                <a:solidFill>
                  <a:srgbClr val="0070C0"/>
                </a:solidFill>
              </a:rPr>
              <a:t>Bad: “</a:t>
            </a:r>
            <a:r>
              <a:rPr lang="en-US">
                <a:solidFill>
                  <a:srgbClr val="0070C0"/>
                </a:solidFill>
                <a:latin typeface="Comic Sans MS" pitchFamily="66" charset="0"/>
              </a:rPr>
              <a:t>User click the enter key</a:t>
            </a:r>
            <a:r>
              <a:rPr lang="en-US">
                <a:solidFill>
                  <a:srgbClr val="0070C0"/>
                </a:solidFill>
              </a:rPr>
              <a:t>”</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30</a:t>
            </a:fld>
            <a:endParaRPr lang="en-US" dirty="0"/>
          </a:p>
        </p:txBody>
      </p:sp>
      <p:grpSp>
        <p:nvGrpSpPr>
          <p:cNvPr id="21" name="Group 20"/>
          <p:cNvGrpSpPr/>
          <p:nvPr/>
        </p:nvGrpSpPr>
        <p:grpSpPr>
          <a:xfrm>
            <a:off x="5486400" y="1930400"/>
            <a:ext cx="2946400" cy="3556000"/>
            <a:chOff x="5486400" y="1930400"/>
            <a:chExt cx="2946400" cy="3556000"/>
          </a:xfrm>
        </p:grpSpPr>
        <p:sp>
          <p:nvSpPr>
            <p:cNvPr id="8" name="AutoShape 2"/>
            <p:cNvSpPr>
              <a:spLocks noChangeArrowheads="1"/>
            </p:cNvSpPr>
            <p:nvPr/>
          </p:nvSpPr>
          <p:spPr bwMode="auto">
            <a:xfrm>
              <a:off x="5486400" y="1930400"/>
              <a:ext cx="2946400" cy="3556000"/>
            </a:xfrm>
            <a:prstGeom prst="foldedCorner">
              <a:avLst>
                <a:gd name="adj" fmla="val 12500"/>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Line 5"/>
            <p:cNvSpPr>
              <a:spLocks noChangeShapeType="1"/>
            </p:cNvSpPr>
            <p:nvPr/>
          </p:nvSpPr>
          <p:spPr bwMode="auto">
            <a:xfrm>
              <a:off x="6065838" y="2657475"/>
              <a:ext cx="0" cy="235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Line 6"/>
            <p:cNvSpPr>
              <a:spLocks noChangeShapeType="1"/>
            </p:cNvSpPr>
            <p:nvPr/>
          </p:nvSpPr>
          <p:spPr bwMode="auto">
            <a:xfrm>
              <a:off x="8008938" y="2657475"/>
              <a:ext cx="0" cy="235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 name="Text Box 7"/>
            <p:cNvSpPr txBox="1">
              <a:spLocks noChangeArrowheads="1"/>
            </p:cNvSpPr>
            <p:nvPr/>
          </p:nvSpPr>
          <p:spPr bwMode="auto">
            <a:xfrm>
              <a:off x="5508625" y="2203450"/>
              <a:ext cx="1030288"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System</a:t>
              </a:r>
            </a:p>
          </p:txBody>
        </p:sp>
        <p:sp>
          <p:nvSpPr>
            <p:cNvPr id="12" name="Text Box 8"/>
            <p:cNvSpPr txBox="1">
              <a:spLocks noChangeArrowheads="1"/>
            </p:cNvSpPr>
            <p:nvPr/>
          </p:nvSpPr>
          <p:spPr bwMode="auto">
            <a:xfrm>
              <a:off x="7567613" y="2217738"/>
              <a:ext cx="776287"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Actor</a:t>
              </a:r>
            </a:p>
          </p:txBody>
        </p:sp>
        <p:sp>
          <p:nvSpPr>
            <p:cNvPr id="13" name="Line 9"/>
            <p:cNvSpPr>
              <a:spLocks noChangeShapeType="1"/>
            </p:cNvSpPr>
            <p:nvPr/>
          </p:nvSpPr>
          <p:spPr bwMode="auto">
            <a:xfrm flipH="1">
              <a:off x="6051550" y="3005138"/>
              <a:ext cx="1930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 name="Text Box 10"/>
            <p:cNvSpPr txBox="1">
              <a:spLocks noChangeArrowheads="1"/>
            </p:cNvSpPr>
            <p:nvPr/>
          </p:nvSpPr>
          <p:spPr bwMode="auto">
            <a:xfrm>
              <a:off x="6075363" y="2708275"/>
              <a:ext cx="1614487"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Actor asks for money</a:t>
              </a:r>
            </a:p>
          </p:txBody>
        </p:sp>
        <p:sp>
          <p:nvSpPr>
            <p:cNvPr id="15" name="Line 11"/>
            <p:cNvSpPr>
              <a:spLocks noChangeShapeType="1"/>
            </p:cNvSpPr>
            <p:nvPr/>
          </p:nvSpPr>
          <p:spPr bwMode="auto">
            <a:xfrm>
              <a:off x="6037263" y="3570288"/>
              <a:ext cx="19589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 name="Text Box 12"/>
            <p:cNvSpPr txBox="1">
              <a:spLocks noChangeArrowheads="1"/>
            </p:cNvSpPr>
            <p:nvPr/>
          </p:nvSpPr>
          <p:spPr bwMode="auto">
            <a:xfrm>
              <a:off x="6191250" y="3259138"/>
              <a:ext cx="1817688" cy="2746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System asks for amount</a:t>
              </a:r>
            </a:p>
          </p:txBody>
        </p:sp>
        <p:sp>
          <p:nvSpPr>
            <p:cNvPr id="17" name="Text Box 13"/>
            <p:cNvSpPr txBox="1">
              <a:spLocks noChangeArrowheads="1"/>
            </p:cNvSpPr>
            <p:nvPr/>
          </p:nvSpPr>
          <p:spPr bwMode="auto">
            <a:xfrm>
              <a:off x="6248400" y="3752850"/>
              <a:ext cx="17399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Actor gives the amount</a:t>
              </a:r>
            </a:p>
          </p:txBody>
        </p:sp>
        <p:sp>
          <p:nvSpPr>
            <p:cNvPr id="18" name="Line 14"/>
            <p:cNvSpPr>
              <a:spLocks noChangeShapeType="1"/>
            </p:cNvSpPr>
            <p:nvPr/>
          </p:nvSpPr>
          <p:spPr bwMode="auto">
            <a:xfrm flipH="1">
              <a:off x="6067425" y="4092575"/>
              <a:ext cx="1930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 name="Line 15"/>
            <p:cNvSpPr>
              <a:spLocks noChangeShapeType="1"/>
            </p:cNvSpPr>
            <p:nvPr/>
          </p:nvSpPr>
          <p:spPr bwMode="auto">
            <a:xfrm>
              <a:off x="6053138" y="4643438"/>
              <a:ext cx="19589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 name="Text Box 16"/>
            <p:cNvSpPr txBox="1">
              <a:spLocks noChangeArrowheads="1"/>
            </p:cNvSpPr>
            <p:nvPr/>
          </p:nvSpPr>
          <p:spPr bwMode="auto">
            <a:xfrm>
              <a:off x="6003925" y="4346575"/>
              <a:ext cx="2035175"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System produce the money</a:t>
              </a:r>
            </a:p>
          </p:txBody>
        </p:sp>
      </p:grpSp>
    </p:spTree>
    <p:extLst>
      <p:ext uri="{BB962C8B-B14F-4D97-AF65-F5344CB8AC3E}">
        <p14:creationId xmlns:p14="http://schemas.microsoft.com/office/powerpoint/2010/main" val="3195391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Steps – cont’d</a:t>
            </a:r>
          </a:p>
        </p:txBody>
      </p:sp>
      <p:sp>
        <p:nvSpPr>
          <p:cNvPr id="3" name="Content Placeholder 2"/>
          <p:cNvSpPr>
            <a:spLocks noGrp="1"/>
          </p:cNvSpPr>
          <p:nvPr>
            <p:ph idx="1"/>
          </p:nvPr>
        </p:nvSpPr>
        <p:spPr/>
        <p:txBody>
          <a:bodyPr>
            <a:normAutofit fontScale="85000" lnSpcReduction="20000"/>
          </a:bodyPr>
          <a:lstStyle/>
          <a:p>
            <a:pPr marL="495300" indent="-495300"/>
            <a:r>
              <a:rPr lang="en-US" smtClean="0"/>
              <a:t>Penulisan Percabangan (Branches):</a:t>
            </a:r>
            <a:endParaRPr lang="en-US"/>
          </a:p>
          <a:p>
            <a:pPr marL="857250" lvl="1" indent="-400050"/>
            <a:r>
              <a:rPr lang="en-US" b="1">
                <a:solidFill>
                  <a:srgbClr val="0070C0"/>
                </a:solidFill>
                <a:latin typeface="Comic Sans MS" pitchFamily="66" charset="0"/>
              </a:rPr>
              <a:t>If</a:t>
            </a:r>
            <a:r>
              <a:rPr lang="en-US">
                <a:solidFill>
                  <a:srgbClr val="0070C0"/>
                </a:solidFill>
                <a:latin typeface="Comic Sans MS" pitchFamily="66" charset="0"/>
              </a:rPr>
              <a:t> </a:t>
            </a:r>
            <a:r>
              <a:rPr lang="en-US" smtClean="0">
                <a:solidFill>
                  <a:srgbClr val="0070C0"/>
                </a:solidFill>
                <a:latin typeface="Comic Sans MS" pitchFamily="66" charset="0"/>
              </a:rPr>
              <a:t>user memiliki lebih dari $10000 pada account-nya, sistem menyajikan daftar iklan</a:t>
            </a:r>
            <a:endParaRPr lang="en-US">
              <a:solidFill>
                <a:srgbClr val="0070C0"/>
              </a:solidFill>
              <a:latin typeface="Comic Sans MS" pitchFamily="66" charset="0"/>
            </a:endParaRPr>
          </a:p>
          <a:p>
            <a:pPr marL="857250" lvl="1" indent="-400050"/>
            <a:r>
              <a:rPr lang="en-US" b="1">
                <a:solidFill>
                  <a:srgbClr val="0070C0"/>
                </a:solidFill>
                <a:latin typeface="Comic Sans MS" pitchFamily="66" charset="0"/>
              </a:rPr>
              <a:t>Otherwise</a:t>
            </a:r>
            <a:r>
              <a:rPr lang="en-US">
                <a:solidFill>
                  <a:srgbClr val="0070C0"/>
                </a:solidFill>
                <a:latin typeface="Comic Sans MS" pitchFamily="66" charset="0"/>
              </a:rPr>
              <a:t>…</a:t>
            </a:r>
          </a:p>
          <a:p>
            <a:pPr marL="495300" indent="-495300"/>
            <a:endParaRPr lang="en-US">
              <a:latin typeface="Comic Sans MS" pitchFamily="66" charset="0"/>
            </a:endParaRPr>
          </a:p>
          <a:p>
            <a:pPr marL="495300" indent="-495300"/>
            <a:r>
              <a:rPr lang="en-US" smtClean="0"/>
              <a:t>Penulisan Perulangan (Repeats):</a:t>
            </a:r>
            <a:endParaRPr lang="en-US"/>
          </a:p>
          <a:p>
            <a:pPr marL="857250" lvl="1" indent="-400050">
              <a:buFontTx/>
              <a:buAutoNum type="arabicPeriod"/>
            </a:pPr>
            <a:r>
              <a:rPr lang="en-US">
                <a:solidFill>
                  <a:srgbClr val="0070C0"/>
                </a:solidFill>
                <a:latin typeface="Comic Sans MS" pitchFamily="66" charset="0"/>
              </a:rPr>
              <a:t>User </a:t>
            </a:r>
            <a:r>
              <a:rPr lang="en-US" smtClean="0">
                <a:solidFill>
                  <a:srgbClr val="0070C0"/>
                </a:solidFill>
                <a:latin typeface="Comic Sans MS" pitchFamily="66" charset="0"/>
              </a:rPr>
              <a:t>memasukkan nama item yang ingin dibeli</a:t>
            </a:r>
            <a:endParaRPr lang="en-US">
              <a:solidFill>
                <a:srgbClr val="0070C0"/>
              </a:solidFill>
              <a:latin typeface="Comic Sans MS" pitchFamily="66" charset="0"/>
            </a:endParaRPr>
          </a:p>
          <a:p>
            <a:pPr marL="857250" lvl="1" indent="-400050">
              <a:buFontTx/>
              <a:buAutoNum type="arabicPeriod"/>
            </a:pPr>
            <a:r>
              <a:rPr lang="en-US" smtClean="0">
                <a:solidFill>
                  <a:srgbClr val="0070C0"/>
                </a:solidFill>
                <a:latin typeface="Comic Sans MS" pitchFamily="66" charset="0"/>
              </a:rPr>
              <a:t>Sistem menampilkan item</a:t>
            </a:r>
            <a:endParaRPr lang="en-US">
              <a:solidFill>
                <a:srgbClr val="0070C0"/>
              </a:solidFill>
              <a:latin typeface="Comic Sans MS" pitchFamily="66" charset="0"/>
            </a:endParaRPr>
          </a:p>
          <a:p>
            <a:pPr marL="857250" lvl="1" indent="-400050">
              <a:buFontTx/>
              <a:buAutoNum type="arabicPeriod"/>
            </a:pPr>
            <a:r>
              <a:rPr lang="en-US">
                <a:solidFill>
                  <a:srgbClr val="0070C0"/>
                </a:solidFill>
                <a:latin typeface="Comic Sans MS" pitchFamily="66" charset="0"/>
              </a:rPr>
              <a:t>User </a:t>
            </a:r>
            <a:r>
              <a:rPr lang="en-US" smtClean="0">
                <a:solidFill>
                  <a:srgbClr val="0070C0"/>
                </a:solidFill>
                <a:latin typeface="Comic Sans MS" pitchFamily="66" charset="0"/>
              </a:rPr>
              <a:t>memilih item untuk dibeli</a:t>
            </a:r>
            <a:endParaRPr lang="en-US">
              <a:solidFill>
                <a:srgbClr val="0070C0"/>
              </a:solidFill>
              <a:latin typeface="Comic Sans MS" pitchFamily="66" charset="0"/>
            </a:endParaRPr>
          </a:p>
          <a:p>
            <a:pPr marL="857250" lvl="1" indent="-400050">
              <a:buFontTx/>
              <a:buAutoNum type="arabicPeriod"/>
            </a:pPr>
            <a:r>
              <a:rPr lang="en-US">
                <a:solidFill>
                  <a:srgbClr val="0070C0"/>
                </a:solidFill>
                <a:latin typeface="Comic Sans MS" pitchFamily="66" charset="0"/>
              </a:rPr>
              <a:t>Systems </a:t>
            </a:r>
            <a:r>
              <a:rPr lang="en-US" smtClean="0">
                <a:solidFill>
                  <a:srgbClr val="0070C0"/>
                </a:solidFill>
                <a:latin typeface="Comic Sans MS" pitchFamily="66" charset="0"/>
              </a:rPr>
              <a:t>menambahkan item ke shopping </a:t>
            </a:r>
            <a:r>
              <a:rPr lang="en-US">
                <a:solidFill>
                  <a:srgbClr val="0070C0"/>
                </a:solidFill>
                <a:latin typeface="Comic Sans MS" pitchFamily="66" charset="0"/>
              </a:rPr>
              <a:t>cart</a:t>
            </a:r>
          </a:p>
          <a:p>
            <a:pPr marL="857250" lvl="1" indent="-400050">
              <a:buFontTx/>
              <a:buAutoNum type="arabicPeriod"/>
            </a:pPr>
            <a:r>
              <a:rPr lang="en-US">
                <a:solidFill>
                  <a:srgbClr val="0070C0"/>
                </a:solidFill>
                <a:latin typeface="Comic Sans MS" pitchFamily="66" charset="0"/>
              </a:rPr>
              <a:t>User </a:t>
            </a:r>
            <a:r>
              <a:rPr lang="en-US" b="1">
                <a:solidFill>
                  <a:srgbClr val="0070C0"/>
                </a:solidFill>
                <a:latin typeface="Comic Sans MS" pitchFamily="66" charset="0"/>
              </a:rPr>
              <a:t>repeats steps 1-4 until</a:t>
            </a:r>
            <a:r>
              <a:rPr lang="en-US">
                <a:solidFill>
                  <a:srgbClr val="0070C0"/>
                </a:solidFill>
                <a:latin typeface="Comic Sans MS" pitchFamily="66" charset="0"/>
              </a:rPr>
              <a:t> indicating he is done</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31</a:t>
            </a:fld>
            <a:endParaRPr lang="en-US" dirty="0"/>
          </a:p>
        </p:txBody>
      </p:sp>
    </p:spTree>
    <p:extLst>
      <p:ext uri="{BB962C8B-B14F-4D97-AF65-F5344CB8AC3E}">
        <p14:creationId xmlns:p14="http://schemas.microsoft.com/office/powerpoint/2010/main" val="1947889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Use-Cases – Common Mistakes</a:t>
            </a:r>
          </a:p>
        </p:txBody>
      </p:sp>
      <p:sp>
        <p:nvSpPr>
          <p:cNvPr id="3" name="Content Placeholder 2"/>
          <p:cNvSpPr>
            <a:spLocks noGrp="1"/>
          </p:cNvSpPr>
          <p:nvPr>
            <p:ph idx="1"/>
          </p:nvPr>
        </p:nvSpPr>
        <p:spPr/>
        <p:txBody>
          <a:bodyPr>
            <a:normAutofit fontScale="85000" lnSpcReduction="20000"/>
          </a:bodyPr>
          <a:lstStyle/>
          <a:p>
            <a:r>
              <a:rPr lang="en-US" smtClean="0"/>
              <a:t>Diagramnya kompleks</a:t>
            </a:r>
            <a:endParaRPr lang="en-US"/>
          </a:p>
          <a:p>
            <a:r>
              <a:rPr lang="en-US"/>
              <a:t>No system</a:t>
            </a:r>
          </a:p>
          <a:p>
            <a:r>
              <a:rPr lang="en-US"/>
              <a:t>No actor</a:t>
            </a:r>
          </a:p>
          <a:p>
            <a:r>
              <a:rPr lang="en-US" smtClean="0"/>
              <a:t>Terlalu banyak detil user interface</a:t>
            </a:r>
            <a:endParaRPr lang="en-US"/>
          </a:p>
          <a:p>
            <a:pPr lvl="1"/>
            <a:r>
              <a:rPr lang="en-US">
                <a:solidFill>
                  <a:schemeClr val="accent2"/>
                </a:solidFill>
              </a:rPr>
              <a:t>“</a:t>
            </a:r>
            <a:r>
              <a:rPr lang="en-US">
                <a:solidFill>
                  <a:schemeClr val="accent2"/>
                </a:solidFill>
                <a:latin typeface="Comic Sans MS" pitchFamily="66" charset="0"/>
              </a:rPr>
              <a:t>User </a:t>
            </a:r>
            <a:r>
              <a:rPr lang="en-US" smtClean="0">
                <a:solidFill>
                  <a:schemeClr val="accent2"/>
                </a:solidFill>
                <a:latin typeface="Comic Sans MS" pitchFamily="66" charset="0"/>
              </a:rPr>
              <a:t>mengetik ID dan Password, </a:t>
            </a:r>
            <a:r>
              <a:rPr lang="en-US">
                <a:solidFill>
                  <a:schemeClr val="accent2"/>
                </a:solidFill>
                <a:latin typeface="Comic Sans MS" pitchFamily="66" charset="0"/>
              </a:rPr>
              <a:t>clicks OK </a:t>
            </a:r>
            <a:r>
              <a:rPr lang="en-US" smtClean="0">
                <a:solidFill>
                  <a:schemeClr val="accent2"/>
                </a:solidFill>
                <a:latin typeface="Comic Sans MS" pitchFamily="66" charset="0"/>
              </a:rPr>
              <a:t>atau tekan Enter</a:t>
            </a:r>
            <a:r>
              <a:rPr lang="en-US">
                <a:solidFill>
                  <a:schemeClr val="accent2"/>
                </a:solidFill>
              </a:rPr>
              <a:t>”</a:t>
            </a:r>
          </a:p>
          <a:p>
            <a:r>
              <a:rPr lang="en-US" smtClean="0"/>
              <a:t>Terlalu sedikit detil tujuan</a:t>
            </a:r>
            <a:endParaRPr lang="en-US"/>
          </a:p>
          <a:p>
            <a:pPr lvl="1"/>
            <a:r>
              <a:rPr lang="en-US">
                <a:solidFill>
                  <a:schemeClr val="accent2"/>
                </a:solidFill>
                <a:latin typeface="Comic Sans MS" pitchFamily="66" charset="0"/>
              </a:rPr>
              <a:t>User </a:t>
            </a:r>
            <a:r>
              <a:rPr lang="en-US" smtClean="0">
                <a:solidFill>
                  <a:schemeClr val="accent2"/>
                </a:solidFill>
                <a:latin typeface="Comic Sans MS" pitchFamily="66" charset="0"/>
              </a:rPr>
              <a:t>mengisi nama</a:t>
            </a:r>
            <a:endParaRPr lang="en-US">
              <a:solidFill>
                <a:schemeClr val="accent2"/>
              </a:solidFill>
              <a:latin typeface="Comic Sans MS" pitchFamily="66" charset="0"/>
            </a:endParaRPr>
          </a:p>
          <a:p>
            <a:pPr lvl="1"/>
            <a:r>
              <a:rPr lang="en-US">
                <a:solidFill>
                  <a:schemeClr val="accent2"/>
                </a:solidFill>
                <a:latin typeface="Comic Sans MS" pitchFamily="66" charset="0"/>
              </a:rPr>
              <a:t>User mengisi</a:t>
            </a:r>
            <a:r>
              <a:rPr lang="en-US" smtClean="0">
                <a:solidFill>
                  <a:schemeClr val="accent2"/>
                </a:solidFill>
                <a:latin typeface="Comic Sans MS" pitchFamily="66" charset="0"/>
              </a:rPr>
              <a:t> alamat</a:t>
            </a:r>
            <a:endParaRPr lang="en-US">
              <a:solidFill>
                <a:schemeClr val="accent2"/>
              </a:solidFill>
              <a:latin typeface="Comic Sans MS" pitchFamily="66" charset="0"/>
            </a:endParaRPr>
          </a:p>
          <a:p>
            <a:pPr lvl="1"/>
            <a:r>
              <a:rPr lang="en-US">
                <a:solidFill>
                  <a:schemeClr val="accent2"/>
                </a:solidFill>
                <a:latin typeface="Comic Sans MS" pitchFamily="66" charset="0"/>
              </a:rPr>
              <a:t>User </a:t>
            </a:r>
            <a:r>
              <a:rPr lang="en-US" smtClean="0">
                <a:solidFill>
                  <a:schemeClr val="accent2"/>
                </a:solidFill>
                <a:latin typeface="Comic Sans MS" pitchFamily="66" charset="0"/>
              </a:rPr>
              <a:t>mengisi nomer telepon</a:t>
            </a:r>
            <a:endParaRPr lang="en-US">
              <a:solidFill>
                <a:schemeClr val="accent2"/>
              </a:solidFill>
              <a:latin typeface="Comic Sans MS" pitchFamily="66" charset="0"/>
            </a:endParaRPr>
          </a:p>
          <a:p>
            <a:pPr lvl="1"/>
            <a:r>
              <a:rPr lang="en-US">
                <a:solidFill>
                  <a:schemeClr val="accent2"/>
                </a:solidFill>
                <a:latin typeface="Comic Sans MS" pitchFamily="66" charset="0"/>
              </a:rPr>
              <a:t>…</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32</a:t>
            </a:fld>
            <a:endParaRPr lang="en-US" dirty="0"/>
          </a:p>
        </p:txBody>
      </p:sp>
    </p:spTree>
    <p:extLst>
      <p:ext uri="{BB962C8B-B14F-4D97-AF65-F5344CB8AC3E}">
        <p14:creationId xmlns:p14="http://schemas.microsoft.com/office/powerpoint/2010/main" val="3430107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Alternative Flows</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a:t>Used to describe exceptional functionality</a:t>
            </a:r>
          </a:p>
          <a:p>
            <a:r>
              <a:rPr lang="en-US"/>
              <a:t>Examples:</a:t>
            </a:r>
          </a:p>
          <a:p>
            <a:pPr lvl="1"/>
            <a:r>
              <a:rPr lang="en-US"/>
              <a:t>Errors</a:t>
            </a:r>
          </a:p>
          <a:p>
            <a:pPr lvl="1"/>
            <a:r>
              <a:rPr lang="en-US"/>
              <a:t>Unusual or rare cases</a:t>
            </a:r>
          </a:p>
          <a:p>
            <a:pPr lvl="1"/>
            <a:r>
              <a:rPr lang="en-US"/>
              <a:t>Failures</a:t>
            </a:r>
          </a:p>
          <a:p>
            <a:pPr lvl="1"/>
            <a:r>
              <a:rPr lang="en-US"/>
              <a:t>Starting points</a:t>
            </a:r>
          </a:p>
          <a:p>
            <a:pPr lvl="1"/>
            <a:r>
              <a:rPr lang="en-US"/>
              <a:t>Endpoints</a:t>
            </a:r>
          </a:p>
          <a:p>
            <a:pPr lvl="1"/>
            <a:r>
              <a:rPr lang="en-US"/>
              <a:t>Shortcuts</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33</a:t>
            </a:fld>
            <a:endParaRPr lang="en-US" dirty="0"/>
          </a:p>
        </p:txBody>
      </p:sp>
      <p:grpSp>
        <p:nvGrpSpPr>
          <p:cNvPr id="12" name="Group 11"/>
          <p:cNvGrpSpPr/>
          <p:nvPr/>
        </p:nvGrpSpPr>
        <p:grpSpPr>
          <a:xfrm>
            <a:off x="4419600" y="2057400"/>
            <a:ext cx="4002087" cy="3882319"/>
            <a:chOff x="3694113" y="1308100"/>
            <a:chExt cx="4986337" cy="4837113"/>
          </a:xfrm>
        </p:grpSpPr>
        <p:sp>
          <p:nvSpPr>
            <p:cNvPr id="7" name="AutoShape 4"/>
            <p:cNvSpPr>
              <a:spLocks noChangeArrowheads="1"/>
            </p:cNvSpPr>
            <p:nvPr/>
          </p:nvSpPr>
          <p:spPr bwMode="auto">
            <a:xfrm>
              <a:off x="5573713" y="1311275"/>
              <a:ext cx="2655887" cy="4833938"/>
            </a:xfrm>
            <a:prstGeom prst="downArrow">
              <a:avLst>
                <a:gd name="adj1" fmla="val 50000"/>
                <a:gd name="adj2" fmla="val 45502"/>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t>Success </a:t>
              </a:r>
            </a:p>
            <a:p>
              <a:pPr algn="ctr" rtl="1"/>
              <a:r>
                <a:rPr lang="en-US" b="1"/>
                <a:t>Scenario</a:t>
              </a:r>
            </a:p>
          </p:txBody>
        </p:sp>
        <p:sp>
          <p:nvSpPr>
            <p:cNvPr id="8" name="AutoShape 5"/>
            <p:cNvSpPr>
              <a:spLocks noChangeArrowheads="1"/>
            </p:cNvSpPr>
            <p:nvPr/>
          </p:nvSpPr>
          <p:spPr bwMode="auto">
            <a:xfrm>
              <a:off x="7737475" y="1703388"/>
              <a:ext cx="942975" cy="3106737"/>
            </a:xfrm>
            <a:prstGeom prst="curvedLeftArrow">
              <a:avLst>
                <a:gd name="adj1" fmla="val 65892"/>
                <a:gd name="adj2" fmla="val 131784"/>
                <a:gd name="adj3" fmla="val 33333"/>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t>Shortcuts</a:t>
              </a:r>
            </a:p>
          </p:txBody>
        </p:sp>
        <p:sp>
          <p:nvSpPr>
            <p:cNvPr id="9" name="AutoShape 6"/>
            <p:cNvSpPr>
              <a:spLocks noChangeArrowheads="1"/>
            </p:cNvSpPr>
            <p:nvPr/>
          </p:nvSpPr>
          <p:spPr bwMode="auto">
            <a:xfrm>
              <a:off x="3709988" y="2549525"/>
              <a:ext cx="2671762" cy="768350"/>
            </a:xfrm>
            <a:prstGeom prst="leftArrow">
              <a:avLst>
                <a:gd name="adj1" fmla="val 50000"/>
                <a:gd name="adj2" fmla="val 86932"/>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t>Exceptions</a:t>
              </a:r>
            </a:p>
          </p:txBody>
        </p:sp>
        <p:sp>
          <p:nvSpPr>
            <p:cNvPr id="10" name="AutoShape 7"/>
            <p:cNvSpPr>
              <a:spLocks noChangeArrowheads="1"/>
            </p:cNvSpPr>
            <p:nvPr/>
          </p:nvSpPr>
          <p:spPr bwMode="auto">
            <a:xfrm>
              <a:off x="3756025" y="3924300"/>
              <a:ext cx="2671763" cy="768350"/>
            </a:xfrm>
            <a:prstGeom prst="leftArrow">
              <a:avLst>
                <a:gd name="adj1" fmla="val 50000"/>
                <a:gd name="adj2" fmla="val 86932"/>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t>Endpoints</a:t>
              </a:r>
            </a:p>
          </p:txBody>
        </p:sp>
        <p:sp>
          <p:nvSpPr>
            <p:cNvPr id="11" name="AutoShape 12"/>
            <p:cNvSpPr>
              <a:spLocks noChangeArrowheads="1"/>
            </p:cNvSpPr>
            <p:nvPr/>
          </p:nvSpPr>
          <p:spPr bwMode="auto">
            <a:xfrm>
              <a:off x="3694113" y="1308100"/>
              <a:ext cx="2671762" cy="768350"/>
            </a:xfrm>
            <a:prstGeom prst="leftArrow">
              <a:avLst>
                <a:gd name="adj1" fmla="val 50000"/>
                <a:gd name="adj2" fmla="val 86932"/>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b="1"/>
                <a:t>Starting points</a:t>
              </a:r>
            </a:p>
          </p:txBody>
        </p:sp>
      </p:grpSp>
    </p:spTree>
    <p:extLst>
      <p:ext uri="{BB962C8B-B14F-4D97-AF65-F5344CB8AC3E}">
        <p14:creationId xmlns:p14="http://schemas.microsoft.com/office/powerpoint/2010/main" val="3714948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Alternative </a:t>
            </a:r>
            <a:r>
              <a:rPr lang="en-US" smtClean="0">
                <a:effectLst>
                  <a:outerShdw blurRad="38100" dist="38100" dir="2700000" algn="tl">
                    <a:srgbClr val="000000">
                      <a:alpha val="43137"/>
                    </a:srgbClr>
                  </a:outerShdw>
                </a:effectLst>
              </a:rPr>
              <a:t>Flows - Example</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a:t>Errors:</a:t>
            </a:r>
          </a:p>
          <a:p>
            <a:pPr lvl="1"/>
            <a:r>
              <a:rPr lang="en-US" smtClean="0">
                <a:solidFill>
                  <a:srgbClr val="0070C0"/>
                </a:solidFill>
                <a:latin typeface="Comic Sans MS" pitchFamily="66" charset="0"/>
              </a:rPr>
              <a:t>“jika tidak eject dengan benar”</a:t>
            </a:r>
            <a:endParaRPr lang="en-US">
              <a:solidFill>
                <a:srgbClr val="0070C0"/>
              </a:solidFill>
              <a:latin typeface="Comic Sans MS" pitchFamily="66" charset="0"/>
            </a:endParaRPr>
          </a:p>
          <a:p>
            <a:pPr lvl="1"/>
            <a:r>
              <a:rPr lang="en-US" smtClean="0">
                <a:solidFill>
                  <a:srgbClr val="0070C0"/>
                </a:solidFill>
                <a:latin typeface="Comic Sans MS" pitchFamily="66" charset="0"/>
              </a:rPr>
              <a:t>“ada network </a:t>
            </a:r>
            <a:r>
              <a:rPr lang="en-US">
                <a:solidFill>
                  <a:srgbClr val="0070C0"/>
                </a:solidFill>
                <a:latin typeface="Comic Sans MS" pitchFamily="66" charset="0"/>
              </a:rPr>
              <a:t>error </a:t>
            </a:r>
            <a:r>
              <a:rPr lang="en-US" smtClean="0">
                <a:solidFill>
                  <a:srgbClr val="0070C0"/>
                </a:solidFill>
                <a:latin typeface="Comic Sans MS" pitchFamily="66" charset="0"/>
              </a:rPr>
              <a:t>terjadi pada langkah </a:t>
            </a:r>
            <a:r>
              <a:rPr lang="en-US">
                <a:solidFill>
                  <a:srgbClr val="0070C0"/>
                </a:solidFill>
                <a:latin typeface="Comic Sans MS" pitchFamily="66" charset="0"/>
              </a:rPr>
              <a:t>4-7”</a:t>
            </a:r>
          </a:p>
          <a:p>
            <a:pPr lvl="1"/>
            <a:r>
              <a:rPr lang="en-US" smtClean="0">
                <a:solidFill>
                  <a:srgbClr val="0070C0"/>
                </a:solidFill>
                <a:latin typeface="Comic Sans MS" pitchFamily="66" charset="0"/>
              </a:rPr>
              <a:t>“segala jenis error yang terjadi”</a:t>
            </a:r>
            <a:endParaRPr lang="en-US">
              <a:solidFill>
                <a:srgbClr val="0070C0"/>
              </a:solidFill>
              <a:latin typeface="Comic Sans MS" pitchFamily="66" charset="0"/>
            </a:endParaRPr>
          </a:p>
          <a:p>
            <a:r>
              <a:rPr lang="en-US"/>
              <a:t>Unusual </a:t>
            </a:r>
            <a:r>
              <a:rPr lang="en-US" smtClean="0"/>
              <a:t>atau kasus yang jarang</a:t>
            </a:r>
            <a:endParaRPr lang="en-US"/>
          </a:p>
          <a:p>
            <a:pPr lvl="1"/>
            <a:r>
              <a:rPr lang="en-US">
                <a:solidFill>
                  <a:srgbClr val="0070C0"/>
                </a:solidFill>
                <a:latin typeface="Comic Sans MS" pitchFamily="66" charset="0"/>
              </a:rPr>
              <a:t>“Credit card </a:t>
            </a:r>
            <a:r>
              <a:rPr lang="en-US" smtClean="0">
                <a:solidFill>
                  <a:srgbClr val="0070C0"/>
                </a:solidFill>
                <a:latin typeface="Comic Sans MS" pitchFamily="66" charset="0"/>
              </a:rPr>
              <a:t>dinyatakan di curi”</a:t>
            </a:r>
            <a:endParaRPr lang="en-US">
              <a:solidFill>
                <a:srgbClr val="0070C0"/>
              </a:solidFill>
              <a:latin typeface="Comic Sans MS" pitchFamily="66" charset="0"/>
            </a:endParaRPr>
          </a:p>
          <a:p>
            <a:pPr lvl="1"/>
            <a:r>
              <a:rPr lang="en-US">
                <a:solidFill>
                  <a:srgbClr val="0070C0"/>
                </a:solidFill>
                <a:latin typeface="Comic Sans MS" pitchFamily="66" charset="0"/>
              </a:rPr>
              <a:t>“User </a:t>
            </a:r>
            <a:r>
              <a:rPr lang="en-US" smtClean="0">
                <a:solidFill>
                  <a:srgbClr val="0070C0"/>
                </a:solidFill>
                <a:latin typeface="Comic Sans MS" pitchFamily="66" charset="0"/>
              </a:rPr>
              <a:t>memilih untuk menambah kata baru pada kamus</a:t>
            </a:r>
            <a:endParaRPr lang="en-US">
              <a:solidFill>
                <a:srgbClr val="0070C0"/>
              </a:solidFill>
              <a:latin typeface="Comic Sans MS" pitchFamily="66" charset="0"/>
            </a:endParaRPr>
          </a:p>
          <a:p>
            <a:r>
              <a:rPr lang="en-US"/>
              <a:t>Endpoints</a:t>
            </a:r>
          </a:p>
          <a:p>
            <a:pPr lvl="1"/>
            <a:r>
              <a:rPr lang="en-US" smtClean="0">
                <a:solidFill>
                  <a:srgbClr val="0070C0"/>
                </a:solidFill>
                <a:latin typeface="Comic Sans MS" pitchFamily="66" charset="0"/>
              </a:rPr>
              <a:t>“Sistem mendeteksi tidak ada lagi isu atau permintaan yang dibuka”</a:t>
            </a:r>
            <a:endParaRPr lang="en-US">
              <a:solidFill>
                <a:srgbClr val="0070C0"/>
              </a:solidFill>
              <a:latin typeface="Comic Sans MS" pitchFamily="66" charset="0"/>
            </a:endParaRPr>
          </a:p>
          <a:p>
            <a:r>
              <a:rPr lang="en-US"/>
              <a:t>Shortcuts:</a:t>
            </a:r>
          </a:p>
          <a:p>
            <a:pPr lvl="1"/>
            <a:r>
              <a:rPr lang="en-US" smtClean="0">
                <a:solidFill>
                  <a:srgbClr val="0070C0"/>
                </a:solidFill>
                <a:latin typeface="Comic Sans MS" pitchFamily="66" charset="0"/>
              </a:rPr>
              <a:t>“User dapat meninggalkan use-case dengan click pada tombol “esc”</a:t>
            </a:r>
            <a:endParaRPr lang="en-US">
              <a:solidFill>
                <a:srgbClr val="0070C0"/>
              </a:solidFill>
              <a:latin typeface="Comic Sans MS" pitchFamily="66" charset="0"/>
            </a:endParaRP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34</a:t>
            </a:fld>
            <a:endParaRPr lang="en-US" dirty="0"/>
          </a:p>
        </p:txBody>
      </p:sp>
    </p:spTree>
    <p:extLst>
      <p:ext uri="{BB962C8B-B14F-4D97-AF65-F5344CB8AC3E}">
        <p14:creationId xmlns:p14="http://schemas.microsoft.com/office/powerpoint/2010/main" val="1748132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Linking Use-case</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35</a:t>
            </a:fld>
            <a:endParaRPr lang="en-US" dirty="0"/>
          </a:p>
        </p:txBody>
      </p:sp>
    </p:spTree>
    <p:extLst>
      <p:ext uri="{BB962C8B-B14F-4D97-AF65-F5344CB8AC3E}">
        <p14:creationId xmlns:p14="http://schemas.microsoft.com/office/powerpoint/2010/main" val="1346332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Linking Use-case</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mtClean="0"/>
              <a:t>Linking memungkinkan flesibilitas pada spesifikasi kebutuhan.</a:t>
            </a:r>
            <a:endParaRPr lang="en-US"/>
          </a:p>
          <a:p>
            <a:pPr lvl="1"/>
            <a:r>
              <a:rPr lang="en-US" smtClean="0"/>
              <a:t>Mengisolasi fungsi</a:t>
            </a:r>
            <a:endParaRPr lang="en-US"/>
          </a:p>
          <a:p>
            <a:pPr lvl="1"/>
            <a:r>
              <a:rPr lang="en-US" smtClean="0"/>
              <a:t>Memungkinkan sharing fungsi </a:t>
            </a:r>
            <a:endParaRPr lang="en-US"/>
          </a:p>
          <a:p>
            <a:pPr lvl="1"/>
            <a:r>
              <a:rPr lang="en-US" smtClean="0"/>
              <a:t>Memecah fungsi menjadi potongan-potongan kecil yang terkelola</a:t>
            </a:r>
            <a:endParaRPr lang="en-US"/>
          </a:p>
          <a:p>
            <a:r>
              <a:rPr lang="en-US" smtClean="0"/>
              <a:t>Tiga mekanisme linking yang digunakan:</a:t>
            </a:r>
            <a:endParaRPr lang="en-US"/>
          </a:p>
          <a:p>
            <a:pPr lvl="1"/>
            <a:r>
              <a:rPr lang="en-US"/>
              <a:t>Include</a:t>
            </a:r>
          </a:p>
          <a:p>
            <a:pPr lvl="1"/>
            <a:r>
              <a:rPr lang="en-US"/>
              <a:t>Extend</a:t>
            </a:r>
          </a:p>
          <a:p>
            <a:pPr lvl="1"/>
            <a:r>
              <a:rPr lang="en-US"/>
              <a:t>Inheritance</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36</a:t>
            </a:fld>
            <a:endParaRPr lang="en-US" dirty="0"/>
          </a:p>
        </p:txBody>
      </p:sp>
    </p:spTree>
    <p:extLst>
      <p:ext uri="{BB962C8B-B14F-4D97-AF65-F5344CB8AC3E}">
        <p14:creationId xmlns:p14="http://schemas.microsoft.com/office/powerpoint/2010/main" val="4017897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Bentuk  </a:t>
            </a:r>
            <a:r>
              <a:rPr lang="en-US">
                <a:effectLst>
                  <a:outerShdw blurRad="38100" dist="38100" dir="2700000" algn="tl">
                    <a:srgbClr val="000000">
                      <a:alpha val="43137"/>
                    </a:srgbClr>
                  </a:outerShdw>
                </a:effectLst>
              </a:rPr>
              <a:t>“Include</a:t>
            </a:r>
            <a:r>
              <a:rPr lang="en-US" smtClean="0">
                <a:effectLst>
                  <a:outerShdw blurRad="38100" dist="38100" dir="2700000" algn="tl">
                    <a:srgbClr val="000000">
                      <a:alpha val="43137"/>
                    </a:srgbClr>
                  </a:outerShdw>
                </a:effectLst>
              </a:rPr>
              <a:t>”</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2895599"/>
          </a:xfrm>
        </p:spPr>
        <p:txBody>
          <a:bodyPr>
            <a:normAutofit fontScale="92500" lnSpcReduction="10000"/>
          </a:bodyPr>
          <a:lstStyle/>
          <a:p>
            <a:r>
              <a:rPr lang="en-US"/>
              <a:t>Include </a:t>
            </a:r>
            <a:r>
              <a:rPr lang="en-US" smtClean="0"/>
              <a:t>digunakan pada saat:</a:t>
            </a:r>
            <a:endParaRPr lang="en-US"/>
          </a:p>
          <a:p>
            <a:pPr lvl="1"/>
            <a:r>
              <a:rPr lang="en-US" smtClean="0"/>
              <a:t>Memecah behaviour </a:t>
            </a:r>
            <a:r>
              <a:rPr lang="en-US"/>
              <a:t>(aktifitas/perilaku) </a:t>
            </a:r>
            <a:r>
              <a:rPr lang="en-US" smtClean="0"/>
              <a:t>yang kompleks</a:t>
            </a:r>
            <a:endParaRPr lang="en-US"/>
          </a:p>
          <a:p>
            <a:pPr lvl="1"/>
            <a:r>
              <a:rPr lang="en-US" smtClean="0"/>
              <a:t>Pemusatan </a:t>
            </a:r>
            <a:r>
              <a:rPr lang="en-US"/>
              <a:t>behaviour (aktifitas/perilaku</a:t>
            </a:r>
            <a:r>
              <a:rPr lang="en-US" smtClean="0"/>
              <a:t>) yang umum </a:t>
            </a:r>
          </a:p>
          <a:p>
            <a:pPr lvl="1"/>
            <a:r>
              <a:rPr lang="en-US" smtClean="0"/>
              <a:t>The base use-case (use-case dasar) </a:t>
            </a:r>
            <a:r>
              <a:rPr lang="en-US"/>
              <a:t>secara </a:t>
            </a:r>
            <a:r>
              <a:rPr lang="en-US" smtClean="0"/>
              <a:t>eksplisit menggabungkan behaviour use-case</a:t>
            </a:r>
            <a:r>
              <a:rPr lang="en-US"/>
              <a:t> lain </a:t>
            </a:r>
            <a:r>
              <a:rPr lang="en-US" smtClean="0"/>
              <a:t>pada lokasi </a:t>
            </a:r>
            <a:r>
              <a:rPr lang="en-US"/>
              <a:t>yang ditentukan dalam basis. </a:t>
            </a:r>
            <a:endParaRPr lang="en-US" smtClean="0"/>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37</a:t>
            </a:fld>
            <a:endParaRPr lang="en-US" dirty="0"/>
          </a:p>
        </p:txBody>
      </p:sp>
      <p:grpSp>
        <p:nvGrpSpPr>
          <p:cNvPr id="16" name="Group 15"/>
          <p:cNvGrpSpPr/>
          <p:nvPr/>
        </p:nvGrpSpPr>
        <p:grpSpPr>
          <a:xfrm>
            <a:off x="457200" y="4524460"/>
            <a:ext cx="5624512" cy="1723939"/>
            <a:chOff x="1509713" y="3795713"/>
            <a:chExt cx="6272212" cy="1922462"/>
          </a:xfrm>
        </p:grpSpPr>
        <p:grpSp>
          <p:nvGrpSpPr>
            <p:cNvPr id="7" name="Group 5"/>
            <p:cNvGrpSpPr>
              <a:grpSpLocks/>
            </p:cNvGrpSpPr>
            <p:nvPr/>
          </p:nvGrpSpPr>
          <p:grpSpPr bwMode="auto">
            <a:xfrm>
              <a:off x="2249488" y="4311650"/>
              <a:ext cx="1150937" cy="906463"/>
              <a:chOff x="4176" y="720"/>
              <a:chExt cx="576" cy="432"/>
            </a:xfrm>
          </p:grpSpPr>
          <p:sp>
            <p:nvSpPr>
              <p:cNvPr id="8" name="Oval 6"/>
              <p:cNvSpPr>
                <a:spLocks noChangeArrowheads="1"/>
              </p:cNvSpPr>
              <p:nvPr/>
            </p:nvSpPr>
            <p:spPr bwMode="auto">
              <a:xfrm>
                <a:off x="4176" y="720"/>
                <a:ext cx="576"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7"/>
              <p:cNvSpPr txBox="1">
                <a:spLocks noChangeArrowheads="1"/>
              </p:cNvSpPr>
              <p:nvPr/>
            </p:nvSpPr>
            <p:spPr bwMode="auto">
              <a:xfrm>
                <a:off x="4224" y="816"/>
                <a:ext cx="52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0" hangingPunct="0"/>
                <a:r>
                  <a:rPr lang="en-US" sz="1800">
                    <a:latin typeface="Times New Roman" pitchFamily="18" charset="0"/>
                  </a:rPr>
                  <a:t>Perform Sale</a:t>
                </a:r>
                <a:endParaRPr lang="en-US">
                  <a:latin typeface="Times New Roman" pitchFamily="18" charset="0"/>
                </a:endParaRPr>
              </a:p>
            </p:txBody>
          </p:sp>
        </p:grpSp>
        <p:grpSp>
          <p:nvGrpSpPr>
            <p:cNvPr id="10" name="Group 8"/>
            <p:cNvGrpSpPr>
              <a:grpSpLocks/>
            </p:cNvGrpSpPr>
            <p:nvPr/>
          </p:nvGrpSpPr>
          <p:grpSpPr bwMode="auto">
            <a:xfrm>
              <a:off x="5445125" y="4279900"/>
              <a:ext cx="1689100" cy="900113"/>
              <a:chOff x="4176" y="720"/>
              <a:chExt cx="576" cy="436"/>
            </a:xfrm>
          </p:grpSpPr>
          <p:sp>
            <p:nvSpPr>
              <p:cNvPr id="11" name="Oval 9"/>
              <p:cNvSpPr>
                <a:spLocks noChangeArrowheads="1"/>
              </p:cNvSpPr>
              <p:nvPr/>
            </p:nvSpPr>
            <p:spPr bwMode="auto">
              <a:xfrm>
                <a:off x="4176" y="720"/>
                <a:ext cx="576"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0"/>
              <p:cNvSpPr txBox="1">
                <a:spLocks noChangeArrowheads="1"/>
              </p:cNvSpPr>
              <p:nvPr/>
            </p:nvSpPr>
            <p:spPr bwMode="auto">
              <a:xfrm>
                <a:off x="4224" y="816"/>
                <a:ext cx="528"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atin typeface="Times New Roman" pitchFamily="18" charset="0"/>
                  </a:rPr>
                  <a:t>Fill-in billing info</a:t>
                </a:r>
              </a:p>
            </p:txBody>
          </p:sp>
        </p:grpSp>
        <p:sp>
          <p:nvSpPr>
            <p:cNvPr id="13" name="Line 11"/>
            <p:cNvSpPr>
              <a:spLocks noChangeShapeType="1"/>
            </p:cNvSpPr>
            <p:nvPr/>
          </p:nvSpPr>
          <p:spPr bwMode="auto">
            <a:xfrm>
              <a:off x="3432175" y="4803775"/>
              <a:ext cx="1981200"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2"/>
            <p:cNvSpPr txBox="1">
              <a:spLocks noChangeArrowheads="1"/>
            </p:cNvSpPr>
            <p:nvPr/>
          </p:nvSpPr>
          <p:spPr bwMode="auto">
            <a:xfrm>
              <a:off x="3660775" y="4498975"/>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a:latin typeface="Times New Roman" pitchFamily="18" charset="0"/>
                </a:rPr>
                <a:t>&lt;&lt;include&gt;&gt;</a:t>
              </a:r>
            </a:p>
          </p:txBody>
        </p:sp>
        <p:sp>
          <p:nvSpPr>
            <p:cNvPr id="15" name="Rectangle 13"/>
            <p:cNvSpPr>
              <a:spLocks noChangeArrowheads="1"/>
            </p:cNvSpPr>
            <p:nvPr/>
          </p:nvSpPr>
          <p:spPr bwMode="auto">
            <a:xfrm>
              <a:off x="1509713" y="3795713"/>
              <a:ext cx="6272212" cy="1922462"/>
            </a:xfrm>
            <a:prstGeom prst="rect">
              <a:avLst/>
            </a:prstGeom>
            <a:noFill/>
            <a:ln w="19050" cap="rnd" algn="ctr">
              <a:solidFill>
                <a:srgbClr val="C0C0C0"/>
              </a:solidFill>
              <a:prstDash val="sysDot"/>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sz="1200">
                  <a:solidFill>
                    <a:srgbClr val="808080"/>
                  </a:solidFill>
                </a:rPr>
                <a:t>Example</a:t>
              </a:r>
            </a:p>
          </p:txBody>
        </p:sp>
      </p:grpSp>
      <p:sp>
        <p:nvSpPr>
          <p:cNvPr id="17" name="TextBox 16"/>
          <p:cNvSpPr txBox="1"/>
          <p:nvPr/>
        </p:nvSpPr>
        <p:spPr>
          <a:xfrm>
            <a:off x="6172200" y="4432518"/>
            <a:ext cx="2354944" cy="1815882"/>
          </a:xfrm>
          <a:prstGeom prst="rect">
            <a:avLst/>
          </a:prstGeom>
          <a:noFill/>
        </p:spPr>
        <p:txBody>
          <a:bodyPr wrap="square" rtlCol="0">
            <a:spAutoFit/>
          </a:bodyPr>
          <a:lstStyle/>
          <a:p>
            <a:r>
              <a:rPr lang="en-US" sz="1600" smtClean="0"/>
              <a:t>Ket:</a:t>
            </a:r>
          </a:p>
          <a:p>
            <a:r>
              <a:rPr lang="en-US" sz="1600" b="1" i="1" smtClean="0"/>
              <a:t>Perform Sale </a:t>
            </a:r>
            <a:r>
              <a:rPr lang="en-US" sz="1600" i="1" smtClean="0"/>
              <a:t>termasuk </a:t>
            </a:r>
            <a:r>
              <a:rPr lang="en-US" sz="1600" b="1" i="1" smtClean="0"/>
              <a:t>fill-in billing info</a:t>
            </a:r>
            <a:r>
              <a:rPr lang="en-US" sz="1600" i="1" smtClean="0"/>
              <a:t>,</a:t>
            </a:r>
          </a:p>
          <a:p>
            <a:r>
              <a:rPr lang="en-US" sz="1600" i="1" smtClean="0"/>
              <a:t>Atau</a:t>
            </a:r>
          </a:p>
          <a:p>
            <a:r>
              <a:rPr lang="en-US" sz="1600" b="1" i="1" smtClean="0"/>
              <a:t>Perform Sale </a:t>
            </a:r>
            <a:r>
              <a:rPr lang="en-US" sz="1600" i="1" smtClean="0"/>
              <a:t>akan menyertakan </a:t>
            </a:r>
            <a:r>
              <a:rPr lang="en-US" sz="1600" b="1" i="1" smtClean="0"/>
              <a:t>Fill-in billing info</a:t>
            </a:r>
            <a:r>
              <a:rPr lang="en-US" sz="1600" i="1" smtClean="0"/>
              <a:t> dalam prosesnya</a:t>
            </a:r>
            <a:endParaRPr lang="en-US" sz="1600" i="1"/>
          </a:p>
        </p:txBody>
      </p:sp>
    </p:spTree>
    <p:extLst>
      <p:ext uri="{BB962C8B-B14F-4D97-AF65-F5344CB8AC3E}">
        <p14:creationId xmlns:p14="http://schemas.microsoft.com/office/powerpoint/2010/main" val="323286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Penulisan include</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495300" indent="-495300"/>
            <a:r>
              <a:rPr lang="en-US"/>
              <a:t>If a base use-case include another use-case, we will add a reference as a step:</a:t>
            </a:r>
          </a:p>
          <a:p>
            <a:pPr marL="857250" lvl="1" indent="-400050">
              <a:buFontTx/>
              <a:buAutoNum type="arabicPeriod"/>
            </a:pPr>
            <a:r>
              <a:rPr lang="en-US">
                <a:solidFill>
                  <a:srgbClr val="0070C0"/>
                </a:solidFill>
                <a:latin typeface="Comic Sans MS" pitchFamily="66" charset="0"/>
              </a:rPr>
              <a:t>System presents homepage</a:t>
            </a:r>
          </a:p>
          <a:p>
            <a:pPr marL="857250" lvl="1" indent="-400050">
              <a:buFontTx/>
              <a:buAutoNum type="arabicPeriod"/>
            </a:pPr>
            <a:r>
              <a:rPr lang="en-US">
                <a:solidFill>
                  <a:srgbClr val="0070C0"/>
                </a:solidFill>
                <a:latin typeface="Comic Sans MS" pitchFamily="66" charset="0"/>
              </a:rPr>
              <a:t>User performs </a:t>
            </a:r>
            <a:r>
              <a:rPr lang="en-US" u="sng">
                <a:solidFill>
                  <a:srgbClr val="0070C0"/>
                </a:solidFill>
                <a:latin typeface="Comic Sans MS" pitchFamily="66" charset="0"/>
              </a:rPr>
              <a:t>login to the system</a:t>
            </a:r>
          </a:p>
          <a:p>
            <a:pPr marL="2171700" lvl="4" indent="-342900">
              <a:buFontTx/>
              <a:buNone/>
            </a:pPr>
            <a:r>
              <a:rPr lang="en-US" b="1">
                <a:solidFill>
                  <a:srgbClr val="0070C0"/>
                </a:solidFill>
              </a:rPr>
              <a:t>OR</a:t>
            </a:r>
          </a:p>
          <a:p>
            <a:pPr marL="857250" lvl="1" indent="-400050">
              <a:buFontTx/>
              <a:buNone/>
            </a:pPr>
            <a:r>
              <a:rPr lang="en-US">
                <a:solidFill>
                  <a:srgbClr val="0070C0"/>
                </a:solidFill>
                <a:latin typeface="Comic Sans MS" pitchFamily="66" charset="0"/>
              </a:rPr>
              <a:t>&lt;include: login to the system&gt;</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38</a:t>
            </a:fld>
            <a:endParaRPr lang="en-US" dirty="0"/>
          </a:p>
        </p:txBody>
      </p:sp>
      <p:sp>
        <p:nvSpPr>
          <p:cNvPr id="7" name="Rectangle 4"/>
          <p:cNvSpPr>
            <a:spLocks noChangeArrowheads="1"/>
          </p:cNvSpPr>
          <p:nvPr/>
        </p:nvSpPr>
        <p:spPr bwMode="auto">
          <a:xfrm>
            <a:off x="955675" y="3200400"/>
            <a:ext cx="6925366" cy="1417637"/>
          </a:xfrm>
          <a:prstGeom prst="rect">
            <a:avLst/>
          </a:prstGeom>
          <a:noFill/>
          <a:ln w="38100" algn="ctr">
            <a:solidFill>
              <a:schemeClr val="bg2">
                <a:lumMod val="75000"/>
              </a:schemeClr>
            </a:solidFill>
            <a:prstDash val="sysDot"/>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54880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Bentuk “extend”</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2362199"/>
          </a:xfrm>
        </p:spPr>
        <p:txBody>
          <a:bodyPr>
            <a:normAutofit fontScale="85000" lnSpcReduction="20000"/>
          </a:bodyPr>
          <a:lstStyle/>
          <a:p>
            <a:r>
              <a:rPr lang="en-US"/>
              <a:t>The base use case </a:t>
            </a:r>
            <a:r>
              <a:rPr lang="en-US" smtClean="0"/>
              <a:t>(use-case dasar) </a:t>
            </a:r>
            <a:r>
              <a:rPr lang="en-US"/>
              <a:t>dapat menggabungkan </a:t>
            </a:r>
            <a:r>
              <a:rPr lang="en-US" smtClean="0"/>
              <a:t>use-case lain</a:t>
            </a:r>
            <a:r>
              <a:rPr lang="en-US"/>
              <a:t> </a:t>
            </a:r>
            <a:r>
              <a:rPr lang="en-US" smtClean="0"/>
              <a:t>pada titik</a:t>
            </a:r>
            <a:r>
              <a:rPr lang="en-US"/>
              <a:t> tertentu, yang disebut </a:t>
            </a:r>
            <a:r>
              <a:rPr lang="en-US" smtClean="0"/>
              <a:t>poin ekstensi.</a:t>
            </a:r>
            <a:endParaRPr lang="en-US"/>
          </a:p>
          <a:p>
            <a:r>
              <a:rPr lang="en-US" smtClean="0"/>
              <a:t>Perhatikan arah panah</a:t>
            </a:r>
            <a:endParaRPr lang="en-US"/>
          </a:p>
          <a:p>
            <a:pPr lvl="1"/>
            <a:r>
              <a:rPr lang="en-US"/>
              <a:t>The base use-case </a:t>
            </a:r>
            <a:r>
              <a:rPr lang="en-US" smtClean="0"/>
              <a:t>tidak tahu use-case mana yang meng-extend</a:t>
            </a:r>
            <a:endParaRPr lang="en-US"/>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39</a:t>
            </a:fld>
            <a:endParaRPr lang="en-US" dirty="0"/>
          </a:p>
        </p:txBody>
      </p:sp>
      <p:grpSp>
        <p:nvGrpSpPr>
          <p:cNvPr id="16" name="Group 15"/>
          <p:cNvGrpSpPr/>
          <p:nvPr/>
        </p:nvGrpSpPr>
        <p:grpSpPr>
          <a:xfrm>
            <a:off x="533401" y="4251325"/>
            <a:ext cx="5984520" cy="1758950"/>
            <a:chOff x="989013" y="3448050"/>
            <a:chExt cx="6967537" cy="2047875"/>
          </a:xfrm>
        </p:grpSpPr>
        <p:sp>
          <p:nvSpPr>
            <p:cNvPr id="7" name="Oval 5"/>
            <p:cNvSpPr>
              <a:spLocks noChangeArrowheads="1"/>
            </p:cNvSpPr>
            <p:nvPr/>
          </p:nvSpPr>
          <p:spPr bwMode="auto">
            <a:xfrm>
              <a:off x="1397000" y="4051300"/>
              <a:ext cx="2147888" cy="10477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6"/>
            <p:cNvSpPr txBox="1">
              <a:spLocks noChangeArrowheads="1"/>
            </p:cNvSpPr>
            <p:nvPr/>
          </p:nvSpPr>
          <p:spPr bwMode="auto">
            <a:xfrm>
              <a:off x="1489075" y="4211638"/>
              <a:ext cx="19685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atin typeface="Times New Roman" pitchFamily="18" charset="0"/>
                </a:rPr>
                <a:t>Perform Sale</a:t>
              </a:r>
            </a:p>
            <a:p>
              <a:pPr algn="ctr" eaLnBrk="0" hangingPunct="0"/>
              <a:r>
                <a:rPr lang="en-US" sz="1800">
                  <a:latin typeface="Times New Roman" pitchFamily="18" charset="0"/>
                </a:rPr>
                <a:t>After checkout</a:t>
              </a:r>
              <a:endParaRPr lang="en-US">
                <a:latin typeface="Times New Roman" pitchFamily="18" charset="0"/>
              </a:endParaRPr>
            </a:p>
          </p:txBody>
        </p:sp>
        <p:grpSp>
          <p:nvGrpSpPr>
            <p:cNvPr id="9" name="Group 7"/>
            <p:cNvGrpSpPr>
              <a:grpSpLocks/>
            </p:cNvGrpSpPr>
            <p:nvPr/>
          </p:nvGrpSpPr>
          <p:grpSpPr bwMode="auto">
            <a:xfrm>
              <a:off x="5526088" y="4051300"/>
              <a:ext cx="1636712" cy="1000125"/>
              <a:chOff x="4176" y="720"/>
              <a:chExt cx="576" cy="432"/>
            </a:xfrm>
          </p:grpSpPr>
          <p:sp>
            <p:nvSpPr>
              <p:cNvPr id="10" name="Oval 8"/>
              <p:cNvSpPr>
                <a:spLocks noChangeArrowheads="1"/>
              </p:cNvSpPr>
              <p:nvPr/>
            </p:nvSpPr>
            <p:spPr bwMode="auto">
              <a:xfrm>
                <a:off x="4176" y="720"/>
                <a:ext cx="576"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9"/>
              <p:cNvSpPr txBox="1">
                <a:spLocks noChangeArrowheads="1"/>
              </p:cNvSpPr>
              <p:nvPr/>
            </p:nvSpPr>
            <p:spPr bwMode="auto">
              <a:xfrm>
                <a:off x="4224" y="816"/>
                <a:ext cx="528"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atin typeface="Times New Roman" pitchFamily="18" charset="0"/>
                  </a:rPr>
                  <a:t>Gift wrap Products</a:t>
                </a:r>
              </a:p>
            </p:txBody>
          </p:sp>
        </p:grpSp>
        <p:sp>
          <p:nvSpPr>
            <p:cNvPr id="12" name="Line 10"/>
            <p:cNvSpPr>
              <a:spLocks noChangeShapeType="1"/>
            </p:cNvSpPr>
            <p:nvPr/>
          </p:nvSpPr>
          <p:spPr bwMode="auto">
            <a:xfrm>
              <a:off x="3544888" y="4432300"/>
              <a:ext cx="1981200" cy="0"/>
            </a:xfrm>
            <a:prstGeom prst="line">
              <a:avLst/>
            </a:prstGeom>
            <a:noFill/>
            <a:ln w="95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1"/>
            <p:cNvSpPr txBox="1">
              <a:spLocks noChangeArrowheads="1"/>
            </p:cNvSpPr>
            <p:nvPr/>
          </p:nvSpPr>
          <p:spPr bwMode="auto">
            <a:xfrm>
              <a:off x="3889375" y="3736975"/>
              <a:ext cx="1638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Times New Roman" pitchFamily="18" charset="0"/>
                </a:rPr>
                <a:t>&lt;&lt;extend&gt;&gt;</a:t>
              </a:r>
            </a:p>
            <a:p>
              <a:pPr eaLnBrk="0" hangingPunct="0"/>
              <a:r>
                <a:rPr lang="en-US" sz="1800">
                  <a:latin typeface="Times New Roman" pitchFamily="18" charset="0"/>
                </a:rPr>
                <a:t>Product is a gift</a:t>
              </a:r>
            </a:p>
          </p:txBody>
        </p:sp>
        <p:sp>
          <p:nvSpPr>
            <p:cNvPr id="14" name="Line 12"/>
            <p:cNvSpPr>
              <a:spLocks noChangeShapeType="1"/>
            </p:cNvSpPr>
            <p:nvPr/>
          </p:nvSpPr>
          <p:spPr bwMode="auto">
            <a:xfrm>
              <a:off x="1679575" y="4546600"/>
              <a:ext cx="1582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 name="Rectangle 13"/>
            <p:cNvSpPr>
              <a:spLocks noChangeArrowheads="1"/>
            </p:cNvSpPr>
            <p:nvPr/>
          </p:nvSpPr>
          <p:spPr bwMode="auto">
            <a:xfrm>
              <a:off x="989013" y="3448050"/>
              <a:ext cx="6967537" cy="2047875"/>
            </a:xfrm>
            <a:prstGeom prst="rect">
              <a:avLst/>
            </a:prstGeom>
            <a:noFill/>
            <a:ln w="19050" cap="rnd" algn="ctr">
              <a:solidFill>
                <a:srgbClr val="C0C0C0"/>
              </a:solidFill>
              <a:prstDash val="sysDot"/>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sz="1200">
                  <a:solidFill>
                    <a:srgbClr val="808080"/>
                  </a:solidFill>
                </a:rPr>
                <a:t>Example</a:t>
              </a:r>
            </a:p>
          </p:txBody>
        </p:sp>
      </p:grpSp>
      <p:sp>
        <p:nvSpPr>
          <p:cNvPr id="17" name="TextBox 16"/>
          <p:cNvSpPr txBox="1"/>
          <p:nvPr/>
        </p:nvSpPr>
        <p:spPr>
          <a:xfrm>
            <a:off x="6517920" y="3429000"/>
            <a:ext cx="2245079" cy="2800767"/>
          </a:xfrm>
          <a:prstGeom prst="rect">
            <a:avLst/>
          </a:prstGeom>
          <a:noFill/>
        </p:spPr>
        <p:txBody>
          <a:bodyPr wrap="square" rtlCol="0">
            <a:spAutoFit/>
          </a:bodyPr>
          <a:lstStyle/>
          <a:p>
            <a:r>
              <a:rPr lang="en-US" sz="1600" smtClean="0"/>
              <a:t>Ket:</a:t>
            </a:r>
          </a:p>
          <a:p>
            <a:r>
              <a:rPr lang="en-US" sz="1600" b="1" i="1" smtClean="0"/>
              <a:t>Perform Sale</a:t>
            </a:r>
            <a:r>
              <a:rPr lang="en-US" sz="1600" i="1" smtClean="0"/>
              <a:t>, jika produk is a gift otomatis </a:t>
            </a:r>
            <a:r>
              <a:rPr lang="en-US" sz="1600" b="1" i="1" smtClean="0"/>
              <a:t>Gift wrap Products </a:t>
            </a:r>
            <a:r>
              <a:rPr lang="en-US" sz="1600" i="1" smtClean="0"/>
              <a:t>aktif/bekerja,</a:t>
            </a:r>
          </a:p>
          <a:p>
            <a:r>
              <a:rPr lang="en-US" sz="1600" b="1" i="1"/>
              <a:t>a</a:t>
            </a:r>
            <a:r>
              <a:rPr lang="en-US" sz="1600" b="1" i="1" smtClean="0"/>
              <a:t>tau</a:t>
            </a:r>
            <a:r>
              <a:rPr lang="en-US" sz="1600" i="1" smtClean="0"/>
              <a:t>,</a:t>
            </a:r>
            <a:endParaRPr lang="en-US" sz="1600" i="1"/>
          </a:p>
          <a:p>
            <a:r>
              <a:rPr lang="en-US" sz="1600" b="1" i="1" smtClean="0"/>
              <a:t>Gift wrap Products </a:t>
            </a:r>
            <a:r>
              <a:rPr lang="en-US" sz="1600" i="1" smtClean="0"/>
              <a:t>memantau  </a:t>
            </a:r>
            <a:r>
              <a:rPr lang="en-US" sz="1600" b="1" i="1" smtClean="0"/>
              <a:t>Perform Sale</a:t>
            </a:r>
            <a:r>
              <a:rPr lang="en-US" sz="1600" i="1" smtClean="0"/>
              <a:t>, jika Product is a gift Gift wrap Product otomatis aktif</a:t>
            </a:r>
            <a:endParaRPr lang="en-US" sz="1600" i="1"/>
          </a:p>
        </p:txBody>
      </p:sp>
    </p:spTree>
    <p:extLst>
      <p:ext uri="{BB962C8B-B14F-4D97-AF65-F5344CB8AC3E}">
        <p14:creationId xmlns:p14="http://schemas.microsoft.com/office/powerpoint/2010/main" val="223270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Unified Modeling Language (UML) </a:t>
            </a:r>
          </a:p>
        </p:txBody>
      </p:sp>
      <p:sp>
        <p:nvSpPr>
          <p:cNvPr id="3" name="Content Placeholder 2"/>
          <p:cNvSpPr>
            <a:spLocks noGrp="1"/>
          </p:cNvSpPr>
          <p:nvPr>
            <p:ph idx="1"/>
          </p:nvPr>
        </p:nvSpPr>
        <p:spPr/>
        <p:txBody>
          <a:bodyPr>
            <a:normAutofit/>
          </a:bodyPr>
          <a:lstStyle/>
          <a:p>
            <a:pPr algn="just"/>
            <a:r>
              <a:rPr lang="en-US" smtClean="0"/>
              <a:t>Sekarang UML juga menjadi </a:t>
            </a:r>
            <a:r>
              <a:rPr lang="en-US" b="1" i="1" smtClean="0"/>
              <a:t>alat </a:t>
            </a:r>
            <a:r>
              <a:rPr lang="en-US" b="1" i="1"/>
              <a:t>standar </a:t>
            </a:r>
            <a:r>
              <a:rPr lang="en-US" b="1" i="1" smtClean="0"/>
              <a:t>bagi software engineer dan sistem engineer</a:t>
            </a:r>
            <a:r>
              <a:rPr lang="en-US" smtClean="0"/>
              <a:t>.</a:t>
            </a:r>
          </a:p>
          <a:p>
            <a:pPr algn="just"/>
            <a:endParaRPr lang="en-US" smtClean="0"/>
          </a:p>
          <a:p>
            <a:pPr algn="just"/>
            <a:r>
              <a:rPr lang="en-US"/>
              <a:t>Melalui diagram UML, dengan menggunakan software khusus </a:t>
            </a:r>
            <a:r>
              <a:rPr lang="en-US" b="1" i="1"/>
              <a:t>dapat dihasilkan suatu deskripsi data dan bahkan kode </a:t>
            </a:r>
            <a:r>
              <a:rPr lang="en-US" b="1" i="1" smtClean="0"/>
              <a:t>program secara otomatis</a:t>
            </a:r>
            <a:r>
              <a:rPr lang="en-US" smtClean="0"/>
              <a:t>.</a:t>
            </a:r>
          </a:p>
          <a:p>
            <a:pPr algn="just"/>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7178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Penulisan extend</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US" smtClean="0"/>
              <a:t>Scenario tidak menyertakan referensi secara langsung</a:t>
            </a:r>
          </a:p>
          <a:p>
            <a:r>
              <a:rPr lang="en-US" smtClean="0"/>
              <a:t>Sebaliknya, Scenario menyertakantitik ekstensi, seperti:</a:t>
            </a:r>
          </a:p>
          <a:p>
            <a:pPr lvl="1">
              <a:buFontTx/>
              <a:buNone/>
            </a:pPr>
            <a:r>
              <a:rPr lang="en-US" smtClean="0">
                <a:solidFill>
                  <a:srgbClr val="0070C0"/>
                </a:solidFill>
                <a:latin typeface="Comic Sans MS" pitchFamily="66" charset="0"/>
              </a:rPr>
              <a:t>User memasukkan String untuk pencarian</a:t>
            </a:r>
            <a:endParaRPr lang="en-US">
              <a:solidFill>
                <a:srgbClr val="0070C0"/>
              </a:solidFill>
              <a:latin typeface="Comic Sans MS" pitchFamily="66" charset="0"/>
            </a:endParaRPr>
          </a:p>
          <a:p>
            <a:pPr lvl="1">
              <a:buFontTx/>
              <a:buNone/>
            </a:pPr>
            <a:r>
              <a:rPr lang="en-US" smtClean="0">
                <a:solidFill>
                  <a:srgbClr val="0070C0"/>
                </a:solidFill>
                <a:latin typeface="Comic Sans MS" pitchFamily="66" charset="0"/>
              </a:rPr>
              <a:t>Sistem menampilkan hasil pencarian</a:t>
            </a:r>
            <a:endParaRPr lang="en-US">
              <a:solidFill>
                <a:srgbClr val="0070C0"/>
              </a:solidFill>
              <a:latin typeface="Comic Sans MS" pitchFamily="66" charset="0"/>
            </a:endParaRPr>
          </a:p>
          <a:p>
            <a:pPr lvl="1">
              <a:buFontTx/>
              <a:buNone/>
            </a:pPr>
            <a:r>
              <a:rPr lang="en-US">
                <a:solidFill>
                  <a:srgbClr val="0070C0"/>
                </a:solidFill>
                <a:latin typeface="Comic Sans MS" pitchFamily="66" charset="0"/>
              </a:rPr>
              <a:t>Extension point: </a:t>
            </a:r>
            <a:r>
              <a:rPr lang="en-US" u="sng" smtClean="0">
                <a:solidFill>
                  <a:srgbClr val="0070C0"/>
                </a:solidFill>
                <a:latin typeface="Comic Sans MS" pitchFamily="66" charset="0"/>
              </a:rPr>
              <a:t>Hasil presentasi</a:t>
            </a:r>
            <a:endParaRPr lang="en-US" u="sng">
              <a:solidFill>
                <a:srgbClr val="0070C0"/>
              </a:solidFill>
              <a:latin typeface="Comic Sans MS" pitchFamily="66" charset="0"/>
            </a:endParaRPr>
          </a:p>
          <a:p>
            <a:pPr lvl="1">
              <a:buFontTx/>
              <a:buNone/>
            </a:pPr>
            <a:r>
              <a:rPr lang="en-US"/>
              <a:t>			OR</a:t>
            </a:r>
          </a:p>
          <a:p>
            <a:pPr lvl="1">
              <a:buFontTx/>
              <a:buNone/>
            </a:pPr>
            <a:r>
              <a:rPr lang="en-US">
                <a:solidFill>
                  <a:srgbClr val="0070C0"/>
                </a:solidFill>
                <a:latin typeface="Comic Sans MS" pitchFamily="66" charset="0"/>
              </a:rPr>
              <a:t>&lt;extension point: </a:t>
            </a:r>
            <a:r>
              <a:rPr lang="en-US" u="sng">
                <a:solidFill>
                  <a:srgbClr val="0070C0"/>
                </a:solidFill>
                <a:latin typeface="Comic Sans MS" pitchFamily="66" charset="0"/>
              </a:rPr>
              <a:t>Hasil </a:t>
            </a:r>
            <a:r>
              <a:rPr lang="en-US" u="sng" smtClean="0">
                <a:solidFill>
                  <a:srgbClr val="0070C0"/>
                </a:solidFill>
                <a:latin typeface="Comic Sans MS" pitchFamily="66" charset="0"/>
              </a:rPr>
              <a:t>presentasi</a:t>
            </a:r>
            <a:r>
              <a:rPr lang="en-US" smtClean="0">
                <a:solidFill>
                  <a:srgbClr val="0070C0"/>
                </a:solidFill>
                <a:latin typeface="Comic Sans MS" pitchFamily="66" charset="0"/>
              </a:rPr>
              <a:t>&gt;</a:t>
            </a:r>
            <a:endParaRPr lang="en-US">
              <a:solidFill>
                <a:srgbClr val="0070C0"/>
              </a:solidFill>
              <a:latin typeface="Comic Sans MS" pitchFamily="66" charset="0"/>
            </a:endParaRPr>
          </a:p>
          <a:p>
            <a:pPr lvl="1">
              <a:buFontTx/>
              <a:buNone/>
            </a:pPr>
            <a:endParaRPr lang="he-IL" u="sng">
              <a:solidFill>
                <a:schemeClr val="accent2"/>
              </a:solidFill>
              <a:latin typeface="Comic Sans MS" pitchFamily="66" charset="0"/>
            </a:endParaRPr>
          </a:p>
          <a:p>
            <a:r>
              <a:rPr lang="en-US" smtClean="0"/>
              <a:t>Use case extension menyertakan kondisi dimana ekstensinya dilakukan</a:t>
            </a:r>
            <a:endParaRPr lang="en-US"/>
          </a:p>
          <a:p>
            <a:pPr lvl="1"/>
            <a:r>
              <a:rPr lang="en-US" b="1"/>
              <a:t>Example</a:t>
            </a:r>
            <a:r>
              <a:rPr lang="en-US">
                <a:solidFill>
                  <a:srgbClr val="0070C0"/>
                </a:solidFill>
              </a:rPr>
              <a:t>: </a:t>
            </a:r>
            <a:r>
              <a:rPr lang="en-US">
                <a:solidFill>
                  <a:srgbClr val="0070C0"/>
                </a:solidFill>
                <a:latin typeface="Comic Sans MS" pitchFamily="66" charset="0"/>
              </a:rPr>
              <a:t>if </a:t>
            </a:r>
            <a:r>
              <a:rPr lang="en-US" smtClean="0">
                <a:solidFill>
                  <a:srgbClr val="0070C0"/>
                </a:solidFill>
                <a:latin typeface="Comic Sans MS" pitchFamily="66" charset="0"/>
              </a:rPr>
              <a:t>user termasuk group “rich </a:t>
            </a:r>
            <a:r>
              <a:rPr lang="en-US">
                <a:solidFill>
                  <a:srgbClr val="0070C0"/>
                </a:solidFill>
                <a:latin typeface="Comic Sans MS" pitchFamily="66" charset="0"/>
              </a:rPr>
              <a:t>clients</a:t>
            </a:r>
            <a:r>
              <a:rPr lang="en-US" smtClean="0">
                <a:solidFill>
                  <a:srgbClr val="0070C0"/>
                </a:solidFill>
                <a:latin typeface="Comic Sans MS" pitchFamily="66" charset="0"/>
              </a:rPr>
              <a:t>”</a:t>
            </a:r>
            <a:endParaRPr lang="en-US">
              <a:solidFill>
                <a:srgbClr val="0070C0"/>
              </a:solidFill>
              <a:latin typeface="Comic Sans MS" pitchFamily="66" charset="0"/>
            </a:endParaRPr>
          </a:p>
          <a:p>
            <a:pPr lvl="1"/>
            <a:r>
              <a:rPr lang="en-US">
                <a:solidFill>
                  <a:srgbClr val="0070C0"/>
                </a:solidFill>
                <a:latin typeface="Comic Sans MS" pitchFamily="66" charset="0"/>
              </a:rPr>
              <a:t>If </a:t>
            </a:r>
            <a:r>
              <a:rPr lang="en-US" smtClean="0">
                <a:solidFill>
                  <a:srgbClr val="0070C0"/>
                </a:solidFill>
                <a:latin typeface="Comic Sans MS" pitchFamily="66" charset="0"/>
              </a:rPr>
              <a:t>lebih dari dua iklan didapatkan</a:t>
            </a:r>
            <a:endParaRPr lang="en-US">
              <a:solidFill>
                <a:srgbClr val="0070C0"/>
              </a:solidFill>
              <a:latin typeface="Comic Sans MS" pitchFamily="66" charset="0"/>
            </a:endParaRP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40</a:t>
            </a:fld>
            <a:endParaRPr lang="en-US" dirty="0"/>
          </a:p>
        </p:txBody>
      </p:sp>
      <p:sp>
        <p:nvSpPr>
          <p:cNvPr id="7" name="Rectangle 5"/>
          <p:cNvSpPr>
            <a:spLocks noChangeArrowheads="1"/>
          </p:cNvSpPr>
          <p:nvPr/>
        </p:nvSpPr>
        <p:spPr bwMode="auto">
          <a:xfrm>
            <a:off x="914400" y="3124200"/>
            <a:ext cx="5867400" cy="1309048"/>
          </a:xfrm>
          <a:prstGeom prst="rect">
            <a:avLst/>
          </a:prstGeom>
          <a:noFill/>
          <a:ln w="38100" algn="ctr">
            <a:solidFill>
              <a:schemeClr val="bg2">
                <a:lumMod val="75000"/>
              </a:schemeClr>
            </a:solidFill>
            <a:prstDash val="sysDot"/>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66616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Contoh Amazon</a:t>
            </a:r>
            <a:endParaRPr lang="en-US">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41</a:t>
            </a:fld>
            <a:endParaRPr lang="en-US" dirty="0"/>
          </a:p>
        </p:txBody>
      </p:sp>
      <p:grpSp>
        <p:nvGrpSpPr>
          <p:cNvPr id="15" name="Group 14"/>
          <p:cNvGrpSpPr/>
          <p:nvPr/>
        </p:nvGrpSpPr>
        <p:grpSpPr>
          <a:xfrm>
            <a:off x="685800" y="1524000"/>
            <a:ext cx="7686675" cy="4648801"/>
            <a:chOff x="619125" y="1122363"/>
            <a:chExt cx="8423275" cy="5094287"/>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1213" y="1122363"/>
              <a:ext cx="2109787" cy="23209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1185863"/>
              <a:ext cx="3775075" cy="24749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AutoShape 5"/>
            <p:cNvCxnSpPr>
              <a:cxnSpLocks noChangeShapeType="1"/>
              <a:stCxn id="8" idx="3"/>
              <a:endCxn id="7" idx="1"/>
            </p:cNvCxnSpPr>
            <p:nvPr/>
          </p:nvCxnSpPr>
          <p:spPr bwMode="auto">
            <a:xfrm flipV="1">
              <a:off x="4394200" y="2282825"/>
              <a:ext cx="1497013" cy="141288"/>
            </a:xfrm>
            <a:prstGeom prst="curvedConnector3">
              <a:avLst>
                <a:gd name="adj1" fmla="val 4994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6400" y="3900488"/>
              <a:ext cx="2209800" cy="23161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AutoShape 7"/>
            <p:cNvCxnSpPr>
              <a:cxnSpLocks noChangeShapeType="1"/>
              <a:stCxn id="8" idx="2"/>
              <a:endCxn id="10" idx="1"/>
            </p:cNvCxnSpPr>
            <p:nvPr/>
          </p:nvCxnSpPr>
          <p:spPr bwMode="auto">
            <a:xfrm rot="16200000" flipH="1">
              <a:off x="2662238" y="3505200"/>
              <a:ext cx="1398588" cy="1709737"/>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8"/>
            <p:cNvSpPr txBox="1">
              <a:spLocks noChangeArrowheads="1"/>
            </p:cNvSpPr>
            <p:nvPr/>
          </p:nvSpPr>
          <p:spPr bwMode="auto">
            <a:xfrm>
              <a:off x="649288" y="3725863"/>
              <a:ext cx="1722437"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Product Page</a:t>
              </a:r>
            </a:p>
          </p:txBody>
        </p:sp>
        <p:sp>
          <p:nvSpPr>
            <p:cNvPr id="13" name="Text Box 9"/>
            <p:cNvSpPr txBox="1">
              <a:spLocks noChangeArrowheads="1"/>
            </p:cNvSpPr>
            <p:nvPr/>
          </p:nvSpPr>
          <p:spPr bwMode="auto">
            <a:xfrm>
              <a:off x="6499225" y="5759450"/>
              <a:ext cx="254317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Review Writing Page</a:t>
              </a:r>
            </a:p>
          </p:txBody>
        </p:sp>
        <p:sp>
          <p:nvSpPr>
            <p:cNvPr id="14" name="Text Box 10"/>
            <p:cNvSpPr txBox="1">
              <a:spLocks noChangeArrowheads="1"/>
            </p:cNvSpPr>
            <p:nvPr/>
          </p:nvSpPr>
          <p:spPr bwMode="auto">
            <a:xfrm>
              <a:off x="6940550" y="3489325"/>
              <a:ext cx="1808163"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Shopping Cart</a:t>
              </a:r>
            </a:p>
          </p:txBody>
        </p:sp>
      </p:grpSp>
    </p:spTree>
    <p:extLst>
      <p:ext uri="{BB962C8B-B14F-4D97-AF65-F5344CB8AC3E}">
        <p14:creationId xmlns:p14="http://schemas.microsoft.com/office/powerpoint/2010/main" val="3708264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Contoh </a:t>
            </a:r>
            <a:r>
              <a:rPr lang="en-US" smtClean="0">
                <a:effectLst>
                  <a:outerShdw blurRad="38100" dist="38100" dir="2700000" algn="tl">
                    <a:srgbClr val="000000">
                      <a:alpha val="43137"/>
                    </a:srgbClr>
                  </a:outerShdw>
                </a:effectLst>
              </a:rPr>
              <a:t>Amazon - lanjutan</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42</a:t>
            </a:fld>
            <a:endParaRPr lang="en-US" dirty="0"/>
          </a:p>
        </p:txBody>
      </p:sp>
      <p:grpSp>
        <p:nvGrpSpPr>
          <p:cNvPr id="42" name="Group 41"/>
          <p:cNvGrpSpPr/>
          <p:nvPr/>
        </p:nvGrpSpPr>
        <p:grpSpPr>
          <a:xfrm>
            <a:off x="838200" y="1600200"/>
            <a:ext cx="7428072" cy="4568514"/>
            <a:chOff x="188913" y="896938"/>
            <a:chExt cx="8701087" cy="5351462"/>
          </a:xfrm>
        </p:grpSpPr>
        <p:sp>
          <p:nvSpPr>
            <p:cNvPr id="7" name="Rectangle 3"/>
            <p:cNvSpPr txBox="1">
              <a:spLocks noChangeArrowheads="1"/>
            </p:cNvSpPr>
            <p:nvPr/>
          </p:nvSpPr>
          <p:spPr>
            <a:xfrm>
              <a:off x="457200" y="1036638"/>
              <a:ext cx="8229600" cy="5211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mtClean="0"/>
            </a:p>
            <a:p>
              <a:endParaRPr lang="en-US"/>
            </a:p>
          </p:txBody>
        </p:sp>
        <p:sp>
          <p:nvSpPr>
            <p:cNvPr id="8" name="Oval 5"/>
            <p:cNvSpPr>
              <a:spLocks noChangeArrowheads="1"/>
            </p:cNvSpPr>
            <p:nvPr/>
          </p:nvSpPr>
          <p:spPr bwMode="auto">
            <a:xfrm>
              <a:off x="2144713" y="1290638"/>
              <a:ext cx="1433512"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Search Product</a:t>
              </a:r>
            </a:p>
          </p:txBody>
        </p:sp>
        <p:sp>
          <p:nvSpPr>
            <p:cNvPr id="9" name="Oval 6"/>
            <p:cNvSpPr>
              <a:spLocks noChangeArrowheads="1"/>
            </p:cNvSpPr>
            <p:nvPr/>
          </p:nvSpPr>
          <p:spPr bwMode="auto">
            <a:xfrm>
              <a:off x="2144713" y="2489200"/>
              <a:ext cx="1433512"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Navigate Deals</a:t>
              </a:r>
            </a:p>
          </p:txBody>
        </p:sp>
        <p:sp>
          <p:nvSpPr>
            <p:cNvPr id="10" name="Oval 7"/>
            <p:cNvSpPr>
              <a:spLocks noChangeArrowheads="1"/>
            </p:cNvSpPr>
            <p:nvPr/>
          </p:nvSpPr>
          <p:spPr bwMode="auto">
            <a:xfrm>
              <a:off x="2176463" y="3797300"/>
              <a:ext cx="1433512"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Checkout</a:t>
              </a:r>
            </a:p>
          </p:txBody>
        </p:sp>
        <p:sp>
          <p:nvSpPr>
            <p:cNvPr id="11" name="Oval 8"/>
            <p:cNvSpPr>
              <a:spLocks noChangeArrowheads="1"/>
            </p:cNvSpPr>
            <p:nvPr/>
          </p:nvSpPr>
          <p:spPr bwMode="auto">
            <a:xfrm>
              <a:off x="2160588" y="5105400"/>
              <a:ext cx="1998662"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Handle Order Status</a:t>
              </a:r>
            </a:p>
          </p:txBody>
        </p:sp>
        <p:sp>
          <p:nvSpPr>
            <p:cNvPr id="12" name="Oval 9"/>
            <p:cNvSpPr>
              <a:spLocks noChangeArrowheads="1"/>
            </p:cNvSpPr>
            <p:nvPr/>
          </p:nvSpPr>
          <p:spPr bwMode="auto">
            <a:xfrm>
              <a:off x="4559300" y="4459288"/>
              <a:ext cx="1433513"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Login</a:t>
              </a:r>
            </a:p>
          </p:txBody>
        </p:sp>
        <p:cxnSp>
          <p:nvCxnSpPr>
            <p:cNvPr id="13" name="AutoShape 10"/>
            <p:cNvCxnSpPr>
              <a:cxnSpLocks noChangeShapeType="1"/>
              <a:stCxn id="10" idx="6"/>
              <a:endCxn id="12" idx="1"/>
            </p:cNvCxnSpPr>
            <p:nvPr/>
          </p:nvCxnSpPr>
          <p:spPr bwMode="auto">
            <a:xfrm>
              <a:off x="3609975" y="4238625"/>
              <a:ext cx="1158875" cy="3492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1"/>
            <p:cNvCxnSpPr>
              <a:cxnSpLocks noChangeShapeType="1"/>
              <a:stCxn id="11" idx="6"/>
              <a:endCxn id="12" idx="3"/>
            </p:cNvCxnSpPr>
            <p:nvPr/>
          </p:nvCxnSpPr>
          <p:spPr bwMode="auto">
            <a:xfrm flipV="1">
              <a:off x="4159250" y="5213350"/>
              <a:ext cx="609600" cy="33337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2"/>
            <p:cNvSpPr>
              <a:spLocks noChangeArrowheads="1"/>
            </p:cNvSpPr>
            <p:nvPr/>
          </p:nvSpPr>
          <p:spPr bwMode="auto">
            <a:xfrm>
              <a:off x="6702425" y="4475163"/>
              <a:ext cx="1433513"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Register</a:t>
              </a:r>
            </a:p>
          </p:txBody>
        </p:sp>
        <p:cxnSp>
          <p:nvCxnSpPr>
            <p:cNvPr id="16" name="AutoShape 13"/>
            <p:cNvCxnSpPr>
              <a:cxnSpLocks noChangeShapeType="1"/>
              <a:stCxn id="15" idx="2"/>
              <a:endCxn id="12" idx="6"/>
            </p:cNvCxnSpPr>
            <p:nvPr/>
          </p:nvCxnSpPr>
          <p:spPr bwMode="auto">
            <a:xfrm rot="10800000">
              <a:off x="5992813" y="4900613"/>
              <a:ext cx="709612" cy="15875"/>
            </a:xfrm>
            <a:prstGeom prst="curvedConnector3">
              <a:avLst>
                <a:gd name="adj1" fmla="val 5011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4"/>
            <p:cNvSpPr>
              <a:spLocks noChangeArrowheads="1"/>
            </p:cNvSpPr>
            <p:nvPr/>
          </p:nvSpPr>
          <p:spPr bwMode="auto">
            <a:xfrm>
              <a:off x="4194175" y="1400175"/>
              <a:ext cx="2143124" cy="1277938"/>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View Product Details</a:t>
              </a:r>
            </a:p>
          </p:txBody>
        </p:sp>
        <p:cxnSp>
          <p:nvCxnSpPr>
            <p:cNvPr id="18" name="AutoShape 15"/>
            <p:cNvCxnSpPr>
              <a:cxnSpLocks noChangeShapeType="1"/>
              <a:stCxn id="9" idx="6"/>
              <a:endCxn id="17" idx="3"/>
            </p:cNvCxnSpPr>
            <p:nvPr/>
          </p:nvCxnSpPr>
          <p:spPr bwMode="auto">
            <a:xfrm flipV="1">
              <a:off x="3578225" y="2490964"/>
              <a:ext cx="929803" cy="439561"/>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6"/>
            <p:cNvCxnSpPr>
              <a:cxnSpLocks noChangeShapeType="1"/>
              <a:stCxn id="8" idx="6"/>
              <a:endCxn id="17" idx="2"/>
            </p:cNvCxnSpPr>
            <p:nvPr/>
          </p:nvCxnSpPr>
          <p:spPr bwMode="auto">
            <a:xfrm>
              <a:off x="3578225" y="1731964"/>
              <a:ext cx="615950" cy="30718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7"/>
            <p:cNvSpPr>
              <a:spLocks noChangeArrowheads="1"/>
            </p:cNvSpPr>
            <p:nvPr/>
          </p:nvSpPr>
          <p:spPr bwMode="auto">
            <a:xfrm>
              <a:off x="7267575" y="1998663"/>
              <a:ext cx="1433513"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Write Review</a:t>
              </a:r>
            </a:p>
          </p:txBody>
        </p:sp>
        <p:cxnSp>
          <p:nvCxnSpPr>
            <p:cNvPr id="21" name="AutoShape 18"/>
            <p:cNvCxnSpPr>
              <a:cxnSpLocks noChangeShapeType="1"/>
              <a:stCxn id="20" idx="2"/>
              <a:endCxn id="17" idx="6"/>
            </p:cNvCxnSpPr>
            <p:nvPr/>
          </p:nvCxnSpPr>
          <p:spPr bwMode="auto">
            <a:xfrm rot="10800000">
              <a:off x="6337301" y="2039145"/>
              <a:ext cx="930275" cy="4008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19"/>
            <p:cNvSpPr>
              <a:spLocks noChangeArrowheads="1"/>
            </p:cNvSpPr>
            <p:nvPr/>
          </p:nvSpPr>
          <p:spPr bwMode="auto">
            <a:xfrm>
              <a:off x="7078663" y="989013"/>
              <a:ext cx="1433512"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Rank Supplier</a:t>
              </a:r>
            </a:p>
          </p:txBody>
        </p:sp>
        <p:cxnSp>
          <p:nvCxnSpPr>
            <p:cNvPr id="23" name="AutoShape 20"/>
            <p:cNvCxnSpPr>
              <a:cxnSpLocks noChangeShapeType="1"/>
              <a:stCxn id="22" idx="2"/>
              <a:endCxn id="17" idx="6"/>
            </p:cNvCxnSpPr>
            <p:nvPr/>
          </p:nvCxnSpPr>
          <p:spPr bwMode="auto">
            <a:xfrm rot="10800000" flipV="1">
              <a:off x="6337299" y="1430337"/>
              <a:ext cx="741363" cy="60880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21"/>
            <p:cNvSpPr txBox="1">
              <a:spLocks noChangeArrowheads="1"/>
            </p:cNvSpPr>
            <p:nvPr/>
          </p:nvSpPr>
          <p:spPr bwMode="auto">
            <a:xfrm>
              <a:off x="3563938" y="1458913"/>
              <a:ext cx="831850" cy="2746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«include»</a:t>
              </a:r>
            </a:p>
          </p:txBody>
        </p:sp>
        <p:sp>
          <p:nvSpPr>
            <p:cNvPr id="25" name="Text Box 22"/>
            <p:cNvSpPr txBox="1">
              <a:spLocks noChangeArrowheads="1"/>
            </p:cNvSpPr>
            <p:nvPr/>
          </p:nvSpPr>
          <p:spPr bwMode="auto">
            <a:xfrm>
              <a:off x="3486150" y="2546350"/>
              <a:ext cx="83185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«include»</a:t>
              </a:r>
            </a:p>
          </p:txBody>
        </p:sp>
        <p:sp>
          <p:nvSpPr>
            <p:cNvPr id="26" name="Text Box 23"/>
            <p:cNvSpPr txBox="1">
              <a:spLocks noChangeArrowheads="1"/>
            </p:cNvSpPr>
            <p:nvPr/>
          </p:nvSpPr>
          <p:spPr bwMode="auto">
            <a:xfrm>
              <a:off x="3675063" y="3917950"/>
              <a:ext cx="83185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«include»</a:t>
              </a:r>
            </a:p>
          </p:txBody>
        </p:sp>
        <p:sp>
          <p:nvSpPr>
            <p:cNvPr id="27" name="Text Box 24"/>
            <p:cNvSpPr txBox="1">
              <a:spLocks noChangeArrowheads="1"/>
            </p:cNvSpPr>
            <p:nvPr/>
          </p:nvSpPr>
          <p:spPr bwMode="auto">
            <a:xfrm>
              <a:off x="4178300" y="5556250"/>
              <a:ext cx="83185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«include»</a:t>
              </a:r>
            </a:p>
          </p:txBody>
        </p:sp>
        <p:sp>
          <p:nvSpPr>
            <p:cNvPr id="28" name="Text Box 25"/>
            <p:cNvSpPr txBox="1">
              <a:spLocks noChangeArrowheads="1"/>
            </p:cNvSpPr>
            <p:nvPr/>
          </p:nvSpPr>
          <p:spPr bwMode="auto">
            <a:xfrm>
              <a:off x="5911850" y="4186238"/>
              <a:ext cx="928688" cy="6397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«extend»</a:t>
              </a:r>
            </a:p>
            <a:p>
              <a:r>
                <a:rPr lang="en-US" sz="1200"/>
                <a:t>user is not </a:t>
              </a:r>
            </a:p>
            <a:p>
              <a:r>
                <a:rPr lang="en-US" sz="1200"/>
                <a:t>a member</a:t>
              </a:r>
            </a:p>
          </p:txBody>
        </p:sp>
        <p:sp>
          <p:nvSpPr>
            <p:cNvPr id="29" name="Text Box 26"/>
            <p:cNvSpPr txBox="1">
              <a:spLocks noChangeArrowheads="1"/>
            </p:cNvSpPr>
            <p:nvPr/>
          </p:nvSpPr>
          <p:spPr bwMode="auto">
            <a:xfrm>
              <a:off x="6053138" y="1236663"/>
              <a:ext cx="808037" cy="2746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«extend»</a:t>
              </a:r>
            </a:p>
          </p:txBody>
        </p:sp>
        <p:sp>
          <p:nvSpPr>
            <p:cNvPr id="30" name="Text Box 27"/>
            <p:cNvSpPr txBox="1">
              <a:spLocks noChangeArrowheads="1"/>
            </p:cNvSpPr>
            <p:nvPr/>
          </p:nvSpPr>
          <p:spPr bwMode="auto">
            <a:xfrm>
              <a:off x="6337300" y="2451100"/>
              <a:ext cx="808038"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«extend»</a:t>
              </a:r>
            </a:p>
          </p:txBody>
        </p:sp>
        <p:sp>
          <p:nvSpPr>
            <p:cNvPr id="31" name="Line 28"/>
            <p:cNvSpPr>
              <a:spLocks noChangeShapeType="1"/>
            </p:cNvSpPr>
            <p:nvPr/>
          </p:nvSpPr>
          <p:spPr bwMode="auto">
            <a:xfrm>
              <a:off x="4318000" y="2127250"/>
              <a:ext cx="1562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 name="Text Box 29"/>
            <p:cNvSpPr txBox="1">
              <a:spLocks noChangeArrowheads="1"/>
            </p:cNvSpPr>
            <p:nvPr/>
          </p:nvSpPr>
          <p:spPr bwMode="auto">
            <a:xfrm>
              <a:off x="4659558" y="2057306"/>
              <a:ext cx="1509713"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After page generation</a:t>
              </a:r>
            </a:p>
          </p:txBody>
        </p:sp>
        <p:sp>
          <p:nvSpPr>
            <p:cNvPr id="33" name="Oval 30"/>
            <p:cNvSpPr>
              <a:spLocks noChangeArrowheads="1"/>
            </p:cNvSpPr>
            <p:nvPr/>
          </p:nvSpPr>
          <p:spPr bwMode="auto">
            <a:xfrm>
              <a:off x="6100763" y="2990850"/>
              <a:ext cx="1433512" cy="88265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a:t>Add to cart</a:t>
              </a:r>
            </a:p>
          </p:txBody>
        </p:sp>
        <p:cxnSp>
          <p:nvCxnSpPr>
            <p:cNvPr id="34" name="AutoShape 31"/>
            <p:cNvCxnSpPr>
              <a:cxnSpLocks noChangeShapeType="1"/>
              <a:stCxn id="33" idx="2"/>
              <a:endCxn id="17" idx="4"/>
            </p:cNvCxnSpPr>
            <p:nvPr/>
          </p:nvCxnSpPr>
          <p:spPr bwMode="auto">
            <a:xfrm rot="10800000">
              <a:off x="5265738" y="2678114"/>
              <a:ext cx="835026" cy="754061"/>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 Box 32"/>
            <p:cNvSpPr txBox="1">
              <a:spLocks noChangeArrowheads="1"/>
            </p:cNvSpPr>
            <p:nvPr/>
          </p:nvSpPr>
          <p:spPr bwMode="auto">
            <a:xfrm>
              <a:off x="4838700" y="3128963"/>
              <a:ext cx="808038" cy="2746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«extend»</a:t>
              </a:r>
            </a:p>
          </p:txBody>
        </p:sp>
        <p:sp>
          <p:nvSpPr>
            <p:cNvPr id="36" name="Rectangle 33"/>
            <p:cNvSpPr>
              <a:spLocks noChangeArrowheads="1"/>
            </p:cNvSpPr>
            <p:nvPr/>
          </p:nvSpPr>
          <p:spPr bwMode="auto">
            <a:xfrm>
              <a:off x="1781175" y="896938"/>
              <a:ext cx="7108825" cy="53292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562225"/>
              <a:ext cx="1039812" cy="1495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Line 35"/>
            <p:cNvSpPr>
              <a:spLocks noChangeShapeType="1"/>
            </p:cNvSpPr>
            <p:nvPr/>
          </p:nvSpPr>
          <p:spPr bwMode="auto">
            <a:xfrm flipV="1">
              <a:off x="1292225" y="1924050"/>
              <a:ext cx="741363" cy="992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9" name="Line 36"/>
            <p:cNvSpPr>
              <a:spLocks noChangeShapeType="1"/>
            </p:cNvSpPr>
            <p:nvPr/>
          </p:nvSpPr>
          <p:spPr bwMode="auto">
            <a:xfrm flipV="1">
              <a:off x="1292225" y="3011488"/>
              <a:ext cx="725488"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0" name="Line 37"/>
            <p:cNvSpPr>
              <a:spLocks noChangeShapeType="1"/>
            </p:cNvSpPr>
            <p:nvPr/>
          </p:nvSpPr>
          <p:spPr bwMode="auto">
            <a:xfrm>
              <a:off x="1276350" y="3263900"/>
              <a:ext cx="804863" cy="882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 name="Line 38"/>
            <p:cNvSpPr>
              <a:spLocks noChangeShapeType="1"/>
            </p:cNvSpPr>
            <p:nvPr/>
          </p:nvSpPr>
          <p:spPr bwMode="auto">
            <a:xfrm>
              <a:off x="1230313" y="3421063"/>
              <a:ext cx="835025" cy="1954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Tree>
    <p:extLst>
      <p:ext uri="{BB962C8B-B14F-4D97-AF65-F5344CB8AC3E}">
        <p14:creationId xmlns:p14="http://schemas.microsoft.com/office/powerpoint/2010/main" val="781847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Generalization </a:t>
            </a:r>
            <a:r>
              <a:rPr lang="en-US" smtClean="0">
                <a:effectLst>
                  <a:outerShdw blurRad="38100" dist="38100" dir="2700000" algn="tl">
                    <a:srgbClr val="000000">
                      <a:alpha val="43137"/>
                    </a:srgbClr>
                  </a:outerShdw>
                </a:effectLst>
              </a:rPr>
              <a:t>antara Use-Cases</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799"/>
            <a:ext cx="8229600" cy="2068421"/>
          </a:xfrm>
        </p:spPr>
        <p:txBody>
          <a:bodyPr>
            <a:normAutofit fontScale="92500"/>
          </a:bodyPr>
          <a:lstStyle/>
          <a:p>
            <a:r>
              <a:rPr lang="en-US" sz="2200"/>
              <a:t>The child </a:t>
            </a:r>
            <a:r>
              <a:rPr lang="en-US" sz="2200" smtClean="0"/>
              <a:t>use-case (use-case turunan) menurunkan use-case induk:</a:t>
            </a:r>
            <a:endParaRPr lang="en-US" sz="2200"/>
          </a:p>
          <a:p>
            <a:pPr lvl="1"/>
            <a:r>
              <a:rPr lang="en-US" sz="1900" smtClean="0"/>
              <a:t>Interaksi (described </a:t>
            </a:r>
            <a:r>
              <a:rPr lang="en-US" sz="1900"/>
              <a:t>in the textual description)</a:t>
            </a:r>
          </a:p>
          <a:p>
            <a:pPr lvl="1"/>
            <a:r>
              <a:rPr lang="en-US" sz="1900" smtClean="0"/>
              <a:t>Link use-case (</a:t>
            </a:r>
            <a:r>
              <a:rPr lang="en-US" sz="1900"/>
              <a:t>associations, include, extend, generalization)</a:t>
            </a:r>
          </a:p>
          <a:p>
            <a:r>
              <a:rPr lang="en-US" sz="2200"/>
              <a:t>Child use-case (use-case turunan) </a:t>
            </a:r>
            <a:r>
              <a:rPr lang="en-US" sz="2200" smtClean="0"/>
              <a:t>dapat menggantikan Use case induk</a:t>
            </a:r>
            <a:endParaRPr lang="en-US" sz="2200"/>
          </a:p>
          <a:p>
            <a:r>
              <a:rPr lang="en-US" sz="2200" smtClean="0"/>
              <a:t>Penggantian dilakukan melalui deskripsi textual,</a:t>
            </a:r>
            <a:endParaRPr lang="en-US" sz="2200"/>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43</a:t>
            </a:fld>
            <a:endParaRPr lang="en-US" dirty="0"/>
          </a:p>
        </p:txBody>
      </p:sp>
      <p:grpSp>
        <p:nvGrpSpPr>
          <p:cNvPr id="9" name="Group 8"/>
          <p:cNvGrpSpPr/>
          <p:nvPr/>
        </p:nvGrpSpPr>
        <p:grpSpPr>
          <a:xfrm>
            <a:off x="644801" y="3324154"/>
            <a:ext cx="7737199" cy="2973150"/>
            <a:chOff x="736600" y="3054350"/>
            <a:chExt cx="7708900" cy="2962275"/>
          </a:xfrm>
        </p:grpSpPr>
        <p:sp>
          <p:nvSpPr>
            <p:cNvPr id="7" name="Rectangle 5"/>
            <p:cNvSpPr>
              <a:spLocks noChangeArrowheads="1"/>
            </p:cNvSpPr>
            <p:nvPr/>
          </p:nvSpPr>
          <p:spPr bwMode="auto">
            <a:xfrm>
              <a:off x="736600" y="3054350"/>
              <a:ext cx="7708900" cy="2962275"/>
            </a:xfrm>
            <a:prstGeom prst="rect">
              <a:avLst/>
            </a:prstGeom>
            <a:noFill/>
            <a:ln w="19050" cap="rnd" algn="ctr">
              <a:solidFill>
                <a:srgbClr val="C0C0C0"/>
              </a:solidFill>
              <a:prstDash val="sysDot"/>
              <a:miter lim="800000"/>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sz="1200">
                  <a:solidFill>
                    <a:srgbClr val="808080"/>
                  </a:solidFill>
                </a:rPr>
                <a:t>Example</a:t>
              </a: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3227388"/>
              <a:ext cx="6623050" cy="26876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75309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Bahaya generalization</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1142999"/>
          </a:xfrm>
        </p:spPr>
        <p:txBody>
          <a:bodyPr>
            <a:normAutofit/>
          </a:bodyPr>
          <a:lstStyle/>
          <a:p>
            <a:r>
              <a:rPr lang="en-US" smtClean="0"/>
              <a:t>Mengkombinasi generalization aktor dan use-case dapat berbahaya</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44</a:t>
            </a:fld>
            <a:endParaRPr lang="en-US" dirty="0"/>
          </a:p>
        </p:txBody>
      </p:sp>
      <p:grpSp>
        <p:nvGrpSpPr>
          <p:cNvPr id="10" name="Group 9"/>
          <p:cNvGrpSpPr/>
          <p:nvPr/>
        </p:nvGrpSpPr>
        <p:grpSpPr>
          <a:xfrm>
            <a:off x="630238" y="2620015"/>
            <a:ext cx="7899400" cy="3690937"/>
            <a:chOff x="630238" y="2300288"/>
            <a:chExt cx="7899400" cy="3690937"/>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2300288"/>
              <a:ext cx="7307262" cy="25717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5"/>
            <p:cNvSpPr>
              <a:spLocks noChangeArrowheads="1"/>
            </p:cNvSpPr>
            <p:nvPr/>
          </p:nvSpPr>
          <p:spPr bwMode="auto">
            <a:xfrm>
              <a:off x="630238" y="5154613"/>
              <a:ext cx="3295650" cy="836612"/>
            </a:xfrm>
            <a:prstGeom prst="wedgeRectCallout">
              <a:avLst>
                <a:gd name="adj1" fmla="val 20856"/>
                <a:gd name="adj2" fmla="val -46963"/>
              </a:avLst>
            </a:prstGeom>
            <a:solidFill>
              <a:srgbClr val="FF0000">
                <a:alpha val="37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b="1"/>
                <a:t>Bad</a:t>
              </a:r>
              <a:r>
                <a:rPr lang="en-US" sz="1800" b="1"/>
                <a:t>:</a:t>
              </a:r>
              <a:r>
                <a:rPr lang="en-US" sz="1800"/>
                <a:t> Undergrad can submit thesis</a:t>
              </a:r>
            </a:p>
          </p:txBody>
        </p:sp>
        <p:sp>
          <p:nvSpPr>
            <p:cNvPr id="9" name="AutoShape 6"/>
            <p:cNvSpPr>
              <a:spLocks noChangeArrowheads="1"/>
            </p:cNvSpPr>
            <p:nvPr/>
          </p:nvSpPr>
          <p:spPr bwMode="auto">
            <a:xfrm>
              <a:off x="5233988" y="5154613"/>
              <a:ext cx="3295650" cy="836612"/>
            </a:xfrm>
            <a:prstGeom prst="wedgeRectCallout">
              <a:avLst>
                <a:gd name="adj1" fmla="val 20856"/>
                <a:gd name="adj2" fmla="val -46963"/>
              </a:avLst>
            </a:prstGeom>
            <a:solidFill>
              <a:srgbClr val="00FF00">
                <a:alpha val="42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400" b="1"/>
                <a:t>Good</a:t>
              </a:r>
              <a:r>
                <a:rPr lang="en-US" sz="1800"/>
                <a:t>: Only graduate student can submit thesis</a:t>
              </a:r>
            </a:p>
          </p:txBody>
        </p:sp>
      </p:grpSp>
    </p:spTree>
    <p:extLst>
      <p:ext uri="{BB962C8B-B14F-4D97-AF65-F5344CB8AC3E}">
        <p14:creationId xmlns:p14="http://schemas.microsoft.com/office/powerpoint/2010/main" val="4107907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mtClean="0">
                <a:effectLst>
                  <a:outerShdw blurRad="38100" dist="38100" dir="2700000" algn="tl">
                    <a:srgbClr val="000000">
                      <a:alpha val="43137"/>
                    </a:srgbClr>
                  </a:outerShdw>
                </a:effectLst>
              </a:rPr>
              <a:t>Contoh: Sistem Operasional Perusahaan telepon</a:t>
            </a:r>
            <a:endParaRPr lang="en-US">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45</a:t>
            </a:fld>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3838575"/>
            <a:ext cx="2349500" cy="15684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1295400" y="5549900"/>
            <a:ext cx="2484438"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The Cellular Phone</a:t>
            </a:r>
          </a:p>
        </p:txBody>
      </p:sp>
      <p:sp>
        <p:nvSpPr>
          <p:cNvPr id="9" name="Text Box 5"/>
          <p:cNvSpPr txBox="1">
            <a:spLocks noChangeArrowheads="1"/>
          </p:cNvSpPr>
          <p:nvPr/>
        </p:nvSpPr>
        <p:spPr bwMode="auto">
          <a:xfrm>
            <a:off x="1042988" y="3484562"/>
            <a:ext cx="2624137"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Who are the actors?</a:t>
            </a: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963" y="4095750"/>
            <a:ext cx="1116012" cy="1244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7"/>
          <p:cNvSpPr txBox="1">
            <a:spLocks noChangeArrowheads="1"/>
          </p:cNvSpPr>
          <p:nvPr/>
        </p:nvSpPr>
        <p:spPr bwMode="auto">
          <a:xfrm>
            <a:off x="4732338" y="5548312"/>
            <a:ext cx="359092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t>External Phone companies</a:t>
            </a:r>
          </a:p>
        </p:txBody>
      </p:sp>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l="4733"/>
          <a:stretch>
            <a:fillRect/>
          </a:stretch>
        </p:blipFill>
        <p:spPr bwMode="auto">
          <a:xfrm>
            <a:off x="6489700" y="4289425"/>
            <a:ext cx="1277938" cy="898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9"/>
          <p:cNvSpPr txBox="1">
            <a:spLocks noChangeArrowheads="1"/>
          </p:cNvSpPr>
          <p:nvPr/>
        </p:nvSpPr>
        <p:spPr bwMode="auto">
          <a:xfrm>
            <a:off x="1565275" y="1530350"/>
            <a:ext cx="6611938" cy="17208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Orange’s objective: Membangun sistem yang menangani pesan SMS, menangani panggilan (untuk ponsel generasi 2 dan 3), termasuk panggilan konferensi dan beberapa panggilan dari telepon tunggal. Sistem harus mendukung pengguna bergerak.</a:t>
            </a:r>
          </a:p>
        </p:txBody>
      </p:sp>
      <p:pic>
        <p:nvPicPr>
          <p:cNvPr id="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555750"/>
            <a:ext cx="647700" cy="6477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1"/>
          <p:cNvSpPr>
            <a:spLocks noChangeArrowheads="1"/>
          </p:cNvSpPr>
          <p:nvPr/>
        </p:nvSpPr>
        <p:spPr bwMode="auto">
          <a:xfrm>
            <a:off x="882650" y="3317875"/>
            <a:ext cx="7489825" cy="3006725"/>
          </a:xfrm>
          <a:prstGeom prst="rect">
            <a:avLst/>
          </a:prstGeom>
          <a:noFill/>
          <a:ln w="38100" algn="ctr">
            <a:solidFill>
              <a:srgbClr val="808080"/>
            </a:solidFill>
            <a:prstDash val="sysDot"/>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898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pPr algn="l"/>
            <a:r>
              <a:rPr lang="en-US">
                <a:effectLst>
                  <a:outerShdw blurRad="38100" dist="38100" dir="2700000" algn="tl">
                    <a:srgbClr val="000000">
                      <a:alpha val="43137"/>
                    </a:srgbClr>
                  </a:outerShdw>
                </a:effectLst>
              </a:rPr>
              <a:t>Contoh: Sistem </a:t>
            </a:r>
            <a:r>
              <a:rPr lang="en-US" smtClean="0">
                <a:effectLst>
                  <a:outerShdw blurRad="38100" dist="38100" dir="2700000" algn="tl">
                    <a:srgbClr val="000000">
                      <a:alpha val="43137"/>
                    </a:srgbClr>
                  </a:outerShdw>
                </a:effectLst>
              </a:rPr>
              <a:t>Perusahaan Celular</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46</a:t>
            </a:fld>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88" y="1219200"/>
            <a:ext cx="7424737" cy="51212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10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mtClean="0">
                <a:effectLst>
                  <a:outerShdw blurRad="38100" dist="38100" dir="2700000" algn="tl">
                    <a:srgbClr val="000000">
                      <a:alpha val="43137"/>
                    </a:srgbClr>
                  </a:outerShdw>
                </a:effectLst>
              </a:rPr>
              <a:t>Panduan membuat Use-case yang efektif</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47</a:t>
            </a:fld>
            <a:endParaRPr lang="en-US" dirty="0"/>
          </a:p>
        </p:txBody>
      </p:sp>
    </p:spTree>
    <p:extLst>
      <p:ext uri="{BB962C8B-B14F-4D97-AF65-F5344CB8AC3E}">
        <p14:creationId xmlns:p14="http://schemas.microsoft.com/office/powerpoint/2010/main" val="3282277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How to Model?</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48</a:t>
            </a:fld>
            <a:endParaRPr lang="en-US" dirty="0"/>
          </a:p>
        </p:txBody>
      </p:sp>
      <p:sp>
        <p:nvSpPr>
          <p:cNvPr id="7" name="Oval 10"/>
          <p:cNvSpPr>
            <a:spLocks noChangeArrowheads="1"/>
          </p:cNvSpPr>
          <p:nvPr/>
        </p:nvSpPr>
        <p:spPr bwMode="auto">
          <a:xfrm>
            <a:off x="628650" y="4314825"/>
            <a:ext cx="981075" cy="561975"/>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print</a:t>
            </a:r>
          </a:p>
        </p:txBody>
      </p:sp>
      <p:sp>
        <p:nvSpPr>
          <p:cNvPr id="8" name="Oval 18"/>
          <p:cNvSpPr>
            <a:spLocks noChangeArrowheads="1"/>
          </p:cNvSpPr>
          <p:nvPr/>
        </p:nvSpPr>
        <p:spPr bwMode="auto">
          <a:xfrm>
            <a:off x="519113" y="3841750"/>
            <a:ext cx="981075" cy="561975"/>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save</a:t>
            </a:r>
          </a:p>
        </p:txBody>
      </p:sp>
      <p:sp>
        <p:nvSpPr>
          <p:cNvPr id="9" name="Oval 19"/>
          <p:cNvSpPr>
            <a:spLocks noChangeArrowheads="1"/>
          </p:cNvSpPr>
          <p:nvPr/>
        </p:nvSpPr>
        <p:spPr bwMode="auto">
          <a:xfrm>
            <a:off x="1416050" y="3506787"/>
            <a:ext cx="1614488" cy="992188"/>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Bullets format</a:t>
            </a:r>
          </a:p>
        </p:txBody>
      </p:sp>
      <p:sp>
        <p:nvSpPr>
          <p:cNvPr id="10" name="Oval 20"/>
          <p:cNvSpPr>
            <a:spLocks noChangeArrowheads="1"/>
          </p:cNvSpPr>
          <p:nvPr/>
        </p:nvSpPr>
        <p:spPr bwMode="auto">
          <a:xfrm>
            <a:off x="438150" y="4772025"/>
            <a:ext cx="965200" cy="561975"/>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load</a:t>
            </a:r>
          </a:p>
        </p:txBody>
      </p:sp>
      <p:sp>
        <p:nvSpPr>
          <p:cNvPr id="11" name="Oval 21"/>
          <p:cNvSpPr>
            <a:spLocks noChangeArrowheads="1"/>
          </p:cNvSpPr>
          <p:nvPr/>
        </p:nvSpPr>
        <p:spPr bwMode="auto">
          <a:xfrm>
            <a:off x="1306513" y="4430712"/>
            <a:ext cx="1281112" cy="992188"/>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Save as</a:t>
            </a:r>
          </a:p>
        </p:txBody>
      </p:sp>
      <p:sp>
        <p:nvSpPr>
          <p:cNvPr id="12" name="Oval 23"/>
          <p:cNvSpPr>
            <a:spLocks noChangeArrowheads="1"/>
          </p:cNvSpPr>
          <p:nvPr/>
        </p:nvSpPr>
        <p:spPr bwMode="auto">
          <a:xfrm>
            <a:off x="1306513" y="5307012"/>
            <a:ext cx="1595437" cy="561975"/>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preview</a:t>
            </a:r>
          </a:p>
        </p:txBody>
      </p:sp>
      <p:sp>
        <p:nvSpPr>
          <p:cNvPr id="13" name="Oval 24"/>
          <p:cNvSpPr>
            <a:spLocks noChangeArrowheads="1"/>
          </p:cNvSpPr>
          <p:nvPr/>
        </p:nvSpPr>
        <p:spPr bwMode="auto">
          <a:xfrm>
            <a:off x="6588125" y="3687762"/>
            <a:ext cx="1250950" cy="992188"/>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File actions</a:t>
            </a:r>
          </a:p>
        </p:txBody>
      </p:sp>
      <p:sp>
        <p:nvSpPr>
          <p:cNvPr id="14" name="Oval 25"/>
          <p:cNvSpPr>
            <a:spLocks noChangeArrowheads="1"/>
          </p:cNvSpPr>
          <p:nvPr/>
        </p:nvSpPr>
        <p:spPr bwMode="auto">
          <a:xfrm>
            <a:off x="5106988" y="4664075"/>
            <a:ext cx="1817687" cy="992187"/>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Formatting actions</a:t>
            </a:r>
          </a:p>
        </p:txBody>
      </p:sp>
      <p:sp>
        <p:nvSpPr>
          <p:cNvPr id="15" name="Oval 26"/>
          <p:cNvSpPr>
            <a:spLocks noChangeArrowheads="1"/>
          </p:cNvSpPr>
          <p:nvPr/>
        </p:nvSpPr>
        <p:spPr bwMode="auto">
          <a:xfrm>
            <a:off x="6999288" y="4759325"/>
            <a:ext cx="1816100" cy="992187"/>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Viewing Actions</a:t>
            </a:r>
          </a:p>
        </p:txBody>
      </p:sp>
      <p:sp>
        <p:nvSpPr>
          <p:cNvPr id="16" name="Oval 28"/>
          <p:cNvSpPr>
            <a:spLocks noChangeArrowheads="1"/>
          </p:cNvSpPr>
          <p:nvPr/>
        </p:nvSpPr>
        <p:spPr bwMode="auto">
          <a:xfrm>
            <a:off x="2584450" y="4713287"/>
            <a:ext cx="1187450" cy="992188"/>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Font format</a:t>
            </a:r>
          </a:p>
        </p:txBody>
      </p:sp>
      <p:sp>
        <p:nvSpPr>
          <p:cNvPr id="17" name="Oval 29"/>
          <p:cNvSpPr>
            <a:spLocks noChangeArrowheads="1"/>
          </p:cNvSpPr>
          <p:nvPr/>
        </p:nvSpPr>
        <p:spPr bwMode="auto">
          <a:xfrm>
            <a:off x="2697163" y="3875087"/>
            <a:ext cx="1782762" cy="992188"/>
          </a:xfrm>
          <a:prstGeom prst="ellipse">
            <a:avLst/>
          </a:prstGeom>
          <a:solidFill>
            <a:srgbClr val="FFFFFF"/>
          </a:solidFill>
          <a:ln w="3810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atin typeface="Times New Roman" pitchFamily="18" charset="0"/>
              </a:rPr>
              <a:t>Paragraph format</a:t>
            </a:r>
          </a:p>
        </p:txBody>
      </p:sp>
      <p:sp>
        <p:nvSpPr>
          <p:cNvPr id="18" name="Line 31"/>
          <p:cNvSpPr>
            <a:spLocks noChangeShapeType="1"/>
          </p:cNvSpPr>
          <p:nvPr/>
        </p:nvSpPr>
        <p:spPr bwMode="auto">
          <a:xfrm>
            <a:off x="4724400" y="1447800"/>
            <a:ext cx="0" cy="5029200"/>
          </a:xfrm>
          <a:prstGeom prst="line">
            <a:avLst/>
          </a:prstGeom>
          <a:noFill/>
          <a:ln w="38100">
            <a:solidFill>
              <a:schemeClr val="bg2">
                <a:lumMod val="9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Text Box 32"/>
          <p:cNvSpPr txBox="1">
            <a:spLocks noChangeArrowheads="1"/>
          </p:cNvSpPr>
          <p:nvPr/>
        </p:nvSpPr>
        <p:spPr bwMode="auto">
          <a:xfrm>
            <a:off x="727075" y="1654175"/>
            <a:ext cx="2995613"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Bottom-up Process</a:t>
            </a:r>
          </a:p>
        </p:txBody>
      </p:sp>
      <p:sp>
        <p:nvSpPr>
          <p:cNvPr id="20" name="Text Box 33"/>
          <p:cNvSpPr txBox="1">
            <a:spLocks noChangeArrowheads="1"/>
          </p:cNvSpPr>
          <p:nvPr/>
        </p:nvSpPr>
        <p:spPr bwMode="auto">
          <a:xfrm>
            <a:off x="5457825" y="1654175"/>
            <a:ext cx="2908300"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Top-down Process</a:t>
            </a:r>
          </a:p>
        </p:txBody>
      </p:sp>
      <p:sp>
        <p:nvSpPr>
          <p:cNvPr id="21" name="Text Box 34"/>
          <p:cNvSpPr txBox="1">
            <a:spLocks noChangeArrowheads="1"/>
          </p:cNvSpPr>
          <p:nvPr/>
        </p:nvSpPr>
        <p:spPr bwMode="auto">
          <a:xfrm>
            <a:off x="363538" y="2441575"/>
            <a:ext cx="3314700" cy="1006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Starting with throwing all</a:t>
            </a:r>
            <a:br>
              <a:rPr lang="en-US"/>
            </a:br>
            <a:r>
              <a:rPr lang="en-US"/>
              <a:t> scenarios on the page, and</a:t>
            </a:r>
            <a:br>
              <a:rPr lang="en-US"/>
            </a:br>
            <a:r>
              <a:rPr lang="en-US"/>
              <a:t> then combining them:</a:t>
            </a:r>
          </a:p>
        </p:txBody>
      </p:sp>
      <p:sp>
        <p:nvSpPr>
          <p:cNvPr id="22" name="Text Box 35"/>
          <p:cNvSpPr txBox="1">
            <a:spLocks noChangeArrowheads="1"/>
          </p:cNvSpPr>
          <p:nvPr/>
        </p:nvSpPr>
        <p:spPr bwMode="auto">
          <a:xfrm>
            <a:off x="5156200" y="2441575"/>
            <a:ext cx="3468688" cy="1006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Starting with an overview of</a:t>
            </a:r>
            <a:br>
              <a:rPr lang="en-US"/>
            </a:br>
            <a:r>
              <a:rPr lang="en-US"/>
              <a:t>the system, and then splitting</a:t>
            </a:r>
          </a:p>
          <a:p>
            <a:r>
              <a:rPr lang="en-US"/>
              <a:t>Use-cases</a:t>
            </a:r>
          </a:p>
        </p:txBody>
      </p:sp>
    </p:spTree>
    <p:extLst>
      <p:ext uri="{BB962C8B-B14F-4D97-AF65-F5344CB8AC3E}">
        <p14:creationId xmlns:p14="http://schemas.microsoft.com/office/powerpoint/2010/main" val="279153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How to Model?</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49</a:t>
            </a:fld>
            <a:endParaRPr lang="en-US" dirty="0"/>
          </a:p>
        </p:txBody>
      </p:sp>
      <p:sp>
        <p:nvSpPr>
          <p:cNvPr id="7" name="Rectangle 3"/>
          <p:cNvSpPr txBox="1">
            <a:spLocks noChangeArrowheads="1"/>
          </p:cNvSpPr>
          <p:nvPr/>
        </p:nvSpPr>
        <p:spPr>
          <a:xfrm>
            <a:off x="304800" y="1465263"/>
            <a:ext cx="8534400" cy="59213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Kebanyakan proses analisis sebenarnya merupakan:</a:t>
            </a:r>
            <a:endParaRPr lang="en-US"/>
          </a:p>
        </p:txBody>
      </p:sp>
      <p:grpSp>
        <p:nvGrpSpPr>
          <p:cNvPr id="10" name="Group 9"/>
          <p:cNvGrpSpPr/>
          <p:nvPr/>
        </p:nvGrpSpPr>
        <p:grpSpPr>
          <a:xfrm>
            <a:off x="2292350" y="2286000"/>
            <a:ext cx="3803650" cy="3853389"/>
            <a:chOff x="2292350" y="2125662"/>
            <a:chExt cx="4370388" cy="4427538"/>
          </a:xfrm>
        </p:grpSpPr>
        <p:sp>
          <p:nvSpPr>
            <p:cNvPr id="8" name="AutoShape 4"/>
            <p:cNvSpPr>
              <a:spLocks noChangeArrowheads="1"/>
            </p:cNvSpPr>
            <p:nvPr/>
          </p:nvSpPr>
          <p:spPr bwMode="auto">
            <a:xfrm>
              <a:off x="2292350" y="2125662"/>
              <a:ext cx="4370388" cy="4427538"/>
            </a:xfrm>
            <a:custGeom>
              <a:avLst/>
              <a:gdLst>
                <a:gd name="G0" fmla="+- 0 0 0"/>
                <a:gd name="G1" fmla="+- 3945410 0 0"/>
                <a:gd name="G2" fmla="+- 0 0 3945410"/>
                <a:gd name="G3" fmla="+- 10800 0 0"/>
                <a:gd name="G4" fmla="+- 0 0 0"/>
                <a:gd name="T0" fmla="*/ 360 256 1"/>
                <a:gd name="T1" fmla="*/ 0 256 1"/>
                <a:gd name="G5" fmla="+- G2 T0 T1"/>
                <a:gd name="G6" fmla="?: G2 G2 G5"/>
                <a:gd name="G7" fmla="+- 0 0 G6"/>
                <a:gd name="G8" fmla="+- 5400 0 0"/>
                <a:gd name="G9" fmla="+- 0 0 39454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3945410"/>
                <a:gd name="G36" fmla="sin G34 3945410"/>
                <a:gd name="G37" fmla="+/ 39454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56 w 21600"/>
                <a:gd name="T5" fmla="*/ 5383 h 21600"/>
                <a:gd name="T6" fmla="*/ 14825 w 21600"/>
                <a:gd name="T7" fmla="*/ 17829 h 21600"/>
                <a:gd name="T8" fmla="*/ 6128 w 21600"/>
                <a:gd name="T9" fmla="*/ 8091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400" y="13782"/>
                    <a:pt x="7817" y="16200"/>
                    <a:pt x="10800" y="16200"/>
                  </a:cubicBezTo>
                  <a:cubicBezTo>
                    <a:pt x="11741" y="16200"/>
                    <a:pt x="12666" y="15953"/>
                    <a:pt x="13483" y="15486"/>
                  </a:cubicBezTo>
                  <a:lnTo>
                    <a:pt x="16166" y="20172"/>
                  </a:lnTo>
                  <a:cubicBezTo>
                    <a:pt x="14533" y="21107"/>
                    <a:pt x="12682"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 name="Text Box 5"/>
            <p:cNvSpPr txBox="1">
              <a:spLocks noChangeArrowheads="1"/>
            </p:cNvSpPr>
            <p:nvPr/>
          </p:nvSpPr>
          <p:spPr bwMode="auto">
            <a:xfrm>
              <a:off x="3124200" y="2390775"/>
              <a:ext cx="26431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a:latin typeface="Tahoma" pitchFamily="34" charset="0"/>
                  <a:cs typeface="Tahoma" pitchFamily="34" charset="0"/>
                </a:rPr>
                <a:t>Combined</a:t>
              </a:r>
            </a:p>
          </p:txBody>
        </p:sp>
      </p:grpSp>
    </p:spTree>
    <p:extLst>
      <p:ext uri="{BB962C8B-B14F-4D97-AF65-F5344CB8AC3E}">
        <p14:creationId xmlns:p14="http://schemas.microsoft.com/office/powerpoint/2010/main" val="53116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Unified Modeling Language (UML) </a:t>
            </a:r>
          </a:p>
        </p:txBody>
      </p:sp>
      <p:sp>
        <p:nvSpPr>
          <p:cNvPr id="3" name="Content Placeholder 2"/>
          <p:cNvSpPr>
            <a:spLocks noGrp="1"/>
          </p:cNvSpPr>
          <p:nvPr>
            <p:ph idx="1"/>
          </p:nvPr>
        </p:nvSpPr>
        <p:spPr/>
        <p:txBody>
          <a:bodyPr>
            <a:normAutofit fontScale="85000" lnSpcReduction="10000"/>
          </a:bodyPr>
          <a:lstStyle/>
          <a:p>
            <a:r>
              <a:rPr lang="en-US" sz="3500"/>
              <a:t>UML pertama kali dikembangkan oleh; </a:t>
            </a:r>
            <a:r>
              <a:rPr lang="en-US" sz="3500" b="1" i="1"/>
              <a:t>Rational Software Company </a:t>
            </a:r>
            <a:r>
              <a:rPr lang="en-US" sz="3500"/>
              <a:t>, dengan cara memadukan beberapa object-oriented modeling methods:</a:t>
            </a:r>
          </a:p>
          <a:p>
            <a:pPr lvl="1"/>
            <a:r>
              <a:rPr lang="en-US" sz="2600" b="1" smtClean="0"/>
              <a:t>Booch </a:t>
            </a:r>
          </a:p>
          <a:p>
            <a:pPr lvl="1" indent="0">
              <a:buNone/>
            </a:pPr>
            <a:r>
              <a:rPr lang="en-US" sz="2600" i="1" smtClean="0"/>
              <a:t>by: </a:t>
            </a:r>
            <a:r>
              <a:rPr lang="en-US" sz="2600" i="1"/>
              <a:t>Grady Booch</a:t>
            </a:r>
            <a:r>
              <a:rPr lang="en-US" sz="2600"/>
              <a:t>, </a:t>
            </a:r>
          </a:p>
          <a:p>
            <a:pPr lvl="1"/>
            <a:r>
              <a:rPr lang="en-US" sz="2600" b="1" smtClean="0"/>
              <a:t>OMT</a:t>
            </a:r>
            <a:r>
              <a:rPr lang="en-US" sz="2600" smtClean="0"/>
              <a:t> </a:t>
            </a:r>
            <a:r>
              <a:rPr lang="en-US" sz="2600"/>
              <a:t>(Object Modeling Technique</a:t>
            </a:r>
            <a:r>
              <a:rPr lang="en-US" sz="2600" smtClean="0"/>
              <a:t>)</a:t>
            </a:r>
          </a:p>
          <a:p>
            <a:pPr lvl="1" indent="0">
              <a:buNone/>
            </a:pPr>
            <a:r>
              <a:rPr lang="en-US" sz="2600" i="1" smtClean="0"/>
              <a:t>by: </a:t>
            </a:r>
            <a:r>
              <a:rPr lang="en-US" sz="2600" i="1"/>
              <a:t>Jim </a:t>
            </a:r>
            <a:r>
              <a:rPr lang="en-US" sz="2600" i="1" smtClean="0"/>
              <a:t>Raumbaugh</a:t>
            </a:r>
            <a:r>
              <a:rPr lang="en-US" sz="2600" smtClean="0"/>
              <a:t>, </a:t>
            </a:r>
            <a:r>
              <a:rPr lang="en-US" sz="2600"/>
              <a:t>and </a:t>
            </a:r>
          </a:p>
          <a:p>
            <a:pPr lvl="1"/>
            <a:r>
              <a:rPr lang="en-US" sz="2600" b="1" smtClean="0"/>
              <a:t>OOSE</a:t>
            </a:r>
            <a:r>
              <a:rPr lang="en-US" sz="2600" smtClean="0"/>
              <a:t> </a:t>
            </a:r>
            <a:r>
              <a:rPr lang="en-US" sz="2600"/>
              <a:t>(Object-Oriented Software Engineering), </a:t>
            </a:r>
            <a:endParaRPr lang="en-US" sz="2600" smtClean="0"/>
          </a:p>
          <a:p>
            <a:pPr lvl="1" indent="0">
              <a:buNone/>
            </a:pPr>
            <a:r>
              <a:rPr lang="en-US" sz="2400" i="1" smtClean="0"/>
              <a:t>by: </a:t>
            </a:r>
            <a:r>
              <a:rPr lang="en-US" sz="2400" i="1"/>
              <a:t>Ivar Jacobson. </a:t>
            </a:r>
            <a:endParaRPr lang="en-US" sz="2400" i="1" smtClean="0"/>
          </a:p>
          <a:p>
            <a:r>
              <a:rPr lang="en-US" sz="3500"/>
              <a:t>Selanjutnya Tim ini tergabung dalam OMG (Object Management Group ).</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endParaRPr lang="en-US" dirty="0" smtClean="0"/>
          </a:p>
        </p:txBody>
      </p:sp>
    </p:spTree>
    <p:extLst>
      <p:ext uri="{BB962C8B-B14F-4D97-AF65-F5344CB8AC3E}">
        <p14:creationId xmlns:p14="http://schemas.microsoft.com/office/powerpoint/2010/main" val="1263179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Mengkombinasikan Proses</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200400"/>
          </a:xfrm>
        </p:spPr>
        <p:txBody>
          <a:bodyPr>
            <a:normAutofit fontScale="70000" lnSpcReduction="20000"/>
          </a:bodyPr>
          <a:lstStyle/>
          <a:p>
            <a:r>
              <a:rPr lang="en-US" b="1" smtClean="0"/>
              <a:t>Jumlah batas</a:t>
            </a:r>
            <a:r>
              <a:rPr lang="en-US" smtClean="0"/>
              <a:t>:</a:t>
            </a:r>
            <a:endParaRPr lang="en-US"/>
          </a:p>
          <a:p>
            <a:pPr lvl="1"/>
            <a:r>
              <a:rPr lang="en-US" smtClean="0"/>
              <a:t>Diagram harus berjumlah antara 3 – 10 base use-case (use-case dasar). </a:t>
            </a:r>
          </a:p>
          <a:p>
            <a:pPr lvl="1"/>
            <a:r>
              <a:rPr lang="en-US" smtClean="0"/>
              <a:t>Tidak lebih dari 15 use-case (base </a:t>
            </a:r>
            <a:r>
              <a:rPr lang="en-US"/>
              <a:t>+ included + extending).</a:t>
            </a:r>
          </a:p>
          <a:p>
            <a:r>
              <a:rPr lang="en-US" b="1" smtClean="0"/>
              <a:t>Abstraksi:</a:t>
            </a:r>
            <a:endParaRPr lang="en-US" b="1"/>
          </a:p>
          <a:p>
            <a:pPr lvl="1"/>
            <a:r>
              <a:rPr lang="en-US" smtClean="0"/>
              <a:t>Semua use-case harus memiliki tingkat abstraksi yang se-level</a:t>
            </a:r>
            <a:endParaRPr lang="en-US"/>
          </a:p>
          <a:p>
            <a:r>
              <a:rPr lang="en-US" b="1" smtClean="0"/>
              <a:t>Ukuran</a:t>
            </a:r>
            <a:r>
              <a:rPr lang="en-US" smtClean="0"/>
              <a:t>:</a:t>
            </a:r>
            <a:endParaRPr lang="en-US"/>
          </a:p>
          <a:p>
            <a:pPr lvl="1"/>
            <a:r>
              <a:rPr lang="en-US" smtClean="0"/>
              <a:t>Use-case harus dituangkan dalam setengah halaman atau lebih. </a:t>
            </a:r>
            <a:endParaRPr lang="en-US"/>
          </a:p>
          <a:p>
            <a:r>
              <a:rPr lang="en-US" b="1" smtClean="0"/>
              <a:t>Interaksi (interactions)</a:t>
            </a:r>
            <a:r>
              <a:rPr lang="en-US" smtClean="0"/>
              <a:t>: </a:t>
            </a:r>
            <a:endParaRPr lang="en-US"/>
          </a:p>
          <a:p>
            <a:pPr lvl="1"/>
            <a:r>
              <a:rPr lang="en-US" smtClean="0"/>
              <a:t>Use-case dibuat </a:t>
            </a:r>
            <a:r>
              <a:rPr lang="en-US"/>
              <a:t>sebagai bagian dari interaksi yang </a:t>
            </a:r>
            <a:r>
              <a:rPr lang="en-US" smtClean="0"/>
              <a:t>sama.</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50</a:t>
            </a:fld>
            <a:endParaRPr lang="en-US" dirty="0"/>
          </a:p>
        </p:txBody>
      </p:sp>
      <p:grpSp>
        <p:nvGrpSpPr>
          <p:cNvPr id="14" name="Group 13"/>
          <p:cNvGrpSpPr/>
          <p:nvPr/>
        </p:nvGrpSpPr>
        <p:grpSpPr>
          <a:xfrm>
            <a:off x="2781300" y="5022850"/>
            <a:ext cx="3629025" cy="1247775"/>
            <a:chOff x="2781300" y="5022850"/>
            <a:chExt cx="3629025" cy="1247775"/>
          </a:xfrm>
        </p:grpSpPr>
        <p:sp>
          <p:nvSpPr>
            <p:cNvPr id="7" name="Oval 6"/>
            <p:cNvSpPr>
              <a:spLocks noChangeArrowheads="1"/>
            </p:cNvSpPr>
            <p:nvPr/>
          </p:nvSpPr>
          <p:spPr bwMode="auto">
            <a:xfrm>
              <a:off x="4132263" y="5106988"/>
              <a:ext cx="869950" cy="533400"/>
            </a:xfrm>
            <a:prstGeom prst="ellipse">
              <a:avLst/>
            </a:prstGeom>
            <a:solidFill>
              <a:srgbClr val="FFFFFF"/>
            </a:soli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t>UC</a:t>
              </a:r>
            </a:p>
          </p:txBody>
        </p:sp>
        <p:sp>
          <p:nvSpPr>
            <p:cNvPr id="8" name="Oval 7"/>
            <p:cNvSpPr>
              <a:spLocks noChangeArrowheads="1"/>
            </p:cNvSpPr>
            <p:nvPr/>
          </p:nvSpPr>
          <p:spPr bwMode="auto">
            <a:xfrm>
              <a:off x="3660775" y="5383213"/>
              <a:ext cx="808038" cy="533400"/>
            </a:xfrm>
            <a:prstGeom prst="ellipse">
              <a:avLst/>
            </a:prstGeom>
            <a:solidFill>
              <a:srgbClr val="FFFFFF"/>
            </a:soli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t>UC</a:t>
              </a:r>
            </a:p>
          </p:txBody>
        </p:sp>
        <p:sp>
          <p:nvSpPr>
            <p:cNvPr id="9" name="Oval 8"/>
            <p:cNvSpPr>
              <a:spLocks noChangeArrowheads="1"/>
            </p:cNvSpPr>
            <p:nvPr/>
          </p:nvSpPr>
          <p:spPr bwMode="auto">
            <a:xfrm>
              <a:off x="4573588" y="5468938"/>
              <a:ext cx="823912" cy="533400"/>
            </a:xfrm>
            <a:prstGeom prst="ellipse">
              <a:avLst/>
            </a:prstGeom>
            <a:solidFill>
              <a:srgbClr val="FFFFFF"/>
            </a:soli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t>UC</a:t>
              </a:r>
            </a:p>
          </p:txBody>
        </p:sp>
        <p:sp>
          <p:nvSpPr>
            <p:cNvPr id="10" name="AutoShape 9"/>
            <p:cNvSpPr>
              <a:spLocks noChangeArrowheads="1"/>
            </p:cNvSpPr>
            <p:nvPr/>
          </p:nvSpPr>
          <p:spPr bwMode="auto">
            <a:xfrm>
              <a:off x="2781300" y="5022850"/>
              <a:ext cx="682625" cy="508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 name="AutoShape 10"/>
            <p:cNvSpPr>
              <a:spLocks noChangeArrowheads="1"/>
            </p:cNvSpPr>
            <p:nvPr/>
          </p:nvSpPr>
          <p:spPr bwMode="auto">
            <a:xfrm flipH="1">
              <a:off x="5727700" y="5022850"/>
              <a:ext cx="682625" cy="508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 name="AutoShape 11"/>
            <p:cNvSpPr>
              <a:spLocks noChangeArrowheads="1"/>
            </p:cNvSpPr>
            <p:nvPr/>
          </p:nvSpPr>
          <p:spPr bwMode="auto">
            <a:xfrm rot="2045154" flipH="1">
              <a:off x="5483225" y="5618163"/>
              <a:ext cx="682625" cy="508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 name="AutoShape 14"/>
            <p:cNvSpPr>
              <a:spLocks noChangeArrowheads="1"/>
            </p:cNvSpPr>
            <p:nvPr/>
          </p:nvSpPr>
          <p:spPr bwMode="auto">
            <a:xfrm rot="20363892">
              <a:off x="3000375" y="5762625"/>
              <a:ext cx="682625" cy="508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Tree>
    <p:extLst>
      <p:ext uri="{BB962C8B-B14F-4D97-AF65-F5344CB8AC3E}">
        <p14:creationId xmlns:p14="http://schemas.microsoft.com/office/powerpoint/2010/main" val="1736026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Pembagian Proses</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lstStyle/>
          <a:p>
            <a:r>
              <a:rPr lang="en-US" smtClean="0"/>
              <a:t>Ukuran:</a:t>
            </a:r>
            <a:endParaRPr lang="en-US"/>
          </a:p>
          <a:p>
            <a:pPr lvl="1"/>
            <a:r>
              <a:rPr lang="en-US" smtClean="0"/>
              <a:t>Jika suatu use-case memerlukan lebih dari satu halaman, pertimbangkan menggunakan include/extend</a:t>
            </a:r>
            <a:endParaRPr lang="en-US"/>
          </a:p>
          <a:p>
            <a:r>
              <a:rPr lang="en-US" smtClean="0"/>
              <a:t>Ketergantungan lemah (Weak dependency):</a:t>
            </a:r>
            <a:endParaRPr lang="en-US"/>
          </a:p>
          <a:p>
            <a:pPr lvl="1"/>
            <a:r>
              <a:rPr lang="en-US" smtClean="0"/>
              <a:t>Jika ketergantungan antara dua bagian use-case lemah mereka harus di pecah.</a:t>
            </a:r>
            <a:endParaRPr lang="en-US"/>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51</a:t>
            </a:fld>
            <a:endParaRPr lang="en-US" dirty="0"/>
          </a:p>
        </p:txBody>
      </p:sp>
      <p:grpSp>
        <p:nvGrpSpPr>
          <p:cNvPr id="9" name="Group 8"/>
          <p:cNvGrpSpPr/>
          <p:nvPr/>
        </p:nvGrpSpPr>
        <p:grpSpPr>
          <a:xfrm>
            <a:off x="3379788" y="5003800"/>
            <a:ext cx="2584450" cy="1320800"/>
            <a:chOff x="3379788" y="4851400"/>
            <a:chExt cx="2584450" cy="1320800"/>
          </a:xfrm>
        </p:grpSpPr>
        <p:sp>
          <p:nvSpPr>
            <p:cNvPr id="7" name="Oval 5"/>
            <p:cNvSpPr>
              <a:spLocks noChangeArrowheads="1"/>
            </p:cNvSpPr>
            <p:nvPr/>
          </p:nvSpPr>
          <p:spPr bwMode="auto">
            <a:xfrm>
              <a:off x="3379788" y="4851400"/>
              <a:ext cx="1943100" cy="1165225"/>
            </a:xfrm>
            <a:prstGeom prst="ellipse">
              <a:avLst/>
            </a:prstGeom>
            <a:solidFill>
              <a:srgbClr val="FFFFFF"/>
            </a:soli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t>UC</a:t>
              </a:r>
            </a:p>
          </p:txBody>
        </p:sp>
        <p:sp>
          <p:nvSpPr>
            <p:cNvPr id="8" name="AutoShape 6"/>
            <p:cNvSpPr>
              <a:spLocks noChangeArrowheads="1"/>
            </p:cNvSpPr>
            <p:nvPr/>
          </p:nvSpPr>
          <p:spPr bwMode="auto">
            <a:xfrm>
              <a:off x="4759325" y="5214938"/>
              <a:ext cx="1204913" cy="957262"/>
            </a:xfrm>
            <a:prstGeom prst="irregularSeal1">
              <a:avLst/>
            </a:prstGeom>
            <a:solidFill>
              <a:srgbClr val="FF0000"/>
            </a:soli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1988555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Panduan tambahan</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mtClean="0"/>
              <a:t>Faktor luar yang umum digunakan dan diperlukan oleh beberapa use-case:</a:t>
            </a:r>
            <a:endParaRPr lang="en-US"/>
          </a:p>
          <a:p>
            <a:pPr lvl="1"/>
            <a:r>
              <a:rPr lang="en-US" smtClean="0"/>
              <a:t>Jika penggunaannya diperlu gunakan &lt;&lt;</a:t>
            </a:r>
            <a:r>
              <a:rPr lang="en-US"/>
              <a:t>include&gt;&gt;</a:t>
            </a:r>
          </a:p>
          <a:p>
            <a:pPr lvl="1"/>
            <a:r>
              <a:rPr lang="en-US" smtClean="0"/>
              <a:t>Jika base use-case komplit dan penggunaannya hanya optional, pertimbangkan untuk menggunakan &lt;&lt;</a:t>
            </a:r>
            <a:r>
              <a:rPr lang="en-US"/>
              <a:t>extend&gt;&gt;</a:t>
            </a:r>
          </a:p>
          <a:p>
            <a:r>
              <a:rPr lang="en-US" smtClean="0"/>
              <a:t>Diagram use-case harus:</a:t>
            </a:r>
            <a:endParaRPr lang="en-US"/>
          </a:p>
          <a:p>
            <a:pPr lvl="1"/>
            <a:r>
              <a:rPr lang="en-US" smtClean="0"/>
              <a:t>Hanya terdiri dari use-case yang memiliki abstrak dengan tingkatan level yang sama</a:t>
            </a:r>
            <a:endParaRPr lang="en-US"/>
          </a:p>
          <a:p>
            <a:pPr lvl="1"/>
            <a:r>
              <a:rPr lang="en-US" smtClean="0"/>
              <a:t>Hanya menyertakan aktor yang diperlukan</a:t>
            </a:r>
            <a:endParaRPr lang="en-US"/>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52</a:t>
            </a:fld>
            <a:endParaRPr lang="en-US" dirty="0"/>
          </a:p>
        </p:txBody>
      </p:sp>
    </p:spTree>
    <p:extLst>
      <p:ext uri="{BB962C8B-B14F-4D97-AF65-F5344CB8AC3E}">
        <p14:creationId xmlns:p14="http://schemas.microsoft.com/office/powerpoint/2010/main" val="1746354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Cakupan</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533399"/>
          </a:xfrm>
        </p:spPr>
        <p:txBody>
          <a:bodyPr>
            <a:normAutofit fontScale="62500" lnSpcReduction="20000"/>
          </a:bodyPr>
          <a:lstStyle/>
          <a:p>
            <a:r>
              <a:rPr lang="en-US" smtClean="0"/>
              <a:t>Cara yang baik untuk menetukan cakupan adalah dengan </a:t>
            </a:r>
            <a:r>
              <a:rPr lang="en-US" b="1" smtClean="0"/>
              <a:t>in/out </a:t>
            </a:r>
            <a:r>
              <a:rPr lang="en-US" b="1"/>
              <a:t>lists</a:t>
            </a:r>
            <a:r>
              <a:rPr lang="en-US"/>
              <a:t>:</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53</a:t>
            </a:fld>
            <a:endParaRPr lang="en-US" dirty="0"/>
          </a:p>
        </p:txBody>
      </p:sp>
      <p:graphicFrame>
        <p:nvGraphicFramePr>
          <p:cNvPr id="7" name="Group 54"/>
          <p:cNvGraphicFramePr>
            <a:graphicFrameLocks noGrp="1"/>
          </p:cNvGraphicFramePr>
          <p:nvPr>
            <p:extLst>
              <p:ext uri="{D42A27DB-BD31-4B8C-83A1-F6EECF244321}">
                <p14:modId xmlns:p14="http://schemas.microsoft.com/office/powerpoint/2010/main" val="2540688493"/>
              </p:ext>
            </p:extLst>
          </p:nvPr>
        </p:nvGraphicFramePr>
        <p:xfrm>
          <a:off x="838200" y="2286000"/>
          <a:ext cx="7729358" cy="3721102"/>
        </p:xfrm>
        <a:graphic>
          <a:graphicData uri="http://schemas.openxmlformats.org/drawingml/2006/table">
            <a:tbl>
              <a:tblPr/>
              <a:tblGrid>
                <a:gridCol w="6111099">
                  <a:extLst>
                    <a:ext uri="{9D8B030D-6E8A-4147-A177-3AD203B41FA5}">
                      <a16:colId xmlns:a16="http://schemas.microsoft.com/office/drawing/2014/main" val="20000"/>
                    </a:ext>
                  </a:extLst>
                </a:gridCol>
                <a:gridCol w="771739">
                  <a:extLst>
                    <a:ext uri="{9D8B030D-6E8A-4147-A177-3AD203B41FA5}">
                      <a16:colId xmlns:a16="http://schemas.microsoft.com/office/drawing/2014/main" val="20001"/>
                    </a:ext>
                  </a:extLst>
                </a:gridCol>
                <a:gridCol w="846520">
                  <a:extLst>
                    <a:ext uri="{9D8B030D-6E8A-4147-A177-3AD203B41FA5}">
                      <a16:colId xmlns:a16="http://schemas.microsoft.com/office/drawing/2014/main" val="20002"/>
                    </a:ext>
                  </a:extLst>
                </a:gridCol>
              </a:tblGrid>
              <a:tr h="4965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rPr>
                        <a:t>Topic</a:t>
                      </a:r>
                    </a:p>
                  </a:txBody>
                  <a:tcPr marL="86148" marR="86148" marT="43074" marB="430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rPr>
                        <a:t>In</a:t>
                      </a:r>
                    </a:p>
                  </a:txBody>
                  <a:tcPr marL="86148" marR="86148" marT="43074" marB="430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rPr>
                        <a:t>Out</a:t>
                      </a:r>
                    </a:p>
                  </a:txBody>
                  <a:tcPr marL="86148" marR="86148" marT="43074" marB="430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lumOff val="50000"/>
                      </a:schemeClr>
                    </a:solidFill>
                  </a:tcPr>
                </a:tc>
                <a:extLst>
                  <a:ext uri="{0D108BD9-81ED-4DB2-BD59-A6C34878D82A}">
                    <a16:rowId xmlns:a16="http://schemas.microsoft.com/office/drawing/2014/main" val="10000"/>
                  </a:ext>
                </a:extLst>
              </a:tr>
              <a:tr h="54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Setiap bagian non-software pada sistem</a:t>
                      </a:r>
                    </a:p>
                  </a:txBody>
                  <a:tcPr marL="86148" marR="86148" marT="43074" marB="430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sym typeface="Symbol" pitchFamily="18" charset="2"/>
                      </a:endParaRPr>
                    </a:p>
                  </a:txBody>
                  <a:tcPr marL="86148" marR="86148" marT="43074" marB="430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sym typeface="Wingdings" pitchFamily="2" charset="2"/>
                        </a:rPr>
                        <a:t></a:t>
                      </a:r>
                    </a:p>
                  </a:txBody>
                  <a:tcPr marL="86148" marR="86148" marT="43074" marB="430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Catatan analisis statistik</a:t>
                      </a:r>
                    </a:p>
                  </a:txBody>
                  <a:tcPr marL="86148" marR="86148" marT="43074" marB="430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sym typeface="Wingdings" pitchFamily="2" charset="2"/>
                        </a:rPr>
                        <a:t></a:t>
                      </a:r>
                    </a:p>
                  </a:txBody>
                  <a:tcPr marL="86148" marR="86148" marT="43074" marB="430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endParaRPr>
                    </a:p>
                  </a:txBody>
                  <a:tcPr marL="86148" marR="86148" marT="43074" marB="430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Interfacing dengan sistem credit card</a:t>
                      </a:r>
                    </a:p>
                  </a:txBody>
                  <a:tcPr marL="86148" marR="86148" marT="43074" marB="430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sym typeface="Wingdings" pitchFamily="2" charset="2"/>
                        </a:rPr>
                        <a:t></a:t>
                      </a:r>
                    </a:p>
                  </a:txBody>
                  <a:tcPr marL="86148" marR="86148" marT="43074" marB="430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endParaRPr>
                    </a:p>
                  </a:txBody>
                  <a:tcPr marL="86148" marR="86148" marT="43074" marB="430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Proses pembersihan Database</a:t>
                      </a:r>
                    </a:p>
                  </a:txBody>
                  <a:tcPr marL="86148" marR="86148" marT="43074" marB="430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sym typeface="Wingdings" pitchFamily="2" charset="2"/>
                        </a:rPr>
                        <a:t></a:t>
                      </a:r>
                    </a:p>
                  </a:txBody>
                  <a:tcPr marL="86148" marR="86148" marT="43074" marB="430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endParaRPr>
                    </a:p>
                  </a:txBody>
                  <a:tcPr marL="86148" marR="86148" marT="43074" marB="430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Backup catatan</a:t>
                      </a:r>
                    </a:p>
                  </a:txBody>
                  <a:tcPr marL="86148" marR="86148" marT="43074" marB="430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endParaRPr>
                    </a:p>
                  </a:txBody>
                  <a:tcPr marL="86148" marR="86148" marT="43074" marB="430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00CC00"/>
                          </a:solidFill>
                          <a:effectLst>
                            <a:outerShdw blurRad="38100" dist="38100" dir="2700000" algn="tl">
                              <a:srgbClr val="C0C0C0"/>
                            </a:outerShdw>
                          </a:effectLst>
                          <a:latin typeface="Arial" charset="0"/>
                          <a:cs typeface="Arial" charset="0"/>
                          <a:sym typeface="Wingdings" pitchFamily="2" charset="2"/>
                        </a:rPr>
                        <a:t></a:t>
                      </a:r>
                    </a:p>
                  </a:txBody>
                  <a:tcPr marL="86148" marR="86148" marT="43074" marB="430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65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cs typeface="Arial" charset="0"/>
                        </a:rPr>
                        <a:t>…</a:t>
                      </a:r>
                    </a:p>
                  </a:txBody>
                  <a:tcPr marL="86148" marR="86148" marT="43074" marB="430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L="86148" marR="86148" marT="43074" marB="430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cs typeface="Arial" charset="0"/>
                      </a:endParaRPr>
                    </a:p>
                  </a:txBody>
                  <a:tcPr marL="86148" marR="86148" marT="43074" marB="430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66194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Apa yang Sudah Kita Lakukan</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1905000"/>
          </a:xfrm>
        </p:spPr>
        <p:txBody>
          <a:bodyPr>
            <a:normAutofit fontScale="85000" lnSpcReduction="20000"/>
          </a:bodyPr>
          <a:lstStyle/>
          <a:p>
            <a:r>
              <a:rPr lang="en-US" smtClean="0"/>
              <a:t>Jika semua aktor sudah ditentukan.</a:t>
            </a:r>
            <a:endParaRPr lang="en-US"/>
          </a:p>
          <a:p>
            <a:r>
              <a:rPr lang="en-US" smtClean="0"/>
              <a:t>Jika setiap kebutuhan fungsi masing-masing memiliki satu use-case yang mengakomodirnya.</a:t>
            </a:r>
            <a:endParaRPr lang="en-US"/>
          </a:p>
          <a:p>
            <a:r>
              <a:rPr lang="en-US" smtClean="0"/>
              <a:t>Suatu tabel matrix da[at membantu kita mengetahuisudah sejauh mana kita melakukannya:</a:t>
            </a:r>
            <a:endParaRPr lang="en-US"/>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54</a:t>
            </a:fld>
            <a:endParaRPr lang="en-US" dirty="0"/>
          </a:p>
        </p:txBody>
      </p:sp>
      <p:grpSp>
        <p:nvGrpSpPr>
          <p:cNvPr id="12" name="Group 11"/>
          <p:cNvGrpSpPr/>
          <p:nvPr/>
        </p:nvGrpSpPr>
        <p:grpSpPr>
          <a:xfrm>
            <a:off x="989013" y="3505200"/>
            <a:ext cx="4975225" cy="2863850"/>
            <a:chOff x="989013" y="3287713"/>
            <a:chExt cx="4975225" cy="2863850"/>
          </a:xfrm>
        </p:grpSpPr>
        <p:graphicFrame>
          <p:nvGraphicFramePr>
            <p:cNvPr id="7" name="Group 4"/>
            <p:cNvGraphicFramePr>
              <a:graphicFrameLocks/>
            </p:cNvGraphicFramePr>
            <p:nvPr>
              <p:extLst>
                <p:ext uri="{D42A27DB-BD31-4B8C-83A1-F6EECF244321}">
                  <p14:modId xmlns:p14="http://schemas.microsoft.com/office/powerpoint/2010/main" val="4130198242"/>
                </p:ext>
              </p:extLst>
            </p:nvPr>
          </p:nvGraphicFramePr>
          <p:xfrm>
            <a:off x="3086100" y="3287713"/>
            <a:ext cx="2878138" cy="2133600"/>
          </p:xfrm>
          <a:graphic>
            <a:graphicData uri="http://schemas.openxmlformats.org/drawingml/2006/table">
              <a:tbl>
                <a:tblPr rtl="1"/>
                <a:tblGrid>
                  <a:gridCol w="574675">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gridCol w="576263">
                    <a:extLst>
                      <a:ext uri="{9D8B030D-6E8A-4147-A177-3AD203B41FA5}">
                        <a16:colId xmlns:a16="http://schemas.microsoft.com/office/drawing/2014/main" val="20003"/>
                      </a:ext>
                    </a:extLst>
                  </a:gridCol>
                  <a:gridCol w="574675">
                    <a:extLst>
                      <a:ext uri="{9D8B030D-6E8A-4147-A177-3AD203B41FA5}">
                        <a16:colId xmlns:a16="http://schemas.microsoft.com/office/drawing/2014/main" val="20004"/>
                      </a:ext>
                    </a:extLst>
                  </a:gridCol>
                </a:tblGrid>
                <a:tr h="390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AutoShape 42"/>
            <p:cNvSpPr>
              <a:spLocks/>
            </p:cNvSpPr>
            <p:nvPr/>
          </p:nvSpPr>
          <p:spPr bwMode="auto">
            <a:xfrm>
              <a:off x="2524125" y="3355975"/>
              <a:ext cx="274638" cy="1884363"/>
            </a:xfrm>
            <a:prstGeom prst="leftBrace">
              <a:avLst>
                <a:gd name="adj1" fmla="val 57177"/>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endParaRPr lang="en-US"/>
            </a:p>
          </p:txBody>
        </p:sp>
        <p:sp>
          <p:nvSpPr>
            <p:cNvPr id="9" name="Text Box 43"/>
            <p:cNvSpPr txBox="1">
              <a:spLocks noChangeArrowheads="1"/>
            </p:cNvSpPr>
            <p:nvPr/>
          </p:nvSpPr>
          <p:spPr bwMode="auto">
            <a:xfrm>
              <a:off x="989013" y="4100513"/>
              <a:ext cx="1470025"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en-US" b="1"/>
                <a:t>Use Cases</a:t>
              </a:r>
            </a:p>
          </p:txBody>
        </p:sp>
        <p:sp>
          <p:nvSpPr>
            <p:cNvPr id="10" name="AutoShape 44"/>
            <p:cNvSpPr>
              <a:spLocks/>
            </p:cNvSpPr>
            <p:nvPr/>
          </p:nvSpPr>
          <p:spPr bwMode="auto">
            <a:xfrm rot="16200000">
              <a:off x="4369594" y="4229894"/>
              <a:ext cx="273050" cy="2811462"/>
            </a:xfrm>
            <a:prstGeom prst="leftBrace">
              <a:avLst>
                <a:gd name="adj1" fmla="val 85804"/>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rtl="1"/>
              <a:endParaRPr lang="en-US"/>
            </a:p>
          </p:txBody>
        </p:sp>
        <p:sp>
          <p:nvSpPr>
            <p:cNvPr id="11" name="Text Box 45"/>
            <p:cNvSpPr txBox="1">
              <a:spLocks noChangeArrowheads="1"/>
            </p:cNvSpPr>
            <p:nvPr/>
          </p:nvSpPr>
          <p:spPr bwMode="auto">
            <a:xfrm>
              <a:off x="3521075" y="5754688"/>
              <a:ext cx="1878013"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en-US" b="1"/>
                <a:t>Requirements</a:t>
              </a:r>
            </a:p>
          </p:txBody>
        </p:sp>
      </p:grpSp>
    </p:spTree>
    <p:extLst>
      <p:ext uri="{BB962C8B-B14F-4D97-AF65-F5344CB8AC3E}">
        <p14:creationId xmlns:p14="http://schemas.microsoft.com/office/powerpoint/2010/main" val="2818172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Langkah Selanjutnya</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2133600"/>
          </a:xfrm>
        </p:spPr>
        <p:txBody>
          <a:bodyPr>
            <a:normAutofit fontScale="92500" lnSpcReduction="20000"/>
          </a:bodyPr>
          <a:lstStyle/>
          <a:p>
            <a:r>
              <a:rPr lang="en-US" smtClean="0"/>
              <a:t>Keluar dan masuknya Data pada sistem direpresentasikan dengan data </a:t>
            </a:r>
            <a:r>
              <a:rPr lang="en-US"/>
              <a:t>entities </a:t>
            </a:r>
            <a:r>
              <a:rPr lang="en-US" smtClean="0"/>
              <a:t>(</a:t>
            </a:r>
            <a:r>
              <a:rPr lang="en-US"/>
              <a:t>entitas data</a:t>
            </a:r>
            <a:r>
              <a:rPr lang="en-US" smtClean="0"/>
              <a:t>) dal </a:t>
            </a:r>
            <a:r>
              <a:rPr lang="en-US" b="1"/>
              <a:t>structural diagrams</a:t>
            </a:r>
            <a:r>
              <a:rPr lang="en-US"/>
              <a:t>. </a:t>
            </a:r>
          </a:p>
          <a:p>
            <a:r>
              <a:rPr lang="en-US"/>
              <a:t>Behavior </a:t>
            </a:r>
            <a:r>
              <a:rPr lang="en-US" smtClean="0"/>
              <a:t>yang disebabkan oleh use-cases dapat dilihat pada </a:t>
            </a:r>
            <a:r>
              <a:rPr lang="en-US" b="1"/>
              <a:t>behavioral diagrams</a:t>
            </a:r>
            <a:r>
              <a:rPr lang="en-US"/>
              <a:t>.</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55</a:t>
            </a:fld>
            <a:endParaRPr lang="en-US" dirty="0"/>
          </a:p>
        </p:txBody>
      </p:sp>
      <p:grpSp>
        <p:nvGrpSpPr>
          <p:cNvPr id="17" name="Group 16"/>
          <p:cNvGrpSpPr/>
          <p:nvPr/>
        </p:nvGrpSpPr>
        <p:grpSpPr>
          <a:xfrm>
            <a:off x="581025" y="3800475"/>
            <a:ext cx="8175625" cy="2338388"/>
            <a:chOff x="581025" y="3800475"/>
            <a:chExt cx="8175625" cy="2338388"/>
          </a:xfrm>
        </p:grpSpPr>
        <p:sp>
          <p:nvSpPr>
            <p:cNvPr id="7" name="Rectangle 4"/>
            <p:cNvSpPr>
              <a:spLocks noChangeArrowheads="1"/>
            </p:cNvSpPr>
            <p:nvPr/>
          </p:nvSpPr>
          <p:spPr bwMode="auto">
            <a:xfrm>
              <a:off x="973138" y="4035425"/>
              <a:ext cx="1204912" cy="66675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t>Class A</a:t>
              </a:r>
            </a:p>
          </p:txBody>
        </p:sp>
        <p:sp>
          <p:nvSpPr>
            <p:cNvPr id="8" name="Rectangle 5"/>
            <p:cNvSpPr>
              <a:spLocks noChangeArrowheads="1"/>
            </p:cNvSpPr>
            <p:nvPr/>
          </p:nvSpPr>
          <p:spPr bwMode="auto">
            <a:xfrm>
              <a:off x="4310063" y="3846513"/>
              <a:ext cx="1060450" cy="6096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t>Class C</a:t>
              </a:r>
            </a:p>
          </p:txBody>
        </p:sp>
        <p:sp>
          <p:nvSpPr>
            <p:cNvPr id="9" name="Rectangle 6"/>
            <p:cNvSpPr>
              <a:spLocks noChangeArrowheads="1"/>
            </p:cNvSpPr>
            <p:nvPr/>
          </p:nvSpPr>
          <p:spPr bwMode="auto">
            <a:xfrm>
              <a:off x="2887663" y="5181600"/>
              <a:ext cx="973137" cy="957263"/>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t>Class B</a:t>
              </a:r>
            </a:p>
          </p:txBody>
        </p:sp>
        <p:sp>
          <p:nvSpPr>
            <p:cNvPr id="10" name="Rectangle 7"/>
            <p:cNvSpPr>
              <a:spLocks noChangeArrowheads="1"/>
            </p:cNvSpPr>
            <p:nvPr/>
          </p:nvSpPr>
          <p:spPr bwMode="auto">
            <a:xfrm>
              <a:off x="6284913" y="4949825"/>
              <a:ext cx="1073150" cy="652463"/>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en-US"/>
                <a:t>Class D</a:t>
              </a:r>
            </a:p>
          </p:txBody>
        </p:sp>
        <p:sp>
          <p:nvSpPr>
            <p:cNvPr id="11" name="Line 8"/>
            <p:cNvSpPr>
              <a:spLocks noChangeShapeType="1"/>
            </p:cNvSpPr>
            <p:nvPr/>
          </p:nvSpPr>
          <p:spPr bwMode="auto">
            <a:xfrm flipV="1">
              <a:off x="581025" y="4078288"/>
              <a:ext cx="5878513" cy="34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9"/>
            <p:cNvSpPr>
              <a:spLocks/>
            </p:cNvSpPr>
            <p:nvPr/>
          </p:nvSpPr>
          <p:spPr bwMode="auto">
            <a:xfrm>
              <a:off x="2771775" y="4230688"/>
              <a:ext cx="4819650" cy="1792287"/>
            </a:xfrm>
            <a:custGeom>
              <a:avLst/>
              <a:gdLst>
                <a:gd name="T0" fmla="*/ 0 w 3036"/>
                <a:gd name="T1" fmla="*/ 1513 h 1513"/>
                <a:gd name="T2" fmla="*/ 1299 w 3036"/>
                <a:gd name="T3" fmla="*/ 50 h 1513"/>
                <a:gd name="T4" fmla="*/ 3036 w 3036"/>
                <a:gd name="T5" fmla="*/ 1212 h 1513"/>
              </a:gdLst>
              <a:ahLst/>
              <a:cxnLst>
                <a:cxn ang="0">
                  <a:pos x="T0" y="T1"/>
                </a:cxn>
                <a:cxn ang="0">
                  <a:pos x="T2" y="T3"/>
                </a:cxn>
                <a:cxn ang="0">
                  <a:pos x="T4" y="T5"/>
                </a:cxn>
              </a:cxnLst>
              <a:rect l="0" t="0" r="r" b="b"/>
              <a:pathLst>
                <a:path w="3036" h="1513">
                  <a:moveTo>
                    <a:pt x="0" y="1513"/>
                  </a:moveTo>
                  <a:cubicBezTo>
                    <a:pt x="396" y="806"/>
                    <a:pt x="793" y="100"/>
                    <a:pt x="1299" y="50"/>
                  </a:cubicBezTo>
                  <a:cubicBezTo>
                    <a:pt x="1805" y="0"/>
                    <a:pt x="2420" y="606"/>
                    <a:pt x="3036" y="1212"/>
                  </a:cubicBezTo>
                </a:path>
              </a:pathLst>
            </a:custGeom>
            <a:noFill/>
            <a:ln w="9525" cap="flat" cmpd="sng">
              <a:solidFill>
                <a:schemeClr val="tx1"/>
              </a:solidFill>
              <a:prstDash val="solid"/>
              <a:round/>
              <a:headEnd/>
              <a:tailEnd type="stealth"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0"/>
            <p:cNvSpPr txBox="1">
              <a:spLocks noChangeArrowheads="1"/>
            </p:cNvSpPr>
            <p:nvPr/>
          </p:nvSpPr>
          <p:spPr bwMode="auto">
            <a:xfrm>
              <a:off x="2441575" y="3800475"/>
              <a:ext cx="1511300"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en-US"/>
                <a:t>Use Case 1</a:t>
              </a:r>
            </a:p>
          </p:txBody>
        </p:sp>
        <p:sp>
          <p:nvSpPr>
            <p:cNvPr id="14" name="Text Box 11"/>
            <p:cNvSpPr txBox="1">
              <a:spLocks noChangeArrowheads="1"/>
            </p:cNvSpPr>
            <p:nvPr/>
          </p:nvSpPr>
          <p:spPr bwMode="auto">
            <a:xfrm>
              <a:off x="3209925" y="4686300"/>
              <a:ext cx="1511300"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en-US"/>
                <a:t>Use Case 2</a:t>
              </a:r>
            </a:p>
          </p:txBody>
        </p:sp>
        <p:sp>
          <p:nvSpPr>
            <p:cNvPr id="15" name="Line 12"/>
            <p:cNvSpPr>
              <a:spLocks noChangeShapeType="1"/>
            </p:cNvSpPr>
            <p:nvPr/>
          </p:nvSpPr>
          <p:spPr bwMode="auto">
            <a:xfrm flipV="1">
              <a:off x="5500688" y="4905375"/>
              <a:ext cx="2903537" cy="668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3"/>
            <p:cNvSpPr txBox="1">
              <a:spLocks noChangeArrowheads="1"/>
            </p:cNvSpPr>
            <p:nvPr/>
          </p:nvSpPr>
          <p:spPr bwMode="auto">
            <a:xfrm>
              <a:off x="7245350" y="4483100"/>
              <a:ext cx="1511300" cy="396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en-US"/>
                <a:t>Use Case 3</a:t>
              </a:r>
            </a:p>
          </p:txBody>
        </p:sp>
      </p:grpSp>
    </p:spTree>
    <p:extLst>
      <p:ext uri="{BB962C8B-B14F-4D97-AF65-F5344CB8AC3E}">
        <p14:creationId xmlns:p14="http://schemas.microsoft.com/office/powerpoint/2010/main" val="1708540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Ringkasan (Summary)</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ü"/>
            </a:pPr>
            <a:r>
              <a:rPr lang="en-US"/>
              <a:t>Introduction </a:t>
            </a:r>
          </a:p>
          <a:p>
            <a:pPr lvl="1">
              <a:buFont typeface="Wingdings" pitchFamily="2" charset="2"/>
              <a:buBlip>
                <a:blip r:embed="rId2"/>
              </a:buBlip>
            </a:pPr>
            <a:r>
              <a:rPr lang="en-US"/>
              <a:t>to the Unified Modeling Language (UML)</a:t>
            </a:r>
          </a:p>
          <a:p>
            <a:pPr lvl="1">
              <a:buFont typeface="Wingdings" pitchFamily="2" charset="2"/>
              <a:buBlip>
                <a:blip r:embed="rId2"/>
              </a:buBlip>
            </a:pPr>
            <a:r>
              <a:rPr lang="en-US"/>
              <a:t>To Use Case Diagram</a:t>
            </a:r>
          </a:p>
          <a:p>
            <a:pPr>
              <a:buFont typeface="Wingdings" pitchFamily="2" charset="2"/>
              <a:buChar char="ü"/>
            </a:pPr>
            <a:r>
              <a:rPr lang="en-US"/>
              <a:t>Use Case Diagrams</a:t>
            </a:r>
          </a:p>
          <a:p>
            <a:pPr lvl="1">
              <a:buFont typeface="Wingdings" pitchFamily="2" charset="2"/>
              <a:buBlip>
                <a:blip r:embed="rId2"/>
              </a:buBlip>
            </a:pPr>
            <a:r>
              <a:rPr lang="en-US"/>
              <a:t>Dual presentation of use-cases</a:t>
            </a:r>
          </a:p>
          <a:p>
            <a:pPr lvl="1">
              <a:buFont typeface="Wingdings" pitchFamily="2" charset="2"/>
              <a:buBlip>
                <a:blip r:embed="rId2"/>
              </a:buBlip>
            </a:pPr>
            <a:r>
              <a:rPr lang="en-US"/>
              <a:t>Include, Extend, Inheritance</a:t>
            </a:r>
          </a:p>
          <a:p>
            <a:pPr>
              <a:buFont typeface="Wingdings" pitchFamily="2" charset="2"/>
              <a:buChar char="ü"/>
            </a:pPr>
            <a:r>
              <a:rPr lang="en-US"/>
              <a:t>Writing Use Cases</a:t>
            </a:r>
          </a:p>
          <a:p>
            <a:pPr lvl="1">
              <a:buFont typeface="Wingdings" pitchFamily="2" charset="2"/>
              <a:buBlip>
                <a:blip r:embed="rId2"/>
              </a:buBlip>
            </a:pPr>
            <a:r>
              <a:rPr lang="en-US"/>
              <a:t>Preconditions &amp; Post-conditions</a:t>
            </a:r>
          </a:p>
          <a:p>
            <a:pPr lvl="1">
              <a:buFont typeface="Wingdings" pitchFamily="2" charset="2"/>
              <a:buBlip>
                <a:blip r:embed="rId2"/>
              </a:buBlip>
            </a:pPr>
            <a:r>
              <a:rPr lang="en-US"/>
              <a:t>Main scenario vs. Alternative Flow</a:t>
            </a:r>
          </a:p>
          <a:p>
            <a:pPr>
              <a:buFont typeface="Wingdings" pitchFamily="2" charset="2"/>
              <a:buChar char="ü"/>
            </a:pPr>
            <a:r>
              <a:rPr lang="en-US"/>
              <a:t>Guidelines for Effective Use Cases</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56</a:t>
            </a:fld>
            <a:endParaRPr lang="en-US" dirty="0"/>
          </a:p>
        </p:txBody>
      </p:sp>
    </p:spTree>
    <p:extLst>
      <p:ext uri="{BB962C8B-B14F-4D97-AF65-F5344CB8AC3E}">
        <p14:creationId xmlns:p14="http://schemas.microsoft.com/office/powerpoint/2010/main" val="4283479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effectLst>
                  <a:outerShdw blurRad="38100" dist="38100" dir="2700000" algn="tl">
                    <a:srgbClr val="000000">
                      <a:alpha val="43137"/>
                    </a:srgbClr>
                  </a:outerShdw>
                </a:effectLst>
              </a:rPr>
              <a:t>Thank’s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See </a:t>
            </a:r>
            <a:r>
              <a:rPr lang="en-US" dirty="0" err="1"/>
              <a:t>Ya</a:t>
            </a:r>
            <a:r>
              <a:rPr lang="en-US" dirty="0"/>
              <a:t> Next Week</a:t>
            </a:r>
          </a:p>
          <a:p>
            <a:endParaRPr lang="en-US" dirty="0"/>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Referensi:</a:t>
            </a:r>
            <a:endParaRPr lang="en-US"/>
          </a:p>
        </p:txBody>
      </p:sp>
      <p:sp>
        <p:nvSpPr>
          <p:cNvPr id="3" name="Content Placeholder 2"/>
          <p:cNvSpPr>
            <a:spLocks noGrp="1"/>
          </p:cNvSpPr>
          <p:nvPr>
            <p:ph idx="1"/>
          </p:nvPr>
        </p:nvSpPr>
        <p:spPr/>
        <p:txBody>
          <a:bodyPr>
            <a:normAutofit/>
          </a:bodyPr>
          <a:lstStyle/>
          <a:p>
            <a:r>
              <a:rPr lang="en-US">
                <a:solidFill>
                  <a:srgbClr val="0070C0"/>
                </a:solidFill>
              </a:rPr>
              <a:t>Eran Torch,”</a:t>
            </a:r>
            <a:r>
              <a:rPr lang="en-US" i="1">
                <a:solidFill>
                  <a:srgbClr val="0070C0"/>
                </a:solidFill>
              </a:rPr>
              <a:t>Specifying Requirements with Use Case Diagrams</a:t>
            </a:r>
            <a:r>
              <a:rPr lang="en-US" smtClean="0">
                <a:solidFill>
                  <a:srgbClr val="0070C0"/>
                </a:solidFill>
              </a:rPr>
              <a:t>”</a:t>
            </a:r>
          </a:p>
          <a:p>
            <a:pPr marL="400050" lvl="1" indent="0">
              <a:buNone/>
            </a:pPr>
            <a:r>
              <a:rPr lang="en-US" sz="1600" i="1">
                <a:solidFill>
                  <a:srgbClr val="0070C0"/>
                </a:solidFill>
              </a:rPr>
              <a:t>File: UML-asis04use-case-090707110145-phpapp01.ppt</a:t>
            </a:r>
          </a:p>
          <a:p>
            <a:r>
              <a:rPr lang="en-US" smtClean="0"/>
              <a:t>Mikael </a:t>
            </a:r>
            <a:r>
              <a:rPr lang="en-US"/>
              <a:t>Åkerholm, Ivica Crnković, Goran Mustapić, “</a:t>
            </a:r>
            <a:r>
              <a:rPr lang="en-US" i="1"/>
              <a:t>Introduction for Using UML</a:t>
            </a:r>
            <a:r>
              <a:rPr lang="en-US" smtClean="0"/>
              <a:t>”</a:t>
            </a:r>
          </a:p>
          <a:p>
            <a:pPr marL="400050" lvl="1" indent="0">
              <a:buNone/>
            </a:pPr>
            <a:r>
              <a:rPr lang="en-US" sz="1600" i="1"/>
              <a:t>File: UML-Intro.pdf</a:t>
            </a:r>
          </a:p>
          <a:p>
            <a:r>
              <a:rPr lang="en-US" smtClean="0"/>
              <a:t>UML, “</a:t>
            </a:r>
            <a:r>
              <a:rPr lang="en-US" i="1"/>
              <a:t>Use Case Modeling With Activity And Use Case Diagrams</a:t>
            </a:r>
            <a:r>
              <a:rPr lang="en-US" smtClean="0"/>
              <a:t>”</a:t>
            </a:r>
          </a:p>
          <a:p>
            <a:pPr marL="400050" lvl="1" indent="0">
              <a:buNone/>
            </a:pPr>
            <a:r>
              <a:rPr lang="en-US" sz="1600" i="1"/>
              <a:t>UML-acticity-UseCase-usecasemodelingnotation-123784689696-phpapp02.ppt</a:t>
            </a:r>
          </a:p>
        </p:txBody>
      </p:sp>
      <p:sp>
        <p:nvSpPr>
          <p:cNvPr id="4" name="Date Placeholder 3"/>
          <p:cNvSpPr>
            <a:spLocks noGrp="1"/>
          </p:cNvSpPr>
          <p:nvPr>
            <p:ph type="dt" sz="half" idx="10"/>
          </p:nvPr>
        </p:nvSpPr>
        <p:spPr/>
        <p:txBody>
          <a:bodyPr/>
          <a:lstStyle/>
          <a:p>
            <a:r>
              <a:rPr lang="en-US" smtClean="0"/>
              <a:t>Augury El Rayeb - </a:t>
            </a:r>
            <a:r>
              <a:rPr lang="es-ES" smtClean="0"/>
              <a:t>AER – 2011/2012</a:t>
            </a:r>
            <a:endParaRPr lang="es-E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58</a:t>
            </a:fld>
            <a:endParaRPr lang="en-US" dirty="0"/>
          </a:p>
        </p:txBody>
      </p:sp>
    </p:spTree>
    <p:extLst>
      <p:ext uri="{BB962C8B-B14F-4D97-AF65-F5344CB8AC3E}">
        <p14:creationId xmlns:p14="http://schemas.microsoft.com/office/powerpoint/2010/main" val="76845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mtClean="0">
                <a:effectLst>
                  <a:outerShdw blurRad="38100" dist="38100" dir="2700000" algn="tl">
                    <a:srgbClr val="000000">
                      <a:alpha val="43137"/>
                    </a:srgbClr>
                  </a:outerShdw>
                </a:effectLst>
              </a:rPr>
              <a:t>UML - Pemodelan Perangkat Lunak</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smtClean="0"/>
          </a:p>
          <a:p>
            <a:r>
              <a:rPr lang="en-US" smtClean="0"/>
              <a:t>UML</a:t>
            </a:r>
            <a:r>
              <a:rPr lang="en-US"/>
              <a:t> digunakan untuk </a:t>
            </a:r>
            <a:r>
              <a:rPr lang="en-US" b="1" i="1"/>
              <a:t>pemodelan sistem perangkat </a:t>
            </a:r>
            <a:r>
              <a:rPr lang="en-US" b="1" i="1" smtClean="0"/>
              <a:t>lunak</a:t>
            </a:r>
            <a:r>
              <a:rPr lang="en-US" smtClean="0"/>
              <a:t>,</a:t>
            </a:r>
          </a:p>
          <a:p>
            <a:r>
              <a:rPr lang="en-US" smtClean="0"/>
              <a:t>Pemodelan</a:t>
            </a:r>
            <a:r>
              <a:rPr lang="en-US"/>
              <a:t> tersebut </a:t>
            </a:r>
            <a:r>
              <a:rPr lang="en-US" smtClean="0"/>
              <a:t>mencakup;</a:t>
            </a:r>
          </a:p>
          <a:p>
            <a:pPr lvl="1"/>
            <a:r>
              <a:rPr lang="en-US" b="1" i="1" smtClean="0"/>
              <a:t>Analisis,</a:t>
            </a:r>
            <a:r>
              <a:rPr lang="en-US" b="1" i="1"/>
              <a:t> </a:t>
            </a:r>
            <a:r>
              <a:rPr lang="en-US"/>
              <a:t>dan</a:t>
            </a:r>
            <a:r>
              <a:rPr lang="en-US" b="1" i="1"/>
              <a:t> </a:t>
            </a:r>
            <a:endParaRPr lang="en-US" b="1" i="1" smtClean="0"/>
          </a:p>
          <a:p>
            <a:pPr lvl="1"/>
            <a:r>
              <a:rPr lang="en-US" b="1" i="1" smtClean="0"/>
              <a:t>Disain.</a:t>
            </a:r>
            <a:endParaRPr lang="en-US" smtClean="0"/>
          </a:p>
          <a:p>
            <a:endParaRPr lang="en-US" b="1" i="1"/>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6</a:t>
            </a:fld>
            <a:endParaRPr lang="en-US" dirty="0"/>
          </a:p>
        </p:txBody>
      </p:sp>
    </p:spTree>
    <p:extLst>
      <p:ext uri="{BB962C8B-B14F-4D97-AF65-F5344CB8AC3E}">
        <p14:creationId xmlns:p14="http://schemas.microsoft.com/office/powerpoint/2010/main" val="40133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UML - </a:t>
            </a:r>
            <a:r>
              <a:rPr lang="en-US" smtClean="0">
                <a:effectLst>
                  <a:outerShdw blurRad="38100" dist="38100" dir="2700000" algn="tl">
                    <a:srgbClr val="000000">
                      <a:alpha val="43137"/>
                    </a:srgbClr>
                  </a:outerShdw>
                </a:effectLst>
              </a:rPr>
              <a:t>Analisis</a:t>
            </a:r>
            <a:endParaRPr lang="en-US"/>
          </a:p>
        </p:txBody>
      </p:sp>
      <p:sp>
        <p:nvSpPr>
          <p:cNvPr id="3" name="Content Placeholder 2"/>
          <p:cNvSpPr>
            <a:spLocks noGrp="1"/>
          </p:cNvSpPr>
          <p:nvPr>
            <p:ph idx="1"/>
          </p:nvPr>
        </p:nvSpPr>
        <p:spPr/>
        <p:txBody>
          <a:bodyPr>
            <a:normAutofit lnSpcReduction="10000"/>
          </a:bodyPr>
          <a:lstStyle/>
          <a:p>
            <a:r>
              <a:rPr lang="en-US" smtClean="0"/>
              <a:t>Tahapan dalam Analysa Sistem:</a:t>
            </a:r>
          </a:p>
          <a:p>
            <a:pPr lvl="1"/>
            <a:r>
              <a:rPr lang="en-US" sz="2400" smtClean="0"/>
              <a:t>Sistem </a:t>
            </a:r>
            <a:r>
              <a:rPr lang="en-US" sz="2400" b="1" i="1" smtClean="0"/>
              <a:t>digambarkan</a:t>
            </a:r>
            <a:r>
              <a:rPr lang="en-US" sz="2400" smtClean="0"/>
              <a:t>/deskripsikan oleh sekumpulan ketentuan/syarat/kebutuhan</a:t>
            </a:r>
          </a:p>
          <a:p>
            <a:pPr lvl="1"/>
            <a:r>
              <a:rPr lang="en-US" sz="2400" b="1" i="1" smtClean="0"/>
              <a:t>Identifikasi</a:t>
            </a:r>
            <a:r>
              <a:rPr lang="en-US" sz="2400" b="1" i="1"/>
              <a:t> </a:t>
            </a:r>
            <a:r>
              <a:rPr lang="en-US" sz="2400"/>
              <a:t>bagian-bagian sistem </a:t>
            </a:r>
            <a:r>
              <a:rPr lang="en-US" sz="2400" smtClean="0"/>
              <a:t>pada tingkat tinggi (dengan visualisasi tingkat tinggi, yang mudah dipahami).</a:t>
            </a:r>
          </a:p>
          <a:p>
            <a:r>
              <a:rPr lang="en-US" smtClean="0"/>
              <a:t>Untuk </a:t>
            </a:r>
            <a:r>
              <a:rPr lang="en-US" b="1" i="1"/>
              <a:t>visualisasi tingkat </a:t>
            </a:r>
            <a:r>
              <a:rPr lang="en-US" b="1" i="1" smtClean="0"/>
              <a:t>tinggi </a:t>
            </a:r>
            <a:r>
              <a:rPr lang="en-US" smtClean="0"/>
              <a:t>ini digunakan use case.</a:t>
            </a:r>
          </a:p>
          <a:p>
            <a:r>
              <a:rPr lang="en-US" b="1" i="1" smtClean="0"/>
              <a:t>Use Case </a:t>
            </a:r>
            <a:r>
              <a:rPr lang="en-US" smtClean="0"/>
              <a:t>digunakan untuk:</a:t>
            </a:r>
          </a:p>
          <a:p>
            <a:pPr lvl="1"/>
            <a:r>
              <a:rPr lang="en-US" sz="2400" smtClean="0"/>
              <a:t>Mengidentifikasi ketentuan/kebutuhan, dan</a:t>
            </a:r>
            <a:endParaRPr lang="en-US" sz="2400"/>
          </a:p>
          <a:p>
            <a:pPr lvl="1"/>
            <a:r>
              <a:rPr lang="en-US" sz="2400" smtClean="0"/>
              <a:t>Menentukan ketentuan/kebutuhan</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7</a:t>
            </a:fld>
            <a:endParaRPr lang="en-US" dirty="0"/>
          </a:p>
        </p:txBody>
      </p:sp>
    </p:spTree>
    <p:extLst>
      <p:ext uri="{BB962C8B-B14F-4D97-AF65-F5344CB8AC3E}">
        <p14:creationId xmlns:p14="http://schemas.microsoft.com/office/powerpoint/2010/main" val="48269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effectLst>
                  <a:outerShdw blurRad="38100" dist="38100" dir="2700000" algn="tl">
                    <a:srgbClr val="000000">
                      <a:alpha val="43137"/>
                    </a:srgbClr>
                  </a:outerShdw>
                </a:effectLst>
              </a:rPr>
              <a:t>UML - </a:t>
            </a:r>
            <a:r>
              <a:rPr lang="en-US" smtClean="0">
                <a:effectLst>
                  <a:outerShdw blurRad="38100" dist="38100" dir="2700000" algn="tl">
                    <a:srgbClr val="000000">
                      <a:alpha val="43137"/>
                    </a:srgbClr>
                  </a:outerShdw>
                </a:effectLst>
              </a:rPr>
              <a:t>Disain</a:t>
            </a:r>
            <a:endParaRPr lang="en-US"/>
          </a:p>
        </p:txBody>
      </p:sp>
      <p:sp>
        <p:nvSpPr>
          <p:cNvPr id="3" name="Content Placeholder 2"/>
          <p:cNvSpPr>
            <a:spLocks noGrp="1"/>
          </p:cNvSpPr>
          <p:nvPr>
            <p:ph idx="1"/>
          </p:nvPr>
        </p:nvSpPr>
        <p:spPr/>
        <p:txBody>
          <a:bodyPr/>
          <a:lstStyle/>
          <a:p>
            <a:r>
              <a:rPr lang="en-US" smtClean="0"/>
              <a:t>Fase disain sangat terkait dengan fase analisis</a:t>
            </a:r>
          </a:p>
          <a:p>
            <a:r>
              <a:rPr lang="en-US" smtClean="0"/>
              <a:t>Tahapan dalam disain:</a:t>
            </a:r>
          </a:p>
          <a:p>
            <a:pPr lvl="1"/>
            <a:r>
              <a:rPr lang="en-US" b="1" i="1"/>
              <a:t>identified system </a:t>
            </a:r>
            <a:r>
              <a:rPr lang="en-US" b="1" i="1" smtClean="0"/>
              <a:t>parts</a:t>
            </a:r>
            <a:r>
              <a:rPr lang="en-US" smtClean="0"/>
              <a:t>,</a:t>
            </a:r>
            <a:endParaRPr lang="en-US" sz="2400" smtClean="0"/>
          </a:p>
          <a:p>
            <a:pPr lvl="1"/>
            <a:r>
              <a:rPr lang="en-US" b="1" i="1"/>
              <a:t>detailed specification</a:t>
            </a:r>
            <a:r>
              <a:rPr lang="en-US"/>
              <a:t> of these </a:t>
            </a:r>
            <a:r>
              <a:rPr lang="en-US" smtClean="0"/>
              <a:t>parts</a:t>
            </a:r>
          </a:p>
          <a:p>
            <a:pPr lvl="1" indent="0">
              <a:buNone/>
            </a:pPr>
            <a:r>
              <a:rPr lang="en-US" sz="2400"/>
              <a:t>Untuk visualisasi hasil identifikasi dan spesifikasi </a:t>
            </a:r>
            <a:r>
              <a:rPr lang="en-US" sz="2400" smtClean="0"/>
              <a:t>detil gunakan </a:t>
            </a:r>
            <a:r>
              <a:rPr lang="en-US" sz="2400" b="1" i="1"/>
              <a:t>Class diagrams</a:t>
            </a:r>
            <a:r>
              <a:rPr lang="en-US" sz="2400" i="1"/>
              <a:t> </a:t>
            </a:r>
            <a:r>
              <a:rPr lang="en-US" sz="2400"/>
              <a:t>atau </a:t>
            </a:r>
            <a:r>
              <a:rPr lang="en-US" sz="2400" b="1" i="1"/>
              <a:t>component diagrams</a:t>
            </a:r>
            <a:r>
              <a:rPr lang="en-US" sz="2400" b="1" i="1" smtClean="0"/>
              <a:t>.</a:t>
            </a:r>
            <a:endParaRPr lang="en-US" sz="2400"/>
          </a:p>
          <a:p>
            <a:pPr lvl="1"/>
            <a:r>
              <a:rPr lang="en-US" b="1" i="1"/>
              <a:t>parts interaction</a:t>
            </a:r>
            <a:r>
              <a:rPr lang="en-US"/>
              <a:t>. </a:t>
            </a:r>
            <a:endParaRPr lang="en-US" smtClean="0"/>
          </a:p>
          <a:p>
            <a:pPr lvl="1" indent="0">
              <a:buNone/>
            </a:pPr>
            <a:r>
              <a:rPr lang="en-US" sz="2400"/>
              <a:t>Untuk visualisasi </a:t>
            </a:r>
            <a:r>
              <a:rPr lang="en-US" sz="2400" smtClean="0"/>
              <a:t>interaksi bagian-bagian dari sistem gunakan </a:t>
            </a:r>
            <a:r>
              <a:rPr lang="en-US" sz="2400" b="1" i="1"/>
              <a:t>interaction </a:t>
            </a:r>
            <a:r>
              <a:rPr lang="en-US" sz="2400" b="1" i="1" smtClean="0"/>
              <a:t>diagrams</a:t>
            </a:r>
            <a:r>
              <a:rPr lang="en-US" sz="2400"/>
              <a:t> </a:t>
            </a:r>
            <a:r>
              <a:rPr lang="en-US" sz="2400" smtClean="0"/>
              <a:t>atau </a:t>
            </a:r>
            <a:r>
              <a:rPr lang="en-US" sz="2400" b="1" i="1"/>
              <a:t>state chart diagrams</a:t>
            </a:r>
            <a:r>
              <a:rPr lang="en-US" sz="2400"/>
              <a:t> </a:t>
            </a:r>
          </a:p>
          <a:p>
            <a:pPr lvl="1" indent="0">
              <a:buNone/>
            </a:pPr>
            <a:endParaRPr lang="en-US" sz="2400"/>
          </a:p>
          <a:p>
            <a:pPr lvl="1" indent="0">
              <a:buNone/>
            </a:pPr>
            <a:endParaRPr lang="en-US" sz="2400"/>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8</a:t>
            </a:fld>
            <a:endParaRPr lang="en-US" dirty="0"/>
          </a:p>
        </p:txBody>
      </p:sp>
    </p:spTree>
    <p:extLst>
      <p:ext uri="{BB962C8B-B14F-4D97-AF65-F5344CB8AC3E}">
        <p14:creationId xmlns:p14="http://schemas.microsoft.com/office/powerpoint/2010/main" val="250815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Basic Building Blocks</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2286000"/>
          </a:xfrm>
        </p:spPr>
        <p:txBody>
          <a:bodyPr>
            <a:normAutofit lnSpcReduction="10000"/>
          </a:bodyPr>
          <a:lstStyle/>
          <a:p>
            <a:r>
              <a:rPr lang="en-US" sz="2800" smtClean="0"/>
              <a:t>Basic Building Block dari UML adalah tentang sesuatu dan relasinya.</a:t>
            </a:r>
          </a:p>
          <a:p>
            <a:r>
              <a:rPr lang="en-US" sz="2800" smtClean="0"/>
              <a:t>Pada UML terdapat 9 jenis diagram, namun terdapat 5 diagram yang sering disebut sebagai </a:t>
            </a:r>
            <a:r>
              <a:rPr lang="en-US" sz="2800" b="1"/>
              <a:t>core </a:t>
            </a:r>
            <a:r>
              <a:rPr lang="en-US" sz="2800" b="1" smtClean="0"/>
              <a:t>diagrams;</a:t>
            </a:r>
            <a:endParaRPr lang="en-US" sz="2800" b="1"/>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9</a:t>
            </a:fld>
            <a:endParaRPr lang="en-US" dirty="0"/>
          </a:p>
        </p:txBody>
      </p:sp>
      <p:sp>
        <p:nvSpPr>
          <p:cNvPr id="7" name="TextBox 6"/>
          <p:cNvSpPr txBox="1"/>
          <p:nvPr/>
        </p:nvSpPr>
        <p:spPr>
          <a:xfrm>
            <a:off x="914400" y="3886200"/>
            <a:ext cx="3657600" cy="2246769"/>
          </a:xfrm>
          <a:prstGeom prst="rect">
            <a:avLst/>
          </a:prstGeom>
          <a:noFill/>
        </p:spPr>
        <p:txBody>
          <a:bodyPr wrap="square" rtlCol="0">
            <a:spAutoFit/>
          </a:bodyPr>
          <a:lstStyle/>
          <a:p>
            <a:pPr marL="342900" indent="-342900">
              <a:buAutoNum type="arabicPeriod"/>
            </a:pPr>
            <a:r>
              <a:rPr lang="en-US" sz="2800" b="1" smtClean="0"/>
              <a:t>Use Case Diagrams</a:t>
            </a:r>
          </a:p>
          <a:p>
            <a:pPr marL="342900" indent="-342900">
              <a:buAutoNum type="arabicPeriod"/>
            </a:pPr>
            <a:r>
              <a:rPr lang="en-US" sz="2800" b="1" smtClean="0"/>
              <a:t>Class Diagrams</a:t>
            </a:r>
          </a:p>
          <a:p>
            <a:pPr marL="342900" indent="-342900">
              <a:buAutoNum type="arabicPeriod"/>
            </a:pPr>
            <a:r>
              <a:rPr lang="en-US" sz="2800" b="1" smtClean="0"/>
              <a:t>Sequence diagrams</a:t>
            </a:r>
          </a:p>
          <a:p>
            <a:pPr marL="342900" indent="-342900">
              <a:buAutoNum type="arabicPeriod"/>
            </a:pPr>
            <a:r>
              <a:rPr lang="en-US" sz="2800" b="1" smtClean="0"/>
              <a:t>State </a:t>
            </a:r>
            <a:r>
              <a:rPr lang="en-US" sz="2800" b="1"/>
              <a:t>chart </a:t>
            </a:r>
            <a:r>
              <a:rPr lang="en-US" sz="2800" b="1" smtClean="0"/>
              <a:t>diagrams</a:t>
            </a:r>
          </a:p>
          <a:p>
            <a:pPr marL="342900" indent="-342900">
              <a:buAutoNum type="arabicPeriod"/>
            </a:pPr>
            <a:r>
              <a:rPr lang="en-US" sz="2800" b="1"/>
              <a:t>Activity </a:t>
            </a:r>
            <a:r>
              <a:rPr lang="en-US" sz="2800" b="1" smtClean="0"/>
              <a:t>diagrams</a:t>
            </a:r>
          </a:p>
        </p:txBody>
      </p:sp>
      <p:sp>
        <p:nvSpPr>
          <p:cNvPr id="8" name="TextBox 7"/>
          <p:cNvSpPr txBox="1"/>
          <p:nvPr/>
        </p:nvSpPr>
        <p:spPr>
          <a:xfrm>
            <a:off x="4724400" y="3886200"/>
            <a:ext cx="4038600" cy="1815882"/>
          </a:xfrm>
          <a:prstGeom prst="rect">
            <a:avLst/>
          </a:prstGeom>
          <a:noFill/>
        </p:spPr>
        <p:txBody>
          <a:bodyPr wrap="square" rtlCol="0">
            <a:spAutoFit/>
          </a:bodyPr>
          <a:lstStyle/>
          <a:p>
            <a:pPr marL="341313" indent="-341313">
              <a:buFont typeface="+mj-lt"/>
              <a:buAutoNum type="arabicPeriod" startAt="6"/>
            </a:pPr>
            <a:r>
              <a:rPr lang="en-US" sz="2800"/>
              <a:t>Object diagrams</a:t>
            </a:r>
          </a:p>
          <a:p>
            <a:pPr marL="342900" indent="-342900">
              <a:buAutoNum type="arabicPeriod" startAt="6"/>
            </a:pPr>
            <a:r>
              <a:rPr lang="en-US" sz="2800"/>
              <a:t>Collaboration </a:t>
            </a:r>
            <a:r>
              <a:rPr lang="en-US" sz="2800" smtClean="0"/>
              <a:t>diagrams</a:t>
            </a:r>
          </a:p>
          <a:p>
            <a:pPr marL="342900" indent="-342900">
              <a:buAutoNum type="arabicPeriod" startAt="6"/>
            </a:pPr>
            <a:r>
              <a:rPr lang="en-US" sz="2800"/>
              <a:t>Component diagrams</a:t>
            </a:r>
          </a:p>
          <a:p>
            <a:pPr marL="342900" indent="-342900">
              <a:buAutoNum type="arabicPeriod" startAt="6"/>
            </a:pPr>
            <a:r>
              <a:rPr lang="en-US" sz="2800"/>
              <a:t>Deployment </a:t>
            </a:r>
            <a:r>
              <a:rPr lang="en-US" sz="2800" smtClean="0"/>
              <a:t>diagrams</a:t>
            </a:r>
            <a:endParaRPr lang="en-US" sz="2800"/>
          </a:p>
        </p:txBody>
      </p:sp>
      <p:cxnSp>
        <p:nvCxnSpPr>
          <p:cNvPr id="20" name="Straight Arrow Connector 19"/>
          <p:cNvCxnSpPr>
            <a:endCxn id="7" idx="0"/>
          </p:cNvCxnSpPr>
          <p:nvPr/>
        </p:nvCxnSpPr>
        <p:spPr>
          <a:xfrm>
            <a:off x="1981200" y="3676084"/>
            <a:ext cx="762000" cy="2101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29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TotalTime>
  <Words>3070</Words>
  <Application>Microsoft Office PowerPoint</Application>
  <PresentationFormat>On-screen Show (4:3)</PresentationFormat>
  <Paragraphs>699</Paragraphs>
  <Slides>58</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Calibri</vt:lpstr>
      <vt:lpstr>Comic Sans MS</vt:lpstr>
      <vt:lpstr>Symbol</vt:lpstr>
      <vt:lpstr>Tahoma</vt:lpstr>
      <vt:lpstr>Times New Roman</vt:lpstr>
      <vt:lpstr>Wingdings</vt:lpstr>
      <vt:lpstr>Office Theme</vt:lpstr>
      <vt:lpstr>Visio</vt:lpstr>
      <vt:lpstr>Pengembangan Aplikasi Perangkat Lunak</vt:lpstr>
      <vt:lpstr>Tujuan Pertemuan</vt:lpstr>
      <vt:lpstr>Unified Modeling Language (UML) </vt:lpstr>
      <vt:lpstr>Unified Modeling Language (UML) </vt:lpstr>
      <vt:lpstr>Unified Modeling Language (UML) </vt:lpstr>
      <vt:lpstr>UML - Pemodelan Perangkat Lunak</vt:lpstr>
      <vt:lpstr>UML - Analisis</vt:lpstr>
      <vt:lpstr>UML - Disain</vt:lpstr>
      <vt:lpstr>Basic Building Blocks</vt:lpstr>
      <vt:lpstr>Use Case</vt:lpstr>
      <vt:lpstr>Fase dalam Pengembangan System</vt:lpstr>
      <vt:lpstr>Use Case</vt:lpstr>
      <vt:lpstr>Sumber-sumber Membuat Kebutuhan Bisnis</vt:lpstr>
      <vt:lpstr>Requirements vs. Design</vt:lpstr>
      <vt:lpstr>Type Requirements</vt:lpstr>
      <vt:lpstr>Use-case diagram</vt:lpstr>
      <vt:lpstr>PowerPoint Presentation</vt:lpstr>
      <vt:lpstr>Objective Menggunakan Use Case</vt:lpstr>
      <vt:lpstr>Use Case digunakan sebagai Sarana Komunikasi</vt:lpstr>
      <vt:lpstr>Contoh sederhana</vt:lpstr>
      <vt:lpstr>Menentukan Aktor</vt:lpstr>
      <vt:lpstr>Aktor dapat digeneralisasi</vt:lpstr>
      <vt:lpstr>Writing Use-case</vt:lpstr>
      <vt:lpstr>Struktur Spesifikasi Use Case</vt:lpstr>
      <vt:lpstr>Isi Trigger</vt:lpstr>
      <vt:lpstr>Preconditions</vt:lpstr>
      <vt:lpstr>Post conditions</vt:lpstr>
      <vt:lpstr>Success Scenario</vt:lpstr>
      <vt:lpstr>Success Scenario Example</vt:lpstr>
      <vt:lpstr>Panduan untuk Penulisan yang Efektif</vt:lpstr>
      <vt:lpstr>Steps – cont’d</vt:lpstr>
      <vt:lpstr>Use-Cases – Common Mistakes</vt:lpstr>
      <vt:lpstr>Alternative Flows</vt:lpstr>
      <vt:lpstr>Alternative Flows - Example</vt:lpstr>
      <vt:lpstr>Linking Use-case</vt:lpstr>
      <vt:lpstr>Linking Use-case</vt:lpstr>
      <vt:lpstr>Bentuk  “Include”</vt:lpstr>
      <vt:lpstr>Penulisan include</vt:lpstr>
      <vt:lpstr>Bentuk “extend”</vt:lpstr>
      <vt:lpstr>Penulisan extend</vt:lpstr>
      <vt:lpstr>Contoh Amazon</vt:lpstr>
      <vt:lpstr>Contoh Amazon - lanjutan</vt:lpstr>
      <vt:lpstr>Generalization antara Use-Cases</vt:lpstr>
      <vt:lpstr>Bahaya generalization</vt:lpstr>
      <vt:lpstr>Contoh: Sistem Operasional Perusahaan telepon</vt:lpstr>
      <vt:lpstr>Contoh: Sistem Perusahaan Celular</vt:lpstr>
      <vt:lpstr>Panduan membuat Use-case yang efektif</vt:lpstr>
      <vt:lpstr>How to Model?</vt:lpstr>
      <vt:lpstr>How to Model?</vt:lpstr>
      <vt:lpstr>Mengkombinasikan Proses</vt:lpstr>
      <vt:lpstr>Pembagian Proses</vt:lpstr>
      <vt:lpstr>Panduan tambahan</vt:lpstr>
      <vt:lpstr>Cakupan</vt:lpstr>
      <vt:lpstr>Apa yang Sudah Kita Lakukan</vt:lpstr>
      <vt:lpstr>Langkah Selanjutnya</vt:lpstr>
      <vt:lpstr>Ringkasan (Summary)</vt:lpstr>
      <vt:lpstr>Thank’s</vt:lpstr>
      <vt:lpstr>Referensi: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Pemrograman &amp; Struktur Data</dc:title>
  <dc:creator>Augury</dc:creator>
  <cp:lastModifiedBy>Augury El Rayeb</cp:lastModifiedBy>
  <cp:revision>137</cp:revision>
  <cp:lastPrinted>2011-12-10T04:04:03Z</cp:lastPrinted>
  <dcterms:created xsi:type="dcterms:W3CDTF">2011-08-04T03:20:05Z</dcterms:created>
  <dcterms:modified xsi:type="dcterms:W3CDTF">2017-07-20T03:37:13Z</dcterms:modified>
</cp:coreProperties>
</file>