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0" r:id="rId2"/>
  </p:sldMasterIdLst>
  <p:notesMasterIdLst>
    <p:notesMasterId r:id="rId16"/>
  </p:notesMasterIdLst>
  <p:sldIdLst>
    <p:sldId id="256" r:id="rId3"/>
    <p:sldId id="284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DB5B7AF2-A355-4FB7-B324-8EE54AF0D34E}">
          <p14:sldIdLst>
            <p14:sldId id="256"/>
          </p14:sldIdLst>
        </p14:section>
        <p14:section name="Pengantar" id="{431CCCB3-CA80-4EAA-8C85-1713445518A4}">
          <p14:sldIdLst>
            <p14:sldId id="284"/>
          </p14:sldIdLst>
        </p14:section>
        <p14:section name="Notation atau Diagram-diagram" id="{175D32DB-45B5-4DB1-8D56-9041CD2E2D4B}">
          <p14:sldIdLst>
            <p14:sldId id="289"/>
          </p14:sldIdLst>
        </p14:section>
        <p14:section name="DFD" id="{7A6CA7C3-CE74-4383-A3F8-0B5D8A49DD0D}">
          <p14:sldIdLst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  <p14:section name="Latihan" id="{D91B1CE2-637C-49CE-8D67-6A6CD301371E}">
          <p14:sldIdLst/>
        </p14:section>
        <p14:section name="Pengembangan Sistem" id="{F3F479D7-DDE8-47E6-BD0E-9F1A28AE483F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882D-84E7-4CDC-B4AD-4890CC846278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FD9C2-5E52-469D-9154-54EA2D883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2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-559743" y="4955451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ooter Placeholder 4"/>
          <p:cNvSpPr txBox="1">
            <a:spLocks/>
          </p:cNvSpPr>
          <p:nvPr userDrawn="1"/>
        </p:nvSpPr>
        <p:spPr>
          <a:xfrm rot="21419753">
            <a:off x="4879947" y="4877742"/>
            <a:ext cx="3407647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600" b="1" i="0" smtClean="0"/>
              <a:t>Augury El Rayeb, S.Kom., MMSI.</a:t>
            </a:r>
            <a:endParaRPr lang="es-ES" sz="1600" b="1" i="0"/>
          </a:p>
        </p:txBody>
      </p:sp>
    </p:spTree>
    <p:extLst>
      <p:ext uri="{BB962C8B-B14F-4D97-AF65-F5344CB8AC3E}">
        <p14:creationId xmlns:p14="http://schemas.microsoft.com/office/powerpoint/2010/main" val="20911489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6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775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2721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47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63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11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9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1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3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948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514351" y="2063396"/>
            <a:ext cx="7796030" cy="3311189"/>
          </a:xfrm>
        </p:spPr>
        <p:txBody>
          <a:bodyPr/>
          <a:lstStyle>
            <a:lvl1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205075" y="5750710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i="0" smtClean="0"/>
              <a:t>Augury El Rayeb, S.Kom., MMSI.</a:t>
            </a:r>
            <a:endParaRPr lang="es-ES" sz="1100" i="0"/>
          </a:p>
        </p:txBody>
      </p:sp>
    </p:spTree>
    <p:extLst>
      <p:ext uri="{BB962C8B-B14F-4D97-AF65-F5344CB8AC3E}">
        <p14:creationId xmlns:p14="http://schemas.microsoft.com/office/powerpoint/2010/main" val="3908696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202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159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598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514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722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5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51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54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5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205075" y="5750710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i="0" smtClean="0"/>
              <a:t>Augury El Rayeb, S.Kom., MMSI.</a:t>
            </a:r>
            <a:endParaRPr lang="es-ES" sz="1100" i="0"/>
          </a:p>
        </p:txBody>
      </p:sp>
    </p:spTree>
    <p:extLst>
      <p:ext uri="{BB962C8B-B14F-4D97-AF65-F5344CB8AC3E}">
        <p14:creationId xmlns:p14="http://schemas.microsoft.com/office/powerpoint/2010/main" val="2510411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5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4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601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>
            <a:lvl1pPr>
              <a:buSzPct val="120000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92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13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8916E5-EF7A-4053-92E2-23DE44A819DB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  <a:latin typeface="Papyrus" panose="03070502060502030205" pitchFamily="66" charset="0"/>
              </a:defRPr>
            </a:lvl1pPr>
          </a:lstStyle>
          <a:p>
            <a:r>
              <a:rPr lang="es-ES" smtClean="0"/>
              <a:t>Augury El Rayeb, S.Kom., MMSI.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2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721A-961D-4707-BAEC-723D3E836197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6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Analisa Sistem Informasi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Session </a:t>
            </a:r>
            <a:r>
              <a:rPr lang="en-US" smtClean="0"/>
              <a:t>#4</a:t>
            </a:r>
            <a:endParaRPr lang="en-US" smtClean="0"/>
          </a:p>
          <a:p>
            <a:r>
              <a:rPr lang="sv-SE" smtClean="0"/>
              <a:t>SSAD (Structured System Analysis &amp; Design)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66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Leveling dalam DFD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anchor="t"/>
          <a:lstStyle/>
          <a:p>
            <a:r>
              <a:rPr lang="en-US" smtClean="0"/>
              <a:t>Proses-proses didekomposisi dengan memecah tiap proses ke DFD level yang lebih rendah, dari satu proses bisa dipecah menjadi beberapa proses.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641" y="3333258"/>
            <a:ext cx="47434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9047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4088445" y="406603"/>
            <a:ext cx="577534" cy="584148"/>
            <a:chOff x="4088445" y="406603"/>
            <a:chExt cx="577534" cy="584148"/>
          </a:xfrm>
        </p:grpSpPr>
        <p:sp>
          <p:nvSpPr>
            <p:cNvPr id="27" name="Rectangle 26"/>
            <p:cNvSpPr/>
            <p:nvPr/>
          </p:nvSpPr>
          <p:spPr>
            <a:xfrm>
              <a:off x="4088445" y="406603"/>
              <a:ext cx="577534" cy="13959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88445" y="851152"/>
              <a:ext cx="577534" cy="13959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>
              <a:stCxn id="28" idx="0"/>
              <a:endCxn id="27" idx="2"/>
            </p:cNvCxnSpPr>
            <p:nvPr/>
          </p:nvCxnSpPr>
          <p:spPr>
            <a:xfrm flipV="1">
              <a:off x="4377212" y="546202"/>
              <a:ext cx="0" cy="30495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765995" y="5070679"/>
            <a:ext cx="1670962" cy="1332605"/>
            <a:chOff x="6878030" y="521494"/>
            <a:chExt cx="1670962" cy="1332605"/>
          </a:xfrm>
        </p:grpSpPr>
        <p:grpSp>
          <p:nvGrpSpPr>
            <p:cNvPr id="12" name="Group 11"/>
            <p:cNvGrpSpPr/>
            <p:nvPr/>
          </p:nvGrpSpPr>
          <p:grpSpPr>
            <a:xfrm>
              <a:off x="6963080" y="521494"/>
              <a:ext cx="1585912" cy="982432"/>
              <a:chOff x="6015038" y="842963"/>
              <a:chExt cx="1585912" cy="98243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6015038" y="957263"/>
                <a:ext cx="800100" cy="757237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>
                <a:stCxn id="4" idx="7"/>
              </p:cNvCxnSpPr>
              <p:nvPr/>
            </p:nvCxnSpPr>
            <p:spPr>
              <a:xfrm flipV="1">
                <a:off x="6697966" y="842963"/>
                <a:ext cx="474359" cy="225195"/>
              </a:xfrm>
              <a:prstGeom prst="line">
                <a:avLst/>
              </a:prstGeom>
              <a:ln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>
                <a:stCxn id="4" idx="6"/>
              </p:cNvCxnSpPr>
              <p:nvPr/>
            </p:nvCxnSpPr>
            <p:spPr>
              <a:xfrm flipV="1">
                <a:off x="6815138" y="1328738"/>
                <a:ext cx="785812" cy="7144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4" idx="5"/>
              </p:cNvCxnSpPr>
              <p:nvPr/>
            </p:nvCxnSpPr>
            <p:spPr>
              <a:xfrm>
                <a:off x="6697966" y="1603605"/>
                <a:ext cx="474359" cy="221790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ctangle 22"/>
            <p:cNvSpPr/>
            <p:nvPr/>
          </p:nvSpPr>
          <p:spPr>
            <a:xfrm>
              <a:off x="6878030" y="1515545"/>
              <a:ext cx="132760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/>
                <a:t>No </a:t>
              </a:r>
              <a:r>
                <a:rPr lang="en-US" sz="1600"/>
                <a:t>input data </a:t>
              </a:r>
              <a:endParaRPr lang="en-US" sz="14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Membuat DFD</a:t>
            </a:r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4675491" y="4854144"/>
            <a:ext cx="1285875" cy="1371600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523567" y="5024076"/>
            <a:ext cx="1974570" cy="1289603"/>
            <a:chOff x="4969708" y="539187"/>
            <a:chExt cx="1974570" cy="1289603"/>
          </a:xfrm>
        </p:grpSpPr>
        <p:grpSp>
          <p:nvGrpSpPr>
            <p:cNvPr id="13" name="Group 12"/>
            <p:cNvGrpSpPr/>
            <p:nvPr/>
          </p:nvGrpSpPr>
          <p:grpSpPr>
            <a:xfrm>
              <a:off x="4969708" y="539187"/>
              <a:ext cx="1585912" cy="937701"/>
              <a:chOff x="5229226" y="860656"/>
              <a:chExt cx="1585912" cy="937701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6015038" y="957263"/>
                <a:ext cx="800100" cy="757237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/>
              <p:cNvCxnSpPr>
                <a:endCxn id="14" idx="3"/>
              </p:cNvCxnSpPr>
              <p:nvPr/>
            </p:nvCxnSpPr>
            <p:spPr>
              <a:xfrm flipV="1">
                <a:off x="5522893" y="1603605"/>
                <a:ext cx="609317" cy="194752"/>
              </a:xfrm>
              <a:prstGeom prst="line">
                <a:avLst/>
              </a:prstGeom>
              <a:ln>
                <a:solidFill>
                  <a:srgbClr val="0070C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endCxn id="14" idx="2"/>
              </p:cNvCxnSpPr>
              <p:nvPr/>
            </p:nvCxnSpPr>
            <p:spPr>
              <a:xfrm flipV="1">
                <a:off x="5229226" y="1335882"/>
                <a:ext cx="785812" cy="14287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14" idx="1"/>
              </p:cNvCxnSpPr>
              <p:nvPr/>
            </p:nvCxnSpPr>
            <p:spPr>
              <a:xfrm>
                <a:off x="5493713" y="860656"/>
                <a:ext cx="638497" cy="207502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5506064" y="1490236"/>
              <a:ext cx="14382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smtClean="0"/>
                <a:t>No output </a:t>
              </a:r>
              <a:r>
                <a:rPr lang="en-US" sz="1600"/>
                <a:t>data </a:t>
              </a:r>
              <a:endParaRPr lang="en-US" sz="1400"/>
            </a:p>
          </p:txBody>
        </p:sp>
      </p:grpSp>
      <p:sp>
        <p:nvSpPr>
          <p:cNvPr id="18" name="Multiply 17"/>
          <p:cNvSpPr/>
          <p:nvPr/>
        </p:nvSpPr>
        <p:spPr>
          <a:xfrm>
            <a:off x="3098182" y="4977812"/>
            <a:ext cx="1285875" cy="1371600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986338" y="406603"/>
            <a:ext cx="577534" cy="596336"/>
            <a:chOff x="4986338" y="406603"/>
            <a:chExt cx="577534" cy="596336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986338" y="406603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986338" y="546202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986338" y="863340"/>
              <a:ext cx="577534" cy="13959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 flipV="1">
              <a:off x="5268733" y="554745"/>
              <a:ext cx="6372" cy="259181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5850080" y="406603"/>
            <a:ext cx="577534" cy="596336"/>
            <a:chOff x="5850080" y="406603"/>
            <a:chExt cx="577534" cy="596336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850080" y="406603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850080" y="546202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5850080" y="863340"/>
              <a:ext cx="577534" cy="13959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H="1">
              <a:off x="6112492" y="583321"/>
              <a:ext cx="6372" cy="259181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727988" y="406603"/>
            <a:ext cx="564791" cy="596336"/>
            <a:chOff x="6727988" y="406603"/>
            <a:chExt cx="564791" cy="596336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727988" y="406603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727988" y="546202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6990400" y="583321"/>
              <a:ext cx="6372" cy="259181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727988" y="863340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727988" y="1002939"/>
              <a:ext cx="56479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Multiply 53"/>
          <p:cNvSpPr/>
          <p:nvPr/>
        </p:nvSpPr>
        <p:spPr>
          <a:xfrm>
            <a:off x="3884518" y="155234"/>
            <a:ext cx="1005172" cy="1072184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Multiply 54"/>
          <p:cNvSpPr/>
          <p:nvPr/>
        </p:nvSpPr>
        <p:spPr>
          <a:xfrm>
            <a:off x="4772519" y="155234"/>
            <a:ext cx="1005172" cy="1072184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Multiply 55"/>
          <p:cNvSpPr/>
          <p:nvPr/>
        </p:nvSpPr>
        <p:spPr>
          <a:xfrm>
            <a:off x="6507797" y="155234"/>
            <a:ext cx="1005172" cy="1072184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Multiply 56"/>
          <p:cNvSpPr/>
          <p:nvPr/>
        </p:nvSpPr>
        <p:spPr>
          <a:xfrm>
            <a:off x="5636261" y="155234"/>
            <a:ext cx="1005172" cy="1072184"/>
          </a:xfrm>
          <a:prstGeom prst="mathMultiply">
            <a:avLst>
              <a:gd name="adj1" fmla="val 17964"/>
            </a:avLst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71620"/>
            <a:ext cx="7796030" cy="3660085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Fokus pada aliran data (bukan kontrol/kendali)</a:t>
            </a:r>
          </a:p>
          <a:p>
            <a:r>
              <a:rPr lang="en-US" smtClean="0"/>
              <a:t>Pastikan bahwa: </a:t>
            </a:r>
          </a:p>
          <a:p>
            <a:pPr lvl="1"/>
            <a:r>
              <a:rPr lang="en-US" smtClean="0"/>
              <a:t>Tiap simbol diberi label.</a:t>
            </a:r>
          </a:p>
          <a:p>
            <a:pPr lvl="1"/>
            <a:r>
              <a:rPr lang="en-US" smtClean="0"/>
              <a:t>Tidak </a:t>
            </a:r>
            <a:r>
              <a:rPr lang="en-US"/>
              <a:t>ada proses kurang aliran </a:t>
            </a:r>
            <a:r>
              <a:rPr lang="en-US"/>
              <a:t>input </a:t>
            </a:r>
            <a:r>
              <a:rPr lang="en-US" smtClean="0"/>
              <a:t>data (tidak memiliki input data).</a:t>
            </a:r>
            <a:endParaRPr lang="en-US"/>
          </a:p>
          <a:p>
            <a:pPr lvl="1"/>
            <a:r>
              <a:rPr lang="en-US"/>
              <a:t>Tidak ada proses kurang </a:t>
            </a:r>
            <a:r>
              <a:rPr lang="en-US"/>
              <a:t>aliran </a:t>
            </a:r>
            <a:r>
              <a:rPr lang="en-US" smtClean="0"/>
              <a:t>output data </a:t>
            </a:r>
            <a:r>
              <a:rPr lang="en-US"/>
              <a:t>(tidak </a:t>
            </a:r>
            <a:r>
              <a:rPr lang="en-US"/>
              <a:t>memiliki </a:t>
            </a:r>
            <a:r>
              <a:rPr lang="en-US" smtClean="0"/>
              <a:t>output </a:t>
            </a:r>
            <a:r>
              <a:rPr lang="en-US"/>
              <a:t>data</a:t>
            </a:r>
            <a:r>
              <a:rPr lang="en-US" smtClean="0"/>
              <a:t>).</a:t>
            </a:r>
          </a:p>
          <a:p>
            <a:pPr lvl="1"/>
            <a:r>
              <a:rPr lang="en-US" smtClean="0"/>
              <a:t>Tidak ada aliran data yang langsung ke/dari; entitas – entitas, entitas – data store, data store – data store.  </a:t>
            </a:r>
          </a:p>
          <a:p>
            <a:pPr lvl="1"/>
            <a:r>
              <a:rPr lang="en-US" smtClean="0"/>
              <a:t>Jumlah data yang masuk dan keluar pada DFD level yang lebih rendah harus sama dengan jumlah data yang </a:t>
            </a:r>
            <a:r>
              <a:rPr lang="en-US"/>
              <a:t>masuk dan keluar pada </a:t>
            </a:r>
            <a:r>
              <a:rPr lang="en-US"/>
              <a:t>DFD </a:t>
            </a:r>
            <a:r>
              <a:rPr lang="en-US" smtClean="0"/>
              <a:t>induknya.(</a:t>
            </a:r>
            <a:r>
              <a:rPr lang="en-US" smtClean="0">
                <a:solidFill>
                  <a:srgbClr val="0070C0"/>
                </a:solidFill>
              </a:rPr>
              <a:t>contoh: lihat pada slide berikutnnya</a:t>
            </a:r>
            <a:r>
              <a:rPr lang="en-US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1984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Leveling dalam DFD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749060"/>
            <a:ext cx="7796030" cy="3311189"/>
          </a:xfrm>
        </p:spPr>
        <p:txBody>
          <a:bodyPr anchor="t"/>
          <a:lstStyle/>
          <a:p>
            <a:r>
              <a:rPr lang="en-US"/>
              <a:t>Jumlah data </a:t>
            </a:r>
            <a:r>
              <a:rPr lang="en-US"/>
              <a:t>yang </a:t>
            </a:r>
            <a:r>
              <a:rPr lang="en-US" smtClean="0"/>
              <a:t>masuk (aa &amp; bb) </a:t>
            </a:r>
            <a:r>
              <a:rPr lang="en-US"/>
              <a:t>dan </a:t>
            </a:r>
            <a:r>
              <a:rPr lang="en-US" smtClean="0"/>
              <a:t>keluar (cc &amp; dd) </a:t>
            </a:r>
            <a:r>
              <a:rPr lang="en-US"/>
              <a:t>pada </a:t>
            </a:r>
            <a:r>
              <a:rPr lang="en-US"/>
              <a:t>DFD </a:t>
            </a:r>
            <a:r>
              <a:rPr lang="en-US" smtClean="0"/>
              <a:t>kanan (hasil dekomposisi) </a:t>
            </a:r>
            <a:r>
              <a:rPr lang="en-US" b="1" smtClean="0">
                <a:solidFill>
                  <a:srgbClr val="FF0000"/>
                </a:solidFill>
              </a:rPr>
              <a:t>=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jumlah </a:t>
            </a:r>
            <a:r>
              <a:rPr lang="en-US"/>
              <a:t>data yang </a:t>
            </a:r>
            <a:r>
              <a:rPr lang="en-US"/>
              <a:t>masuk </a:t>
            </a:r>
            <a:r>
              <a:rPr lang="en-US" smtClean="0"/>
              <a:t>(aa &amp; bb) dan </a:t>
            </a:r>
            <a:r>
              <a:rPr lang="en-US"/>
              <a:t>keluar </a:t>
            </a:r>
            <a:r>
              <a:rPr lang="en-US" smtClean="0"/>
              <a:t>(cc &amp; dd) pada </a:t>
            </a:r>
            <a:r>
              <a:rPr lang="en-US"/>
              <a:t>DFD </a:t>
            </a:r>
            <a:r>
              <a:rPr lang="en-US" smtClean="0"/>
              <a:t>kiri (induk)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172" y="3001296"/>
            <a:ext cx="5386387" cy="254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53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See You Next Session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388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42881"/>
            <a:ext cx="7797662" cy="1151965"/>
          </a:xfrm>
        </p:spPr>
        <p:txBody>
          <a:bodyPr/>
          <a:lstStyle/>
          <a:p>
            <a:r>
              <a:rPr lang="en-US" smtClean="0"/>
              <a:t>Tentang SSAD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323421"/>
            <a:ext cx="7796030" cy="4234417"/>
          </a:xfrm>
        </p:spPr>
        <p:txBody>
          <a:bodyPr anchor="t">
            <a:normAutofit/>
          </a:bodyPr>
          <a:lstStyle/>
          <a:p>
            <a:r>
              <a:rPr lang="en-US"/>
              <a:t>Dibuat pada pertengahan </a:t>
            </a:r>
            <a:r>
              <a:rPr lang="en-US"/>
              <a:t>tahun </a:t>
            </a:r>
            <a:r>
              <a:rPr lang="en-US" smtClean="0"/>
              <a:t>1970-an.</a:t>
            </a:r>
          </a:p>
          <a:p>
            <a:r>
              <a:rPr lang="en-US"/>
              <a:t>Didukung oleh sebagian </a:t>
            </a:r>
            <a:r>
              <a:rPr lang="en-US"/>
              <a:t>besar </a:t>
            </a:r>
            <a:r>
              <a:rPr lang="en-US" smtClean="0"/>
              <a:t>CASE (Computer Aided Software Engineering) Tools.</a:t>
            </a:r>
            <a:endParaRPr lang="en-US"/>
          </a:p>
          <a:p>
            <a:r>
              <a:rPr lang="en-US" smtClean="0"/>
              <a:t>Terdokumentasi </a:t>
            </a:r>
            <a:r>
              <a:rPr lang="en-US"/>
              <a:t>dalam banyak </a:t>
            </a:r>
            <a:r>
              <a:rPr lang="en-US"/>
              <a:t>buku </a:t>
            </a:r>
            <a:r>
              <a:rPr lang="en-US" smtClean="0"/>
              <a:t>populer.</a:t>
            </a:r>
            <a:endParaRPr lang="en-US"/>
          </a:p>
          <a:p>
            <a:r>
              <a:rPr lang="en-US" smtClean="0"/>
              <a:t>Dipengaruhi </a:t>
            </a:r>
            <a:r>
              <a:rPr lang="en-US"/>
              <a:t>metode </a:t>
            </a:r>
            <a:r>
              <a:rPr lang="en-US"/>
              <a:t>desain </a:t>
            </a:r>
            <a:r>
              <a:rPr lang="en-US" smtClean="0"/>
              <a:t>lainnya.</a:t>
            </a:r>
          </a:p>
          <a:p>
            <a:r>
              <a:rPr lang="en-US" smtClean="0"/>
              <a:t>Sangat cocok untuk analisis dan pengembangan sistem informasi.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697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Notation </a:t>
            </a:r>
            <a:br>
              <a:rPr lang="en-US"/>
            </a:br>
            <a:r>
              <a:rPr lang="en-US"/>
              <a:t>(Diagram yang Digunakan)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Data </a:t>
            </a:r>
            <a:r>
              <a:rPr lang="en-US"/>
              <a:t>flow diagrams, including </a:t>
            </a:r>
            <a:r>
              <a:rPr lang="en-US"/>
              <a:t>context </a:t>
            </a:r>
            <a:r>
              <a:rPr lang="en-US" smtClean="0"/>
              <a:t>diagrams.</a:t>
            </a:r>
          </a:p>
          <a:p>
            <a:r>
              <a:rPr lang="en-US" smtClean="0"/>
              <a:t>Algoritma / Pseudocode</a:t>
            </a:r>
          </a:p>
          <a:p>
            <a:r>
              <a:rPr lang="en-US" smtClean="0"/>
              <a:t>Entity </a:t>
            </a:r>
            <a:r>
              <a:rPr lang="en-US"/>
              <a:t>relationship </a:t>
            </a:r>
            <a:r>
              <a:rPr lang="en-US" smtClean="0"/>
              <a:t>diagrams</a:t>
            </a:r>
          </a:p>
          <a:p>
            <a:r>
              <a:rPr lang="en-US" smtClean="0"/>
              <a:t>Data dictionary</a:t>
            </a:r>
          </a:p>
          <a:p>
            <a:r>
              <a:rPr lang="en-US" smtClean="0"/>
              <a:t>Event lists.</a:t>
            </a:r>
          </a:p>
          <a:p>
            <a:r>
              <a:rPr lang="en-US" smtClean="0"/>
              <a:t>Structure charts</a:t>
            </a:r>
          </a:p>
          <a:p>
            <a:r>
              <a:rPr lang="en-US" smtClean="0"/>
              <a:t>State </a:t>
            </a:r>
            <a:r>
              <a:rPr lang="en-US"/>
              <a:t>transition </a:t>
            </a:r>
            <a:r>
              <a:rPr lang="en-US" smtClean="0"/>
              <a:t>diagrams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391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DFD (Data Flow Diagram)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/>
              <a:t>Data flow diagram (DFD) menunjukkan dekomposisi fungsional, dengan penekanan pada transfer data masuk dan keluar dari sistem dan antar unit program</a:t>
            </a:r>
          </a:p>
        </p:txBody>
      </p:sp>
    </p:spTree>
    <p:extLst>
      <p:ext uri="{BB962C8B-B14F-4D97-AF65-F5344CB8AC3E}">
        <p14:creationId xmlns:p14="http://schemas.microsoft.com/office/powerpoint/2010/main" val="42088219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Simbol-simbol DFD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86237" y="2000234"/>
            <a:ext cx="4229101" cy="3437511"/>
          </a:xfrm>
          <a:solidFill>
            <a:schemeClr val="bg1"/>
          </a:solidFill>
        </p:spPr>
        <p:txBody>
          <a:bodyPr anchor="t"/>
          <a:lstStyle/>
          <a:p>
            <a:pPr marL="0" indent="0">
              <a:lnSpc>
                <a:spcPct val="100000"/>
              </a:lnSpc>
              <a:buNone/>
            </a:pPr>
            <a:r>
              <a:rPr lang="en-US" smtClean="0"/>
              <a:t>	</a:t>
            </a:r>
            <a:r>
              <a:rPr lang="en-US" sz="1800" b="1" smtClean="0">
                <a:latin typeface="Arial" panose="020B0604020202020204" pitchFamily="34" charset="0"/>
                <a:cs typeface="Arial" panose="020B0604020202020204" pitchFamily="34" charset="0"/>
              </a:rPr>
              <a:t>Kegunaan</a:t>
            </a:r>
            <a:endParaRPr lang="en-US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mtClean="0"/>
              <a:t>Data Flow (Aliran data)</a:t>
            </a:r>
          </a:p>
          <a:p>
            <a:pPr>
              <a:lnSpc>
                <a:spcPct val="250000"/>
              </a:lnSpc>
            </a:pPr>
            <a:r>
              <a:rPr lang="en-US" smtClean="0"/>
              <a:t>Process (Proses)</a:t>
            </a:r>
          </a:p>
          <a:p>
            <a:pPr>
              <a:lnSpc>
                <a:spcPct val="200000"/>
              </a:lnSpc>
            </a:pPr>
            <a:r>
              <a:rPr lang="en-US"/>
              <a:t>External </a:t>
            </a:r>
            <a:r>
              <a:rPr lang="en-US" smtClean="0"/>
              <a:t>Entity / </a:t>
            </a:r>
            <a:r>
              <a:rPr lang="en-US"/>
              <a:t>Terminator </a:t>
            </a:r>
            <a:r>
              <a:rPr lang="en-US" smtClean="0"/>
              <a:t>(Entitas)</a:t>
            </a:r>
          </a:p>
          <a:p>
            <a:pPr>
              <a:lnSpc>
                <a:spcPct val="200000"/>
              </a:lnSpc>
            </a:pPr>
            <a:r>
              <a:rPr lang="en-US" smtClean="0"/>
              <a:t>Data Store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1" y="2000234"/>
            <a:ext cx="3671887" cy="343751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186238" y="2457451"/>
            <a:ext cx="41257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4961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External Entity vs. Data Store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u="sng" smtClean="0"/>
              <a:t>External Entity</a:t>
            </a:r>
          </a:p>
          <a:p>
            <a:r>
              <a:rPr lang="en-US" sz="2400" smtClean="0"/>
              <a:t>Sebuah </a:t>
            </a:r>
            <a:r>
              <a:rPr lang="en-US" sz="2400"/>
              <a:t>External </a:t>
            </a:r>
            <a:r>
              <a:rPr lang="en-US" sz="2400"/>
              <a:t>Entity </a:t>
            </a:r>
            <a:r>
              <a:rPr lang="en-US" sz="2400" smtClean="0"/>
              <a:t>merupakan </a:t>
            </a:r>
            <a:r>
              <a:rPr lang="en-US" sz="2400" smtClean="0">
                <a:solidFill>
                  <a:srgbClr val="0070C0"/>
                </a:solidFill>
              </a:rPr>
              <a:t>sumber data dan tujuan data</a:t>
            </a:r>
            <a:r>
              <a:rPr lang="en-US" sz="2400" smtClean="0"/>
              <a:t>.</a:t>
            </a:r>
          </a:p>
          <a:p>
            <a:r>
              <a:rPr lang="en-US" sz="2400" smtClean="0"/>
              <a:t>Sebuah </a:t>
            </a:r>
            <a:r>
              <a:rPr lang="en-US" sz="2400"/>
              <a:t>External </a:t>
            </a:r>
            <a:r>
              <a:rPr lang="en-US" sz="2400"/>
              <a:t>Entity </a:t>
            </a:r>
            <a:r>
              <a:rPr lang="en-US" sz="2400" smtClean="0"/>
              <a:t>berada </a:t>
            </a:r>
            <a:r>
              <a:rPr lang="en-US" sz="2400" smtClean="0">
                <a:solidFill>
                  <a:srgbClr val="FF0000"/>
                </a:solidFill>
              </a:rPr>
              <a:t>di luar batasan sistem</a:t>
            </a:r>
            <a:r>
              <a:rPr lang="en-US" sz="2400" smtClean="0"/>
              <a:t>, sehingga </a:t>
            </a:r>
            <a:r>
              <a:rPr lang="en-US" sz="2400" smtClean="0">
                <a:solidFill>
                  <a:srgbClr val="FF0000"/>
                </a:solidFill>
              </a:rPr>
              <a:t>pengendalian datanya diluar wilayah analisis sistem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r>
              <a:rPr lang="en-US" sz="2400" b="1" u="sng" smtClean="0"/>
              <a:t>Data Store</a:t>
            </a:r>
          </a:p>
          <a:p>
            <a:r>
              <a:rPr lang="en-US" sz="2400" smtClean="0"/>
              <a:t>Sebuah Data Store merupakan </a:t>
            </a:r>
            <a:r>
              <a:rPr lang="en-US" sz="2400" smtClean="0">
                <a:solidFill>
                  <a:srgbClr val="0070C0"/>
                </a:solidFill>
              </a:rPr>
              <a:t>penyimpanan data</a:t>
            </a:r>
            <a:r>
              <a:rPr lang="en-US" sz="2400" smtClean="0"/>
              <a:t>.</a:t>
            </a:r>
          </a:p>
          <a:p>
            <a:r>
              <a:rPr lang="en-US" sz="2400" smtClean="0"/>
              <a:t>Sebuah Data Store berada </a:t>
            </a:r>
            <a:r>
              <a:rPr lang="en-US" sz="2400" smtClean="0">
                <a:solidFill>
                  <a:srgbClr val="FF0000"/>
                </a:solidFill>
              </a:rPr>
              <a:t>di dalam batasan sistem</a:t>
            </a:r>
            <a:r>
              <a:rPr lang="en-US" sz="2400" smtClean="0"/>
              <a:t>, sehingga </a:t>
            </a:r>
            <a:r>
              <a:rPr lang="en-US" sz="2400" smtClean="0">
                <a:solidFill>
                  <a:srgbClr val="FF0000"/>
                </a:solidFill>
              </a:rPr>
              <a:t>pengendalian datanya berada dalam wilayah analisis sistem</a:t>
            </a:r>
            <a:r>
              <a:rPr lang="en-US" sz="24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66362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Penulisan Label pada DFD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643064"/>
            <a:ext cx="7796030" cy="37315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/>
              <a:t>A data flow diagram is incomplete unless all its symbols are labeled as follows</a:t>
            </a:r>
            <a:r>
              <a:rPr lang="en-US" sz="2400"/>
              <a:t>: </a:t>
            </a:r>
            <a:endParaRPr lang="en-US" sz="2400" smtClean="0"/>
          </a:p>
          <a:p>
            <a:r>
              <a:rPr lang="en-US" sz="2400" b="1" smtClean="0"/>
              <a:t>Data flow </a:t>
            </a:r>
            <a:r>
              <a:rPr lang="en-US" sz="2400" smtClean="0">
                <a:sym typeface="Wingdings" panose="05000000000000000000" pitchFamily="2" charset="2"/>
              </a:rPr>
              <a:t> </a:t>
            </a:r>
            <a:r>
              <a:rPr lang="en-US" sz="2400"/>
              <a:t>kata </a:t>
            </a:r>
            <a:r>
              <a:rPr lang="en-US" sz="2400"/>
              <a:t>benda </a:t>
            </a:r>
            <a:r>
              <a:rPr lang="en-US" sz="2400" smtClean="0"/>
              <a:t>/ kalimat yang </a:t>
            </a:r>
            <a:r>
              <a:rPr lang="en-US" sz="2400"/>
              <a:t>menjelaskan data. </a:t>
            </a:r>
          </a:p>
          <a:p>
            <a:r>
              <a:rPr lang="en-US" sz="2400" b="1" smtClean="0"/>
              <a:t>External entity</a:t>
            </a:r>
            <a:r>
              <a:rPr lang="en-US" sz="2400" smtClean="0"/>
              <a:t> </a:t>
            </a:r>
            <a:r>
              <a:rPr lang="en-US" sz="2400" smtClean="0">
                <a:sym typeface="Wingdings" panose="05000000000000000000" pitchFamily="2" charset="2"/>
              </a:rPr>
              <a:t> </a:t>
            </a:r>
            <a:r>
              <a:rPr lang="en-US" sz="2400"/>
              <a:t>kata benda / kalimat</a:t>
            </a:r>
            <a:r>
              <a:rPr lang="en-US" sz="2400" smtClean="0"/>
              <a:t> </a:t>
            </a:r>
            <a:r>
              <a:rPr lang="en-US" sz="2400"/>
              <a:t>yang menjelaskan sistem, agen, perangkat</a:t>
            </a:r>
            <a:r>
              <a:rPr lang="en-US" sz="2400"/>
              <a:t>, </a:t>
            </a:r>
            <a:endParaRPr lang="en-US" sz="2400" smtClean="0"/>
          </a:p>
          <a:p>
            <a:pPr marL="1885950" indent="0">
              <a:buNone/>
            </a:pPr>
            <a:r>
              <a:rPr lang="en-US" sz="2400" smtClean="0"/>
              <a:t>dan </a:t>
            </a:r>
            <a:r>
              <a:rPr lang="en-US" sz="2400"/>
              <a:t>sebagainya, dari data yang masuk dan ke mana data </a:t>
            </a:r>
            <a:r>
              <a:rPr lang="en-US" sz="2400"/>
              <a:t>keluar </a:t>
            </a:r>
            <a:r>
              <a:rPr lang="en-US" sz="2400" smtClean="0"/>
              <a:t>sistem.</a:t>
            </a:r>
            <a:endParaRPr lang="en-US" sz="2400"/>
          </a:p>
          <a:p>
            <a:r>
              <a:rPr lang="en-US" sz="2400" b="1" smtClean="0"/>
              <a:t>Data store </a:t>
            </a:r>
            <a:r>
              <a:rPr lang="en-US" sz="2400" smtClean="0">
                <a:sym typeface="Wingdings" panose="05000000000000000000" pitchFamily="2" charset="2"/>
              </a:rPr>
              <a:t> </a:t>
            </a:r>
            <a:r>
              <a:rPr lang="it-IT" sz="2400" smtClean="0">
                <a:sym typeface="Wingdings" panose="05000000000000000000" pitchFamily="2" charset="2"/>
              </a:rPr>
              <a:t>kata </a:t>
            </a:r>
            <a:r>
              <a:rPr lang="it-IT" sz="2400">
                <a:sym typeface="Wingdings" panose="05000000000000000000" pitchFamily="2" charset="2"/>
              </a:rPr>
              <a:t>benda </a:t>
            </a:r>
            <a:r>
              <a:rPr lang="it-IT" sz="2400" smtClean="0">
                <a:sym typeface="Wingdings" panose="05000000000000000000" pitchFamily="2" charset="2"/>
              </a:rPr>
              <a:t>/ kalimat </a:t>
            </a:r>
            <a:r>
              <a:rPr lang="it-IT" sz="2400">
                <a:sym typeface="Wingdings" panose="05000000000000000000" pitchFamily="2" charset="2"/>
              </a:rPr>
              <a:t>penamaan file, database, atau repositori </a:t>
            </a:r>
            <a:r>
              <a:rPr lang="it-IT" sz="2400">
                <a:sym typeface="Wingdings" panose="05000000000000000000" pitchFamily="2" charset="2"/>
              </a:rPr>
              <a:t>di </a:t>
            </a:r>
            <a:r>
              <a:rPr lang="it-IT" sz="2400" smtClean="0">
                <a:sym typeface="Wingdings" panose="05000000000000000000" pitchFamily="2" charset="2"/>
              </a:rPr>
              <a:t>mana</a:t>
            </a:r>
          </a:p>
          <a:p>
            <a:pPr marL="1485900" indent="0">
              <a:buNone/>
            </a:pPr>
            <a:r>
              <a:rPr lang="it-IT" sz="2400" smtClean="0">
                <a:sym typeface="Wingdings" panose="05000000000000000000" pitchFamily="2" charset="2"/>
              </a:rPr>
              <a:t>sistem </a:t>
            </a:r>
            <a:r>
              <a:rPr lang="it-IT" sz="2400">
                <a:sym typeface="Wingdings" panose="05000000000000000000" pitchFamily="2" charset="2"/>
              </a:rPr>
              <a:t>menyimpan </a:t>
            </a:r>
            <a:r>
              <a:rPr lang="it-IT" sz="2400" smtClean="0">
                <a:sym typeface="Wingdings" panose="05000000000000000000" pitchFamily="2" charset="2"/>
              </a:rPr>
              <a:t>data.</a:t>
            </a:r>
            <a:r>
              <a:rPr lang="en-US" sz="2400" smtClean="0"/>
              <a:t> </a:t>
            </a:r>
          </a:p>
          <a:p>
            <a:pPr>
              <a:tabLst>
                <a:tab pos="228600" algn="l"/>
                <a:tab pos="1200150" algn="l"/>
              </a:tabLst>
            </a:pPr>
            <a:r>
              <a:rPr lang="en-US" sz="2400" b="1" smtClean="0"/>
              <a:t>Process</a:t>
            </a:r>
            <a:r>
              <a:rPr lang="en-US" sz="2400" smtClean="0"/>
              <a:t> </a:t>
            </a:r>
            <a:r>
              <a:rPr lang="en-US" sz="2400" smtClean="0">
                <a:sym typeface="Wingdings" panose="05000000000000000000" pitchFamily="2" charset="2"/>
              </a:rPr>
              <a:t> </a:t>
            </a:r>
            <a:r>
              <a:rPr lang="fi-FI" sz="2400">
                <a:sym typeface="Wingdings" panose="05000000000000000000" pitchFamily="2" charset="2"/>
              </a:rPr>
              <a:t>kata </a:t>
            </a:r>
            <a:r>
              <a:rPr lang="fi-FI" sz="2400">
                <a:sym typeface="Wingdings" panose="05000000000000000000" pitchFamily="2" charset="2"/>
              </a:rPr>
              <a:t>kerja </a:t>
            </a:r>
            <a:r>
              <a:rPr lang="fi-FI" sz="2400" smtClean="0">
                <a:sym typeface="Wingdings" panose="05000000000000000000" pitchFamily="2" charset="2"/>
              </a:rPr>
              <a:t>/ kalimat yang menggambarkan </a:t>
            </a:r>
            <a:r>
              <a:rPr lang="fi-FI" sz="2400">
                <a:sym typeface="Wingdings" panose="05000000000000000000" pitchFamily="2" charset="2"/>
              </a:rPr>
              <a:t>operasi dilakukan </a:t>
            </a:r>
            <a:r>
              <a:rPr lang="fi-FI" sz="2400">
                <a:sym typeface="Wingdings" panose="05000000000000000000" pitchFamily="2" charset="2"/>
              </a:rPr>
              <a:t>pada data</a:t>
            </a:r>
            <a:r>
              <a:rPr lang="fi-FI" sz="2400" smtClean="0">
                <a:sym typeface="Wingdings" panose="05000000000000000000" pitchFamily="2" charset="2"/>
              </a:rPr>
              <a:t>.</a:t>
            </a:r>
          </a:p>
          <a:p>
            <a:pPr marL="1200150" indent="0">
              <a:buNone/>
              <a:tabLst>
                <a:tab pos="228600" algn="l"/>
                <a:tab pos="1200150" algn="l"/>
              </a:tabLst>
            </a:pPr>
            <a:r>
              <a:rPr lang="fi-FI" sz="2400" smtClean="0">
                <a:sym typeface="Wingdings" panose="05000000000000000000" pitchFamily="2" charset="2"/>
              </a:rPr>
              <a:t>Proses </a:t>
            </a:r>
            <a:r>
              <a:rPr lang="fi-FI" sz="2400">
                <a:sym typeface="Wingdings" panose="05000000000000000000" pitchFamily="2" charset="2"/>
              </a:rPr>
              <a:t>dapat diberi label dengan nama sistem atau operasi yang </a:t>
            </a:r>
            <a:r>
              <a:rPr lang="fi-FI" sz="2400">
                <a:sym typeface="Wingdings" panose="05000000000000000000" pitchFamily="2" charset="2"/>
              </a:rPr>
              <a:t>memanipulasi </a:t>
            </a:r>
            <a:r>
              <a:rPr lang="fi-FI" sz="2400" smtClean="0">
                <a:sym typeface="Wingdings" panose="05000000000000000000" pitchFamily="2" charset="2"/>
              </a:rPr>
              <a:t>data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1845364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Context Diagram </a:t>
            </a:r>
            <a:br>
              <a:rPr lang="en-US" smtClean="0"/>
            </a:br>
            <a:r>
              <a:rPr lang="en-US" smtClean="0"/>
              <a:t>(Diagram Konteks)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Sebuah diagram konteks adalah jenis khusus </a:t>
            </a:r>
            <a:r>
              <a:rPr lang="en-US"/>
              <a:t>dari </a:t>
            </a:r>
            <a:r>
              <a:rPr lang="en-US" smtClean="0"/>
              <a:t>DFD </a:t>
            </a:r>
            <a:r>
              <a:rPr lang="en-US"/>
              <a:t>yang digunakan untuk </a:t>
            </a:r>
            <a:r>
              <a:rPr lang="en-US">
                <a:solidFill>
                  <a:srgbClr val="0070C0"/>
                </a:solidFill>
              </a:rPr>
              <a:t>menggambarkan input dan output dari sistem secara keseluruhan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213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Leveling dalam DFD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Sebuah diagram konteks adalah deskripsi fungsional tingkat atas dari suatu sistem</a:t>
            </a:r>
          </a:p>
          <a:p>
            <a:r>
              <a:rPr lang="en-US" smtClean="0"/>
              <a:t>Proses didekomposisi (dipecah) </a:t>
            </a:r>
            <a:r>
              <a:rPr lang="en-US"/>
              <a:t>ke tingkat yang lebih rendah dan lebih rendah sampai mereka siap untuk desain rinci</a:t>
            </a:r>
          </a:p>
          <a:p>
            <a:r>
              <a:rPr lang="en-US" smtClean="0"/>
              <a:t>Desain </a:t>
            </a:r>
            <a:r>
              <a:rPr lang="en-US"/>
              <a:t>Rinci </a:t>
            </a:r>
            <a:r>
              <a:rPr lang="en-US" smtClean="0"/>
              <a:t>(proses terkecil) kemudian dituangkan </a:t>
            </a:r>
            <a:r>
              <a:rPr lang="en-US"/>
              <a:t>dalam deskripsi disebut spesifikasi mini biasanya </a:t>
            </a:r>
            <a:r>
              <a:rPr lang="en-US"/>
              <a:t>dalam </a:t>
            </a:r>
            <a:r>
              <a:rPr lang="en-US" smtClean="0"/>
              <a:t>algoritma (flowchart atau pseudo code)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7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1251</TotalTime>
  <Words>539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Impact</vt:lpstr>
      <vt:lpstr>Papyrus</vt:lpstr>
      <vt:lpstr>Times New Roman</vt:lpstr>
      <vt:lpstr>Wingdings</vt:lpstr>
      <vt:lpstr>Main Event</vt:lpstr>
      <vt:lpstr>Custom Design</vt:lpstr>
      <vt:lpstr>Analisa Sistem Informasi</vt:lpstr>
      <vt:lpstr>Tentang SSAD</vt:lpstr>
      <vt:lpstr>Notation  (Diagram yang Digunakan)</vt:lpstr>
      <vt:lpstr>DFD (Data Flow Diagram)</vt:lpstr>
      <vt:lpstr>Simbol-simbol DFD</vt:lpstr>
      <vt:lpstr>External Entity vs. Data Store</vt:lpstr>
      <vt:lpstr>Penulisan Label pada DFD</vt:lpstr>
      <vt:lpstr>Context Diagram  (Diagram Konteks)</vt:lpstr>
      <vt:lpstr>Leveling dalam DFD</vt:lpstr>
      <vt:lpstr>Leveling dalam DFD</vt:lpstr>
      <vt:lpstr>Membuat DFD</vt:lpstr>
      <vt:lpstr>Leveling dalam DFD</vt:lpstr>
      <vt:lpstr>Thank’s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Sistem Informasi</dc:title>
  <dc:creator>Augury El Rayeb</dc:creator>
  <cp:lastModifiedBy>Augury El Rayeb</cp:lastModifiedBy>
  <cp:revision>99</cp:revision>
  <dcterms:created xsi:type="dcterms:W3CDTF">2016-03-11T08:28:04Z</dcterms:created>
  <dcterms:modified xsi:type="dcterms:W3CDTF">2016-04-08T18:48:55Z</dcterms:modified>
</cp:coreProperties>
</file>