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58" r:id="rId3"/>
    <p:sldId id="273" r:id="rId4"/>
    <p:sldId id="274" r:id="rId5"/>
    <p:sldId id="275" r:id="rId6"/>
    <p:sldId id="277" r:id="rId7"/>
    <p:sldId id="261" r:id="rId8"/>
    <p:sldId id="266" r:id="rId9"/>
    <p:sldId id="262" r:id="rId10"/>
    <p:sldId id="263" r:id="rId11"/>
    <p:sldId id="264" r:id="rId12"/>
    <p:sldId id="265" r:id="rId13"/>
    <p:sldId id="278" r:id="rId14"/>
    <p:sldId id="279" r:id="rId15"/>
    <p:sldId id="280" r:id="rId16"/>
    <p:sldId id="281" r:id="rId17"/>
    <p:sldId id="282" r:id="rId18"/>
    <p:sldId id="283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A65D1-FDB0-4BAC-8300-187BC775272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07D64-AF1E-4DD4-AE42-4053F417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basis </a:t>
            </a:r>
            <a:r>
              <a:rPr lang="en-US" dirty="0" err="1" smtClean="0"/>
              <a:t>harian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yang </a:t>
            </a:r>
            <a:r>
              <a:rPr lang="en-US" dirty="0" err="1" smtClean="0"/>
              <a:t>berpengalaman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kadang-kadang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occasional user (</a:t>
            </a:r>
            <a:r>
              <a:rPr lang="en-US" dirty="0" err="1" smtClean="0"/>
              <a:t>bukan</a:t>
            </a:r>
            <a:r>
              <a:rPr lang="en-US" dirty="0" smtClean="0"/>
              <a:t> expert).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B33C2-F244-4697-B73A-12B59FBF9941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249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038725"/>
            <a:ext cx="1828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33C6D-C627-4B57-AC1E-A7CFA7F78A53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94EE7A-8B8C-4811-8C34-FCF1BCA914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168191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B6DD-8FFD-49F4-8979-F7CFAC979CCD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A6CB-6C34-46A9-A414-0427E8E0241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4332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068E-B67E-478C-A7DA-19524E06316B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2584-B846-47D3-9423-5D06386F7D1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411324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24600"/>
            <a:ext cx="18938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3FC8-50EE-4696-A9A2-BD71C746450D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975" y="6324600"/>
            <a:ext cx="1774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54CE-262A-4091-BCED-B6CC36D1C09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879858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0986-6A0D-42E7-BFFF-D6777CD6405B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E9CD-F84C-4510-BD34-5DE2303736C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369746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9262-C86C-4AF0-933D-7647EE3DDC62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5F99-CF39-477C-9DC8-87B1451B082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57503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8095C3-04E3-4AE2-8A8B-12313A18D4FE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D7E7E2-B9B7-4F93-8CDE-EA84C4658FE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124196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880C-FFEB-4259-A1B2-06B48389AE34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79A1-9544-4FE6-A9C9-E401F294351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58268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94A3-ED8B-4230-8644-11898131F555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B7F7-A09C-426B-838F-5BAA8886EF1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386763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4831-3F35-4802-94D1-217583165629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29A3-EDF4-4ADF-877C-F1D0C1F644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69097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4F6-64C3-425F-82EC-5610F8B16D7E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1E9F-E22F-47E5-B7E0-6BFB77EFAB8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49237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1657350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04DD455-4444-48D7-9F18-5D7CAC35A276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3745D5-1A14-41F9-9AC5-AA0FB59E795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1044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0" y="-23813"/>
            <a:ext cx="8121650" cy="357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1200" i="1" dirty="0" smtClean="0">
                <a:solidFill>
                  <a:schemeClr val="bg1"/>
                </a:solidFill>
              </a:rPr>
              <a:t>Rekayasa Perangkat Lunak</a:t>
            </a:r>
            <a:r>
              <a:rPr lang="en-US" sz="1200" i="1" dirty="0" smtClean="0">
                <a:solidFill>
                  <a:schemeClr val="bg1"/>
                </a:solidFill>
              </a:rPr>
              <a:t> – SIF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Software Design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 smtClean="0"/>
              <a:t>Lunak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/>
          <a:lstStyle/>
          <a:p>
            <a:fld id="{EA203290-B1D7-4B88-B928-B1EA62D73CA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ill Sans MT" pitchFamily="34" charset="0"/>
              </a:rPr>
              <a:t>Konsep</a:t>
            </a:r>
            <a:r>
              <a:rPr lang="en-US" dirty="0" smtClean="0">
                <a:latin typeface="Gill Sans MT" pitchFamily="34" charset="0"/>
              </a:rPr>
              <a:t> Design </a:t>
            </a:r>
            <a:r>
              <a:rPr lang="en-US" dirty="0" err="1" smtClean="0">
                <a:latin typeface="Gill Sans MT" pitchFamily="34" charset="0"/>
              </a:rPr>
              <a:t>Perangkat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Lunak</a:t>
            </a:r>
            <a:endParaRPr lang="en-US" sz="2000" dirty="0" smtClean="0"/>
          </a:p>
        </p:txBody>
      </p:sp>
      <p:sp>
        <p:nvSpPr>
          <p:cNvPr id="160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>
                <a:latin typeface="Gill Sans MT" pitchFamily="34" charset="0"/>
              </a:rPr>
              <a:t>Coupling</a:t>
            </a:r>
            <a:r>
              <a:rPr lang="en-GB" sz="2400" b="1" dirty="0">
                <a:latin typeface="Gill Sans MT" pitchFamily="34" charset="0"/>
              </a:rPr>
              <a:t> 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Menggambarkan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keterkaitan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antar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. </a:t>
            </a:r>
            <a:r>
              <a:rPr lang="en-GB" sz="2800" dirty="0" err="1">
                <a:latin typeface="Gill Sans MT" pitchFamily="34" charset="0"/>
              </a:rPr>
              <a:t>Semakin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rendah</a:t>
            </a:r>
            <a:r>
              <a:rPr lang="en-GB" sz="2800" dirty="0">
                <a:latin typeface="Gill Sans MT" pitchFamily="34" charset="0"/>
              </a:rPr>
              <a:t> coupling, </a:t>
            </a:r>
            <a:r>
              <a:rPr lang="en-GB" sz="2800" dirty="0" err="1">
                <a:latin typeface="Gill Sans MT" pitchFamily="34" charset="0"/>
              </a:rPr>
              <a:t>semakin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kecil</a:t>
            </a:r>
            <a:r>
              <a:rPr lang="en-GB" sz="2800" dirty="0">
                <a:latin typeface="Gill Sans MT" pitchFamily="34" charset="0"/>
              </a:rPr>
              <a:t>  </a:t>
            </a:r>
            <a:r>
              <a:rPr lang="en-GB" sz="2800" dirty="0" err="1">
                <a:latin typeface="Gill Sans MT" pitchFamily="34" charset="0"/>
              </a:rPr>
              <a:t>interaksi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antar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 (</a:t>
            </a:r>
            <a:r>
              <a:rPr lang="en-GB" sz="2800" dirty="0" err="1">
                <a:latin typeface="Gill Sans MT" pitchFamily="34" charset="0"/>
              </a:rPr>
              <a:t>lebih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independen</a:t>
            </a:r>
            <a:r>
              <a:rPr lang="en-GB" sz="2800" dirty="0">
                <a:latin typeface="Gill Sans MT" pitchFamily="34" charset="0"/>
              </a:rPr>
              <a:t>) 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Prinsip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Perancangan</a:t>
            </a:r>
            <a:r>
              <a:rPr lang="en-GB" sz="2800" dirty="0">
                <a:latin typeface="Gill Sans MT" pitchFamily="34" charset="0"/>
              </a:rPr>
              <a:t> : </a:t>
            </a:r>
            <a:r>
              <a:rPr lang="en-GB" sz="2800" dirty="0" err="1">
                <a:latin typeface="Gill Sans MT" pitchFamily="34" charset="0"/>
              </a:rPr>
              <a:t>Minimalkan</a:t>
            </a:r>
            <a:r>
              <a:rPr lang="en-GB" sz="2800" dirty="0">
                <a:latin typeface="Gill Sans MT" pitchFamily="34" charset="0"/>
              </a:rPr>
              <a:t> Coupling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D9BF72A-95B1-4EB0-A4CE-09AE12703091}" type="slidenum">
              <a:rPr lang="en-US" smtClean="0"/>
              <a:pPr/>
              <a:t>10</a:t>
            </a:fld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ill Sans MT" pitchFamily="34" charset="0"/>
              </a:rPr>
              <a:t>Konsep</a:t>
            </a:r>
            <a:r>
              <a:rPr lang="en-US" dirty="0" smtClean="0">
                <a:latin typeface="Gill Sans MT" pitchFamily="34" charset="0"/>
              </a:rPr>
              <a:t> Design </a:t>
            </a:r>
            <a:r>
              <a:rPr lang="en-US" dirty="0" err="1" smtClean="0">
                <a:latin typeface="Gill Sans MT" pitchFamily="34" charset="0"/>
              </a:rPr>
              <a:t>Perangkat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Lunak</a:t>
            </a:r>
            <a:endParaRPr lang="en-US" sz="2000" dirty="0" smtClean="0"/>
          </a:p>
        </p:txBody>
      </p:sp>
      <p:sp>
        <p:nvSpPr>
          <p:cNvPr id="161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>
                <a:latin typeface="Gill Sans MT" pitchFamily="34" charset="0"/>
              </a:rPr>
              <a:t>Cohesion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Menggambarkan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interaksi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dalam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. </a:t>
            </a:r>
            <a:r>
              <a:rPr lang="en-GB" sz="2800" dirty="0" err="1">
                <a:latin typeface="Gill Sans MT" pitchFamily="34" charset="0"/>
              </a:rPr>
              <a:t>Semakin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kohesif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sebuah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, </a:t>
            </a:r>
            <a:r>
              <a:rPr lang="en-GB" sz="2800" dirty="0" err="1">
                <a:latin typeface="Gill Sans MT" pitchFamily="34" charset="0"/>
              </a:rPr>
              <a:t>semakin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erat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relasi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antar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bagian</a:t>
            </a:r>
            <a:r>
              <a:rPr lang="en-GB" sz="2800" dirty="0">
                <a:latin typeface="Gill Sans MT" pitchFamily="34" charset="0"/>
              </a:rPr>
              <a:t> internal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tersebut</a:t>
            </a:r>
            <a:r>
              <a:rPr lang="en-GB" sz="2800" dirty="0">
                <a:latin typeface="Gill Sans MT" pitchFamily="34" charset="0"/>
              </a:rPr>
              <a:t>. 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Prinsip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Perancangan</a:t>
            </a:r>
            <a:r>
              <a:rPr lang="en-GB" sz="2800" dirty="0">
                <a:latin typeface="Gill Sans MT" pitchFamily="34" charset="0"/>
              </a:rPr>
              <a:t> : </a:t>
            </a:r>
            <a:r>
              <a:rPr lang="en-GB" sz="2800" dirty="0" err="1">
                <a:latin typeface="Gill Sans MT" pitchFamily="34" charset="0"/>
              </a:rPr>
              <a:t>Maksimalkan</a:t>
            </a:r>
            <a:r>
              <a:rPr lang="en-GB" sz="2800" dirty="0">
                <a:latin typeface="Gill Sans MT" pitchFamily="34" charset="0"/>
              </a:rPr>
              <a:t> Cohesion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9772C9E-50D1-4BB7-B3EA-004B24640AF5}" type="slidenum">
              <a:rPr lang="en-US" smtClean="0"/>
              <a:pPr/>
              <a:t>11</a:t>
            </a:fld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Gill Sans MT" pitchFamily="34" charset="0"/>
              </a:rPr>
              <a:t>Konsep</a:t>
            </a:r>
            <a:r>
              <a:rPr lang="en-US" dirty="0" smtClean="0">
                <a:latin typeface="Gill Sans MT" pitchFamily="34" charset="0"/>
              </a:rPr>
              <a:t> Design </a:t>
            </a:r>
            <a:r>
              <a:rPr lang="en-US" dirty="0" err="1" smtClean="0">
                <a:latin typeface="Gill Sans MT" pitchFamily="34" charset="0"/>
              </a:rPr>
              <a:t>Perangkat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Lunak</a:t>
            </a:r>
            <a:endParaRPr lang="en-US" sz="2000" dirty="0" smtClean="0"/>
          </a:p>
        </p:txBody>
      </p:sp>
      <p:sp>
        <p:nvSpPr>
          <p:cNvPr id="162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 err="1">
                <a:latin typeface="Gill Sans MT" pitchFamily="34" charset="0"/>
              </a:rPr>
              <a:t>Kesimpulan</a:t>
            </a:r>
            <a:endParaRPr lang="en-GB" sz="2800" b="1" dirty="0">
              <a:latin typeface="Gill Sans MT" pitchFamily="34" charset="0"/>
            </a:endParaRP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solidFill>
                  <a:srgbClr val="FF33CC"/>
                </a:solidFill>
                <a:latin typeface="Gill Sans MT" pitchFamily="34" charset="0"/>
              </a:rPr>
              <a:t>Modularisasi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perangkat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 smtClean="0">
                <a:latin typeface="Gill Sans MT" pitchFamily="34" charset="0"/>
              </a:rPr>
              <a:t>lunak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 smtClean="0">
                <a:latin typeface="Gill Sans MT" pitchFamily="34" charset="0"/>
              </a:rPr>
              <a:t>untuk</a:t>
            </a:r>
            <a:r>
              <a:rPr lang="en-GB" sz="2800" dirty="0" smtClean="0">
                <a:latin typeface="Gill Sans MT" pitchFamily="34" charset="0"/>
              </a:rPr>
              <a:t> </a:t>
            </a:r>
            <a:r>
              <a:rPr lang="en-GB" sz="2800" dirty="0">
                <a:solidFill>
                  <a:srgbClr val="FF33CC"/>
                </a:solidFill>
                <a:latin typeface="Gill Sans MT" pitchFamily="34" charset="0"/>
              </a:rPr>
              <a:t>information hiding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 smtClean="0">
                <a:latin typeface="Gill Sans MT" pitchFamily="34" charset="0"/>
              </a:rPr>
              <a:t>dengan</a:t>
            </a:r>
            <a:r>
              <a:rPr lang="en-GB" sz="2800" dirty="0" smtClean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meminimalkan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>
                <a:solidFill>
                  <a:srgbClr val="FF33CC"/>
                </a:solidFill>
                <a:latin typeface="Gill Sans MT" pitchFamily="34" charset="0"/>
              </a:rPr>
              <a:t>coupling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antar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dan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memaksimalkan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>
                <a:solidFill>
                  <a:srgbClr val="FF33CC"/>
                </a:solidFill>
                <a:latin typeface="Gill Sans MT" pitchFamily="34" charset="0"/>
              </a:rPr>
              <a:t>cohesion</a:t>
            </a:r>
            <a:r>
              <a:rPr lang="en-GB" sz="2800" dirty="0">
                <a:latin typeface="Gill Sans MT" pitchFamily="34" charset="0"/>
              </a:rPr>
              <a:t>  </a:t>
            </a:r>
            <a:r>
              <a:rPr lang="en-GB" sz="2800" dirty="0" err="1">
                <a:latin typeface="Gill Sans MT" pitchFamily="34" charset="0"/>
              </a:rPr>
              <a:t>dalam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. </a:t>
            </a:r>
            <a:endParaRPr lang="en-GB" sz="2400" dirty="0">
              <a:latin typeface="Gill Sans MT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0" dirty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1AD11221-36B6-4880-8E8E-3E9644488576}" type="slidenum">
              <a:rPr lang="en-US" smtClean="0"/>
              <a:pPr/>
              <a:t>12</a:t>
            </a:fld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Desain</a:t>
            </a:r>
            <a:r>
              <a:rPr lang="en-US" dirty="0"/>
              <a:t> Data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Langkah Desain data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Menentukan objek data dan mengembangkan serangakaian abstraksi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Mengimplementasikan atribut-atribut objek data menjadi satu/lebih struktur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Mereview struktur data untuk memastikan bahwa hubungan antar objek data telah ditetapkan dengan tepat.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Menyederhanakan struktur data.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Data yang didesain dengan baik, akan membawa pada struktur program dan modularitas yang lebih baik, serta mengurangi kompleksitas prosedural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Arsitektur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Tujuannya : Untuk mengembangkan struktur program modular dan merepresentasikan hubungan kontrol antar modul.</a:t>
            </a:r>
          </a:p>
          <a:p>
            <a:pPr eaLnBrk="1" hangingPunct="1"/>
            <a:r>
              <a:rPr lang="en-US" smtClean="0"/>
              <a:t>Membentuk struktur program dan struktur data dengan menentukan interface yang memungkinkan data mengalir melalui program.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Prosedural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Spesifikasi prosedural diperlukan untuk menetapkan detail algoritma dari program.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Desain prosedural harus ditentukan tanpa adanya ambiguitas.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Fondasi dari Desain prosedural : Pemrograman Terstruktur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Struktur sequence (urut)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Struktur decision (keputusan)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Struktur looping (perulangan)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	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Struktur</a:t>
            </a:r>
            <a:r>
              <a:rPr lang="en-US" dirty="0"/>
              <a:t> Program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7772400" cy="44196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Prosedural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:</a:t>
            </a:r>
          </a:p>
          <a:p>
            <a:pPr lvl="1" eaLnBrk="1" hangingPunct="1"/>
            <a:r>
              <a:rPr lang="en-US" dirty="0" smtClean="0"/>
              <a:t>Flowchart</a:t>
            </a:r>
          </a:p>
          <a:p>
            <a:pPr lvl="1" eaLnBrk="1" hangingPunct="1"/>
            <a:r>
              <a:rPr lang="en-US" dirty="0" smtClean="0"/>
              <a:t>Pseudo code (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)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Pseudo Code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6388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Interface Design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None/>
            </a:pPr>
            <a:r>
              <a:rPr lang="en-US" sz="2800" smtClean="0">
                <a:latin typeface="Gill Sans MT" pitchFamily="34" charset="0"/>
              </a:rPr>
              <a:t>Perancangan antar muka pengguna :</a:t>
            </a:r>
          </a:p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Mendefinisikan bagaimana sebuah sistem berinteraksi dengan pengguna sistem.</a:t>
            </a:r>
          </a:p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Mendefinisikan input dan output yang diterima dan dihasilkan.</a:t>
            </a:r>
          </a:p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Dikenal juga dengan istilah human-computer interface design.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977255D6-7D4F-4E9A-959E-40E425CBCD9B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Desain Software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didefinisikan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pendefinisian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,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detail yang </a:t>
            </a:r>
            <a:r>
              <a:rPr lang="en-US" sz="2800" dirty="0" err="1"/>
              <a:t>memadai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fisiknya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Desain</a:t>
            </a:r>
            <a:r>
              <a:rPr lang="en-US" sz="2800" dirty="0"/>
              <a:t> Software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interaktif</a:t>
            </a:r>
            <a:r>
              <a:rPr lang="en-US" sz="2800" dirty="0"/>
              <a:t>,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persyaratan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diterjemahkan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‘blue print’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membangun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ym typeface="Wingdings" pitchFamily="2" charset="2"/>
              </a:rPr>
              <a:t>Desain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bukanlah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i="1" dirty="0" smtClean="0">
                <a:sym typeface="Wingdings" pitchFamily="2" charset="2"/>
              </a:rPr>
              <a:t>coding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i="1" dirty="0" smtClean="0">
                <a:sym typeface="Wingdings" pitchFamily="2" charset="2"/>
              </a:rPr>
              <a:t>coding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bukanlah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desain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AAB-7599-4D9A-9782-217755E81F4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>
                <a:latin typeface="Gill Sans MT" pitchFamily="34" charset="0"/>
              </a:rPr>
              <a:t>Prinsip</a:t>
            </a:r>
            <a:r>
              <a:rPr lang="en-US" b="0" dirty="0" smtClean="0">
                <a:latin typeface="Gill Sans MT" pitchFamily="34" charset="0"/>
              </a:rPr>
              <a:t> </a:t>
            </a:r>
            <a:r>
              <a:rPr lang="en-US" b="0" dirty="0" err="1" smtClean="0">
                <a:latin typeface="Gill Sans MT" pitchFamily="34" charset="0"/>
              </a:rPr>
              <a:t>Perancangan</a:t>
            </a:r>
            <a:r>
              <a:rPr lang="en-US" b="0" dirty="0" smtClean="0">
                <a:latin typeface="Gill Sans MT" pitchFamily="34" charset="0"/>
              </a:rPr>
              <a:t> Interface</a:t>
            </a:r>
            <a:endParaRPr lang="en-US" dirty="0" smtClean="0"/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None/>
            </a:pPr>
            <a:r>
              <a:rPr lang="en-US" sz="2800" dirty="0" err="1" smtClean="0">
                <a:latin typeface="Gill Sans MT" pitchFamily="34" charset="0"/>
              </a:rPr>
              <a:t>Tujuan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perancangan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antara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muka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 :</a:t>
            </a:r>
          </a:p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Membuat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antar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muka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menarik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mudah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digunakan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Menyederhanakan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upaya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diperlukan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untuk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menyelesaikan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pekerjaannya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8F94F106-DBD6-4F44-9E8C-31694039AFD6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ill Sans MT" pitchFamily="34" charset="0"/>
              </a:rPr>
              <a:t>P</a:t>
            </a:r>
            <a:r>
              <a:rPr lang="en-US" b="0" dirty="0" err="1" smtClean="0">
                <a:latin typeface="Gill Sans MT" pitchFamily="34" charset="0"/>
              </a:rPr>
              <a:t>rinsip</a:t>
            </a:r>
            <a:r>
              <a:rPr lang="en-US" b="0" dirty="0" smtClean="0">
                <a:latin typeface="Gill Sans MT" pitchFamily="34" charset="0"/>
              </a:rPr>
              <a:t> </a:t>
            </a:r>
            <a:r>
              <a:rPr lang="en-US" b="0" dirty="0" err="1" smtClean="0">
                <a:latin typeface="Gill Sans MT" pitchFamily="34" charset="0"/>
              </a:rPr>
              <a:t>Perancangan</a:t>
            </a:r>
            <a:r>
              <a:rPr lang="en-US" b="0" dirty="0" smtClean="0">
                <a:latin typeface="Gill Sans MT" pitchFamily="34" charset="0"/>
              </a:rPr>
              <a:t> </a:t>
            </a:r>
            <a:r>
              <a:rPr lang="en-US" b="0" dirty="0" err="1" smtClean="0">
                <a:latin typeface="Gill Sans MT" pitchFamily="34" charset="0"/>
              </a:rPr>
              <a:t>Interaface</a:t>
            </a:r>
            <a:endParaRPr lang="en-US" dirty="0" smtClean="0"/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 algn="just">
              <a:buClr>
                <a:srgbClr val="00B050"/>
              </a:buClr>
              <a:buSzPct val="80000"/>
              <a:buFont typeface="Wingdings" pitchFamily="2" charset="2"/>
              <a:buNone/>
            </a:pPr>
            <a:r>
              <a:rPr lang="en-US" sz="2800" dirty="0" err="1" smtClean="0">
                <a:latin typeface="Gill Sans MT" pitchFamily="34" charset="0"/>
              </a:rPr>
              <a:t>Prinsip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perancangan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antar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muka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endParaRPr lang="en-US" sz="2800" dirty="0" smtClean="0">
              <a:latin typeface="Gill Sans MT" pitchFamily="34" charset="0"/>
            </a:endParaRP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Layout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Content awareness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Aesthetics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User experience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Consistency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Minimal user effort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6F9A6104-CD45-420E-9C7A-E73F084D85D4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Layout</a:t>
            </a:r>
            <a:endParaRPr lang="en-US" dirty="0" smtClean="0"/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Pembagian</a:t>
            </a:r>
            <a:r>
              <a:rPr lang="en-US" sz="2800" dirty="0" smtClean="0">
                <a:latin typeface="Gill Sans MT" pitchFamily="34" charset="0"/>
              </a:rPr>
              <a:t> area</a:t>
            </a:r>
          </a:p>
          <a:p>
            <a:pPr marL="865188" lvl="1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err="1" smtClean="0">
                <a:latin typeface="Gill Sans MT" pitchFamily="34" charset="0"/>
              </a:rPr>
              <a:t>Navigasi</a:t>
            </a:r>
            <a:endParaRPr lang="en-US" sz="2400" dirty="0" smtClean="0">
              <a:latin typeface="Gill Sans MT" pitchFamily="34" charset="0"/>
            </a:endParaRPr>
          </a:p>
          <a:p>
            <a:pPr marL="865188" lvl="1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Area </a:t>
            </a:r>
            <a:r>
              <a:rPr lang="en-US" sz="2400" dirty="0" err="1" smtClean="0">
                <a:latin typeface="Gill Sans MT" pitchFamily="34" charset="0"/>
              </a:rPr>
              <a:t>kerja</a:t>
            </a:r>
            <a:r>
              <a:rPr lang="en-US" sz="2400" dirty="0" smtClean="0">
                <a:latin typeface="Gill Sans MT" pitchFamily="34" charset="0"/>
              </a:rPr>
              <a:t> / </a:t>
            </a:r>
            <a:r>
              <a:rPr lang="en-US" sz="2400" dirty="0" err="1" smtClean="0">
                <a:latin typeface="Gill Sans MT" pitchFamily="34" charset="0"/>
              </a:rPr>
              <a:t>informasi</a:t>
            </a:r>
            <a:endParaRPr lang="en-US" sz="2400" dirty="0" smtClean="0">
              <a:latin typeface="Gill Sans MT" pitchFamily="34" charset="0"/>
            </a:endParaRPr>
          </a:p>
          <a:p>
            <a:pPr marL="865188" lvl="1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Status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endParaRPr lang="en-US" dirty="0" smtClean="0">
              <a:latin typeface="Gill Sans MT" pitchFamily="34" charset="0"/>
            </a:endParaRPr>
          </a:p>
        </p:txBody>
      </p:sp>
      <p:sp>
        <p:nvSpPr>
          <p:cNvPr id="1126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D89FCCDD-4D18-4147-9AC8-9C8E429B2B55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!10-03W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458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Content Awareness </a:t>
            </a:r>
            <a:endParaRPr lang="en-US" dirty="0" smtClean="0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Kemampuan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antar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muka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untuk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membuat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paham</a:t>
            </a:r>
            <a:r>
              <a:rPr lang="en-US" sz="2800" dirty="0" smtClean="0">
                <a:latin typeface="Gill Sans MT" pitchFamily="34" charset="0"/>
              </a:rPr>
              <a:t> (</a:t>
            </a:r>
            <a:r>
              <a:rPr lang="en-US" sz="2800" i="1" dirty="0" smtClean="0">
                <a:latin typeface="Gill Sans MT" pitchFamily="34" charset="0"/>
              </a:rPr>
              <a:t>aware</a:t>
            </a:r>
            <a:r>
              <a:rPr lang="en-US" sz="2800" dirty="0" smtClean="0">
                <a:latin typeface="Gill Sans MT" pitchFamily="34" charset="0"/>
              </a:rPr>
              <a:t>) </a:t>
            </a:r>
            <a:r>
              <a:rPr lang="en-US" sz="2800" dirty="0" err="1" smtClean="0">
                <a:latin typeface="Gill Sans MT" pitchFamily="34" charset="0"/>
              </a:rPr>
              <a:t>terhadap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informasi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terkandung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dengan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upaya</a:t>
            </a:r>
            <a:r>
              <a:rPr lang="en-US" sz="2800" dirty="0" smtClean="0">
                <a:latin typeface="Gill Sans MT" pitchFamily="34" charset="0"/>
              </a:rPr>
              <a:t> yang (paling) minimal.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Diterapkan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dalam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berbagai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hal</a:t>
            </a:r>
            <a:r>
              <a:rPr lang="en-US" sz="2800" dirty="0" smtClean="0">
                <a:latin typeface="Gill Sans MT" pitchFamily="34" charset="0"/>
              </a:rPr>
              <a:t> :</a:t>
            </a:r>
          </a:p>
          <a:p>
            <a:pPr marL="865188" lvl="1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err="1" smtClean="0">
                <a:latin typeface="Gill Sans MT" pitchFamily="34" charset="0"/>
              </a:rPr>
              <a:t>Antar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muka</a:t>
            </a:r>
            <a:r>
              <a:rPr lang="en-US" sz="2400" dirty="0" smtClean="0">
                <a:latin typeface="Gill Sans MT" pitchFamily="34" charset="0"/>
              </a:rPr>
              <a:t> </a:t>
            </a:r>
          </a:p>
          <a:p>
            <a:pPr marL="865188" lvl="1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Form </a:t>
            </a:r>
            <a:r>
              <a:rPr lang="en-US" sz="2400" dirty="0" err="1" smtClean="0">
                <a:latin typeface="Gill Sans MT" pitchFamily="34" charset="0"/>
              </a:rPr>
              <a:t>atau</a:t>
            </a:r>
            <a:r>
              <a:rPr lang="en-US" sz="2400" dirty="0" smtClean="0">
                <a:latin typeface="Gill Sans MT" pitchFamily="34" charset="0"/>
              </a:rPr>
              <a:t> report</a:t>
            </a:r>
          </a:p>
          <a:p>
            <a:pPr marL="865188" lvl="1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Field </a:t>
            </a:r>
            <a:r>
              <a:rPr lang="en-US" sz="2400" dirty="0" err="1" smtClean="0">
                <a:latin typeface="Gill Sans MT" pitchFamily="34" charset="0"/>
              </a:rPr>
              <a:t>dalam</a:t>
            </a:r>
            <a:r>
              <a:rPr lang="en-US" sz="2400" dirty="0" smtClean="0">
                <a:latin typeface="Gill Sans MT" pitchFamily="34" charset="0"/>
              </a:rPr>
              <a:t> area form </a:t>
            </a:r>
            <a:r>
              <a:rPr lang="en-US" sz="2400" dirty="0" err="1" smtClean="0">
                <a:latin typeface="Gill Sans MT" pitchFamily="34" charset="0"/>
              </a:rPr>
              <a:t>atau</a:t>
            </a:r>
            <a:r>
              <a:rPr lang="en-US" sz="2400" dirty="0" smtClean="0">
                <a:latin typeface="Gill Sans MT" pitchFamily="34" charset="0"/>
              </a:rPr>
              <a:t> report</a:t>
            </a:r>
          </a:p>
          <a:p>
            <a:pPr marL="865188" lvl="1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err="1" smtClean="0">
                <a:latin typeface="Gill Sans MT" pitchFamily="34" charset="0"/>
              </a:rPr>
              <a:t>Informasi</a:t>
            </a:r>
            <a:endParaRPr lang="en-US" sz="2400" dirty="0" smtClean="0">
              <a:latin typeface="Gill Sans MT" pitchFamily="34" charset="0"/>
            </a:endParaRP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62C456A0-8285-4DA5-9729-620467E7E353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Content  Awareness </a:t>
            </a:r>
            <a:endParaRPr lang="en-US" dirty="0" smtClean="0"/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None/>
            </a:pPr>
            <a:r>
              <a:rPr lang="en-US" sz="2800" dirty="0" err="1" smtClean="0">
                <a:latin typeface="Gill Sans MT" pitchFamily="34" charset="0"/>
              </a:rPr>
              <a:t>Penerapan</a:t>
            </a:r>
            <a:endParaRPr lang="en-US" sz="2800" dirty="0" smtClean="0">
              <a:latin typeface="Gill Sans MT" pitchFamily="34" charset="0"/>
            </a:endParaRP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Antar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Muka</a:t>
            </a:r>
            <a:r>
              <a:rPr lang="en-US" sz="2800" dirty="0" smtClean="0">
                <a:latin typeface="Gill Sans MT" pitchFamily="34" charset="0"/>
              </a:rPr>
              <a:t> : </a:t>
            </a:r>
            <a:r>
              <a:rPr lang="en-US" sz="2800" dirty="0" err="1" smtClean="0">
                <a:latin typeface="Gill Sans MT" pitchFamily="34" charset="0"/>
              </a:rPr>
              <a:t>seluruh</a:t>
            </a:r>
            <a:r>
              <a:rPr lang="en-US" sz="2800" dirty="0" smtClean="0">
                <a:latin typeface="Gill Sans MT" pitchFamily="34" charset="0"/>
              </a:rPr>
              <a:t> form </a:t>
            </a:r>
            <a:r>
              <a:rPr lang="en-US" sz="2800" dirty="0" err="1" smtClean="0">
                <a:latin typeface="Gill Sans MT" pitchFamily="34" charset="0"/>
              </a:rPr>
              <a:t>harus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memiliki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judul</a:t>
            </a:r>
            <a:r>
              <a:rPr lang="en-US" sz="2800" dirty="0" smtClean="0">
                <a:latin typeface="Gill Sans MT" pitchFamily="34" charset="0"/>
              </a:rPr>
              <a:t>, menu </a:t>
            </a:r>
            <a:r>
              <a:rPr lang="en-US" sz="2800" dirty="0" err="1" smtClean="0">
                <a:latin typeface="Gill Sans MT" pitchFamily="34" charset="0"/>
              </a:rPr>
              <a:t>menunjukkan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mana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kita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berada</a:t>
            </a:r>
            <a:r>
              <a:rPr lang="en-US" sz="2800" dirty="0" smtClean="0">
                <a:latin typeface="Gill Sans MT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</a:p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Form </a:t>
            </a:r>
            <a:r>
              <a:rPr lang="en-US" sz="2800" dirty="0" err="1" smtClean="0">
                <a:latin typeface="Gill Sans MT" pitchFamily="34" charset="0"/>
              </a:rPr>
              <a:t>atau</a:t>
            </a:r>
            <a:r>
              <a:rPr lang="en-US" sz="2800" dirty="0" smtClean="0">
                <a:latin typeface="Gill Sans MT" pitchFamily="34" charset="0"/>
              </a:rPr>
              <a:t> Report  : </a:t>
            </a:r>
            <a:r>
              <a:rPr lang="en-US" sz="2800" dirty="0" err="1" smtClean="0">
                <a:latin typeface="Gill Sans MT" pitchFamily="34" charset="0"/>
              </a:rPr>
              <a:t>informasi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diberikan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harus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jelas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sehingga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memudahkan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mencari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informasi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dibutuhkan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pada</a:t>
            </a:r>
            <a:r>
              <a:rPr lang="en-US" sz="2800" dirty="0" smtClean="0">
                <a:latin typeface="Gill Sans MT" pitchFamily="34" charset="0"/>
              </a:rPr>
              <a:t> form </a:t>
            </a:r>
            <a:r>
              <a:rPr lang="en-US" sz="2800" dirty="0" err="1" smtClean="0">
                <a:latin typeface="Gill Sans MT" pitchFamily="34" charset="0"/>
              </a:rPr>
              <a:t>atau</a:t>
            </a:r>
            <a:r>
              <a:rPr lang="en-US" sz="2800" dirty="0" smtClean="0">
                <a:latin typeface="Gill Sans MT" pitchFamily="34" charset="0"/>
              </a:rPr>
              <a:t> report </a:t>
            </a:r>
            <a:r>
              <a:rPr lang="en-US" sz="2800" dirty="0" err="1" smtClean="0">
                <a:latin typeface="Gill Sans MT" pitchFamily="34" charset="0"/>
              </a:rPr>
              <a:t>tersebut</a:t>
            </a:r>
            <a:r>
              <a:rPr lang="en-US" sz="2800" dirty="0" smtClean="0">
                <a:latin typeface="Gill Sans MT" pitchFamily="34" charset="0"/>
              </a:rPr>
              <a:t>.  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C44AE395-9164-40EB-8B6E-97A4C3E9A67F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itchFamily="34" charset="0"/>
              </a:rPr>
              <a:t>C</a:t>
            </a:r>
            <a:r>
              <a:rPr lang="en-US" b="0" dirty="0" smtClean="0">
                <a:latin typeface="Gill Sans MT" pitchFamily="34" charset="0"/>
              </a:rPr>
              <a:t>ontent Awareness</a:t>
            </a:r>
            <a:endParaRPr lang="en-US" dirty="0" smtClean="0"/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None/>
            </a:pPr>
            <a:r>
              <a:rPr lang="en-US" sz="2800" dirty="0" err="1" smtClean="0">
                <a:latin typeface="Gill Sans MT" pitchFamily="34" charset="0"/>
              </a:rPr>
              <a:t>Penerapan</a:t>
            </a:r>
            <a:endParaRPr lang="en-US" sz="2800" dirty="0" smtClean="0">
              <a:latin typeface="Gill Sans MT" pitchFamily="34" charset="0"/>
            </a:endParaRPr>
          </a:p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Gill Sans MT" pitchFamily="34" charset="0"/>
              </a:rPr>
              <a:t>Field : label field </a:t>
            </a:r>
            <a:r>
              <a:rPr lang="en-US" sz="2800" dirty="0" err="1" smtClean="0">
                <a:latin typeface="Gill Sans MT" pitchFamily="34" charset="0"/>
              </a:rPr>
              <a:t>harus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simpel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jelas</a:t>
            </a:r>
            <a:r>
              <a:rPr lang="en-US" sz="2800" dirty="0" smtClean="0">
                <a:latin typeface="Gill Sans MT" pitchFamily="34" charset="0"/>
              </a:rPr>
              <a:t>. Format </a:t>
            </a:r>
            <a:r>
              <a:rPr lang="en-US" sz="2800" dirty="0" err="1" smtClean="0">
                <a:latin typeface="Gill Sans MT" pitchFamily="34" charset="0"/>
              </a:rPr>
              <a:t>harus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jelas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tidak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menimbulkan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ketidakpastian</a:t>
            </a:r>
            <a:r>
              <a:rPr lang="en-US" sz="2800" dirty="0" smtClean="0">
                <a:latin typeface="Gill Sans MT" pitchFamily="34" charset="0"/>
              </a:rPr>
              <a:t>. </a:t>
            </a:r>
            <a:r>
              <a:rPr lang="en-US" sz="2800" dirty="0" err="1" smtClean="0">
                <a:latin typeface="Gill Sans MT" pitchFamily="34" charset="0"/>
              </a:rPr>
              <a:t>Sebagai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contoh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tanggal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10/5/07. (5 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Oktober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 2007 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atau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 10 Mei 2007, 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maka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perlu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penjelasan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misal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 format 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-mm-</a:t>
            </a:r>
            <a:r>
              <a:rPr lang="en-US" sz="2800" dirty="0" err="1" smtClean="0">
                <a:solidFill>
                  <a:srgbClr val="0000FF"/>
                </a:solidFill>
                <a:latin typeface="Gill Sans MT" pitchFamily="34" charset="0"/>
              </a:rPr>
              <a:t>yyyy</a:t>
            </a:r>
            <a:r>
              <a:rPr lang="en-US" sz="2800" dirty="0" smtClean="0">
                <a:solidFill>
                  <a:srgbClr val="0000FF"/>
                </a:solidFill>
                <a:latin typeface="Gill Sans MT" pitchFamily="34" charset="0"/>
              </a:rPr>
              <a:t>)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AB447A7D-860B-494E-BFE2-0D266970D12E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Aesthetics </a:t>
            </a:r>
            <a:endParaRPr lang="en-US" dirty="0" smtClean="0"/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Merancang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antar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muka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menarik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bagi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Informasi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ditampilkan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tidak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terlalu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dipadatkan</a:t>
            </a:r>
            <a:r>
              <a:rPr lang="en-US" sz="2800" dirty="0" smtClean="0">
                <a:latin typeface="Gill Sans MT" pitchFamily="34" charset="0"/>
              </a:rPr>
              <a:t> (</a:t>
            </a:r>
            <a:r>
              <a:rPr lang="en-US" sz="2800" dirty="0" err="1" smtClean="0">
                <a:latin typeface="Gill Sans MT" pitchFamily="34" charset="0"/>
              </a:rPr>
              <a:t>dalam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satu</a:t>
            </a:r>
            <a:r>
              <a:rPr lang="en-US" sz="2800" dirty="0" smtClean="0">
                <a:latin typeface="Gill Sans MT" pitchFamily="34" charset="0"/>
              </a:rPr>
              <a:t> form).</a:t>
            </a:r>
          </a:p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Perhatikan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gambar</a:t>
            </a:r>
            <a:r>
              <a:rPr lang="en-US" sz="2800" dirty="0" smtClean="0">
                <a:latin typeface="Gill Sans MT" pitchFamily="34" charset="0"/>
              </a:rPr>
              <a:t> form </a:t>
            </a:r>
            <a:r>
              <a:rPr lang="en-US" sz="2800" dirty="0" err="1" smtClean="0">
                <a:latin typeface="Gill Sans MT" pitchFamily="34" charset="0"/>
              </a:rPr>
              <a:t>berikut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ini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Bagaimana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komentar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Anda</a:t>
            </a:r>
            <a:r>
              <a:rPr lang="en-US" sz="2800" dirty="0" smtClean="0">
                <a:latin typeface="Gill Sans MT" pitchFamily="34" charset="0"/>
              </a:rPr>
              <a:t> .. ?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1EE72F2D-7290-49B2-9AD6-F2FBD1840B68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Aesthetics </a:t>
            </a:r>
            <a:endParaRPr lang="en-US" dirty="0" smtClean="0"/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None/>
            </a:pPr>
            <a:endParaRPr lang="en-US" sz="2800" smtClean="0">
              <a:latin typeface="Gill Sans MT" pitchFamily="34" charset="0"/>
            </a:endParaRP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38F5CA8F-B4F2-4788-923E-0EAF63F8F5D5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  <p:pic>
        <p:nvPicPr>
          <p:cNvPr id="18437" name="Picture 4" descr="Chapter_10_illus10"/>
          <p:cNvPicPr>
            <a:picLocks noChangeAspect="1" noChangeArrowheads="1"/>
          </p:cNvPicPr>
          <p:nvPr/>
        </p:nvPicPr>
        <p:blipFill>
          <a:blip r:embed="rId2" cstate="print"/>
          <a:srcRect l="9091" t="10785" r="9848" b="10785"/>
          <a:stretch>
            <a:fillRect/>
          </a:stretch>
        </p:blipFill>
        <p:spPr bwMode="auto">
          <a:xfrm>
            <a:off x="838200" y="1447800"/>
            <a:ext cx="7696200" cy="50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Aesthetics </a:t>
            </a:r>
            <a:endParaRPr lang="en-US" dirty="0" smtClean="0"/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Efisien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karena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menghemat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kertas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kurang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efektif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bagi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 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endParaRPr lang="en-US" sz="2800" dirty="0" smtClean="0">
              <a:latin typeface="Gill Sans MT" pitchFamily="34" charset="0"/>
            </a:endParaRP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Perlu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juga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diperhatikan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dalam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rancangan</a:t>
            </a:r>
            <a:r>
              <a:rPr lang="en-US" sz="2800" dirty="0" smtClean="0">
                <a:latin typeface="Gill Sans MT" pitchFamily="34" charset="0"/>
              </a:rPr>
              <a:t> :</a:t>
            </a:r>
          </a:p>
          <a:p>
            <a:pPr marL="865188" lvl="1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err="1" smtClean="0">
                <a:latin typeface="Gill Sans MT" pitchFamily="34" charset="0"/>
              </a:rPr>
              <a:t>Huruf</a:t>
            </a:r>
            <a:r>
              <a:rPr lang="en-US" sz="2400" dirty="0" smtClean="0">
                <a:latin typeface="Gill Sans MT" pitchFamily="34" charset="0"/>
              </a:rPr>
              <a:t> : </a:t>
            </a:r>
            <a:r>
              <a:rPr lang="en-US" sz="2400" dirty="0" err="1" smtClean="0">
                <a:latin typeface="Gill Sans MT" pitchFamily="34" charset="0"/>
              </a:rPr>
              <a:t>perlu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memperhatikan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ukuran</a:t>
            </a:r>
            <a:r>
              <a:rPr lang="en-US" sz="2400" dirty="0" smtClean="0">
                <a:latin typeface="Gill Sans MT" pitchFamily="34" charset="0"/>
              </a:rPr>
              <a:t>  </a:t>
            </a:r>
            <a:r>
              <a:rPr lang="en-US" sz="2400" dirty="0" err="1" smtClean="0">
                <a:latin typeface="Gill Sans MT" pitchFamily="34" charset="0"/>
              </a:rPr>
              <a:t>dan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jenis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huruf</a:t>
            </a:r>
            <a:r>
              <a:rPr lang="en-US" sz="2400" dirty="0" smtClean="0">
                <a:latin typeface="Gill Sans MT" pitchFamily="34" charset="0"/>
              </a:rPr>
              <a:t>, agar </a:t>
            </a:r>
            <a:r>
              <a:rPr lang="en-US" sz="2400" dirty="0" err="1" smtClean="0">
                <a:latin typeface="Vladimir Script" pitchFamily="66" charset="0"/>
              </a:rPr>
              <a:t>mudah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Vladimir Script" pitchFamily="66" charset="0"/>
              </a:rPr>
              <a:t>dibaca</a:t>
            </a:r>
            <a:r>
              <a:rPr lang="en-US" sz="2400" dirty="0" smtClean="0">
                <a:latin typeface="Gill Sans MT" pitchFamily="34" charset="0"/>
              </a:rPr>
              <a:t>.</a:t>
            </a:r>
          </a:p>
          <a:p>
            <a:pPr marL="865188" lvl="1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dirty="0" err="1" smtClean="0">
                <a:latin typeface="Gill Sans MT" pitchFamily="34" charset="0"/>
              </a:rPr>
              <a:t>Warna</a:t>
            </a:r>
            <a:r>
              <a:rPr lang="en-US" sz="2400" dirty="0" smtClean="0">
                <a:latin typeface="Gill Sans MT" pitchFamily="34" charset="0"/>
              </a:rPr>
              <a:t> : </a:t>
            </a:r>
            <a:r>
              <a:rPr lang="en-US" sz="2400" dirty="0" err="1" smtClean="0">
                <a:latin typeface="Gill Sans MT" pitchFamily="34" charset="0"/>
              </a:rPr>
              <a:t>untuk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mempermudah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penggunaan</a:t>
            </a:r>
            <a:r>
              <a:rPr lang="en-US" sz="2400" dirty="0" smtClean="0">
                <a:latin typeface="Gill Sans MT" pitchFamily="34" charset="0"/>
              </a:rPr>
              <a:t>, </a:t>
            </a:r>
            <a:r>
              <a:rPr lang="en-US" sz="2400" dirty="0" err="1" smtClean="0">
                <a:latin typeface="Gill Sans MT" pitchFamily="34" charset="0"/>
              </a:rPr>
              <a:t>seperti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penggunaan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warna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untuk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kategorisasi</a:t>
            </a:r>
            <a:r>
              <a:rPr lang="en-US" sz="2400" dirty="0" smtClean="0">
                <a:latin typeface="Gill Sans MT" pitchFamily="34" charset="0"/>
              </a:rPr>
              <a:t> item.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DCBCB436-136A-4D58-8263-1861314D8A09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Software </a:t>
            </a:r>
            <a:r>
              <a:rPr lang="en-US" dirty="0"/>
              <a:t>Design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/>
              <a:t>Desain</a:t>
            </a:r>
            <a:r>
              <a:rPr lang="en-US" sz="3200" dirty="0"/>
              <a:t> Data,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/>
              <a:t>	</a:t>
            </a:r>
            <a:r>
              <a:rPr lang="en-US" sz="3200" dirty="0" err="1"/>
              <a:t>Mentransformasikan</a:t>
            </a:r>
            <a:r>
              <a:rPr lang="en-US" sz="3200" dirty="0"/>
              <a:t> model domain </a:t>
            </a:r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dibuat</a:t>
            </a:r>
            <a:r>
              <a:rPr lang="en-US" sz="3200" dirty="0"/>
              <a:t> </a:t>
            </a:r>
            <a:r>
              <a:rPr lang="en-US" sz="3200" dirty="0" err="1"/>
              <a:t>selama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data yang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diperlukan</a:t>
            </a:r>
            <a:r>
              <a:rPr lang="en-US" sz="3200" dirty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mengimplementasikan</a:t>
            </a:r>
            <a:r>
              <a:rPr lang="en-US" sz="3200" dirty="0" smtClean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3200" dirty="0" err="1"/>
              <a:t>Desain</a:t>
            </a:r>
            <a:r>
              <a:rPr lang="en-US" sz="3200" dirty="0"/>
              <a:t> </a:t>
            </a:r>
            <a:r>
              <a:rPr lang="en-US" sz="3200" dirty="0" err="1"/>
              <a:t>Arsitektur</a:t>
            </a:r>
            <a:r>
              <a:rPr lang="en-US" sz="3200" dirty="0"/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/>
              <a:t>	</a:t>
            </a: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elemen-elemen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program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DDD7-2355-45E2-A4C3-16AAB831419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 User Experience </a:t>
            </a:r>
            <a:endParaRPr 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Berkaitan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dengan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kemampuan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. </a:t>
            </a:r>
          </a:p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dikategorikan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dalam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kelompok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berpengalaman</a:t>
            </a:r>
            <a:r>
              <a:rPr lang="en-US" sz="2800" dirty="0" smtClean="0">
                <a:latin typeface="Gill Sans MT" pitchFamily="34" charset="0"/>
              </a:rPr>
              <a:t> (</a:t>
            </a:r>
            <a:r>
              <a:rPr lang="en-US" sz="2800" i="1" dirty="0" smtClean="0">
                <a:latin typeface="Gill Sans MT" pitchFamily="34" charset="0"/>
              </a:rPr>
              <a:t>experience</a:t>
            </a:r>
            <a:r>
              <a:rPr lang="en-US" sz="2800" dirty="0" smtClean="0">
                <a:latin typeface="Gill Sans MT" pitchFamily="34" charset="0"/>
              </a:rPr>
              <a:t>)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kelompok</a:t>
            </a:r>
            <a:r>
              <a:rPr lang="en-US" sz="2800" dirty="0" smtClean="0">
                <a:latin typeface="Gill Sans MT" pitchFamily="34" charset="0"/>
              </a:rPr>
              <a:t> yang </a:t>
            </a:r>
            <a:r>
              <a:rPr lang="en-US" sz="2800" dirty="0" err="1" smtClean="0">
                <a:latin typeface="Gill Sans MT" pitchFamily="34" charset="0"/>
              </a:rPr>
              <a:t>tidak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berpengalaman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atau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pemula</a:t>
            </a:r>
            <a:r>
              <a:rPr lang="en-US" sz="2800" dirty="0" smtClean="0">
                <a:latin typeface="Gill Sans MT" pitchFamily="34" charset="0"/>
              </a:rPr>
              <a:t> (</a:t>
            </a:r>
            <a:r>
              <a:rPr lang="en-US" sz="2800" i="1" dirty="0" smtClean="0">
                <a:latin typeface="Gill Sans MT" pitchFamily="34" charset="0"/>
              </a:rPr>
              <a:t>notice</a:t>
            </a:r>
            <a:r>
              <a:rPr lang="en-US" sz="2800" dirty="0" smtClean="0">
                <a:latin typeface="Gill Sans MT" pitchFamily="34" charset="0"/>
              </a:rPr>
              <a:t>).</a:t>
            </a:r>
          </a:p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dirty="0" err="1" smtClean="0">
                <a:latin typeface="Gill Sans MT" pitchFamily="34" charset="0"/>
              </a:rPr>
              <a:t>Perancangan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antar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muka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harus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memperhatikan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mengakomodasi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kedua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kelompok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pengguna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tersebut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endParaRPr lang="en-US" sz="2800" dirty="0" smtClean="0">
              <a:latin typeface="Gill Sans MT" pitchFamily="34" charset="0"/>
            </a:endParaRP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79919C5D-A6D5-4075-8B4D-41462DA57D53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User Experience </a:t>
            </a:r>
            <a:endParaRPr lang="en-US" dirty="0" smtClean="0"/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Kelompok pemula menaruh perhatian pada kemudahan untuk dipelajari (</a:t>
            </a:r>
            <a:r>
              <a:rPr lang="en-US" sz="2800" i="1" smtClean="0">
                <a:latin typeface="Gill Sans MT" pitchFamily="34" charset="0"/>
              </a:rPr>
              <a:t>ease of learning</a:t>
            </a:r>
            <a:r>
              <a:rPr lang="en-US" sz="2800" smtClean="0">
                <a:latin typeface="Gill Sans MT" pitchFamily="34" charset="0"/>
              </a:rPr>
              <a:t>) sedangkan kelompok berpengalaman menaruh perhatian pada kemudahan digunakan (</a:t>
            </a:r>
            <a:r>
              <a:rPr lang="en-US" sz="2800" i="1" smtClean="0">
                <a:latin typeface="Gill Sans MT" pitchFamily="34" charset="0"/>
              </a:rPr>
              <a:t>ease of use</a:t>
            </a:r>
            <a:r>
              <a:rPr lang="en-US" sz="2800" smtClean="0">
                <a:latin typeface="Gill Sans MT" pitchFamily="34" charset="0"/>
              </a:rPr>
              <a:t>).</a:t>
            </a:r>
          </a:p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Perlu memperhatikan sifat penggunaan sistem bagi user. Digunakan sehari-hari atau kadang-kadang. </a:t>
            </a:r>
          </a:p>
          <a:p>
            <a:pPr marL="865188" lvl="1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FF"/>
                </a:solidFill>
                <a:latin typeface="Gill Sans MT" pitchFamily="34" charset="0"/>
              </a:rPr>
              <a:t>Mengapa perlu diperhatikan hal ini …. ?</a:t>
            </a:r>
          </a:p>
          <a:p>
            <a:pPr marL="465138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Menambahkan short-cut bagi pengguna yang berpengalaman.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38DB4A7D-F7F2-4F42-A994-C4CEC55EAD43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C</a:t>
            </a:r>
            <a:r>
              <a:rPr lang="en-US" b="0" dirty="0" smtClean="0">
                <a:latin typeface="Gill Sans MT" pitchFamily="34" charset="0"/>
              </a:rPr>
              <a:t>onsistency</a:t>
            </a:r>
            <a:endParaRPr lang="en-US" dirty="0" smtClean="0"/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Mempermudah pembelajaran</a:t>
            </a:r>
          </a:p>
          <a:p>
            <a:pPr marL="465138" indent="-465138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Konsistensi dalam hal</a:t>
            </a:r>
          </a:p>
          <a:p>
            <a:pPr marL="865188" lvl="1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600" smtClean="0">
                <a:latin typeface="Gill Sans MT" pitchFamily="34" charset="0"/>
              </a:rPr>
              <a:t>Navigasi : misal menggunakan icon yang sama untuk perintah tertentu. Gambar disket untuk menyimpan file, gambar printer untuk mencetak. </a:t>
            </a:r>
          </a:p>
          <a:p>
            <a:pPr marL="865188" lvl="1" indent="-465138" algn="just">
              <a:buClr>
                <a:srgbClr val="00B050"/>
              </a:buClr>
              <a:buSzPct val="85000"/>
              <a:buFont typeface="Wingdings" pitchFamily="2" charset="2"/>
              <a:buChar char="§"/>
            </a:pPr>
            <a:r>
              <a:rPr lang="en-US" sz="2600" smtClean="0">
                <a:latin typeface="Gill Sans MT" pitchFamily="34" charset="0"/>
              </a:rPr>
              <a:t>Terminologi : menggunakan kata yang sama untuk menggambarkan hal yang sama (misal: customer yang satu form, client di form yang lain, tidak konsisten).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0BF0D2F-0BEB-48D9-BAE7-BACA804C082E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Minimal User </a:t>
            </a:r>
            <a:r>
              <a:rPr lang="en-US" dirty="0" smtClean="0">
                <a:latin typeface="Gill Sans MT" pitchFamily="34" charset="0"/>
              </a:rPr>
              <a:t>E</a:t>
            </a:r>
            <a:r>
              <a:rPr lang="en-US" b="0" dirty="0" smtClean="0">
                <a:latin typeface="Gill Sans MT" pitchFamily="34" charset="0"/>
              </a:rPr>
              <a:t>ffort</a:t>
            </a:r>
            <a:endParaRPr lang="en-US" dirty="0" smtClean="0"/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34325" cy="4241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Three clicks rule</a:t>
            </a:r>
          </a:p>
          <a:p>
            <a:pPr marL="514350" indent="-457200" algn="just">
              <a:defRPr/>
            </a:pPr>
            <a:r>
              <a:rPr lang="en-US" b="1" dirty="0" smtClean="0">
                <a:solidFill>
                  <a:srgbClr val="3333FF"/>
                </a:solidFill>
              </a:rPr>
              <a:t>Users should be able to go from the start or main menu of a system to the information or action they want in no more than three mouse clicks or three keystrokes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36475AC7-ED68-4B86-86C5-6C58FB51CD93}" type="datetime1">
              <a:rPr lang="en-US" sz="1000"/>
              <a:pPr/>
              <a:t>11/19/2015</a:t>
            </a:fld>
            <a:endParaRPr lang="en-US" altLang="ko-KR" sz="1000">
              <a:ea typeface="굴림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Desain</a:t>
            </a:r>
            <a:r>
              <a:rPr lang="en-US" sz="3200" dirty="0" smtClean="0"/>
              <a:t>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Menggambarkan</a:t>
            </a:r>
            <a:r>
              <a:rPr lang="en-US" sz="3200" dirty="0" smtClean="0"/>
              <a:t> </a:t>
            </a:r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r>
              <a:rPr lang="en-US" sz="3200" dirty="0" smtClean="0"/>
              <a:t> </a:t>
            </a:r>
            <a:r>
              <a:rPr lang="en-US" sz="3200" dirty="0" err="1" smtClean="0"/>
              <a:t>berkomunikasi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dirinya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,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berinteroperasi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dengannya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menggunakannya</a:t>
            </a:r>
            <a:r>
              <a:rPr lang="en-US" sz="3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3200" dirty="0" err="1" smtClean="0"/>
              <a:t>Desain</a:t>
            </a:r>
            <a:r>
              <a:rPr lang="en-US" sz="3200" dirty="0" smtClean="0"/>
              <a:t> </a:t>
            </a:r>
            <a:r>
              <a:rPr lang="en-US" sz="3200" dirty="0" err="1" smtClean="0"/>
              <a:t>Prosedural</a:t>
            </a:r>
            <a:r>
              <a:rPr lang="en-US" sz="3200" dirty="0" smtClean="0"/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Mentransformasikan</a:t>
            </a:r>
            <a:r>
              <a:rPr lang="en-US" sz="3200" dirty="0" smtClean="0"/>
              <a:t> </a:t>
            </a:r>
            <a:r>
              <a:rPr lang="en-US" sz="3200" dirty="0" err="1" smtClean="0"/>
              <a:t>elemen-elemen</a:t>
            </a:r>
            <a:r>
              <a:rPr lang="en-US" sz="3200" dirty="0" smtClean="0"/>
              <a:t> </a:t>
            </a:r>
            <a:r>
              <a:rPr lang="en-US" sz="3200" dirty="0" err="1" smtClean="0"/>
              <a:t>struktural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arsitektur</a:t>
            </a:r>
            <a:r>
              <a:rPr lang="en-US" sz="3200" dirty="0" smtClean="0"/>
              <a:t> program 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deskripsi</a:t>
            </a:r>
            <a:r>
              <a:rPr lang="en-US" sz="3200" dirty="0" smtClean="0"/>
              <a:t> </a:t>
            </a:r>
            <a:r>
              <a:rPr lang="en-US" sz="3200" dirty="0" err="1" smtClean="0"/>
              <a:t>prosedural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komponen-komponen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8D02-B45B-425F-B580-B87CDC593D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to Design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946" y="1371600"/>
            <a:ext cx="8522866" cy="4495800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AE5-9EAB-469B-B6D4-CE447DA186C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Proses Desain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Pedoman</a:t>
            </a:r>
            <a:r>
              <a:rPr lang="en-US" sz="3200" dirty="0"/>
              <a:t> </a:t>
            </a:r>
            <a:r>
              <a:rPr lang="en-US" sz="3200" dirty="0" err="1" smtClean="0"/>
              <a:t>desain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baik</a:t>
            </a:r>
            <a:r>
              <a:rPr lang="en-US" sz="3200" dirty="0"/>
              <a:t> :</a:t>
            </a:r>
          </a:p>
          <a:p>
            <a:pPr lvl="1"/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mengimplementasi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eksplisit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implisit</a:t>
            </a:r>
            <a:endParaRPr lang="en-US" sz="2800" dirty="0"/>
          </a:p>
          <a:p>
            <a:pPr lvl="1"/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dibaca</a:t>
            </a:r>
            <a:r>
              <a:rPr lang="en-US" sz="2800" dirty="0"/>
              <a:t>,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dipahami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kode</a:t>
            </a:r>
            <a:r>
              <a:rPr lang="en-US" sz="2800" dirty="0"/>
              <a:t>, </a:t>
            </a:r>
            <a:r>
              <a:rPr lang="en-US" sz="2800" dirty="0" err="1"/>
              <a:t>menguji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memlihara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gambaran</a:t>
            </a:r>
            <a:r>
              <a:rPr lang="en-US" sz="2800" dirty="0"/>
              <a:t> yang </a:t>
            </a:r>
            <a:r>
              <a:rPr lang="en-US" sz="2800" dirty="0" err="1"/>
              <a:t>lengkap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06C-64D0-4380-A0AA-0D2E1C1E1B8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ill Sans MT" pitchFamily="34" charset="0"/>
              </a:rPr>
              <a:t>Konsep</a:t>
            </a:r>
            <a:r>
              <a:rPr lang="en-US" dirty="0" smtClean="0">
                <a:latin typeface="Gill Sans MT" pitchFamily="34" charset="0"/>
              </a:rPr>
              <a:t> Design </a:t>
            </a:r>
            <a:r>
              <a:rPr lang="en-US" dirty="0" err="1" smtClean="0">
                <a:latin typeface="Gill Sans MT" pitchFamily="34" charset="0"/>
              </a:rPr>
              <a:t>Perangkat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Lunak</a:t>
            </a:r>
            <a:endParaRPr lang="en-US" sz="3200" dirty="0" smtClean="0">
              <a:latin typeface="Gill Sans MT" pitchFamily="34" charset="0"/>
            </a:endParaRPr>
          </a:p>
        </p:txBody>
      </p:sp>
      <p:sp>
        <p:nvSpPr>
          <p:cNvPr id="168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dirty="0" err="1" smtClean="0">
                <a:latin typeface="Gill Sans MT" pitchFamily="34" charset="0"/>
              </a:rPr>
              <a:t>Modularitas</a:t>
            </a:r>
            <a:r>
              <a:rPr lang="en-GB" b="1" dirty="0" smtClean="0">
                <a:latin typeface="Gill Sans MT" pitchFamily="34" charset="0"/>
              </a:rPr>
              <a:t> </a:t>
            </a:r>
            <a:endParaRPr lang="en-GB" b="1" dirty="0">
              <a:latin typeface="Gill Sans MT" pitchFamily="34" charset="0"/>
            </a:endParaRP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Memecah</a:t>
            </a:r>
            <a:r>
              <a:rPr lang="en-GB" sz="2800" dirty="0">
                <a:latin typeface="Gill Sans MT" pitchFamily="34" charset="0"/>
              </a:rPr>
              <a:t> (</a:t>
            </a:r>
            <a:r>
              <a:rPr lang="en-GB" sz="2800" i="1" dirty="0">
                <a:latin typeface="Gill Sans MT" pitchFamily="34" charset="0"/>
              </a:rPr>
              <a:t>decompose</a:t>
            </a:r>
            <a:r>
              <a:rPr lang="en-GB" sz="2800" dirty="0">
                <a:latin typeface="Gill Sans MT" pitchFamily="34" charset="0"/>
              </a:rPr>
              <a:t>) </a:t>
            </a:r>
            <a:r>
              <a:rPr lang="en-GB" sz="2800" dirty="0" err="1">
                <a:latin typeface="Gill Sans MT" pitchFamily="34" charset="0"/>
              </a:rPr>
              <a:t>perangkat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lunak</a:t>
            </a:r>
            <a:r>
              <a:rPr lang="en-GB" sz="2800" dirty="0">
                <a:latin typeface="Gill Sans MT" pitchFamily="34" charset="0"/>
              </a:rPr>
              <a:t> yang </a:t>
            </a:r>
            <a:r>
              <a:rPr lang="en-GB" sz="2800" dirty="0" err="1">
                <a:latin typeface="Gill Sans MT" pitchFamily="34" charset="0"/>
              </a:rPr>
              <a:t>besar</a:t>
            </a:r>
            <a:r>
              <a:rPr lang="en-GB" sz="2800" dirty="0">
                <a:latin typeface="Gill Sans MT" pitchFamily="34" charset="0"/>
              </a:rPr>
              <a:t> (</a:t>
            </a:r>
            <a:r>
              <a:rPr lang="en-GB" sz="2800" i="1" dirty="0">
                <a:latin typeface="Gill Sans MT" pitchFamily="34" charset="0"/>
              </a:rPr>
              <a:t>large software</a:t>
            </a:r>
            <a:r>
              <a:rPr lang="en-GB" sz="2800" dirty="0">
                <a:latin typeface="Gill Sans MT" pitchFamily="34" charset="0"/>
              </a:rPr>
              <a:t>) </a:t>
            </a:r>
            <a:r>
              <a:rPr lang="en-GB" sz="2800" dirty="0" err="1">
                <a:latin typeface="Gill Sans MT" pitchFamily="34" charset="0"/>
              </a:rPr>
              <a:t>ke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dalam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komponen-komponen</a:t>
            </a:r>
            <a:r>
              <a:rPr lang="en-GB" sz="2800" dirty="0">
                <a:latin typeface="Gill Sans MT" pitchFamily="34" charset="0"/>
              </a:rPr>
              <a:t> yang </a:t>
            </a:r>
            <a:r>
              <a:rPr lang="en-GB" sz="2800" dirty="0" err="1">
                <a:latin typeface="Gill Sans MT" pitchFamily="34" charset="0"/>
              </a:rPr>
              <a:t>lebih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kecil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dan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independen</a:t>
            </a:r>
            <a:r>
              <a:rPr lang="en-GB" sz="2800" dirty="0">
                <a:latin typeface="Gill Sans MT" pitchFamily="34" charset="0"/>
              </a:rPr>
              <a:t>. 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n-GB" sz="2400" dirty="0" err="1">
                <a:latin typeface="Gill Sans MT" pitchFamily="34" charset="0"/>
              </a:rPr>
              <a:t>Biasanya</a:t>
            </a:r>
            <a:r>
              <a:rPr lang="en-GB" sz="2400" dirty="0">
                <a:latin typeface="Gill Sans MT" pitchFamily="34" charset="0"/>
              </a:rPr>
              <a:t> </a:t>
            </a:r>
            <a:r>
              <a:rPr lang="en-GB" sz="2400" dirty="0" err="1">
                <a:latin typeface="Gill Sans MT" pitchFamily="34" charset="0"/>
              </a:rPr>
              <a:t>setiap</a:t>
            </a:r>
            <a:r>
              <a:rPr lang="en-GB" sz="2400" dirty="0">
                <a:latin typeface="Gill Sans MT" pitchFamily="34" charset="0"/>
              </a:rPr>
              <a:t> </a:t>
            </a:r>
            <a:r>
              <a:rPr lang="en-GB" sz="2400" dirty="0" err="1">
                <a:latin typeface="Gill Sans MT" pitchFamily="34" charset="0"/>
              </a:rPr>
              <a:t>komponen</a:t>
            </a:r>
            <a:r>
              <a:rPr lang="en-GB" sz="2400" dirty="0">
                <a:latin typeface="Gill Sans MT" pitchFamily="34" charset="0"/>
              </a:rPr>
              <a:t> </a:t>
            </a:r>
            <a:r>
              <a:rPr lang="en-GB" sz="2400" dirty="0" err="1">
                <a:latin typeface="Gill Sans MT" pitchFamily="34" charset="0"/>
              </a:rPr>
              <a:t>memiliki</a:t>
            </a:r>
            <a:r>
              <a:rPr lang="en-GB" sz="2400" dirty="0">
                <a:latin typeface="Gill Sans MT" pitchFamily="34" charset="0"/>
              </a:rPr>
              <a:t> </a:t>
            </a:r>
            <a:r>
              <a:rPr lang="en-GB" sz="2400" dirty="0" err="1">
                <a:latin typeface="Gill Sans MT" pitchFamily="34" charset="0"/>
              </a:rPr>
              <a:t>fungsionalitas</a:t>
            </a:r>
            <a:r>
              <a:rPr lang="en-GB" sz="2400" dirty="0">
                <a:latin typeface="Gill Sans MT" pitchFamily="34" charset="0"/>
              </a:rPr>
              <a:t> yang </a:t>
            </a:r>
            <a:r>
              <a:rPr lang="en-GB" sz="2400" dirty="0" err="1">
                <a:latin typeface="Gill Sans MT" pitchFamily="34" charset="0"/>
              </a:rPr>
              <a:t>berbeda</a:t>
            </a:r>
            <a:r>
              <a:rPr lang="en-GB" sz="2400" dirty="0">
                <a:latin typeface="Gill Sans MT" pitchFamily="34" charset="0"/>
              </a:rPr>
              <a:t>. 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Menangani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kompleksitas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perangkat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lunak</a:t>
            </a:r>
            <a:r>
              <a:rPr lang="en-GB" sz="2800" dirty="0">
                <a:latin typeface="Gill Sans MT" pitchFamily="34" charset="0"/>
              </a:rPr>
              <a:t> (</a:t>
            </a:r>
            <a:r>
              <a:rPr lang="en-GB" sz="2800" dirty="0" err="1">
                <a:latin typeface="Gill Sans MT" pitchFamily="34" charset="0"/>
              </a:rPr>
              <a:t>bisa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jadi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terdiri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atas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ribuan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atau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bahkan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jutaan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baris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kode</a:t>
            </a:r>
            <a:r>
              <a:rPr lang="en-GB" sz="2800" dirty="0">
                <a:latin typeface="Gill Sans MT" pitchFamily="34" charset="0"/>
              </a:rPr>
              <a:t> program)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2AB9831-09F2-4591-AB93-D9ED2FEF189E}" type="slidenum">
              <a:rPr lang="en-US" smtClean="0"/>
              <a:pPr/>
              <a:t>7</a:t>
            </a:fld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Modularitas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00200"/>
            <a:ext cx="6629400" cy="441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ill Sans MT" pitchFamily="34" charset="0"/>
              </a:rPr>
              <a:t>Konsep</a:t>
            </a:r>
            <a:r>
              <a:rPr lang="en-US" dirty="0" smtClean="0">
                <a:latin typeface="Gill Sans MT" pitchFamily="34" charset="0"/>
              </a:rPr>
              <a:t> Design </a:t>
            </a:r>
            <a:r>
              <a:rPr lang="en-US" dirty="0" err="1" smtClean="0">
                <a:latin typeface="Gill Sans MT" pitchFamily="34" charset="0"/>
              </a:rPr>
              <a:t>Perangkat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Lunak</a:t>
            </a:r>
            <a:endParaRPr lang="en-US" sz="2000" dirty="0" smtClean="0"/>
          </a:p>
        </p:txBody>
      </p:sp>
      <p:sp>
        <p:nvSpPr>
          <p:cNvPr id="156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>
                <a:latin typeface="Gill Sans MT" pitchFamily="34" charset="0"/>
              </a:rPr>
              <a:t>Information Hiding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Komponen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saling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menyembunyikan</a:t>
            </a:r>
            <a:r>
              <a:rPr lang="en-GB" sz="2800" dirty="0">
                <a:latin typeface="Gill Sans MT" pitchFamily="34" charset="0"/>
              </a:rPr>
              <a:t> internal details </a:t>
            </a:r>
            <a:r>
              <a:rPr lang="en-GB" sz="2800" dirty="0" err="1">
                <a:latin typeface="Gill Sans MT" pitchFamily="34" charset="0"/>
              </a:rPr>
              <a:t>dan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proses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satu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dengan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smtClean="0">
                <a:latin typeface="Gill Sans MT" pitchFamily="34" charset="0"/>
              </a:rPr>
              <a:t>yang </a:t>
            </a:r>
            <a:r>
              <a:rPr lang="en-GB" sz="2800" dirty="0" err="1" smtClean="0">
                <a:latin typeface="Gill Sans MT" pitchFamily="34" charset="0"/>
              </a:rPr>
              <a:t>lainnya</a:t>
            </a:r>
            <a:r>
              <a:rPr lang="en-GB" sz="2800" dirty="0">
                <a:latin typeface="Gill Sans MT" pitchFamily="34" charset="0"/>
              </a:rPr>
              <a:t>.  </a:t>
            </a:r>
          </a:p>
          <a:p>
            <a:pPr marL="465138" indent="-465138" algn="just">
              <a:lnSpc>
                <a:spcPct val="90000"/>
              </a:lnSpc>
              <a:buClr>
                <a:srgbClr val="00B050"/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800" dirty="0" err="1">
                <a:latin typeface="Gill Sans MT" pitchFamily="34" charset="0"/>
              </a:rPr>
              <a:t>Prinsip</a:t>
            </a:r>
            <a:r>
              <a:rPr lang="en-GB" sz="2800" dirty="0">
                <a:latin typeface="Gill Sans MT" pitchFamily="34" charset="0"/>
              </a:rPr>
              <a:t> </a:t>
            </a:r>
            <a:r>
              <a:rPr lang="en-GB" sz="2800" dirty="0" err="1">
                <a:latin typeface="Gill Sans MT" pitchFamily="34" charset="0"/>
              </a:rPr>
              <a:t>Perancangan</a:t>
            </a:r>
            <a:r>
              <a:rPr lang="en-GB" sz="2800" dirty="0">
                <a:latin typeface="Gill Sans MT" pitchFamily="34" charset="0"/>
              </a:rPr>
              <a:t>: </a:t>
            </a:r>
            <a:r>
              <a:rPr lang="en-GB" sz="2800" dirty="0" err="1">
                <a:latin typeface="Gill Sans MT" pitchFamily="34" charset="0"/>
              </a:rPr>
              <a:t>Maksimalkan</a:t>
            </a:r>
            <a:r>
              <a:rPr lang="en-GB" sz="2800" dirty="0">
                <a:latin typeface="Gill Sans MT" pitchFamily="34" charset="0"/>
              </a:rPr>
              <a:t> information hiding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AD3EBAE-40AC-4A2D-B1F6-994FACEACD5B}" type="slidenum">
              <a:rPr lang="en-US" smtClean="0"/>
              <a:pPr/>
              <a:t>9</a:t>
            </a:fld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974</Words>
  <Application>Microsoft Office PowerPoint</Application>
  <PresentationFormat>On-screen Show (4:3)</PresentationFormat>
  <Paragraphs>160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Georgia</vt:lpstr>
      <vt:lpstr>Gill Sans MT</vt:lpstr>
      <vt:lpstr>굴림</vt:lpstr>
      <vt:lpstr>Trebuchet MS</vt:lpstr>
      <vt:lpstr>Vladimir Script</vt:lpstr>
      <vt:lpstr>Wingdings</vt:lpstr>
      <vt:lpstr>Wingdings 2</vt:lpstr>
      <vt:lpstr>Urban</vt:lpstr>
      <vt:lpstr>Software Design</vt:lpstr>
      <vt:lpstr>Desain Software</vt:lpstr>
      <vt:lpstr>Komponen Software Design</vt:lpstr>
      <vt:lpstr>Komponen Software Design</vt:lpstr>
      <vt:lpstr>Analysis to Design</vt:lpstr>
      <vt:lpstr>Proses Desain</vt:lpstr>
      <vt:lpstr>Konsep Design Perangkat Lunak</vt:lpstr>
      <vt:lpstr>Modularitas</vt:lpstr>
      <vt:lpstr>Konsep Design Perangkat Lunak</vt:lpstr>
      <vt:lpstr>Konsep Design Perangkat Lunak</vt:lpstr>
      <vt:lpstr>Konsep Design Perangkat Lunak</vt:lpstr>
      <vt:lpstr>Konsep Design Perangkat Lunak</vt:lpstr>
      <vt:lpstr>Desain Data</vt:lpstr>
      <vt:lpstr>Desain Arsitektur</vt:lpstr>
      <vt:lpstr>Desain Prosedural</vt:lpstr>
      <vt:lpstr>Struktur Program</vt:lpstr>
      <vt:lpstr>Desain Prosedural</vt:lpstr>
      <vt:lpstr>Pseudo Code</vt:lpstr>
      <vt:lpstr>Interface Design</vt:lpstr>
      <vt:lpstr>Prinsip Perancangan Interface</vt:lpstr>
      <vt:lpstr>Prinsip Perancangan Interaface</vt:lpstr>
      <vt:lpstr>Layout</vt:lpstr>
      <vt:lpstr>Layout</vt:lpstr>
      <vt:lpstr>Content Awareness </vt:lpstr>
      <vt:lpstr>Content  Awareness </vt:lpstr>
      <vt:lpstr>Content Awareness</vt:lpstr>
      <vt:lpstr>Aesthetics </vt:lpstr>
      <vt:lpstr>Aesthetics </vt:lpstr>
      <vt:lpstr>Aesthetics </vt:lpstr>
      <vt:lpstr> User Experience </vt:lpstr>
      <vt:lpstr>User Experience </vt:lpstr>
      <vt:lpstr>Consistency</vt:lpstr>
      <vt:lpstr>Minimal User Effort</vt:lpstr>
    </vt:vector>
  </TitlesOfParts>
  <Company>stikom-db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Design</dc:title>
  <dc:creator>eriya</dc:creator>
  <cp:lastModifiedBy>Marcello Singadji</cp:lastModifiedBy>
  <cp:revision>11</cp:revision>
  <dcterms:created xsi:type="dcterms:W3CDTF">2010-10-05T04:21:29Z</dcterms:created>
  <dcterms:modified xsi:type="dcterms:W3CDTF">2015-11-19T02:29:17Z</dcterms:modified>
</cp:coreProperties>
</file>