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3"/>
  </p:notesMasterIdLst>
  <p:sldIdLst>
    <p:sldId id="262" r:id="rId2"/>
    <p:sldId id="263" r:id="rId3"/>
    <p:sldId id="265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2" r:id="rId18"/>
    <p:sldId id="283" r:id="rId19"/>
    <p:sldId id="280" r:id="rId20"/>
    <p:sldId id="281" r:id="rId21"/>
    <p:sldId id="285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>
      <p:cViewPr varScale="1">
        <p:scale>
          <a:sx n="72" d="100"/>
          <a:sy n="72" d="100"/>
        </p:scale>
        <p:origin x="47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B97E70-0587-490F-BAA2-BE6BD827C273}" type="datetimeFigureOut">
              <a:rPr lang="en-US" smtClean="0"/>
              <a:pPr/>
              <a:t>10/29/2015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CD8628-9527-4297-9FBF-ED0377EA52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46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8582B2-F1BA-40C6-A22C-81A479EF5A6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86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D9EB6D-E078-4F68-900D-DABAC023811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988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CD8628-9527-4297-9FBF-ED0377EA523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191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V="1">
            <a:off x="5410200" y="3810000"/>
            <a:ext cx="3733800" cy="904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 flipV="1">
            <a:off x="5410200" y="3897313"/>
            <a:ext cx="3733800" cy="19208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flipV="1">
            <a:off x="5410200" y="4114800"/>
            <a:ext cx="3733800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5410200" y="4164013"/>
            <a:ext cx="1965325" cy="19050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 flipV="1">
            <a:off x="5410200" y="4198938"/>
            <a:ext cx="1965325" cy="9525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 useBgFill="1">
        <p:nvSpPr>
          <p:cNvPr id="11" name="Rounded Rectangle 10"/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 useBgFill="1">
        <p:nvSpPr>
          <p:cNvPr id="12" name="Rounded Rectangle 11"/>
          <p:cNvSpPr/>
          <p:nvPr/>
        </p:nvSpPr>
        <p:spPr bwMode="white">
          <a:xfrm>
            <a:off x="7377113" y="4060825"/>
            <a:ext cx="1600200" cy="36513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649663"/>
            <a:ext cx="9144000" cy="24447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3675063"/>
            <a:ext cx="9144000" cy="1412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flipV="1">
            <a:off x="6413500" y="3643313"/>
            <a:ext cx="2730500" cy="247650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0" y="0"/>
            <a:ext cx="9144000" cy="370205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pic>
        <p:nvPicPr>
          <p:cNvPr id="17" name="Picture 4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813" y="5038725"/>
            <a:ext cx="1828800" cy="183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875"/>
            <a:ext cx="96043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C33C6D-C627-4B57-AC1E-A7CFA7F78A53}" type="datetimeFigureOut">
              <a:rPr lang="id-ID"/>
              <a:pPr>
                <a:defRPr/>
              </a:pPr>
              <a:t>29/10/2015</a:t>
            </a:fld>
            <a:endParaRPr lang="id-ID"/>
          </a:p>
        </p:txBody>
      </p:sp>
      <p:sp>
        <p:nvSpPr>
          <p:cNvPr id="19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0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994EE7A-8B8C-4811-8C34-FCF1BCA9145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32033097"/>
      </p:ext>
    </p:extLst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6B6DD-8FFD-49F4-8979-F7CFAC979CCD}" type="datetimeFigureOut">
              <a:rPr lang="id-ID"/>
              <a:pPr>
                <a:defRPr/>
              </a:pPr>
              <a:t>29/10/2015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5A6CB-6C34-46A9-A414-0427E8E02410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16827759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3068E-B67E-478C-A7DA-19524E06316B}" type="datetimeFigureOut">
              <a:rPr lang="id-ID"/>
              <a:pPr>
                <a:defRPr/>
              </a:pPr>
              <a:t>29/10/2015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82584-B846-47D3-9423-5D06386F7D1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65308244"/>
      </p:ext>
    </p:extLst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86000" y="6324600"/>
            <a:ext cx="18938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13FC8-50EE-4696-A9A2-BD71C746450D}" type="datetimeFigureOut">
              <a:rPr lang="id-ID"/>
              <a:pPr>
                <a:defRPr/>
              </a:pPr>
              <a:t>29/10/2015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4975" y="6324600"/>
            <a:ext cx="17748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754CE-262A-4091-BCED-B6CC36D1C09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30976622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50986-6A0D-42E7-BFFF-D6777CD6405B}" type="datetimeFigureOut">
              <a:rPr lang="id-ID"/>
              <a:pPr>
                <a:defRPr/>
              </a:pPr>
              <a:t>29/10/2015</a:t>
            </a:fld>
            <a:endParaRPr lang="id-ID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CE9CD-F84C-4510-BD34-5DE2303736C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3552324"/>
      </p:ext>
    </p:extLst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29262-C86C-4AF0-933D-7647EE3DDC62}" type="datetimeFigureOut">
              <a:rPr lang="id-ID"/>
              <a:pPr>
                <a:defRPr/>
              </a:pPr>
              <a:t>29/10/2015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95F99-CF39-477C-9DC8-87B1451B0823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65384401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38095C3-04E3-4AE2-8A8B-12313A18D4FE}" type="datetimeFigureOut">
              <a:rPr lang="id-ID"/>
              <a:pPr>
                <a:defRPr/>
              </a:pPr>
              <a:t>29/10/2015</a:t>
            </a:fld>
            <a:endParaRPr lang="id-ID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BD7E7E2-B9B7-4F93-8CDE-EA84C4658FE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20238689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363" y="612775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1880C-FFEB-4259-A1B2-06B48389AE34}" type="datetimeFigureOut">
              <a:rPr lang="id-ID"/>
              <a:pPr>
                <a:defRPr/>
              </a:pPr>
              <a:t>29/10/2015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979A1-9544-4FE6-A9C9-E401F294351C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59846213"/>
      </p:ext>
    </p:extLst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594A3-ED8B-4230-8644-11898131F555}" type="datetimeFigureOut">
              <a:rPr lang="id-ID"/>
              <a:pPr>
                <a:defRPr/>
              </a:pPr>
              <a:t>29/10/2015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4B7F7-A09C-426B-838F-5BAA8886EF1D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83773125"/>
      </p:ext>
    </p:extLst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74831-3F35-4802-94D1-217583165629}" type="datetimeFigureOut">
              <a:rPr lang="id-ID"/>
              <a:pPr>
                <a:defRPr/>
              </a:pPr>
              <a:t>29/10/2015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129A3-EDF4-4ADF-877C-F1D0C1F644D5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8964268"/>
      </p:ext>
    </p:extLst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124F6-64C3-425F-82EC-5610F8B16D7E}" type="datetimeFigureOut">
              <a:rPr lang="id-ID"/>
              <a:pPr>
                <a:defRPr/>
              </a:pPr>
              <a:t>29/10/2015</a:t>
            </a:fld>
            <a:endParaRPr lang="id-ID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61E9F-E22F-47E5-B7E0-6BFB77EFAB81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8138432"/>
      </p:ext>
    </p:extLst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366713"/>
            <a:ext cx="9144000" cy="8413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115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7975"/>
            <a:ext cx="9144000" cy="92075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200" y="360363"/>
            <a:ext cx="3733800" cy="904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39738"/>
            <a:ext cx="3733800" cy="18097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1039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836613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 smtClean="0"/>
              <a:t>Click to edit Master title style</a:t>
            </a:r>
          </a:p>
        </p:txBody>
      </p:sp>
      <p:sp>
        <p:nvSpPr>
          <p:cNvPr id="104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943100"/>
            <a:ext cx="8229600" cy="432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 smtClean="0"/>
              <a:t>Click to edit Master text styles</a:t>
            </a:r>
          </a:p>
          <a:p>
            <a:pPr lvl="1"/>
            <a:r>
              <a:rPr lang="en-US" altLang="id-ID" smtClean="0"/>
              <a:t>Second level</a:t>
            </a:r>
          </a:p>
          <a:p>
            <a:pPr lvl="2"/>
            <a:r>
              <a:rPr lang="en-US" altLang="id-ID" smtClean="0"/>
              <a:t>Third level</a:t>
            </a:r>
          </a:p>
          <a:p>
            <a:pPr lvl="3"/>
            <a:r>
              <a:rPr lang="en-US" altLang="id-ID" smtClean="0"/>
              <a:t>Fourth level</a:t>
            </a:r>
          </a:p>
          <a:p>
            <a:pPr lvl="4"/>
            <a:r>
              <a:rPr lang="en-US" altLang="id-ID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8" y="612775"/>
            <a:ext cx="1657350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504DD455-4444-48D7-9F18-5D7CAC35A276}" type="datetimeFigureOut">
              <a:rPr lang="id-ID"/>
              <a:pPr>
                <a:defRPr/>
              </a:pPr>
              <a:t>29/10/2015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43745D5-1A14-41F9-9AC5-AA0FB59E7952}" type="slidenum">
              <a:rPr lang="id-ID"/>
              <a:pPr>
                <a:defRPr/>
              </a:pPr>
              <a:t>‹#›</a:t>
            </a:fld>
            <a:endParaRPr lang="id-ID"/>
          </a:p>
        </p:txBody>
      </p:sp>
      <p:pic>
        <p:nvPicPr>
          <p:cNvPr id="1044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949950"/>
            <a:ext cx="914400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itle 1"/>
          <p:cNvSpPr txBox="1">
            <a:spLocks/>
          </p:cNvSpPr>
          <p:nvPr userDrawn="1"/>
        </p:nvSpPr>
        <p:spPr>
          <a:xfrm>
            <a:off x="0" y="-23813"/>
            <a:ext cx="8121650" cy="35718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id-ID" sz="1200" i="1" dirty="0" smtClean="0">
                <a:solidFill>
                  <a:schemeClr val="bg1"/>
                </a:solidFill>
              </a:rPr>
              <a:t>Rekayasa Perangkat Lunak</a:t>
            </a:r>
            <a:r>
              <a:rPr lang="en-US" sz="1200" i="1" dirty="0" smtClean="0">
                <a:solidFill>
                  <a:schemeClr val="bg1"/>
                </a:solidFill>
              </a:rPr>
              <a:t> – SIF</a:t>
            </a:r>
            <a:endParaRPr lang="en-US" sz="12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974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randomBar dir="vert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panose="020B0603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panose="020B0603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panose="020B0603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anose="020B0603020202020204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anose="05020102010507070707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9BBB59"/>
        </a:buClr>
        <a:buFont typeface="Georgia" panose="02040502050405020303" pitchFamily="18" charset="0"/>
        <a:buChar char="▫"/>
        <a:defRPr sz="2000" kern="1200">
          <a:solidFill>
            <a:srgbClr val="9BBB59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Analysis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Use Case Modeling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Rekayasa Perangkat Lunak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Use Case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i="1" dirty="0"/>
              <a:t>A use case is a description of a set of sequences of actions, including variants, that a system performs to yield an observable result of value to an actor</a:t>
            </a:r>
          </a:p>
          <a:p>
            <a:pPr lvl="1"/>
            <a:r>
              <a:rPr lang="id-ID" dirty="0" smtClean="0"/>
              <a:t>Perilaku </a:t>
            </a:r>
            <a:r>
              <a:rPr lang="id-ID" dirty="0"/>
              <a:t>yang ditunjukkan oleh sistem. </a:t>
            </a:r>
          </a:p>
          <a:p>
            <a:pPr lvl="1"/>
            <a:r>
              <a:rPr lang="id-ID" dirty="0"/>
              <a:t>Use case menggambarkan sekuens transaksi yang dilakukan oleh aktor dan sistem dalam pola dialog.</a:t>
            </a:r>
          </a:p>
          <a:p>
            <a:pPr lvl="1"/>
            <a:r>
              <a:rPr lang="id-ID" dirty="0"/>
              <a:t>Menggambarkan APA yang dilakukan oleh sistem, bukan“bagaimana” system mengerjakannya</a:t>
            </a:r>
          </a:p>
          <a:p>
            <a:endParaRPr lang="id-ID" dirty="0"/>
          </a:p>
          <a:p>
            <a:endParaRPr lang="id-ID" dirty="0"/>
          </a:p>
          <a:p>
            <a:endParaRPr lang="id-ID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Menyatakan perilaku lengkap yang dirasakan oleh aktor</a:t>
            </a:r>
          </a:p>
          <a:p>
            <a:r>
              <a:rPr lang="id-ID" dirty="0"/>
              <a:t>Use case memenuhi goal aktor</a:t>
            </a:r>
          </a:p>
          <a:p>
            <a:r>
              <a:rPr lang="id-ID" dirty="0"/>
              <a:t>Selalu diinisiasi oleh aktor. </a:t>
            </a:r>
          </a:p>
          <a:p>
            <a:r>
              <a:rPr lang="id-ID" dirty="0"/>
              <a:t>Simbol</a:t>
            </a:r>
          </a:p>
          <a:p>
            <a:endParaRPr lang="id-ID" dirty="0"/>
          </a:p>
        </p:txBody>
      </p:sp>
      <p:sp>
        <p:nvSpPr>
          <p:cNvPr id="18436" name="Oval 3"/>
          <p:cNvSpPr>
            <a:spLocks noChangeArrowheads="1"/>
          </p:cNvSpPr>
          <p:nvPr/>
        </p:nvSpPr>
        <p:spPr bwMode="auto">
          <a:xfrm>
            <a:off x="3429000" y="4191000"/>
            <a:ext cx="2514600" cy="990600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/>
          <a:lstStyle/>
          <a:p>
            <a:endParaRPr lang="id-ID" dirty="0" smtClean="0"/>
          </a:p>
          <a:p>
            <a:r>
              <a:rPr lang="id-ID" dirty="0" smtClean="0"/>
              <a:t>Nama Use Case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Use Case</a:t>
            </a:r>
            <a:endParaRPr lang="id-ID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Relasi Use Case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Use case dapat diorganisir dengan menentukan relasi antar use case.</a:t>
            </a:r>
          </a:p>
          <a:p>
            <a:r>
              <a:rPr lang="id-ID" dirty="0"/>
              <a:t>Relasi use case</a:t>
            </a:r>
          </a:p>
          <a:p>
            <a:pPr lvl="1"/>
            <a:r>
              <a:rPr lang="id-ID" dirty="0"/>
              <a:t>Include</a:t>
            </a:r>
          </a:p>
          <a:p>
            <a:pPr lvl="1"/>
            <a:r>
              <a:rPr lang="id-ID" dirty="0"/>
              <a:t>Extend</a:t>
            </a:r>
          </a:p>
          <a:p>
            <a:pPr lvl="1"/>
            <a:r>
              <a:rPr lang="id-ID" dirty="0"/>
              <a:t>Generalisasi/Spesialisasi</a:t>
            </a:r>
          </a:p>
          <a:p>
            <a:endParaRPr lang="id-ID" dirty="0"/>
          </a:p>
          <a:p>
            <a:endParaRPr lang="id-ID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Relasi Use Case</a:t>
            </a:r>
            <a:endParaRPr lang="id-ID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b="1" dirty="0"/>
              <a:t>Include</a:t>
            </a:r>
          </a:p>
          <a:p>
            <a:pPr lvl="1"/>
            <a:r>
              <a:rPr lang="id-ID" dirty="0"/>
              <a:t>Base use case secara eksplisit menggunakan perilaku use case lain.</a:t>
            </a:r>
          </a:p>
          <a:p>
            <a:pPr lvl="1"/>
            <a:r>
              <a:rPr lang="id-ID" dirty="0"/>
              <a:t>Relasi ini digunakan untuk menghindari deskripsi yang sama secara berulang-ulang.</a:t>
            </a:r>
          </a:p>
          <a:p>
            <a:pPr lvl="2"/>
            <a:r>
              <a:rPr lang="id-ID" dirty="0"/>
              <a:t>Dengan menetapkan perilaku sering yang digunakan dalam sebuah use case tersendiri.  </a:t>
            </a:r>
          </a:p>
          <a:p>
            <a:endParaRPr lang="id-ID" dirty="0"/>
          </a:p>
          <a:p>
            <a:endParaRPr lang="id-ID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Relasi Use Case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b="1" dirty="0"/>
              <a:t>Include</a:t>
            </a:r>
          </a:p>
          <a:p>
            <a:pPr lvl="1"/>
            <a:r>
              <a:rPr lang="id-ID" dirty="0"/>
              <a:t>Pemanggilan use case oleh use case lain</a:t>
            </a:r>
          </a:p>
          <a:p>
            <a:pPr lvl="1"/>
            <a:r>
              <a:rPr lang="id-ID" dirty="0"/>
              <a:t>X &lt;&lt; includes &gt;&gt; Y menunjukkan bahwa proses melakukan X selalu melibatkan Y (sedikitnya satu kali) </a:t>
            </a:r>
          </a:p>
          <a:p>
            <a:pPr lvl="1"/>
            <a:r>
              <a:rPr lang="id-ID" dirty="0"/>
              <a:t>included use case (Y) harus selesai</a:t>
            </a:r>
          </a:p>
          <a:p>
            <a:pPr lvl="1"/>
            <a:r>
              <a:rPr lang="id-ID" dirty="0"/>
              <a:t>X harus memenuhi kondisi awal (pre condition) Y sebelum melakukan inklusi.</a:t>
            </a:r>
          </a:p>
          <a:p>
            <a:endParaRPr lang="id-ID" dirty="0"/>
          </a:p>
          <a:p>
            <a:endParaRPr lang="id-ID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2057400" y="2438400"/>
            <a:ext cx="5518150" cy="3514725"/>
            <a:chOff x="1440" y="1728"/>
            <a:chExt cx="3092" cy="2022"/>
          </a:xfrm>
        </p:grpSpPr>
        <p:sp>
          <p:nvSpPr>
            <p:cNvPr id="22533" name="Oval 4"/>
            <p:cNvSpPr>
              <a:spLocks noChangeArrowheads="1"/>
            </p:cNvSpPr>
            <p:nvPr/>
          </p:nvSpPr>
          <p:spPr bwMode="auto">
            <a:xfrm>
              <a:off x="1656" y="1728"/>
              <a:ext cx="690" cy="368"/>
            </a:xfrm>
            <a:prstGeom prst="ellipse">
              <a:avLst/>
            </a:prstGeom>
            <a:noFill/>
            <a:ln w="12700">
              <a:solidFill>
                <a:srgbClr val="3333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4" name="Rectangle 5"/>
            <p:cNvSpPr>
              <a:spLocks noChangeArrowheads="1"/>
            </p:cNvSpPr>
            <p:nvPr/>
          </p:nvSpPr>
          <p:spPr bwMode="auto">
            <a:xfrm>
              <a:off x="1440" y="2204"/>
              <a:ext cx="975" cy="1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latin typeface="Arial" charset="0"/>
                </a:rPr>
                <a:t>Register for courses</a:t>
              </a:r>
            </a:p>
          </p:txBody>
        </p:sp>
        <p:sp>
          <p:nvSpPr>
            <p:cNvPr id="22535" name="Rectangle 6"/>
            <p:cNvSpPr>
              <a:spLocks noChangeArrowheads="1"/>
            </p:cNvSpPr>
            <p:nvPr/>
          </p:nvSpPr>
          <p:spPr bwMode="auto">
            <a:xfrm>
              <a:off x="2782" y="1958"/>
              <a:ext cx="584" cy="1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latin typeface="Arial" charset="0"/>
                </a:rPr>
                <a:t>&lt;&lt;include&gt;&gt;</a:t>
              </a:r>
            </a:p>
          </p:txBody>
        </p:sp>
        <p:sp>
          <p:nvSpPr>
            <p:cNvPr id="22538" name="Oval 9"/>
            <p:cNvSpPr>
              <a:spLocks noChangeArrowheads="1"/>
            </p:cNvSpPr>
            <p:nvPr/>
          </p:nvSpPr>
          <p:spPr bwMode="auto">
            <a:xfrm>
              <a:off x="3839" y="2333"/>
              <a:ext cx="690" cy="367"/>
            </a:xfrm>
            <a:prstGeom prst="ellipse">
              <a:avLst/>
            </a:prstGeom>
            <a:noFill/>
            <a:ln w="12700">
              <a:solidFill>
                <a:srgbClr val="3333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39" name="Rectangle 10"/>
            <p:cNvSpPr>
              <a:spLocks noChangeArrowheads="1"/>
            </p:cNvSpPr>
            <p:nvPr/>
          </p:nvSpPr>
          <p:spPr bwMode="auto">
            <a:xfrm>
              <a:off x="3732" y="2818"/>
              <a:ext cx="800" cy="1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latin typeface="Arial" charset="0"/>
                </a:rPr>
                <a:t>Logon validation</a:t>
              </a:r>
            </a:p>
          </p:txBody>
        </p:sp>
        <p:sp>
          <p:nvSpPr>
            <p:cNvPr id="22540" name="Rectangle 11"/>
            <p:cNvSpPr>
              <a:spLocks noChangeArrowheads="1"/>
            </p:cNvSpPr>
            <p:nvPr/>
          </p:nvSpPr>
          <p:spPr bwMode="auto">
            <a:xfrm>
              <a:off x="2541" y="2696"/>
              <a:ext cx="584" cy="1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latin typeface="Arial" charset="0"/>
                </a:rPr>
                <a:t>&lt;&lt;include&gt;&gt;</a:t>
              </a:r>
            </a:p>
          </p:txBody>
        </p:sp>
        <p:sp>
          <p:nvSpPr>
            <p:cNvPr id="14350" name="Oval 14"/>
            <p:cNvSpPr>
              <a:spLocks noChangeArrowheads="1"/>
            </p:cNvSpPr>
            <p:nvPr/>
          </p:nvSpPr>
          <p:spPr bwMode="auto">
            <a:xfrm>
              <a:off x="1656" y="3152"/>
              <a:ext cx="690" cy="368"/>
            </a:xfrm>
            <a:prstGeom prst="ellipse">
              <a:avLst/>
            </a:prstGeom>
            <a:noFill/>
            <a:ln w="12700">
              <a:solidFill>
                <a:srgbClr val="3333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n>
                  <a:solidFill>
                    <a:srgbClr val="3333FF"/>
                  </a:solidFill>
                </a:ln>
              </a:endParaRPr>
            </a:p>
          </p:txBody>
        </p:sp>
        <p:sp>
          <p:nvSpPr>
            <p:cNvPr id="22544" name="Rectangle 15"/>
            <p:cNvSpPr>
              <a:spLocks noChangeArrowheads="1"/>
            </p:cNvSpPr>
            <p:nvPr/>
          </p:nvSpPr>
          <p:spPr bwMode="auto">
            <a:xfrm>
              <a:off x="1461" y="3627"/>
              <a:ext cx="944" cy="12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0" b="1">
                  <a:latin typeface="Arial" charset="0"/>
                </a:rPr>
                <a:t>Maintain curriculum</a:t>
              </a:r>
            </a:p>
          </p:txBody>
        </p:sp>
      </p:grpSp>
      <p:cxnSp>
        <p:nvCxnSpPr>
          <p:cNvPr id="19" name="Straight Arrow Connector 18"/>
          <p:cNvCxnSpPr>
            <a:stCxn id="22533" idx="6"/>
          </p:cNvCxnSpPr>
          <p:nvPr/>
        </p:nvCxnSpPr>
        <p:spPr>
          <a:xfrm>
            <a:off x="3674296" y="2758237"/>
            <a:ext cx="2726504" cy="899363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4350" idx="7"/>
          </p:cNvCxnSpPr>
          <p:nvPr/>
        </p:nvCxnSpPr>
        <p:spPr>
          <a:xfrm rot="5400000" flipH="1" flipV="1">
            <a:off x="4378466" y="3001696"/>
            <a:ext cx="1121133" cy="289014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Relasi Use </a:t>
            </a:r>
            <a:r>
              <a:rPr lang="id-ID" dirty="0" smtClean="0"/>
              <a:t>Case - </a:t>
            </a:r>
            <a:r>
              <a:rPr lang="id-ID" dirty="0" smtClean="0">
                <a:solidFill>
                  <a:srgbClr val="C00000"/>
                </a:solidFill>
              </a:rPr>
              <a:t>Include</a:t>
            </a:r>
            <a:endParaRPr lang="id-ID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Relasi Use Case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b="1" dirty="0"/>
              <a:t>Extend</a:t>
            </a:r>
          </a:p>
          <a:p>
            <a:pPr lvl="1"/>
            <a:r>
              <a:rPr lang="id-ID" dirty="0"/>
              <a:t>Perluasan dari use case lain jika kondisi atau syarat  terpenuhi</a:t>
            </a:r>
          </a:p>
          <a:p>
            <a:pPr lvl="1"/>
            <a:r>
              <a:rPr lang="id-ID" dirty="0"/>
              <a:t>Relasi ini digunakan untuk memodelkan bagian dari use case yang dipandang hanya sebagai perilaku opsional dari sistem.</a:t>
            </a:r>
          </a:p>
          <a:p>
            <a:pPr lvl="1"/>
            <a:endParaRPr lang="id-ID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Extend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58591" b="45833"/>
          <a:stretch>
            <a:fillRect/>
          </a:stretch>
        </p:blipFill>
        <p:spPr bwMode="auto">
          <a:xfrm>
            <a:off x="2133600" y="2666999"/>
            <a:ext cx="4953000" cy="2892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Relasi Use Case</a:t>
            </a:r>
            <a:endParaRPr lang="id-ID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Generalization/inheritance </a:t>
            </a:r>
            <a:r>
              <a:rPr lang="en-US" dirty="0" err="1" smtClean="0"/>
              <a:t>antara</a:t>
            </a:r>
            <a:r>
              <a:rPr lang="en-US" dirty="0" smtClean="0"/>
              <a:t> use case</a:t>
            </a:r>
          </a:p>
          <a:p>
            <a:pPr lvl="1"/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yang lain/</a:t>
            </a:r>
            <a:r>
              <a:rPr lang="en-US" dirty="0" err="1" smtClean="0"/>
              <a:t>perlakuan</a:t>
            </a:r>
            <a:r>
              <a:rPr lang="en-US" dirty="0" smtClean="0"/>
              <a:t> </a:t>
            </a:r>
            <a:r>
              <a:rPr lang="en-US" dirty="0" err="1" smtClean="0"/>
              <a:t>khusus</a:t>
            </a:r>
            <a:endParaRPr lang="en-US" dirty="0" smtClean="0"/>
          </a:p>
          <a:p>
            <a:pPr lvl="1"/>
            <a:r>
              <a:rPr lang="en-US" dirty="0" smtClean="0"/>
              <a:t>Inheriting use case </a:t>
            </a:r>
            <a:r>
              <a:rPr lang="en-US" dirty="0" err="1" smtClean="0"/>
              <a:t>dibawah</a:t>
            </a:r>
            <a:r>
              <a:rPr lang="en-US" dirty="0" smtClean="0"/>
              <a:t> base/parent use case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3810000"/>
            <a:ext cx="1981200" cy="2499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Relasi Use Case</a:t>
            </a:r>
            <a:endParaRPr lang="id-ID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Identifikasi Aktor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Siapa yang didukung oleh sistem dalam melakukan pekerjaannya ?</a:t>
            </a:r>
          </a:p>
          <a:p>
            <a:r>
              <a:rPr lang="id-ID" dirty="0"/>
              <a:t>Siapa yang menjalankan fungsi-fungsi utama sistem ?</a:t>
            </a:r>
          </a:p>
          <a:p>
            <a:r>
              <a:rPr lang="id-ID" dirty="0"/>
              <a:t>Siapa yang melakukan atau menjalankan fungsi-fungsi sekunder sistem seperti pemeliharaaan atau fungsi admin ? </a:t>
            </a:r>
          </a:p>
          <a:p>
            <a:r>
              <a:rPr lang="id-ID" dirty="0"/>
              <a:t>Dengan perangkat lunak eksternal atau perangkat lunak apa sistem akan berinteraksi ? </a:t>
            </a:r>
          </a:p>
          <a:p>
            <a:endParaRPr lang="id-ID" dirty="0"/>
          </a:p>
          <a:p>
            <a:endParaRPr lang="id-ID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Kompetensi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id-ID" dirty="0"/>
              <a:t>Setelah mempelajari materi ini, diharapkan mahasiswa mampu</a:t>
            </a:r>
          </a:p>
          <a:p>
            <a:r>
              <a:rPr lang="id-ID" dirty="0"/>
              <a:t>Menjelaskan teknik untuk mendokumentasikan kebutuhan dengan menggunakan use case.</a:t>
            </a:r>
          </a:p>
          <a:p>
            <a:r>
              <a:rPr lang="id-ID" dirty="0"/>
              <a:t>Mengerti komponen-komponen use case  diagram.</a:t>
            </a:r>
          </a:p>
          <a:p>
            <a:r>
              <a:rPr lang="id-ID" dirty="0"/>
              <a:t>Mampu mencari dan menemukan aktor dan use case dari suatu spesifikasi.</a:t>
            </a:r>
          </a:p>
          <a:p>
            <a:endParaRPr lang="id-ID" dirty="0"/>
          </a:p>
          <a:p>
            <a:endParaRPr lang="id-ID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Identifikasi Use Case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Pendekatan yang dapat digunakan user-centric, berfokus pada actor.</a:t>
            </a:r>
          </a:p>
          <a:p>
            <a:r>
              <a:rPr lang="id-ID" dirty="0"/>
              <a:t>Untuk setiap aktor, identifikasi apa yang aktor butuhkan untuk dilakukan oleh sistem.</a:t>
            </a:r>
          </a:p>
          <a:p>
            <a:pPr lvl="1"/>
            <a:r>
              <a:rPr lang="id-ID" dirty="0"/>
              <a:t>Hasilnya adalah daftar use case yang mencakup fungsionalitas sistem. </a:t>
            </a:r>
          </a:p>
          <a:p>
            <a:endParaRPr lang="id-ID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 Use Case Diagram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masing</a:t>
            </a:r>
            <a:r>
              <a:rPr lang="en-US" dirty="0" smtClean="0"/>
              <a:t> /</a:t>
            </a:r>
            <a:r>
              <a:rPr lang="en-US" dirty="0" err="1" smtClean="0"/>
              <a:t>kelompok</a:t>
            </a:r>
            <a:endParaRPr lang="en-US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Use Case Diagram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Use case diagram digunakan untuk memodelkan fungsional sistem yang digunakan oleh pengguna sistem.</a:t>
            </a:r>
          </a:p>
          <a:p>
            <a:r>
              <a:rPr lang="id-ID" dirty="0"/>
              <a:t>Menggambarkan kebutuhan system dari sudut pandang user.</a:t>
            </a:r>
          </a:p>
          <a:p>
            <a:r>
              <a:rPr lang="id-ID" dirty="0"/>
              <a:t>Use Case Diagram memiliki komponen</a:t>
            </a:r>
          </a:p>
          <a:p>
            <a:pPr lvl="1"/>
            <a:r>
              <a:rPr lang="id-ID" dirty="0"/>
              <a:t>Sistem dikembangkan (batasan sistem)</a:t>
            </a:r>
          </a:p>
          <a:p>
            <a:pPr lvl="1"/>
            <a:r>
              <a:rPr lang="id-ID" dirty="0"/>
              <a:t>Actor</a:t>
            </a:r>
          </a:p>
          <a:p>
            <a:pPr lvl="1"/>
            <a:r>
              <a:rPr lang="id-ID" dirty="0"/>
              <a:t>Use Case</a:t>
            </a:r>
          </a:p>
          <a:p>
            <a:pPr lvl="1"/>
            <a:r>
              <a:rPr lang="id-ID" dirty="0"/>
              <a:t>Relationship </a:t>
            </a:r>
          </a:p>
          <a:p>
            <a:endParaRPr lang="id-ID" dirty="0"/>
          </a:p>
          <a:p>
            <a:endParaRPr lang="id-ID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Komponen Use Case …</a:t>
            </a:r>
          </a:p>
        </p:txBody>
      </p:sp>
      <p:sp>
        <p:nvSpPr>
          <p:cNvPr id="112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327971-6E0F-4367-B456-F7E586661D1B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  <p:grpSp>
        <p:nvGrpSpPr>
          <p:cNvPr id="5" name="Group 4"/>
          <p:cNvGrpSpPr/>
          <p:nvPr/>
        </p:nvGrpSpPr>
        <p:grpSpPr>
          <a:xfrm>
            <a:off x="838200" y="1560513"/>
            <a:ext cx="7924800" cy="5221287"/>
            <a:chOff x="838200" y="1408112"/>
            <a:chExt cx="7924800" cy="5221287"/>
          </a:xfrm>
        </p:grpSpPr>
        <p:sp>
          <p:nvSpPr>
            <p:cNvPr id="11267" name="Text Box 3"/>
            <p:cNvSpPr txBox="1">
              <a:spLocks noChangeArrowheads="1"/>
            </p:cNvSpPr>
            <p:nvPr/>
          </p:nvSpPr>
          <p:spPr bwMode="auto">
            <a:xfrm rot="10800000" flipV="1">
              <a:off x="838200" y="1408112"/>
              <a:ext cx="3124200" cy="14589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228600" tIns="228600" rIns="228600" bIns="228600">
              <a:sp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  <a:buFont typeface="Wingdings" pitchFamily="2" charset="2"/>
                <a:buNone/>
                <a:tabLst>
                  <a:tab pos="0" algn="l"/>
                </a:tabLst>
              </a:pPr>
              <a:r>
                <a:rPr lang="en-US" altLang="zh-TW" sz="1800" b="1" dirty="0">
                  <a:solidFill>
                    <a:schemeClr val="tx2"/>
                  </a:solidFill>
                  <a:latin typeface="Gill Sans MT" pitchFamily="34" charset="0"/>
                  <a:ea typeface="PMingLiU" pitchFamily="18" charset="-120"/>
                  <a:cs typeface="Arial" charset="0"/>
                </a:rPr>
                <a:t>Actor:</a:t>
              </a:r>
              <a:br>
                <a:rPr lang="en-US" altLang="zh-TW" sz="1800" b="1" dirty="0">
                  <a:solidFill>
                    <a:schemeClr val="tx2"/>
                  </a:solidFill>
                  <a:latin typeface="Gill Sans MT" pitchFamily="34" charset="0"/>
                  <a:ea typeface="PMingLiU" pitchFamily="18" charset="-120"/>
                  <a:cs typeface="Arial" charset="0"/>
                </a:rPr>
              </a:br>
              <a:r>
                <a:rPr lang="en-US" altLang="zh-TW" sz="1800" dirty="0">
                  <a:latin typeface="Gill Sans MT" pitchFamily="34" charset="0"/>
                  <a:ea typeface="PMingLiU" pitchFamily="18" charset="-120"/>
                  <a:cs typeface="Arial" charset="0"/>
                </a:rPr>
                <a:t>Someone/something outside the system that interacts with the system </a:t>
              </a:r>
            </a:p>
          </p:txBody>
        </p:sp>
        <p:sp>
          <p:nvSpPr>
            <p:cNvPr id="11268" name="Text Box 4"/>
            <p:cNvSpPr txBox="1">
              <a:spLocks noChangeArrowheads="1"/>
            </p:cNvSpPr>
            <p:nvPr/>
          </p:nvSpPr>
          <p:spPr bwMode="auto">
            <a:xfrm rot="10800000" flipV="1">
              <a:off x="5562600" y="1571624"/>
              <a:ext cx="2363788" cy="14589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228600" tIns="228600" rIns="228600" bIns="228600">
              <a:sp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  <a:buFont typeface="Wingdings" pitchFamily="2" charset="2"/>
                <a:buNone/>
                <a:tabLst>
                  <a:tab pos="0" algn="l"/>
                </a:tabLst>
              </a:pPr>
              <a:r>
                <a:rPr lang="en-US" altLang="zh-TW" sz="1800" b="1">
                  <a:solidFill>
                    <a:schemeClr val="tx2"/>
                  </a:solidFill>
                  <a:latin typeface="Gill Sans MT" pitchFamily="34" charset="0"/>
                  <a:ea typeface="PMingLiU" pitchFamily="18" charset="-120"/>
                  <a:cs typeface="Arial" charset="0"/>
                </a:rPr>
                <a:t>Use Case:</a:t>
              </a:r>
              <a:br>
                <a:rPr lang="en-US" altLang="zh-TW" sz="1800" b="1">
                  <a:solidFill>
                    <a:schemeClr val="tx2"/>
                  </a:solidFill>
                  <a:latin typeface="Gill Sans MT" pitchFamily="34" charset="0"/>
                  <a:ea typeface="PMingLiU" pitchFamily="18" charset="-120"/>
                  <a:cs typeface="Arial" charset="0"/>
                </a:rPr>
              </a:br>
              <a:r>
                <a:rPr lang="en-US" altLang="zh-TW" sz="1800">
                  <a:latin typeface="Gill Sans MT" pitchFamily="34" charset="0"/>
                  <a:ea typeface="PMingLiU" pitchFamily="18" charset="-120"/>
                  <a:cs typeface="Arial" charset="0"/>
                </a:rPr>
                <a:t>Defines a piece of functionality of the system</a:t>
              </a:r>
              <a:endParaRPr lang="en-US" altLang="zh-TW">
                <a:latin typeface="Gill Sans MT" pitchFamily="34" charset="0"/>
                <a:ea typeface="PMingLiU" pitchFamily="18" charset="-120"/>
                <a:cs typeface="Arial" charset="0"/>
              </a:endParaRPr>
            </a:p>
          </p:txBody>
        </p:sp>
        <p:sp>
          <p:nvSpPr>
            <p:cNvPr id="11269" name="Text Box 5"/>
            <p:cNvSpPr txBox="1">
              <a:spLocks noChangeArrowheads="1"/>
            </p:cNvSpPr>
            <p:nvPr/>
          </p:nvSpPr>
          <p:spPr bwMode="auto">
            <a:xfrm rot="10800000" flipV="1">
              <a:off x="912813" y="4640262"/>
              <a:ext cx="3887787" cy="120808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228600" tIns="228600" rIns="228600" bIns="228600">
              <a:sp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  <a:buFont typeface="Wingdings" pitchFamily="2" charset="2"/>
                <a:buNone/>
                <a:tabLst>
                  <a:tab pos="0" algn="l"/>
                </a:tabLst>
              </a:pPr>
              <a:r>
                <a:rPr lang="en-US" altLang="zh-TW" sz="1800" b="1">
                  <a:solidFill>
                    <a:schemeClr val="tx2"/>
                  </a:solidFill>
                  <a:latin typeface="Gill Sans MT" pitchFamily="34" charset="0"/>
                  <a:ea typeface="PMingLiU" pitchFamily="18" charset="-120"/>
                  <a:cs typeface="Arial" charset="0"/>
                </a:rPr>
                <a:t>Communication – Association:</a:t>
              </a:r>
              <a:br>
                <a:rPr lang="en-US" altLang="zh-TW" sz="1800" b="1">
                  <a:solidFill>
                    <a:schemeClr val="tx2"/>
                  </a:solidFill>
                  <a:latin typeface="Gill Sans MT" pitchFamily="34" charset="0"/>
                  <a:ea typeface="PMingLiU" pitchFamily="18" charset="-120"/>
                  <a:cs typeface="Arial" charset="0"/>
                </a:rPr>
              </a:br>
              <a:r>
                <a:rPr lang="en-US" altLang="zh-TW" sz="1800">
                  <a:latin typeface="Gill Sans MT" pitchFamily="34" charset="0"/>
                  <a:ea typeface="PMingLiU" pitchFamily="18" charset="-120"/>
                  <a:cs typeface="Arial" charset="0"/>
                </a:rPr>
                <a:t>Shows the Actor and the Use Case communicate</a:t>
              </a:r>
            </a:p>
          </p:txBody>
        </p:sp>
        <p:pic>
          <p:nvPicPr>
            <p:cNvPr id="11270" name="Picture 6" descr="Use Case Model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914400" y="3252787"/>
              <a:ext cx="5676900" cy="1276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1" name="Line 7"/>
            <p:cNvSpPr>
              <a:spLocks noChangeShapeType="1"/>
            </p:cNvSpPr>
            <p:nvPr/>
          </p:nvSpPr>
          <p:spPr bwMode="auto">
            <a:xfrm flipH="1">
              <a:off x="1447800" y="2719387"/>
              <a:ext cx="7620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 lIns="228600" tIns="228600" rIns="228600" bIns="228600">
              <a:spAutoFit/>
            </a:bodyPr>
            <a:lstStyle/>
            <a:p>
              <a:endParaRPr lang="en-US"/>
            </a:p>
          </p:txBody>
        </p:sp>
        <p:sp>
          <p:nvSpPr>
            <p:cNvPr id="11272" name="Line 8"/>
            <p:cNvSpPr>
              <a:spLocks noChangeShapeType="1"/>
            </p:cNvSpPr>
            <p:nvPr/>
          </p:nvSpPr>
          <p:spPr bwMode="auto">
            <a:xfrm flipH="1">
              <a:off x="5867400" y="2871787"/>
              <a:ext cx="6858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 lIns="228600" tIns="228600" rIns="228600" bIns="228600">
              <a:spAutoFit/>
            </a:bodyPr>
            <a:lstStyle/>
            <a:p>
              <a:endParaRPr lang="en-US"/>
            </a:p>
          </p:txBody>
        </p:sp>
        <p:sp>
          <p:nvSpPr>
            <p:cNvPr id="11273" name="Line 9"/>
            <p:cNvSpPr>
              <a:spLocks noChangeShapeType="1"/>
            </p:cNvSpPr>
            <p:nvPr/>
          </p:nvSpPr>
          <p:spPr bwMode="auto">
            <a:xfrm flipV="1">
              <a:off x="2590800" y="3862387"/>
              <a:ext cx="1066800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 lIns="228600" tIns="228600" rIns="228600" bIns="228600">
              <a:spAutoFit/>
            </a:bodyPr>
            <a:lstStyle/>
            <a:p>
              <a:endParaRPr lang="en-US"/>
            </a:p>
          </p:txBody>
        </p:sp>
        <p:sp>
          <p:nvSpPr>
            <p:cNvPr id="11274" name="Text Box 10"/>
            <p:cNvSpPr txBox="1">
              <a:spLocks noChangeArrowheads="1"/>
            </p:cNvSpPr>
            <p:nvPr/>
          </p:nvSpPr>
          <p:spPr bwMode="auto">
            <a:xfrm rot="10800000" flipV="1">
              <a:off x="5713413" y="4921249"/>
              <a:ext cx="3049587" cy="17081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228600" tIns="228600" rIns="228600" bIns="228600">
              <a:sp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  <a:buFont typeface="Wingdings" pitchFamily="2" charset="2"/>
                <a:buNone/>
                <a:tabLst>
                  <a:tab pos="0" algn="l"/>
                </a:tabLst>
              </a:pPr>
              <a:r>
                <a:rPr lang="en-US" altLang="zh-TW" sz="1800" b="1">
                  <a:solidFill>
                    <a:schemeClr val="tx2"/>
                  </a:solidFill>
                  <a:latin typeface="Gill Sans MT" pitchFamily="34" charset="0"/>
                  <a:ea typeface="PMingLiU" pitchFamily="18" charset="-120"/>
                  <a:cs typeface="Arial" charset="0"/>
                </a:rPr>
                <a:t>Use Case Specification:</a:t>
              </a:r>
              <a:br>
                <a:rPr lang="en-US" altLang="zh-TW" sz="1800" b="1">
                  <a:solidFill>
                    <a:schemeClr val="tx2"/>
                  </a:solidFill>
                  <a:latin typeface="Gill Sans MT" pitchFamily="34" charset="0"/>
                  <a:ea typeface="PMingLiU" pitchFamily="18" charset="-120"/>
                  <a:cs typeface="Arial" charset="0"/>
                </a:rPr>
              </a:br>
              <a:r>
                <a:rPr lang="en-US" altLang="zh-TW" sz="1800">
                  <a:latin typeface="Gill Sans MT" pitchFamily="34" charset="0"/>
                  <a:ea typeface="PMingLiU" pitchFamily="18" charset="-120"/>
                  <a:cs typeface="Arial" charset="0"/>
                </a:rPr>
                <a:t>Basic flow of events,</a:t>
              </a:r>
              <a:br>
                <a:rPr lang="en-US" altLang="zh-TW" sz="1800">
                  <a:latin typeface="Gill Sans MT" pitchFamily="34" charset="0"/>
                  <a:ea typeface="PMingLiU" pitchFamily="18" charset="-120"/>
                  <a:cs typeface="Arial" charset="0"/>
                </a:rPr>
              </a:br>
              <a:r>
                <a:rPr lang="en-US" altLang="zh-TW" sz="1800">
                  <a:latin typeface="Gill Sans MT" pitchFamily="34" charset="0"/>
                  <a:ea typeface="PMingLiU" pitchFamily="18" charset="-120"/>
                  <a:cs typeface="Arial" charset="0"/>
                </a:rPr>
                <a:t>alternate flows, error flows and sub-flows as appropriate</a:t>
              </a:r>
            </a:p>
          </p:txBody>
        </p:sp>
        <p:sp>
          <p:nvSpPr>
            <p:cNvPr id="11275" name="Freeform 11"/>
            <p:cNvSpPr>
              <a:spLocks/>
            </p:cNvSpPr>
            <p:nvPr/>
          </p:nvSpPr>
          <p:spPr bwMode="auto">
            <a:xfrm>
              <a:off x="7010400" y="3786187"/>
              <a:ext cx="1168400" cy="1320800"/>
            </a:xfrm>
            <a:custGeom>
              <a:avLst/>
              <a:gdLst>
                <a:gd name="T0" fmla="*/ 0 w 736"/>
                <a:gd name="T1" fmla="*/ 0 h 832"/>
                <a:gd name="T2" fmla="*/ 2147483647 w 736"/>
                <a:gd name="T3" fmla="*/ 2147483647 h 832"/>
                <a:gd name="T4" fmla="*/ 2147483647 w 736"/>
                <a:gd name="T5" fmla="*/ 2147483647 h 832"/>
                <a:gd name="T6" fmla="*/ 2147483647 w 736"/>
                <a:gd name="T7" fmla="*/ 2147483647 h 83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36"/>
                <a:gd name="T13" fmla="*/ 0 h 832"/>
                <a:gd name="T14" fmla="*/ 736 w 736"/>
                <a:gd name="T15" fmla="*/ 832 h 83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36" h="832">
                  <a:moveTo>
                    <a:pt x="0" y="0"/>
                  </a:moveTo>
                  <a:cubicBezTo>
                    <a:pt x="256" y="304"/>
                    <a:pt x="512" y="608"/>
                    <a:pt x="624" y="720"/>
                  </a:cubicBezTo>
                  <a:cubicBezTo>
                    <a:pt x="736" y="832"/>
                    <a:pt x="664" y="664"/>
                    <a:pt x="672" y="672"/>
                  </a:cubicBezTo>
                  <a:cubicBezTo>
                    <a:pt x="680" y="680"/>
                    <a:pt x="676" y="724"/>
                    <a:pt x="672" y="768"/>
                  </a:cubicBez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lIns="228600" tIns="228600" rIns="228600" bIns="228600">
              <a:spAutoFit/>
            </a:bodyPr>
            <a:lstStyle/>
            <a:p>
              <a:endParaRPr lang="en-US"/>
            </a:p>
          </p:txBody>
        </p:sp>
        <p:sp>
          <p:nvSpPr>
            <p:cNvPr id="11276" name="AutoShape 12"/>
            <p:cNvSpPr>
              <a:spLocks noChangeArrowheads="1"/>
            </p:cNvSpPr>
            <p:nvPr/>
          </p:nvSpPr>
          <p:spPr bwMode="auto">
            <a:xfrm>
              <a:off x="6400800" y="3709987"/>
              <a:ext cx="1214438" cy="152400"/>
            </a:xfrm>
            <a:prstGeom prst="leftRightArrow">
              <a:avLst>
                <a:gd name="adj1" fmla="val 50000"/>
                <a:gd name="adj2" fmla="val 159375"/>
              </a:avLst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228600" tIns="228600" rIns="228600" bIns="228600" anchor="ctr">
              <a:spAutoFit/>
            </a:bodyPr>
            <a:lstStyle/>
            <a:p>
              <a:endParaRPr lang="en-US"/>
            </a:p>
          </p:txBody>
        </p:sp>
        <p:sp>
          <p:nvSpPr>
            <p:cNvPr id="11277" name="Line 13"/>
            <p:cNvSpPr>
              <a:spLocks noChangeShapeType="1"/>
            </p:cNvSpPr>
            <p:nvPr/>
          </p:nvSpPr>
          <p:spPr bwMode="auto">
            <a:xfrm flipV="1">
              <a:off x="7086600" y="4395787"/>
              <a:ext cx="609600" cy="685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med" len="med"/>
            </a:ln>
          </p:spPr>
          <p:txBody>
            <a:bodyPr lIns="228600" tIns="228600" rIns="228600" bIns="228600">
              <a:spAutoFit/>
            </a:bodyPr>
            <a:lstStyle/>
            <a:p>
              <a:endParaRPr lang="en-US"/>
            </a:p>
          </p:txBody>
        </p:sp>
        <p:pic>
          <p:nvPicPr>
            <p:cNvPr id="11278" name="Picture 14"/>
            <p:cNvPicPr>
              <a:picLocks noChangeAspect="1" noChangeArrowheads="1"/>
            </p:cNvPicPr>
            <p:nvPr/>
          </p:nvPicPr>
          <p:blipFill>
            <a:blip r:embed="rId4" cstate="print"/>
            <a:srcRect l="15099" t="17981" r="16002" b="7800"/>
            <a:stretch>
              <a:fillRect/>
            </a:stretch>
          </p:blipFill>
          <p:spPr bwMode="auto">
            <a:xfrm>
              <a:off x="7772400" y="3328987"/>
              <a:ext cx="955675" cy="10287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11280" name="Text Box 5"/>
            <p:cNvSpPr txBox="1">
              <a:spLocks noChangeArrowheads="1"/>
            </p:cNvSpPr>
            <p:nvPr/>
          </p:nvSpPr>
          <p:spPr bwMode="auto">
            <a:xfrm rot="10800000" flipV="1">
              <a:off x="914400" y="5915024"/>
              <a:ext cx="4876800" cy="68262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228600" tIns="228600" rIns="228600" bIns="228600">
              <a:spAutoFit/>
            </a:bodyPr>
            <a:lstStyle/>
            <a:p>
              <a:pPr>
                <a:lnSpc>
                  <a:spcPct val="90000"/>
                </a:lnSpc>
                <a:spcBef>
                  <a:spcPct val="50000"/>
                </a:spcBef>
                <a:buClr>
                  <a:schemeClr val="accent2"/>
                </a:buClr>
                <a:buFont typeface="Wingdings" pitchFamily="2" charset="2"/>
                <a:buNone/>
                <a:tabLst>
                  <a:tab pos="0" algn="l"/>
                </a:tabLst>
              </a:pPr>
              <a:r>
                <a:rPr lang="en-US" altLang="zh-TW" sz="1600" i="1">
                  <a:solidFill>
                    <a:schemeClr val="tx2"/>
                  </a:solidFill>
                  <a:latin typeface="Gill Sans MT" pitchFamily="34" charset="0"/>
                  <a:ea typeface="PMingLiU" pitchFamily="18" charset="-120"/>
                  <a:cs typeface="Arial" charset="0"/>
                </a:rPr>
                <a:t>Sumber : IBM software group</a:t>
              </a:r>
              <a:endParaRPr lang="en-US" altLang="zh-TW" sz="1600" i="1">
                <a:latin typeface="Gill Sans MT" pitchFamily="34" charset="0"/>
                <a:ea typeface="PMingLiU" pitchFamily="18" charset="-120"/>
                <a:cs typeface="Arial" charset="0"/>
              </a:endParaRPr>
            </a:p>
          </p:txBody>
        </p:sp>
      </p:grp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2B5276-13E1-4A66-8F5B-014228F8439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Batasan Sistem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Sebagai bagian dari pemodelan, batasan sistem (boundaries of the system) harus didefinisikan.</a:t>
            </a:r>
          </a:p>
          <a:p>
            <a:r>
              <a:rPr lang="id-ID" dirty="0"/>
              <a:t>Penetapan batasan menentukan mana yang berada dalam sistem dan mana yang berada di luar sistem.</a:t>
            </a:r>
          </a:p>
          <a:p>
            <a:pPr lvl="1"/>
            <a:r>
              <a:rPr lang="id-ID" dirty="0" smtClean="0"/>
              <a:t>Aktivitas </a:t>
            </a:r>
            <a:r>
              <a:rPr lang="id-ID" dirty="0"/>
              <a:t>atau kegiatan apa yang perlu diotomasi dan mana yang manual.</a:t>
            </a:r>
          </a:p>
          <a:p>
            <a:pPr lvl="1"/>
            <a:r>
              <a:rPr lang="id-ID" dirty="0"/>
              <a:t>Aktivitas atau kegiatan apa yang dikerjakan oleh sistem lain.</a:t>
            </a:r>
          </a:p>
          <a:p>
            <a:pPr lvl="1"/>
            <a:r>
              <a:rPr lang="id-ID" dirty="0"/>
              <a:t>Solusi yang diberikan berada dalam batasan sistem.</a:t>
            </a:r>
          </a:p>
          <a:p>
            <a:endParaRPr lang="id-ID" dirty="0"/>
          </a:p>
          <a:p>
            <a:endParaRPr lang="id-ID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Aktor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Seseorang atau sesuatu yang berinteraksi dengan sistem yang dikembangkan. </a:t>
            </a:r>
          </a:p>
          <a:p>
            <a:r>
              <a:rPr lang="id-ID" dirty="0"/>
              <a:t>Aktor menyatakan peranan (role) yang dimainkan oleh pengguna saat berinteraksi dengan sistem (use case) </a:t>
            </a:r>
          </a:p>
          <a:p>
            <a:r>
              <a:rPr lang="id-ID" dirty="0"/>
              <a:t>Biasanya, aktor menyatakan peranan yang dilakukan oleh manusia, piranti perangkat keras atau sistem lain</a:t>
            </a:r>
          </a:p>
          <a:p>
            <a:endParaRPr lang="id-ID" dirty="0"/>
          </a:p>
          <a:p>
            <a:endParaRPr lang="id-ID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4114800" y="2667000"/>
            <a:ext cx="838200" cy="1600200"/>
            <a:chOff x="1259" y="1775"/>
            <a:chExt cx="239" cy="521"/>
          </a:xfrm>
        </p:grpSpPr>
        <p:sp>
          <p:nvSpPr>
            <p:cNvPr id="14341" name="Oval 15"/>
            <p:cNvSpPr>
              <a:spLocks noChangeArrowheads="1"/>
            </p:cNvSpPr>
            <p:nvPr/>
          </p:nvSpPr>
          <p:spPr bwMode="auto">
            <a:xfrm>
              <a:off x="1286" y="1775"/>
              <a:ext cx="200" cy="197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1259" y="2154"/>
              <a:ext cx="239" cy="142"/>
              <a:chOff x="1259" y="2154"/>
              <a:chExt cx="239" cy="142"/>
            </a:xfrm>
          </p:grpSpPr>
          <p:sp>
            <p:nvSpPr>
              <p:cNvPr id="14346" name="Line 16"/>
              <p:cNvSpPr>
                <a:spLocks noChangeShapeType="1"/>
              </p:cNvSpPr>
              <p:nvPr/>
            </p:nvSpPr>
            <p:spPr bwMode="auto">
              <a:xfrm flipH="1">
                <a:off x="1259" y="2154"/>
                <a:ext cx="136" cy="14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47" name="Line 17"/>
              <p:cNvSpPr>
                <a:spLocks noChangeShapeType="1"/>
              </p:cNvSpPr>
              <p:nvPr/>
            </p:nvSpPr>
            <p:spPr bwMode="auto">
              <a:xfrm>
                <a:off x="1394" y="2154"/>
                <a:ext cx="104" cy="142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21"/>
            <p:cNvGrpSpPr>
              <a:grpSpLocks/>
            </p:cNvGrpSpPr>
            <p:nvPr/>
          </p:nvGrpSpPr>
          <p:grpSpPr bwMode="auto">
            <a:xfrm>
              <a:off x="1276" y="1988"/>
              <a:ext cx="221" cy="146"/>
              <a:chOff x="1276" y="1988"/>
              <a:chExt cx="221" cy="146"/>
            </a:xfrm>
          </p:grpSpPr>
          <p:sp>
            <p:nvSpPr>
              <p:cNvPr id="14344" name="Line 19"/>
              <p:cNvSpPr>
                <a:spLocks noChangeShapeType="1"/>
              </p:cNvSpPr>
              <p:nvPr/>
            </p:nvSpPr>
            <p:spPr bwMode="auto">
              <a:xfrm>
                <a:off x="1386" y="1988"/>
                <a:ext cx="0" cy="14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45" name="Line 20"/>
              <p:cNvSpPr>
                <a:spLocks noChangeShapeType="1"/>
              </p:cNvSpPr>
              <p:nvPr/>
            </p:nvSpPr>
            <p:spPr bwMode="auto">
              <a:xfrm>
                <a:off x="1276" y="2040"/>
                <a:ext cx="221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537" indent="0">
              <a:buNone/>
            </a:pPr>
            <a:r>
              <a:rPr lang="id-ID" dirty="0" smtClean="0"/>
              <a:t>Simbol</a:t>
            </a:r>
            <a:endParaRPr lang="id-ID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Aktor</a:t>
            </a:r>
            <a:endParaRPr lang="id-ID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Ketika beberapa aktor, sebagai bagian dari peranannya, memainkan peranan yang lebih general, maka dapat dibuat relasi antar aktor, relasi generalization</a:t>
            </a:r>
          </a:p>
          <a:p>
            <a:r>
              <a:rPr lang="id-ID" dirty="0"/>
              <a:t>Perilaku general dideskripsikan dalam actor super-class</a:t>
            </a:r>
          </a:p>
          <a:p>
            <a:r>
              <a:rPr lang="id-ID" dirty="0"/>
              <a:t>Specialized actor mewarisi perilaku super-class</a:t>
            </a:r>
          </a:p>
          <a:p>
            <a:r>
              <a:rPr lang="id-ID" dirty="0"/>
              <a:t>Relasi antar aktor tidak selalu diperlukan.</a:t>
            </a:r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Relasi antar Aktor</a:t>
            </a:r>
            <a:endParaRPr lang="id-ID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905000"/>
            <a:ext cx="55626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Relasi antar Aktor</a:t>
            </a: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1053</TotalTime>
  <Words>638</Words>
  <Application>Microsoft Office PowerPoint</Application>
  <PresentationFormat>On-screen Show (4:3)</PresentationFormat>
  <Paragraphs>101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</vt:lpstr>
      <vt:lpstr>Calibri</vt:lpstr>
      <vt:lpstr>Georgia</vt:lpstr>
      <vt:lpstr>Gill Sans MT</vt:lpstr>
      <vt:lpstr>PMingLiU</vt:lpstr>
      <vt:lpstr>Trebuchet MS</vt:lpstr>
      <vt:lpstr>Wingdings</vt:lpstr>
      <vt:lpstr>Wingdings 2</vt:lpstr>
      <vt:lpstr>Urban</vt:lpstr>
      <vt:lpstr>Analysis Kebutuhan dengan Use Case Modeling</vt:lpstr>
      <vt:lpstr>Kompetensi</vt:lpstr>
      <vt:lpstr>Use Case Diagram</vt:lpstr>
      <vt:lpstr>Komponen Use Case …</vt:lpstr>
      <vt:lpstr>Batasan Sistem</vt:lpstr>
      <vt:lpstr>Aktor</vt:lpstr>
      <vt:lpstr>Aktor</vt:lpstr>
      <vt:lpstr>Relasi antar Aktor</vt:lpstr>
      <vt:lpstr>Relasi antar Aktor</vt:lpstr>
      <vt:lpstr>Use Case</vt:lpstr>
      <vt:lpstr>Use Case</vt:lpstr>
      <vt:lpstr>Relasi Use Case</vt:lpstr>
      <vt:lpstr>Relasi Use Case</vt:lpstr>
      <vt:lpstr>Relasi Use Case</vt:lpstr>
      <vt:lpstr>Relasi Use Case - Include</vt:lpstr>
      <vt:lpstr>Relasi Use Case</vt:lpstr>
      <vt:lpstr>Relasi Use Case</vt:lpstr>
      <vt:lpstr>Relasi Use Case</vt:lpstr>
      <vt:lpstr>Identifikasi Aktor</vt:lpstr>
      <vt:lpstr>Identifikasi Use Case</vt:lpstr>
      <vt:lpstr>Latihan</vt:lpstr>
    </vt:vector>
  </TitlesOfParts>
  <Company>stikom-db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Pendekatan Berorientasi Objek (OO)</dc:title>
  <dc:creator>eriya</dc:creator>
  <cp:lastModifiedBy>Marcello Singadji</cp:lastModifiedBy>
  <cp:revision>43</cp:revision>
  <dcterms:created xsi:type="dcterms:W3CDTF">2010-10-05T01:42:40Z</dcterms:created>
  <dcterms:modified xsi:type="dcterms:W3CDTF">2015-10-29T01:47:52Z</dcterms:modified>
</cp:coreProperties>
</file>