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33C6D-C627-4B57-AC1E-A7CFA7F78A53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94EE7A-8B8C-4811-8C34-FCF1BCA9145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6985053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B6DD-8FFD-49F4-8979-F7CFAC979CCD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A6CB-6C34-46A9-A414-0427E8E0241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075651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3068E-B67E-478C-A7DA-19524E06316B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2584-B846-47D3-9423-5D06386F7D1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7518700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0" y="6324600"/>
            <a:ext cx="18938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13FC8-50EE-4696-A9A2-BD71C746450D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4975" y="6324600"/>
            <a:ext cx="17748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754CE-262A-4091-BCED-B6CC36D1C09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875268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50986-6A0D-42E7-BFFF-D6777CD6405B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E9CD-F84C-4510-BD34-5DE2303736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299392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29262-C86C-4AF0-933D-7647EE3DDC62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5F99-CF39-477C-9DC8-87B1451B082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8059523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8095C3-04E3-4AE2-8A8B-12313A18D4FE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D7E7E2-B9B7-4F93-8CDE-EA84C4658FE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5745811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1880C-FFEB-4259-A1B2-06B48389AE34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979A1-9544-4FE6-A9C9-E401F294351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4438475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594A3-ED8B-4230-8644-11898131F555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4B7F7-A09C-426B-838F-5BAA8886EF1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4057997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74831-3F35-4802-94D1-217583165629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29A3-EDF4-4ADF-877C-F1D0C1F644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5308443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124F6-64C3-425F-82EC-5610F8B16D7E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61E9F-E22F-47E5-B7E0-6BFB77EFAB8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14235863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1657350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04DD455-4444-48D7-9F18-5D7CAC35A276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3745D5-1A14-41F9-9AC5-AA0FB59E795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1044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d-ID" sz="1200" i="1" dirty="0" smtClean="0">
                <a:solidFill>
                  <a:schemeClr val="bg1"/>
                </a:solidFill>
              </a:rPr>
              <a:t>Rekayasa Perangkat Lunak</a:t>
            </a:r>
            <a:r>
              <a:rPr lang="en-US" sz="1200" i="1" dirty="0" smtClean="0">
                <a:solidFill>
                  <a:schemeClr val="bg1"/>
                </a:solidFill>
              </a:rPr>
              <a:t> – SIF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73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Associations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class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lurus</a:t>
            </a:r>
            <a:endParaRPr lang="en-US" dirty="0" smtClean="0"/>
          </a:p>
          <a:p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ditambahkan</a:t>
            </a:r>
            <a:r>
              <a:rPr lang="en-US" dirty="0" smtClean="0"/>
              <a:t> label </a:t>
            </a:r>
            <a:r>
              <a:rPr lang="en-US" dirty="0" err="1" smtClean="0"/>
              <a:t>dan</a:t>
            </a:r>
            <a:r>
              <a:rPr lang="en-US" dirty="0" smtClean="0"/>
              <a:t> multiplicity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memperjelas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267200"/>
            <a:ext cx="58293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Multiplicity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Indikasi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properti</a:t>
            </a:r>
            <a:endParaRPr lang="en-US" dirty="0" smtClean="0"/>
          </a:p>
          <a:p>
            <a:pPr lvl="1"/>
            <a:r>
              <a:rPr lang="en-US" dirty="0" smtClean="0"/>
              <a:t>1 (</a:t>
            </a:r>
            <a:r>
              <a:rPr lang="en-US" dirty="0" err="1" smtClean="0"/>
              <a:t>pasti</a:t>
            </a:r>
            <a:r>
              <a:rPr lang="en-US" dirty="0" smtClean="0"/>
              <a:t> 1)</a:t>
            </a:r>
          </a:p>
          <a:p>
            <a:pPr lvl="1"/>
            <a:r>
              <a:rPr lang="en-US" dirty="0" smtClean="0"/>
              <a:t> 0..1 (0 </a:t>
            </a:r>
            <a:r>
              <a:rPr lang="en-US" dirty="0" err="1" smtClean="0"/>
              <a:t>atau</a:t>
            </a:r>
            <a:r>
              <a:rPr lang="en-US" dirty="0" smtClean="0"/>
              <a:t> 1)</a:t>
            </a:r>
          </a:p>
          <a:p>
            <a:pPr lvl="1"/>
            <a:r>
              <a:rPr lang="en-US" dirty="0" smtClean="0"/>
              <a:t> *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batasan</a:t>
            </a:r>
            <a:r>
              <a:rPr lang="en-US" dirty="0" smtClean="0"/>
              <a:t>, </a:t>
            </a:r>
            <a:r>
              <a:rPr lang="en-US" dirty="0" err="1" smtClean="0"/>
              <a:t>bisa</a:t>
            </a:r>
            <a:r>
              <a:rPr lang="en-US" dirty="0" smtClean="0"/>
              <a:t> 0, 1, ..., n)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yang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one-to-one </a:t>
            </a:r>
            <a:r>
              <a:rPr lang="en-US" dirty="0" err="1" smtClean="0"/>
              <a:t>dan</a:t>
            </a:r>
            <a:r>
              <a:rPr lang="en-US" dirty="0" smtClean="0"/>
              <a:t> one-to-many </a:t>
            </a:r>
            <a:r>
              <a:rPr lang="en-US" dirty="0" err="1" smtClean="0"/>
              <a:t>pada</a:t>
            </a:r>
            <a:r>
              <a:rPr lang="en-US" dirty="0" smtClean="0"/>
              <a:t> relational database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Inheritance/generalization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 class </a:t>
            </a:r>
            <a:r>
              <a:rPr lang="en-US" dirty="0" err="1" smtClean="0"/>
              <a:t>mewarisi</a:t>
            </a:r>
            <a:r>
              <a:rPr lang="en-US" dirty="0" smtClean="0"/>
              <a:t> feature </a:t>
            </a:r>
            <a:r>
              <a:rPr lang="en-US" dirty="0" err="1" smtClean="0"/>
              <a:t>dari</a:t>
            </a:r>
            <a:r>
              <a:rPr lang="en-US" dirty="0" smtClean="0"/>
              <a:t> super </a:t>
            </a:r>
            <a:r>
              <a:rPr lang="en-US" dirty="0" err="1" smtClean="0"/>
              <a:t>classnya</a:t>
            </a:r>
            <a:endParaRPr lang="en-US" dirty="0" smtClean="0"/>
          </a:p>
          <a:p>
            <a:r>
              <a:rPr lang="en-US" dirty="0" err="1" smtClean="0"/>
              <a:t>Dinotasikan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panah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super class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Inheritance/generalization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143000"/>
            <a:ext cx="4495800" cy="54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Aggregation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'has a' relationship</a:t>
            </a:r>
          </a:p>
          <a:p>
            <a:r>
              <a:rPr lang="en-US" dirty="0" err="1" smtClean="0"/>
              <a:t>Dinotasikan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diamond “</a:t>
            </a:r>
            <a:r>
              <a:rPr lang="en-US" dirty="0" err="1" smtClean="0"/>
              <a:t>kosong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</a:p>
          <a:p>
            <a:pPr lvl="1"/>
            <a:r>
              <a:rPr lang="en-US" sz="2400" dirty="0" err="1" smtClean="0"/>
              <a:t>Klub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endParaRPr lang="en-US" sz="2400" dirty="0" smtClean="0"/>
          </a:p>
          <a:p>
            <a:pPr lvl="1"/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 smtClean="0"/>
              <a:t>tersendiri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kehadiran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klub</a:t>
            </a:r>
            <a:endParaRPr lang="en-US" sz="2400" dirty="0" smtClean="0"/>
          </a:p>
          <a:p>
            <a:pPr lvl="1"/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dipisah</a:t>
            </a:r>
            <a:r>
              <a:rPr lang="en-US" sz="2400" dirty="0" smtClean="0"/>
              <a:t>,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merubah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876800"/>
            <a:ext cx="6553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Aggregation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  </a:t>
            </a:r>
          </a:p>
          <a:p>
            <a:pPr lvl="1"/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ruangan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meja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kursi</a:t>
            </a:r>
            <a:endParaRPr lang="en-US" dirty="0" smtClean="0"/>
          </a:p>
          <a:p>
            <a:pPr lvl="1"/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, </a:t>
            </a:r>
            <a:r>
              <a:rPr lang="en-US" dirty="0" err="1" smtClean="0"/>
              <a:t>meja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886200"/>
            <a:ext cx="5791200" cy="269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Composition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'has a' or 'contains a' relationship (whole-part)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err="1" smtClean="0"/>
              <a:t>Kampus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CS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kampus</a:t>
            </a:r>
            <a:r>
              <a:rPr lang="en-US" sz="2400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CS (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satunya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kampus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CS</a:t>
            </a:r>
            <a:endParaRPr 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4419600"/>
            <a:ext cx="6400800" cy="1738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Contoh</a:t>
            </a:r>
            <a:r>
              <a:rPr lang="en-US" sz="3200" dirty="0" smtClean="0"/>
              <a:t> Aggregation </a:t>
            </a:r>
            <a:r>
              <a:rPr lang="en-US" sz="3200" dirty="0" err="1" smtClean="0"/>
              <a:t>dan</a:t>
            </a:r>
            <a:r>
              <a:rPr lang="en-US" sz="3200" dirty="0" smtClean="0"/>
              <a:t> Composition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81200"/>
            <a:ext cx="759076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56" y="1567536"/>
            <a:ext cx="902625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Class diagrams are the most common diagram found in modeling object- oriented systems. A class diagram shows a set of classes, interfaces, and collaborations and their relationships.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Class </a:t>
            </a:r>
            <a:r>
              <a:rPr lang="en-US" sz="3200" dirty="0" err="1" smtClean="0"/>
              <a:t>menggambarkan</a:t>
            </a:r>
            <a:r>
              <a:rPr lang="en-US" sz="3200" dirty="0" smtClean="0"/>
              <a:t> </a:t>
            </a:r>
            <a:r>
              <a:rPr lang="en-US" sz="3200" dirty="0" err="1" smtClean="0"/>
              <a:t>keadaan</a:t>
            </a:r>
            <a:r>
              <a:rPr lang="en-US" sz="3200" dirty="0" smtClean="0"/>
              <a:t> (</a:t>
            </a:r>
            <a:r>
              <a:rPr lang="en-US" sz="3200" dirty="0" err="1" smtClean="0"/>
              <a:t>atribut</a:t>
            </a:r>
            <a:r>
              <a:rPr lang="en-US" sz="3200" dirty="0" smtClean="0"/>
              <a:t>/</a:t>
            </a:r>
            <a:r>
              <a:rPr lang="en-US" sz="3200" dirty="0" err="1" smtClean="0"/>
              <a:t>properti</a:t>
            </a:r>
            <a:r>
              <a:rPr lang="en-US" sz="3200" dirty="0" smtClean="0"/>
              <a:t>)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sistem</a:t>
            </a:r>
            <a:r>
              <a:rPr lang="en-US" sz="3200" dirty="0" smtClean="0"/>
              <a:t>, </a:t>
            </a:r>
            <a:r>
              <a:rPr lang="en-US" sz="3200" dirty="0" err="1" smtClean="0"/>
              <a:t>sekaligus</a:t>
            </a:r>
            <a:r>
              <a:rPr lang="en-US" sz="3200" dirty="0" smtClean="0"/>
              <a:t> </a:t>
            </a:r>
            <a:r>
              <a:rPr lang="en-US" sz="3200" dirty="0" err="1" smtClean="0"/>
              <a:t>menawarkan</a:t>
            </a:r>
            <a:r>
              <a:rPr lang="en-US" sz="3200" dirty="0" smtClean="0"/>
              <a:t> </a:t>
            </a:r>
            <a:r>
              <a:rPr lang="en-US" sz="3200" dirty="0" err="1" smtClean="0"/>
              <a:t>layanan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memanipulasi</a:t>
            </a:r>
            <a:r>
              <a:rPr lang="en-US" sz="3200" dirty="0" smtClean="0"/>
              <a:t> </a:t>
            </a:r>
            <a:r>
              <a:rPr lang="en-US" sz="3200" dirty="0" err="1" smtClean="0"/>
              <a:t>keadaan</a:t>
            </a:r>
            <a:r>
              <a:rPr lang="en-US" sz="3200" dirty="0" smtClean="0"/>
              <a:t> </a:t>
            </a:r>
            <a:r>
              <a:rPr lang="en-US" sz="3200" dirty="0" err="1" smtClean="0"/>
              <a:t>tersebut</a:t>
            </a:r>
            <a:r>
              <a:rPr lang="en-US" sz="3200" dirty="0" smtClean="0"/>
              <a:t> (</a:t>
            </a:r>
            <a:r>
              <a:rPr lang="en-US" sz="3200" dirty="0" err="1" smtClean="0"/>
              <a:t>metoda</a:t>
            </a:r>
            <a:r>
              <a:rPr lang="en-US" sz="3200" dirty="0" smtClean="0"/>
              <a:t>/</a:t>
            </a:r>
            <a:r>
              <a:rPr lang="en-US" sz="3200" dirty="0" err="1" smtClean="0"/>
              <a:t>fungsi</a:t>
            </a:r>
            <a:r>
              <a:rPr lang="en-US" sz="3200" dirty="0" smtClean="0"/>
              <a:t>).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Diagram yang paling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dijumpai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UML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class diagram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dan</a:t>
            </a:r>
            <a:r>
              <a:rPr lang="en-US" dirty="0" smtClean="0"/>
              <a:t> interface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operasinya</a:t>
            </a:r>
            <a:endParaRPr lang="en-US" dirty="0" smtClean="0"/>
          </a:p>
          <a:p>
            <a:pPr lvl="1"/>
            <a:r>
              <a:rPr lang="en-US" dirty="0" err="1" smtClean="0"/>
              <a:t>Relasi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US" dirty="0" smtClean="0"/>
          </a:p>
          <a:p>
            <a:pPr lvl="1"/>
            <a:r>
              <a:rPr lang="en-US" dirty="0" smtClean="0"/>
              <a:t>Constraint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objek-objek</a:t>
            </a:r>
            <a:r>
              <a:rPr lang="en-US" dirty="0" smtClean="0"/>
              <a:t> yang  </a:t>
            </a:r>
            <a:r>
              <a:rPr lang="en-US" dirty="0" err="1" smtClean="0"/>
              <a:t>saling</a:t>
            </a:r>
            <a:r>
              <a:rPr lang="en-US" smtClean="0"/>
              <a:t> berhubungan</a:t>
            </a:r>
            <a:endParaRPr lang="en-US" dirty="0" smtClean="0"/>
          </a:p>
          <a:p>
            <a:pPr lvl="1"/>
            <a:r>
              <a:rPr lang="en-US" dirty="0" smtClean="0"/>
              <a:t>Inheritance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class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Merepresentasikan</a:t>
            </a:r>
            <a:r>
              <a:rPr lang="en-US" sz="3200" dirty="0" smtClean="0"/>
              <a:t> blueprint </a:t>
            </a:r>
            <a:r>
              <a:rPr lang="en-US" sz="3200" dirty="0" err="1" smtClean="0"/>
              <a:t>dari</a:t>
            </a:r>
            <a:r>
              <a:rPr lang="en-US" sz="3200" dirty="0" smtClean="0"/>
              <a:t> object</a:t>
            </a:r>
          </a:p>
          <a:p>
            <a:pPr lvl="1"/>
            <a:r>
              <a:rPr lang="en-US" sz="2800" dirty="0" err="1" smtClean="0"/>
              <a:t>Properti</a:t>
            </a:r>
            <a:r>
              <a:rPr lang="en-US" sz="2800" dirty="0" smtClean="0"/>
              <a:t>: </a:t>
            </a:r>
            <a:r>
              <a:rPr lang="en-US" sz="2800" dirty="0" err="1" smtClean="0"/>
              <a:t>ciri</a:t>
            </a:r>
            <a:r>
              <a:rPr lang="en-US" sz="2800" dirty="0" smtClean="0"/>
              <a:t> </a:t>
            </a:r>
            <a:r>
              <a:rPr lang="en-US" sz="2800" dirty="0" err="1" smtClean="0"/>
              <a:t>khas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pembeda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objek</a:t>
            </a:r>
            <a:endParaRPr lang="en-US" sz="2800" dirty="0" smtClean="0"/>
          </a:p>
          <a:p>
            <a:pPr lvl="1"/>
            <a:r>
              <a:rPr lang="en-US" sz="2800" dirty="0" err="1" smtClean="0"/>
              <a:t>Metode</a:t>
            </a:r>
            <a:r>
              <a:rPr lang="en-US" sz="2800" dirty="0" smtClean="0"/>
              <a:t>: </a:t>
            </a:r>
            <a:r>
              <a:rPr lang="en-US" sz="2800" dirty="0" err="1" smtClean="0"/>
              <a:t>aksi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objek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endParaRPr lang="en-US" sz="2800" dirty="0" smtClean="0"/>
          </a:p>
          <a:p>
            <a:r>
              <a:rPr lang="en-US" sz="3200" dirty="0" err="1" smtClean="0"/>
              <a:t>Contoh</a:t>
            </a:r>
            <a:r>
              <a:rPr lang="en-US" sz="3200" dirty="0" smtClean="0"/>
              <a:t> class </a:t>
            </a:r>
            <a:r>
              <a:rPr lang="en-US" sz="3200" dirty="0" err="1" smtClean="0"/>
              <a:t>Manusia</a:t>
            </a:r>
            <a:endParaRPr lang="en-US" sz="3200" dirty="0" smtClean="0"/>
          </a:p>
          <a:p>
            <a:pPr lvl="1"/>
            <a:r>
              <a:rPr lang="en-US" sz="2800" dirty="0" err="1" smtClean="0"/>
              <a:t>Attribut</a:t>
            </a:r>
            <a:r>
              <a:rPr lang="en-US" sz="2800" dirty="0" smtClean="0"/>
              <a:t>: </a:t>
            </a:r>
            <a:r>
              <a:rPr lang="en-US" sz="2800" dirty="0" err="1" smtClean="0"/>
              <a:t>nama</a:t>
            </a:r>
            <a:r>
              <a:rPr lang="en-US" sz="2800" dirty="0" smtClean="0"/>
              <a:t>, </a:t>
            </a:r>
            <a:r>
              <a:rPr lang="en-US" sz="2800" dirty="0" err="1" smtClean="0"/>
              <a:t>usia</a:t>
            </a:r>
            <a:r>
              <a:rPr lang="en-US" sz="2800" dirty="0" smtClean="0"/>
              <a:t>, </a:t>
            </a:r>
            <a:r>
              <a:rPr lang="en-US" sz="2800" dirty="0" err="1" smtClean="0"/>
              <a:t>tanggal</a:t>
            </a:r>
            <a:r>
              <a:rPr lang="en-US" sz="2800" dirty="0" smtClean="0"/>
              <a:t> </a:t>
            </a:r>
            <a:r>
              <a:rPr lang="en-US" sz="2800" dirty="0" err="1" smtClean="0"/>
              <a:t>lahir</a:t>
            </a:r>
            <a:endParaRPr lang="en-US" sz="2800" dirty="0" smtClean="0"/>
          </a:p>
          <a:p>
            <a:pPr lvl="1"/>
            <a:r>
              <a:rPr lang="en-US" sz="2800" dirty="0" smtClean="0"/>
              <a:t>Method: </a:t>
            </a:r>
            <a:r>
              <a:rPr lang="en-US" sz="2800" dirty="0" err="1" smtClean="0"/>
              <a:t>berjalan</a:t>
            </a:r>
            <a:r>
              <a:rPr lang="en-US" sz="2800" dirty="0" smtClean="0"/>
              <a:t>, </a:t>
            </a:r>
            <a:r>
              <a:rPr lang="en-US" sz="2800" dirty="0" err="1" smtClean="0"/>
              <a:t>makan</a:t>
            </a:r>
            <a:r>
              <a:rPr lang="en-US" sz="2800" dirty="0" smtClean="0"/>
              <a:t>, </a:t>
            </a:r>
            <a:r>
              <a:rPr lang="en-US" sz="2800" dirty="0" err="1" smtClean="0"/>
              <a:t>minum</a:t>
            </a:r>
            <a:endParaRPr lang="en-US" sz="2800" dirty="0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Notasi</a:t>
            </a:r>
            <a:r>
              <a:rPr lang="en-US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3 </a:t>
            </a:r>
            <a:r>
              <a:rPr lang="en-US" dirty="0" err="1" smtClean="0"/>
              <a:t>bagian</a:t>
            </a:r>
            <a:r>
              <a:rPr lang="en-US" dirty="0" smtClean="0"/>
              <a:t>: </a:t>
            </a:r>
          </a:p>
          <a:p>
            <a:pPr lvl="1"/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endParaRPr lang="en-US" sz="2800" dirty="0" smtClean="0"/>
          </a:p>
          <a:p>
            <a:pPr lvl="1"/>
            <a:r>
              <a:rPr lang="en-US" sz="2800" dirty="0" err="1" smtClean="0"/>
              <a:t>Atribut</a:t>
            </a:r>
            <a:endParaRPr lang="en-US" sz="2800" dirty="0" smtClean="0"/>
          </a:p>
          <a:p>
            <a:pPr lvl="1"/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/operation </a:t>
            </a:r>
          </a:p>
          <a:p>
            <a:pPr>
              <a:lnSpc>
                <a:spcPct val="80000"/>
              </a:lnSpc>
            </a:pPr>
            <a:endParaRPr lang="en-US" sz="32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9812" y="3200400"/>
            <a:ext cx="4343400" cy="2427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Menyatakan</a:t>
            </a:r>
            <a:r>
              <a:rPr lang="en-US" sz="3200" dirty="0" smtClean="0"/>
              <a:t> level </a:t>
            </a:r>
            <a:r>
              <a:rPr lang="en-US" sz="3200" dirty="0" err="1" smtClean="0"/>
              <a:t>akses</a:t>
            </a:r>
            <a:r>
              <a:rPr lang="en-US" sz="3200" dirty="0" smtClean="0"/>
              <a:t> </a:t>
            </a:r>
            <a:r>
              <a:rPr lang="en-US" sz="3200" dirty="0" err="1" smtClean="0"/>
              <a:t>sebuah</a:t>
            </a:r>
            <a:r>
              <a:rPr lang="en-US" sz="3200" dirty="0" smtClean="0"/>
              <a:t> object</a:t>
            </a:r>
          </a:p>
          <a:p>
            <a:r>
              <a:rPr lang="en-US" sz="3200" dirty="0" smtClean="0"/>
              <a:t>Visibility </a:t>
            </a:r>
            <a:r>
              <a:rPr lang="en-US" sz="3200" dirty="0" err="1" smtClean="0"/>
              <a:t>dapat</a:t>
            </a:r>
            <a:r>
              <a:rPr lang="en-US" sz="3200" dirty="0" smtClean="0"/>
              <a:t> </a:t>
            </a:r>
            <a:r>
              <a:rPr lang="en-US" sz="3200" dirty="0" err="1" smtClean="0"/>
              <a:t>diterapkan</a:t>
            </a:r>
            <a:r>
              <a:rPr lang="en-US" sz="3200" dirty="0" smtClean="0"/>
              <a:t> </a:t>
            </a:r>
            <a:r>
              <a:rPr lang="en-US" sz="3200" dirty="0" err="1" smtClean="0"/>
              <a:t>pada</a:t>
            </a:r>
            <a:r>
              <a:rPr lang="en-US" sz="3200" dirty="0" smtClean="0"/>
              <a:t> </a:t>
            </a:r>
            <a:r>
              <a:rPr lang="en-US" sz="3200" dirty="0" err="1" smtClean="0"/>
              <a:t>atribut</a:t>
            </a:r>
            <a:r>
              <a:rPr lang="en-US" sz="3200" dirty="0" smtClean="0"/>
              <a:t> </a:t>
            </a:r>
            <a:r>
              <a:rPr lang="en-US" sz="3200" dirty="0" err="1" smtClean="0"/>
              <a:t>atau</a:t>
            </a:r>
            <a:r>
              <a:rPr lang="en-US" sz="3200" dirty="0" smtClean="0"/>
              <a:t> </a:t>
            </a:r>
            <a:r>
              <a:rPr lang="en-US" sz="3200" dirty="0" err="1" smtClean="0"/>
              <a:t>methode</a:t>
            </a:r>
            <a:endParaRPr lang="en-US" sz="3200" dirty="0" smtClean="0"/>
          </a:p>
          <a:p>
            <a:r>
              <a:rPr lang="en-US" sz="3200" dirty="0" err="1" smtClean="0"/>
              <a:t>Tampilkan</a:t>
            </a:r>
            <a:r>
              <a:rPr lang="en-US" sz="3200" dirty="0" smtClean="0"/>
              <a:t> visibility </a:t>
            </a:r>
            <a:r>
              <a:rPr lang="en-US" sz="3200" dirty="0" err="1" smtClean="0"/>
              <a:t>secara</a:t>
            </a:r>
            <a:r>
              <a:rPr lang="en-US" sz="3200" dirty="0" smtClean="0"/>
              <a:t> </a:t>
            </a:r>
            <a:r>
              <a:rPr lang="en-US" sz="3200" dirty="0" err="1" smtClean="0"/>
              <a:t>urut</a:t>
            </a:r>
            <a:r>
              <a:rPr lang="en-US" sz="3200" dirty="0" smtClean="0"/>
              <a:t> </a:t>
            </a:r>
            <a:r>
              <a:rPr lang="en-US" sz="3200" dirty="0" err="1" smtClean="0"/>
              <a:t>berkelompok</a:t>
            </a:r>
            <a:r>
              <a:rPr lang="en-US" sz="3200" dirty="0" smtClean="0"/>
              <a:t> </a:t>
            </a:r>
            <a:r>
              <a:rPr lang="en-US" sz="3200" dirty="0" err="1" smtClean="0"/>
              <a:t>mulai</a:t>
            </a:r>
            <a:r>
              <a:rPr lang="en-US" sz="3200" dirty="0" smtClean="0"/>
              <a:t> </a:t>
            </a:r>
            <a:r>
              <a:rPr lang="en-US" sz="3200" dirty="0" err="1" smtClean="0"/>
              <a:t>dari</a:t>
            </a:r>
            <a:r>
              <a:rPr lang="en-US" sz="3200" dirty="0" smtClean="0"/>
              <a:t> </a:t>
            </a:r>
            <a:r>
              <a:rPr lang="en-US" sz="3200" dirty="0" err="1" smtClean="0"/>
              <a:t>urutan</a:t>
            </a:r>
            <a:r>
              <a:rPr lang="en-US" sz="3200" dirty="0" smtClean="0"/>
              <a:t> </a:t>
            </a:r>
            <a:r>
              <a:rPr lang="en-US" sz="3200" dirty="0" err="1" smtClean="0"/>
              <a:t>tertinggi</a:t>
            </a:r>
            <a:endParaRPr lang="en-US" sz="3200" dirty="0" smtClean="0"/>
          </a:p>
          <a:p>
            <a:r>
              <a:rPr lang="en-US" sz="3200" dirty="0" smtClean="0"/>
              <a:t>Type data (</a:t>
            </a:r>
            <a:r>
              <a:rPr lang="en-US" sz="3200" dirty="0" err="1" smtClean="0"/>
              <a:t>int,float,char</a:t>
            </a:r>
            <a:r>
              <a:rPr lang="en-US" sz="3200" dirty="0" smtClean="0"/>
              <a:t>) </a:t>
            </a:r>
            <a:r>
              <a:rPr lang="en-US" sz="3200" dirty="0" err="1" smtClean="0"/>
              <a:t>dari</a:t>
            </a:r>
            <a:r>
              <a:rPr lang="en-US" sz="3200" dirty="0" smtClean="0"/>
              <a:t> </a:t>
            </a:r>
            <a:r>
              <a:rPr lang="en-US" sz="3200" dirty="0" err="1" smtClean="0"/>
              <a:t>sebuah</a:t>
            </a:r>
            <a:r>
              <a:rPr lang="en-US" sz="3200" dirty="0" smtClean="0"/>
              <a:t> </a:t>
            </a:r>
            <a:r>
              <a:rPr lang="en-US" sz="3200" dirty="0" err="1" smtClean="0"/>
              <a:t>atribut</a:t>
            </a:r>
            <a:r>
              <a:rPr lang="en-US" sz="3200" dirty="0" smtClean="0"/>
              <a:t> </a:t>
            </a:r>
            <a:r>
              <a:rPr lang="en-US" sz="3200" dirty="0" err="1" smtClean="0"/>
              <a:t>dapat</a:t>
            </a:r>
            <a:r>
              <a:rPr lang="en-US" sz="3200" dirty="0" smtClean="0"/>
              <a:t> </a:t>
            </a:r>
            <a:r>
              <a:rPr lang="en-US" sz="3200" dirty="0" err="1" smtClean="0"/>
              <a:t>disertakan</a:t>
            </a:r>
            <a:endParaRPr lang="en-US" sz="3200" dirty="0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  <a:buNone/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800" dirty="0" smtClean="0"/>
              <a:t>Private,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dipanggil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luar</a:t>
            </a:r>
            <a:r>
              <a:rPr lang="en-US" sz="2800" dirty="0" smtClean="0"/>
              <a:t> class yang </a:t>
            </a:r>
            <a:r>
              <a:rPr lang="en-US" sz="2800" dirty="0" err="1" smtClean="0"/>
              <a:t>bersangkutan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800" dirty="0" smtClean="0"/>
              <a:t>Protected,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dipanggil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class yang </a:t>
            </a:r>
            <a:r>
              <a:rPr lang="en-US" sz="2800" dirty="0" err="1" smtClean="0"/>
              <a:t>bersangkutan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anak-anak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mewarisinya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800" dirty="0" smtClean="0"/>
              <a:t>Public,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dipanggil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siapa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05000"/>
            <a:ext cx="3276600" cy="200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Class Diagram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787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Association</a:t>
            </a:r>
          </a:p>
          <a:p>
            <a:r>
              <a:rPr lang="en-US" dirty="0" smtClean="0"/>
              <a:t>Inheritance/generalization</a:t>
            </a:r>
          </a:p>
          <a:p>
            <a:r>
              <a:rPr lang="en-US" dirty="0" smtClean="0"/>
              <a:t>Aggregation</a:t>
            </a:r>
          </a:p>
          <a:p>
            <a:r>
              <a:rPr lang="en-US" dirty="0" smtClean="0"/>
              <a:t>Composition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381</Words>
  <Application>Microsoft Office PowerPoint</Application>
  <PresentationFormat>On-screen Show (4:3)</PresentationFormat>
  <Paragraphs>78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Georgia</vt:lpstr>
      <vt:lpstr>Trebuchet MS</vt:lpstr>
      <vt:lpstr>Wingdings</vt:lpstr>
      <vt:lpstr>Wingdings 2</vt:lpstr>
      <vt:lpstr>Urban</vt:lpstr>
      <vt:lpstr>CLASS DIAGRAM</vt:lpstr>
      <vt:lpstr>Class Diagram</vt:lpstr>
      <vt:lpstr>Class Diagram</vt:lpstr>
      <vt:lpstr>Class</vt:lpstr>
      <vt:lpstr>Class</vt:lpstr>
      <vt:lpstr>Visibility</vt:lpstr>
      <vt:lpstr>Visibility</vt:lpstr>
      <vt:lpstr>Class Diagram</vt:lpstr>
      <vt:lpstr>Relationship </vt:lpstr>
      <vt:lpstr>Associations </vt:lpstr>
      <vt:lpstr>Multiplicity </vt:lpstr>
      <vt:lpstr>Inheritance/generalization </vt:lpstr>
      <vt:lpstr>Inheritance/generalization </vt:lpstr>
      <vt:lpstr>Aggregation </vt:lpstr>
      <vt:lpstr>Aggregation </vt:lpstr>
      <vt:lpstr>Composition </vt:lpstr>
      <vt:lpstr>Contoh Aggregation dan Composition</vt:lpstr>
      <vt:lpstr>Contoh</vt:lpstr>
      <vt:lpstr>PowerPoint Presentation</vt:lpstr>
    </vt:vector>
  </TitlesOfParts>
  <Company>stikom-db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DIAGRAM</dc:title>
  <dc:creator>eriya</dc:creator>
  <cp:lastModifiedBy>Marcello Singadji</cp:lastModifiedBy>
  <cp:revision>15</cp:revision>
  <dcterms:created xsi:type="dcterms:W3CDTF">2010-10-05T04:09:38Z</dcterms:created>
  <dcterms:modified xsi:type="dcterms:W3CDTF">2015-11-05T08:15:30Z</dcterms:modified>
</cp:coreProperties>
</file>