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5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1" d="100"/>
          <a:sy n="71" d="100"/>
        </p:scale>
        <p:origin x="129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 useBgFill="1">
        <p:nvSpPr>
          <p:cNvPr id="11" name="Rounded Rectangle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 useBgFill="1">
        <p:nvSpPr>
          <p:cNvPr id="12" name="Rounded Rectangle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pic>
        <p:nvPicPr>
          <p:cNvPr id="17" name="Picture 4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813" y="5038725"/>
            <a:ext cx="1828800" cy="183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33C6D-C627-4B57-AC1E-A7CFA7F78A53}" type="datetimeFigureOut">
              <a:rPr lang="id-ID"/>
              <a:pPr>
                <a:defRPr/>
              </a:pPr>
              <a:t>29/09/2016</a:t>
            </a:fld>
            <a:endParaRPr lang="id-ID"/>
          </a:p>
        </p:txBody>
      </p:sp>
      <p:sp>
        <p:nvSpPr>
          <p:cNvPr id="19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0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994EE7A-8B8C-4811-8C34-FCF1BCA9145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88836023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6B6DD-8FFD-49F4-8979-F7CFAC979CCD}" type="datetimeFigureOut">
              <a:rPr lang="id-ID"/>
              <a:pPr>
                <a:defRPr/>
              </a:pPr>
              <a:t>29/09/2016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5A6CB-6C34-46A9-A414-0427E8E0241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72229350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3068E-B67E-478C-A7DA-19524E06316B}" type="datetimeFigureOut">
              <a:rPr lang="id-ID"/>
              <a:pPr>
                <a:defRPr/>
              </a:pPr>
              <a:t>29/09/2016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82584-B846-47D3-9423-5D06386F7D1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08789873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0" y="6324600"/>
            <a:ext cx="18938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13FC8-50EE-4696-A9A2-BD71C746450D}" type="datetimeFigureOut">
              <a:rPr lang="id-ID"/>
              <a:pPr>
                <a:defRPr/>
              </a:pPr>
              <a:t>29/09/2016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4975" y="6324600"/>
            <a:ext cx="17748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754CE-262A-4091-BCED-B6CC36D1C09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09767999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50986-6A0D-42E7-BFFF-D6777CD6405B}" type="datetimeFigureOut">
              <a:rPr lang="id-ID"/>
              <a:pPr>
                <a:defRPr/>
              </a:pPr>
              <a:t>29/09/2016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CE9CD-F84C-4510-BD34-5DE2303736C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02035097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29262-C86C-4AF0-933D-7647EE3DDC62}" type="datetimeFigureOut">
              <a:rPr lang="id-ID"/>
              <a:pPr>
                <a:defRPr/>
              </a:pPr>
              <a:t>29/09/2016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95F99-CF39-477C-9DC8-87B1451B0823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45832835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38095C3-04E3-4AE2-8A8B-12313A18D4FE}" type="datetimeFigureOut">
              <a:rPr lang="id-ID"/>
              <a:pPr>
                <a:defRPr/>
              </a:pPr>
              <a:t>29/09/2016</a:t>
            </a:fld>
            <a:endParaRPr lang="id-ID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BD7E7E2-B9B7-4F93-8CDE-EA84C4658FE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4629970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1880C-FFEB-4259-A1B2-06B48389AE34}" type="datetimeFigureOut">
              <a:rPr lang="id-ID"/>
              <a:pPr>
                <a:defRPr/>
              </a:pPr>
              <a:t>29/09/2016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979A1-9544-4FE6-A9C9-E401F294351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41031586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594A3-ED8B-4230-8644-11898131F555}" type="datetimeFigureOut">
              <a:rPr lang="id-ID"/>
              <a:pPr>
                <a:defRPr/>
              </a:pPr>
              <a:t>29/09/2016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4B7F7-A09C-426B-838F-5BAA8886EF1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77537008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74831-3F35-4802-94D1-217583165629}" type="datetimeFigureOut">
              <a:rPr lang="id-ID"/>
              <a:pPr>
                <a:defRPr/>
              </a:pPr>
              <a:t>29/09/2016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129A3-EDF4-4ADF-877C-F1D0C1F644D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0240422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124F6-64C3-425F-82EC-5610F8B16D7E}" type="datetimeFigureOut">
              <a:rPr lang="id-ID"/>
              <a:pPr>
                <a:defRPr/>
              </a:pPr>
              <a:t>29/09/2016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61E9F-E22F-47E5-B7E0-6BFB77EFAB8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50722764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39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836613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 smtClean="0"/>
              <a:t>Click to edit Master title style</a:t>
            </a:r>
          </a:p>
        </p:txBody>
      </p:sp>
      <p:sp>
        <p:nvSpPr>
          <p:cNvPr id="104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943100"/>
            <a:ext cx="8229600" cy="432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 smtClean="0"/>
              <a:t>Click to edit Master text styles</a:t>
            </a:r>
          </a:p>
          <a:p>
            <a:pPr lvl="1"/>
            <a:r>
              <a:rPr lang="en-US" altLang="id-ID" smtClean="0"/>
              <a:t>Second level</a:t>
            </a:r>
          </a:p>
          <a:p>
            <a:pPr lvl="2"/>
            <a:r>
              <a:rPr lang="en-US" altLang="id-ID" smtClean="0"/>
              <a:t>Third level</a:t>
            </a:r>
          </a:p>
          <a:p>
            <a:pPr lvl="3"/>
            <a:r>
              <a:rPr lang="en-US" altLang="id-ID" smtClean="0"/>
              <a:t>Fourth level</a:t>
            </a:r>
          </a:p>
          <a:p>
            <a:pPr lvl="4"/>
            <a:r>
              <a:rPr lang="en-US" altLang="id-ID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1657350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504DD455-4444-48D7-9F18-5D7CAC35A276}" type="datetimeFigureOut">
              <a:rPr lang="id-ID"/>
              <a:pPr>
                <a:defRPr/>
              </a:pPr>
              <a:t>29/09/2016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43745D5-1A14-41F9-9AC5-AA0FB59E795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  <p:pic>
        <p:nvPicPr>
          <p:cNvPr id="1044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949950"/>
            <a:ext cx="91440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itle 1"/>
          <p:cNvSpPr txBox="1">
            <a:spLocks/>
          </p:cNvSpPr>
          <p:nvPr userDrawn="1"/>
        </p:nvSpPr>
        <p:spPr>
          <a:xfrm>
            <a:off x="0" y="-23813"/>
            <a:ext cx="8121650" cy="35718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id-ID" sz="1200" i="1" dirty="0" smtClean="0">
                <a:solidFill>
                  <a:schemeClr val="bg1"/>
                </a:solidFill>
              </a:rPr>
              <a:t>Rekayasa Perangkat Lunak</a:t>
            </a:r>
            <a:r>
              <a:rPr lang="en-US" sz="1200" i="1" dirty="0" smtClean="0">
                <a:solidFill>
                  <a:schemeClr val="bg1"/>
                </a:solidFill>
              </a:rPr>
              <a:t> – SIF</a:t>
            </a:r>
            <a:endParaRPr lang="en-US" sz="1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43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randomBar dir="vert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panose="020B0603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panose="020B0603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panose="020B0603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anose="02040502050405020303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/>
              <a:t>Rekayasa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 smtClean="0"/>
              <a:t>Lunak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/>
              <a:t>Analysis Modeling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US" sz="3200" dirty="0" err="1"/>
              <a:t>Penurunan</a:t>
            </a:r>
            <a:r>
              <a:rPr lang="en-US" sz="3200" dirty="0"/>
              <a:t> </a:t>
            </a:r>
            <a:r>
              <a:rPr lang="en-US" sz="3200" dirty="0" err="1"/>
              <a:t>Fungsi</a:t>
            </a:r>
            <a:r>
              <a:rPr lang="en-US" sz="3200" dirty="0"/>
              <a:t> (</a:t>
            </a:r>
            <a:r>
              <a:rPr lang="en-US" sz="3200" dirty="0" err="1"/>
              <a:t>Proses</a:t>
            </a:r>
            <a:r>
              <a:rPr lang="en-US" sz="3200" dirty="0"/>
              <a:t>) </a:t>
            </a:r>
            <a:r>
              <a:rPr lang="en-US" sz="3200" dirty="0" err="1"/>
              <a:t>dalam</a:t>
            </a:r>
            <a:r>
              <a:rPr lang="en-US" sz="3200" dirty="0"/>
              <a:t> DFD</a:t>
            </a:r>
          </a:p>
        </p:txBody>
      </p:sp>
      <p:pic>
        <p:nvPicPr>
          <p:cNvPr id="1945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43000" y="1371600"/>
            <a:ext cx="6858000" cy="4648200"/>
          </a:xfr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Behavioral Modeling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Mendeskripsikan</a:t>
            </a:r>
            <a:r>
              <a:rPr lang="en-US" dirty="0"/>
              <a:t> status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.</a:t>
            </a:r>
          </a:p>
          <a:p>
            <a:r>
              <a:rPr lang="en-US" dirty="0" err="1"/>
              <a:t>Mendeskripsikan</a:t>
            </a:r>
            <a:r>
              <a:rPr lang="en-US" dirty="0"/>
              <a:t> </a:t>
            </a:r>
            <a:r>
              <a:rPr lang="en-US" dirty="0" err="1"/>
              <a:t>kelakuan</a:t>
            </a:r>
            <a:r>
              <a:rPr lang="en-US" dirty="0"/>
              <a:t> </a:t>
            </a:r>
            <a:r>
              <a:rPr lang="en-US" dirty="0" err="1"/>
              <a:t>sistem</a:t>
            </a:r>
            <a:endParaRPr lang="en-US" dirty="0"/>
          </a:p>
          <a:p>
            <a:r>
              <a:rPr lang="en-US" dirty="0"/>
              <a:t>Tools:</a:t>
            </a:r>
          </a:p>
          <a:p>
            <a:pPr lvl="1"/>
            <a:r>
              <a:rPr lang="en-US" dirty="0"/>
              <a:t>State Transition Diagram</a:t>
            </a:r>
          </a:p>
          <a:p>
            <a:pPr lvl="1"/>
            <a:r>
              <a:rPr lang="en-US" dirty="0"/>
              <a:t>Control Specification</a:t>
            </a:r>
          </a:p>
          <a:p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waktu-nyata</a:t>
            </a:r>
            <a:r>
              <a:rPr lang="en-US" dirty="0"/>
              <a:t>, </a:t>
            </a:r>
            <a:r>
              <a:rPr lang="en-US" dirty="0" err="1"/>
              <a:t>spt</a:t>
            </a:r>
            <a:r>
              <a:rPr lang="en-US" dirty="0"/>
              <a:t> : embedded system,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kontrol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Behavioral Modeling (STD)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State Transition Diagram (STD) merepresentasikan tingkah laku dari suatu sistem dengan menggambarkan keadaan (state) dan kejadian yang menyebabkan sistem mengubah keadaan.</a:t>
            </a:r>
          </a:p>
          <a:p>
            <a:pPr>
              <a:lnSpc>
                <a:spcPct val="90000"/>
              </a:lnSpc>
            </a:pPr>
            <a:r>
              <a:rPr lang="en-US"/>
              <a:t>STD mengindikasikan aksi (seperti aktivasi proses) yang diambil sebagai konsekuensi terhadap event tertentu.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/>
              <a:t>State Transition Diagram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7924800" cy="4267200"/>
          </a:xfrm>
        </p:spPr>
        <p:txBody>
          <a:bodyPr/>
          <a:lstStyle/>
          <a:p>
            <a:r>
              <a:rPr lang="en-US" sz="2000"/>
              <a:t>Contoh STD untuk system embedded pada mesin penjual minuman otomatis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362200"/>
            <a:ext cx="8313821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 Specification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Fungsi C-SPEC sama dengan P-SPEC namun berisi deskripsi dari setiap status yang dapat muncul pada sistem.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STUDI KASUS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Buat</a:t>
            </a:r>
            <a:r>
              <a:rPr lang="en-US" dirty="0" smtClean="0"/>
              <a:t> ERD </a:t>
            </a:r>
            <a:r>
              <a:rPr lang="en-US" dirty="0" err="1" smtClean="0"/>
              <a:t>dan</a:t>
            </a:r>
            <a:r>
              <a:rPr lang="en-US" smtClean="0"/>
              <a:t> </a:t>
            </a:r>
            <a:r>
              <a:rPr lang="en-US" smtClean="0"/>
              <a:t>DFD </a:t>
            </a:r>
            <a:r>
              <a:rPr lang="en-US" dirty="0" err="1" smtClean="0"/>
              <a:t>dari</a:t>
            </a:r>
            <a:r>
              <a:rPr lang="en-US" dirty="0" smtClean="0"/>
              <a:t> S</a:t>
            </a:r>
            <a:r>
              <a:rPr lang="id-ID" dirty="0" smtClean="0"/>
              <a:t>i</a:t>
            </a:r>
            <a:r>
              <a:rPr lang="en-US" dirty="0" smtClean="0"/>
              <a:t>stem </a:t>
            </a:r>
            <a:r>
              <a:rPr lang="en-US" dirty="0" err="1" smtClean="0"/>
              <a:t>berikut</a:t>
            </a:r>
            <a:endParaRPr lang="id-ID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System e-library (Requirement)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Pengunjung</a:t>
            </a:r>
            <a:r>
              <a:rPr lang="en-US" dirty="0" smtClean="0"/>
              <a:t> yang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pustaka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mendaftar</a:t>
            </a:r>
            <a:r>
              <a:rPr lang="en-US" dirty="0" smtClean="0"/>
              <a:t> </a:t>
            </a:r>
            <a:r>
              <a:rPr lang="en-US" dirty="0" err="1" smtClean="0"/>
              <a:t>dulu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member.</a:t>
            </a:r>
          </a:p>
          <a:p>
            <a:pPr lvl="0"/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pendaftaran</a:t>
            </a:r>
            <a:r>
              <a:rPr lang="en-US" dirty="0" smtClean="0"/>
              <a:t> member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online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mengisi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form </a:t>
            </a:r>
            <a:r>
              <a:rPr lang="en-US" dirty="0" err="1" smtClean="0"/>
              <a:t>Registrasi</a:t>
            </a:r>
            <a:r>
              <a:rPr lang="en-US" dirty="0" smtClean="0"/>
              <a:t> member. </a:t>
            </a:r>
            <a:r>
              <a:rPr lang="en-US" dirty="0" err="1" smtClean="0"/>
              <a:t>Kemudian</a:t>
            </a:r>
            <a:r>
              <a:rPr lang="en-US" dirty="0" smtClean="0"/>
              <a:t> system men-generate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aktivasi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mengirimkan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aktivasi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otomatis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email member</a:t>
            </a:r>
          </a:p>
          <a:p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member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aktivasi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memasukkan</a:t>
            </a:r>
            <a:r>
              <a:rPr lang="en-US" dirty="0" smtClean="0"/>
              <a:t> email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aktivasi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form </a:t>
            </a:r>
            <a:r>
              <a:rPr lang="en-US" dirty="0" err="1" smtClean="0"/>
              <a:t>aktivasi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Member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search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content </a:t>
            </a:r>
            <a:r>
              <a:rPr lang="en-US" dirty="0" err="1" smtClean="0"/>
              <a:t>pustaka</a:t>
            </a:r>
            <a:r>
              <a:rPr lang="en-US" dirty="0" smtClean="0"/>
              <a:t> yang </a:t>
            </a:r>
            <a:r>
              <a:rPr lang="en-US" dirty="0" err="1" smtClean="0"/>
              <a:t>diinginkan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keyword.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389120"/>
          </a:xfrm>
        </p:spPr>
        <p:txBody>
          <a:bodyPr>
            <a:noAutofit/>
          </a:bodyPr>
          <a:lstStyle/>
          <a:p>
            <a:pPr lvl="0"/>
            <a:r>
              <a:rPr lang="en-US" sz="2200" dirty="0" err="1" smtClean="0"/>
              <a:t>Sebelum</a:t>
            </a:r>
            <a:r>
              <a:rPr lang="en-US" sz="2200" dirty="0" smtClean="0"/>
              <a:t> </a:t>
            </a:r>
            <a:r>
              <a:rPr lang="en-US" sz="2200" dirty="0" err="1" smtClean="0"/>
              <a:t>membaca</a:t>
            </a:r>
            <a:r>
              <a:rPr lang="en-US" sz="2200" dirty="0" smtClean="0"/>
              <a:t> </a:t>
            </a:r>
            <a:r>
              <a:rPr lang="en-US" sz="2200" dirty="0" err="1" smtClean="0"/>
              <a:t>pustaka</a:t>
            </a:r>
            <a:r>
              <a:rPr lang="en-US" sz="2200" dirty="0" smtClean="0"/>
              <a:t>, member </a:t>
            </a:r>
            <a:r>
              <a:rPr lang="en-US" sz="2200" dirty="0" err="1" smtClean="0"/>
              <a:t>harus</a:t>
            </a:r>
            <a:r>
              <a:rPr lang="en-US" sz="2200" dirty="0" smtClean="0"/>
              <a:t> </a:t>
            </a:r>
            <a:r>
              <a:rPr lang="en-US" sz="2200" dirty="0" err="1" smtClean="0"/>
              <a:t>terlebih</a:t>
            </a:r>
            <a:r>
              <a:rPr lang="en-US" sz="2200" dirty="0" smtClean="0"/>
              <a:t> </a:t>
            </a:r>
            <a:r>
              <a:rPr lang="en-US" sz="2200" dirty="0" err="1" smtClean="0"/>
              <a:t>dahulu</a:t>
            </a:r>
            <a:r>
              <a:rPr lang="en-US" sz="2200" dirty="0" smtClean="0"/>
              <a:t> </a:t>
            </a:r>
            <a:r>
              <a:rPr lang="en-US" sz="2200" dirty="0" err="1" smtClean="0"/>
              <a:t>melakukan</a:t>
            </a:r>
            <a:r>
              <a:rPr lang="en-US" sz="2200" dirty="0" smtClean="0"/>
              <a:t> login </a:t>
            </a:r>
            <a:r>
              <a:rPr lang="en-US" sz="2200" dirty="0" err="1" smtClean="0"/>
              <a:t>ke</a:t>
            </a:r>
            <a:r>
              <a:rPr lang="en-US" sz="2200" dirty="0" smtClean="0"/>
              <a:t> system,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menginputkan</a:t>
            </a:r>
            <a:r>
              <a:rPr lang="en-US" sz="2200" dirty="0" smtClean="0"/>
              <a:t> email </a:t>
            </a:r>
            <a:r>
              <a:rPr lang="en-US" sz="2200" dirty="0" err="1" smtClean="0"/>
              <a:t>sebagai</a:t>
            </a:r>
            <a:r>
              <a:rPr lang="en-US" sz="2200" dirty="0" smtClean="0"/>
              <a:t> user-id </a:t>
            </a:r>
            <a:r>
              <a:rPr lang="en-US" sz="2200" dirty="0" err="1" smtClean="0"/>
              <a:t>dan</a:t>
            </a:r>
            <a:r>
              <a:rPr lang="en-US" sz="2200" dirty="0" smtClean="0"/>
              <a:t> password </a:t>
            </a:r>
            <a:r>
              <a:rPr lang="en-US" sz="2200" dirty="0" err="1" smtClean="0"/>
              <a:t>melalui</a:t>
            </a:r>
            <a:r>
              <a:rPr lang="en-US" sz="2200" dirty="0" smtClean="0"/>
              <a:t> form login. </a:t>
            </a:r>
            <a:r>
              <a:rPr lang="en-US" sz="2200" dirty="0" err="1" smtClean="0"/>
              <a:t>Sistem</a:t>
            </a:r>
            <a:r>
              <a:rPr lang="en-US" sz="2200" dirty="0" smtClean="0"/>
              <a:t> </a:t>
            </a:r>
            <a:r>
              <a:rPr lang="en-US" sz="2200" dirty="0" err="1" smtClean="0"/>
              <a:t>akan</a:t>
            </a:r>
            <a:r>
              <a:rPr lang="en-US" sz="2200" dirty="0" smtClean="0"/>
              <a:t> </a:t>
            </a:r>
            <a:r>
              <a:rPr lang="en-US" sz="2200" dirty="0" err="1" smtClean="0"/>
              <a:t>melakukan</a:t>
            </a:r>
            <a:r>
              <a:rPr lang="en-US" sz="2200" dirty="0" smtClean="0"/>
              <a:t> </a:t>
            </a:r>
            <a:r>
              <a:rPr lang="en-US" sz="2200" dirty="0" err="1" smtClean="0"/>
              <a:t>validasi</a:t>
            </a:r>
            <a:r>
              <a:rPr lang="en-US" sz="2200" dirty="0" smtClean="0"/>
              <a:t>, </a:t>
            </a:r>
            <a:r>
              <a:rPr lang="en-US" sz="2200" dirty="0" err="1" smtClean="0"/>
              <a:t>jika</a:t>
            </a:r>
            <a:r>
              <a:rPr lang="en-US" sz="2200" dirty="0" smtClean="0"/>
              <a:t> email </a:t>
            </a:r>
            <a:r>
              <a:rPr lang="en-US" sz="2200" dirty="0" err="1" smtClean="0"/>
              <a:t>dan</a:t>
            </a:r>
            <a:r>
              <a:rPr lang="en-US" sz="2200" dirty="0" smtClean="0"/>
              <a:t> password valid </a:t>
            </a:r>
            <a:r>
              <a:rPr lang="en-US" sz="2200" dirty="0" err="1" smtClean="0"/>
              <a:t>maka</a:t>
            </a:r>
            <a:r>
              <a:rPr lang="en-US" sz="2200" dirty="0" smtClean="0"/>
              <a:t> user </a:t>
            </a:r>
            <a:r>
              <a:rPr lang="en-US" sz="2200" dirty="0" err="1" smtClean="0"/>
              <a:t>bisa</a:t>
            </a:r>
            <a:r>
              <a:rPr lang="en-US" sz="2200" dirty="0" smtClean="0"/>
              <a:t> </a:t>
            </a:r>
            <a:r>
              <a:rPr lang="en-US" sz="2200" dirty="0" err="1" smtClean="0"/>
              <a:t>membaca</a:t>
            </a:r>
            <a:r>
              <a:rPr lang="en-US" sz="2200" dirty="0" smtClean="0"/>
              <a:t> content </a:t>
            </a:r>
            <a:r>
              <a:rPr lang="en-US" sz="2200" dirty="0" err="1" smtClean="0"/>
              <a:t>pustaka</a:t>
            </a:r>
            <a:r>
              <a:rPr lang="en-US" sz="2200" dirty="0" smtClean="0"/>
              <a:t>. </a:t>
            </a:r>
            <a:r>
              <a:rPr lang="en-US" sz="2200" dirty="0" err="1" smtClean="0"/>
              <a:t>Jika</a:t>
            </a:r>
            <a:r>
              <a:rPr lang="en-US" sz="2200" dirty="0" smtClean="0"/>
              <a:t> </a:t>
            </a:r>
            <a:r>
              <a:rPr lang="en-US" sz="2200" dirty="0" err="1" smtClean="0"/>
              <a:t>tidak</a:t>
            </a:r>
            <a:r>
              <a:rPr lang="en-US" sz="2200" dirty="0" smtClean="0"/>
              <a:t> </a:t>
            </a:r>
            <a:r>
              <a:rPr lang="en-US" sz="2200" dirty="0" err="1" smtClean="0"/>
              <a:t>maka</a:t>
            </a:r>
            <a:r>
              <a:rPr lang="en-US" sz="2200" dirty="0" smtClean="0"/>
              <a:t> </a:t>
            </a:r>
            <a:r>
              <a:rPr lang="en-US" sz="2200" dirty="0" err="1" smtClean="0"/>
              <a:t>akan</a:t>
            </a:r>
            <a:r>
              <a:rPr lang="en-US" sz="2200" dirty="0" smtClean="0"/>
              <a:t> </a:t>
            </a:r>
            <a:r>
              <a:rPr lang="en-US" sz="2200" dirty="0" err="1" smtClean="0"/>
              <a:t>muncul</a:t>
            </a:r>
            <a:r>
              <a:rPr lang="en-US" sz="2200" dirty="0" smtClean="0"/>
              <a:t> </a:t>
            </a:r>
            <a:r>
              <a:rPr lang="en-US" sz="2200" dirty="0" err="1" smtClean="0"/>
              <a:t>peringatan</a:t>
            </a:r>
            <a:r>
              <a:rPr lang="en-US" sz="2200" dirty="0" smtClean="0"/>
              <a:t> </a:t>
            </a:r>
            <a:r>
              <a:rPr lang="en-US" sz="2200" dirty="0" err="1" smtClean="0"/>
              <a:t>bahwa</a:t>
            </a:r>
            <a:r>
              <a:rPr lang="en-US" sz="2200" dirty="0" smtClean="0"/>
              <a:t> user-id </a:t>
            </a:r>
            <a:r>
              <a:rPr lang="en-US" sz="2200" dirty="0" err="1" smtClean="0"/>
              <a:t>salah</a:t>
            </a:r>
            <a:r>
              <a:rPr lang="en-US" sz="2200" dirty="0" smtClean="0"/>
              <a:t>.</a:t>
            </a:r>
          </a:p>
          <a:p>
            <a:pPr lvl="0"/>
            <a:r>
              <a:rPr lang="en-US" sz="2200" dirty="0" err="1" smtClean="0"/>
              <a:t>Pengelolaan</a:t>
            </a:r>
            <a:r>
              <a:rPr lang="en-US" sz="2200" dirty="0" smtClean="0"/>
              <a:t> content </a:t>
            </a:r>
            <a:r>
              <a:rPr lang="en-US" sz="2200" dirty="0" err="1" smtClean="0"/>
              <a:t>pustaka</a:t>
            </a:r>
            <a:r>
              <a:rPr lang="en-US" sz="2200" dirty="0" smtClean="0"/>
              <a:t> </a:t>
            </a:r>
            <a:r>
              <a:rPr lang="en-US" sz="2200" dirty="0" err="1" smtClean="0"/>
              <a:t>dilakukan</a:t>
            </a:r>
            <a:r>
              <a:rPr lang="en-US" sz="2200" dirty="0" smtClean="0"/>
              <a:t> </a:t>
            </a:r>
            <a:r>
              <a:rPr lang="en-US" sz="2200" dirty="0" err="1" smtClean="0"/>
              <a:t>oleh</a:t>
            </a:r>
            <a:r>
              <a:rPr lang="en-US" sz="2200" dirty="0" smtClean="0"/>
              <a:t> </a:t>
            </a:r>
            <a:r>
              <a:rPr lang="en-US" sz="2200" dirty="0" err="1" smtClean="0"/>
              <a:t>seorang</a:t>
            </a:r>
            <a:r>
              <a:rPr lang="en-US" sz="2200" dirty="0" smtClean="0"/>
              <a:t> admin</a:t>
            </a:r>
          </a:p>
          <a:p>
            <a:pPr lvl="0"/>
            <a:r>
              <a:rPr lang="en-US" sz="2200" dirty="0" err="1" smtClean="0"/>
              <a:t>Pengelolaan</a:t>
            </a:r>
            <a:r>
              <a:rPr lang="en-US" sz="2200" dirty="0" smtClean="0"/>
              <a:t> content </a:t>
            </a:r>
            <a:r>
              <a:rPr lang="en-US" sz="2200" dirty="0" err="1" smtClean="0"/>
              <a:t>pustaka</a:t>
            </a:r>
            <a:r>
              <a:rPr lang="en-US" sz="2200" dirty="0" smtClean="0"/>
              <a:t> </a:t>
            </a:r>
            <a:r>
              <a:rPr lang="en-US" sz="2200" dirty="0" err="1" smtClean="0"/>
              <a:t>terdiri</a:t>
            </a:r>
            <a:r>
              <a:rPr lang="en-US" sz="2200" dirty="0" smtClean="0"/>
              <a:t> </a:t>
            </a:r>
            <a:r>
              <a:rPr lang="en-US" sz="2200" dirty="0" err="1" smtClean="0"/>
              <a:t>dari</a:t>
            </a:r>
            <a:r>
              <a:rPr lang="en-US" sz="2200" dirty="0" smtClean="0"/>
              <a:t> </a:t>
            </a:r>
            <a:r>
              <a:rPr lang="en-US" sz="2200" dirty="0" err="1" smtClean="0"/>
              <a:t>proses</a:t>
            </a:r>
            <a:r>
              <a:rPr lang="en-US" sz="2200" dirty="0" smtClean="0"/>
              <a:t> </a:t>
            </a:r>
            <a:r>
              <a:rPr lang="en-US" sz="2200" dirty="0" err="1" smtClean="0"/>
              <a:t>penambahan</a:t>
            </a:r>
            <a:r>
              <a:rPr lang="en-US" sz="2200" dirty="0" smtClean="0"/>
              <a:t> (upload) content </a:t>
            </a:r>
            <a:r>
              <a:rPr lang="en-US" sz="2200" dirty="0" err="1" smtClean="0"/>
              <a:t>dan</a:t>
            </a:r>
            <a:r>
              <a:rPr lang="en-US" sz="2200" dirty="0" smtClean="0"/>
              <a:t> update content.</a:t>
            </a:r>
          </a:p>
          <a:p>
            <a:pPr lvl="0"/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melakukan</a:t>
            </a:r>
            <a:r>
              <a:rPr lang="en-US" sz="2200" dirty="0" smtClean="0"/>
              <a:t> </a:t>
            </a:r>
            <a:r>
              <a:rPr lang="en-US" sz="2200" dirty="0" err="1" smtClean="0"/>
              <a:t>pengolaan</a:t>
            </a:r>
            <a:r>
              <a:rPr lang="en-US" sz="2200" dirty="0" smtClean="0"/>
              <a:t> content admin </a:t>
            </a:r>
            <a:r>
              <a:rPr lang="en-US" sz="2200" dirty="0" err="1" smtClean="0"/>
              <a:t>juga</a:t>
            </a:r>
            <a:r>
              <a:rPr lang="en-US" sz="2200" dirty="0" smtClean="0"/>
              <a:t> </a:t>
            </a:r>
            <a:r>
              <a:rPr lang="en-US" sz="2200" dirty="0" err="1" smtClean="0"/>
              <a:t>harus</a:t>
            </a:r>
            <a:r>
              <a:rPr lang="en-US" sz="2200" dirty="0" smtClean="0"/>
              <a:t> login </a:t>
            </a:r>
            <a:r>
              <a:rPr lang="en-US" sz="2200" dirty="0" err="1" smtClean="0"/>
              <a:t>dulu</a:t>
            </a:r>
            <a:r>
              <a:rPr lang="en-US" sz="2200" dirty="0" smtClean="0"/>
              <a:t> </a:t>
            </a:r>
            <a:r>
              <a:rPr lang="en-US" sz="2200" dirty="0" err="1" smtClean="0"/>
              <a:t>ke</a:t>
            </a:r>
            <a:r>
              <a:rPr lang="en-US" sz="2200" dirty="0" smtClean="0"/>
              <a:t> system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menggunakan</a:t>
            </a:r>
            <a:r>
              <a:rPr lang="en-US" sz="2200" dirty="0" smtClean="0"/>
              <a:t> user-id </a:t>
            </a:r>
            <a:r>
              <a:rPr lang="en-US" sz="2200" dirty="0" err="1" smtClean="0"/>
              <a:t>dan</a:t>
            </a:r>
            <a:r>
              <a:rPr lang="en-US" sz="2200" dirty="0" smtClean="0"/>
              <a:t> password.</a:t>
            </a:r>
          </a:p>
          <a:p>
            <a:pPr lvl="0"/>
            <a:r>
              <a:rPr lang="en-US" sz="2200" dirty="0" err="1" smtClean="0"/>
              <a:t>Pustaka</a:t>
            </a:r>
            <a:r>
              <a:rPr lang="en-US" sz="2200" dirty="0" smtClean="0"/>
              <a:t> yang </a:t>
            </a:r>
            <a:r>
              <a:rPr lang="en-US" sz="2200" dirty="0" err="1" smtClean="0"/>
              <a:t>diakses</a:t>
            </a:r>
            <a:r>
              <a:rPr lang="en-US" sz="2200" dirty="0" smtClean="0"/>
              <a:t> </a:t>
            </a:r>
            <a:r>
              <a:rPr lang="en-US" sz="2200" dirty="0" err="1" smtClean="0"/>
              <a:t>hanya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dibaca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tidak</a:t>
            </a:r>
            <a:r>
              <a:rPr lang="en-US" sz="2200" dirty="0" smtClean="0"/>
              <a:t> </a:t>
            </a:r>
            <a:r>
              <a:rPr lang="en-US" sz="2200" dirty="0" err="1" smtClean="0"/>
              <a:t>bisa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-download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Analisis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representasi</a:t>
            </a:r>
            <a:r>
              <a:rPr lang="en-US" sz="2400" dirty="0"/>
              <a:t> </a:t>
            </a:r>
            <a:r>
              <a:rPr lang="en-US" sz="2400" dirty="0" err="1"/>
              <a:t>teknis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system</a:t>
            </a:r>
          </a:p>
          <a:p>
            <a:pPr marL="457200" indent="-457200"/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kombinasi</a:t>
            </a:r>
            <a:r>
              <a:rPr lang="en-US" sz="2400" dirty="0"/>
              <a:t> text </a:t>
            </a:r>
            <a:r>
              <a:rPr lang="en-US" sz="2400" dirty="0" err="1"/>
              <a:t>dan</a:t>
            </a:r>
            <a:r>
              <a:rPr lang="en-US" sz="2400" dirty="0"/>
              <a:t> diagram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merepresentasikan</a:t>
            </a:r>
            <a:r>
              <a:rPr lang="en-US" sz="2400" dirty="0"/>
              <a:t> </a:t>
            </a:r>
            <a:r>
              <a:rPr lang="en-US" sz="2400" dirty="0" err="1"/>
              <a:t>kebutuhan</a:t>
            </a:r>
            <a:r>
              <a:rPr lang="en-US" sz="2400" dirty="0"/>
              <a:t> software (data,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tingkah</a:t>
            </a:r>
            <a:r>
              <a:rPr lang="en-US" sz="2400" dirty="0"/>
              <a:t> </a:t>
            </a:r>
            <a:r>
              <a:rPr lang="en-US" sz="2400" dirty="0" err="1"/>
              <a:t>laku</a:t>
            </a:r>
            <a:r>
              <a:rPr lang="en-US" sz="2400" dirty="0"/>
              <a:t>)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dipahami</a:t>
            </a:r>
            <a:r>
              <a:rPr lang="en-US" sz="2400" dirty="0"/>
              <a:t>.</a:t>
            </a:r>
          </a:p>
          <a:p>
            <a:pPr marL="457200" indent="-457200"/>
            <a:r>
              <a:rPr lang="en-US" sz="2400" dirty="0" err="1"/>
              <a:t>Membantu</a:t>
            </a:r>
            <a:r>
              <a:rPr lang="en-US" sz="2400" dirty="0"/>
              <a:t> </a:t>
            </a:r>
            <a:r>
              <a:rPr lang="en-US" sz="2400" dirty="0" err="1"/>
              <a:t>mempermudah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menemukan</a:t>
            </a:r>
            <a:r>
              <a:rPr lang="en-US" sz="2400" dirty="0"/>
              <a:t> </a:t>
            </a:r>
            <a:r>
              <a:rPr lang="en-US" sz="2400" dirty="0" err="1"/>
              <a:t>kebutuhan-kebutuhan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konsisten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kebutuhan-kebutuhan</a:t>
            </a:r>
            <a:r>
              <a:rPr lang="en-US" sz="2400" dirty="0"/>
              <a:t> yang </a:t>
            </a:r>
            <a:r>
              <a:rPr lang="en-US" sz="2400" dirty="0" err="1"/>
              <a:t>belum</a:t>
            </a:r>
            <a:r>
              <a:rPr lang="en-US" sz="2400" dirty="0"/>
              <a:t> </a:t>
            </a:r>
            <a:r>
              <a:rPr lang="en-US" sz="2400" dirty="0" err="1"/>
              <a:t>terdefinisi</a:t>
            </a:r>
            <a:r>
              <a:rPr lang="en-US" sz="2400" dirty="0"/>
              <a:t>.</a:t>
            </a:r>
          </a:p>
          <a:p>
            <a:pPr marL="457200" indent="-457200"/>
            <a:r>
              <a:rPr lang="en-US" sz="2400" dirty="0" err="1"/>
              <a:t>Menggunakan</a:t>
            </a:r>
            <a:r>
              <a:rPr lang="en-US" sz="2400" dirty="0"/>
              <a:t> 2 </a:t>
            </a:r>
            <a:r>
              <a:rPr lang="en-US" sz="2400" dirty="0" err="1"/>
              <a:t>pendekatan</a:t>
            </a:r>
            <a:r>
              <a:rPr lang="en-US" sz="2400" dirty="0"/>
              <a:t> 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:</a:t>
            </a:r>
          </a:p>
          <a:p>
            <a:pPr marL="838200" lvl="1" indent="-381000">
              <a:buFont typeface="Wingdings" pitchFamily="2" charset="2"/>
              <a:buNone/>
            </a:pPr>
            <a:r>
              <a:rPr lang="en-US" sz="2400" dirty="0"/>
              <a:t>1.  </a:t>
            </a:r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dirty="0" err="1"/>
              <a:t>Terstruktur</a:t>
            </a:r>
            <a:endParaRPr lang="en-US" sz="2400" dirty="0"/>
          </a:p>
          <a:p>
            <a:pPr marL="838200" lvl="1" indent="-381000">
              <a:buFont typeface="Wingdings" pitchFamily="2" charset="2"/>
              <a:buNone/>
            </a:pPr>
            <a:r>
              <a:rPr lang="en-US" sz="2400" dirty="0"/>
              <a:t>2.  </a:t>
            </a:r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dirty="0" err="1"/>
              <a:t>Berorientasi</a:t>
            </a:r>
            <a:r>
              <a:rPr lang="en-US" sz="2400" dirty="0"/>
              <a:t> </a:t>
            </a:r>
            <a:r>
              <a:rPr lang="en-US" sz="2400" dirty="0" err="1"/>
              <a:t>Objek</a:t>
            </a:r>
            <a:endParaRPr lang="en-US" sz="2400" dirty="0"/>
          </a:p>
          <a:p>
            <a:pPr marL="457200" indent="-457200"/>
            <a:endParaRPr lang="en-US" sz="2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Tujuan</a:t>
            </a:r>
            <a:r>
              <a:rPr lang="en-US" dirty="0" smtClean="0"/>
              <a:t> Model Analysis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Untuk menggambarkan apa yang dibutuhkan oleh customer</a:t>
            </a:r>
          </a:p>
          <a:p>
            <a:r>
              <a:rPr lang="en-US"/>
              <a:t>Untuk menentukan dasar bagi pembuatan desain perangkat lunak.</a:t>
            </a:r>
          </a:p>
          <a:p>
            <a:r>
              <a:rPr lang="en-US"/>
              <a:t>Untuk membatasi serangkaian persyaratan yang dapat divalidasi begitu perangkat lunak dibangun. 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627888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Model </a:t>
            </a:r>
            <a:r>
              <a:rPr lang="en-US" sz="3600" dirty="0" err="1"/>
              <a:t>Analisis</a:t>
            </a:r>
            <a:r>
              <a:rPr lang="en-US" sz="3600" dirty="0"/>
              <a:t> </a:t>
            </a:r>
            <a:r>
              <a:rPr lang="en-US" sz="3600" dirty="0" err="1"/>
              <a:t>Pendekatan</a:t>
            </a:r>
            <a:r>
              <a:rPr lang="en-US" sz="3600" dirty="0"/>
              <a:t> </a:t>
            </a:r>
            <a:r>
              <a:rPr lang="en-US" sz="3600" dirty="0" err="1" smtClean="0"/>
              <a:t>Terstruktur</a:t>
            </a:r>
            <a:endParaRPr lang="en-US" sz="36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924800" cy="4648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200" dirty="0"/>
              <a:t>Data dictionary (</a:t>
            </a:r>
            <a:r>
              <a:rPr lang="en-US" sz="2200" dirty="0" err="1"/>
              <a:t>Kamus</a:t>
            </a:r>
            <a:r>
              <a:rPr lang="en-US" sz="2200" dirty="0"/>
              <a:t> Data)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/>
              <a:t>	</a:t>
            </a:r>
            <a:r>
              <a:rPr lang="en-US" sz="2200" dirty="0" err="1"/>
              <a:t>Berisi</a:t>
            </a:r>
            <a:r>
              <a:rPr lang="en-US" sz="2200" dirty="0"/>
              <a:t> </a:t>
            </a:r>
            <a:r>
              <a:rPr lang="en-US" sz="2200" dirty="0" err="1"/>
              <a:t>deskripsi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</a:t>
            </a:r>
            <a:r>
              <a:rPr lang="en-US" sz="2200" dirty="0" err="1"/>
              <a:t>semua</a:t>
            </a:r>
            <a:r>
              <a:rPr lang="en-US" sz="2200" dirty="0"/>
              <a:t> </a:t>
            </a:r>
            <a:r>
              <a:rPr lang="en-US" sz="2200" dirty="0" err="1"/>
              <a:t>objek</a:t>
            </a:r>
            <a:r>
              <a:rPr lang="en-US" sz="2200" dirty="0"/>
              <a:t> data yang </a:t>
            </a:r>
            <a:r>
              <a:rPr lang="en-US" sz="2200" dirty="0" err="1"/>
              <a:t>dikonsumsi</a:t>
            </a:r>
            <a:r>
              <a:rPr lang="en-US" sz="2200" dirty="0"/>
              <a:t> </a:t>
            </a:r>
            <a:r>
              <a:rPr lang="en-US" sz="2200" dirty="0" err="1"/>
              <a:t>atau</a:t>
            </a:r>
            <a:r>
              <a:rPr lang="en-US" sz="2200" dirty="0"/>
              <a:t> </a:t>
            </a:r>
            <a:r>
              <a:rPr lang="en-US" sz="2200" dirty="0" err="1"/>
              <a:t>diproduksi</a:t>
            </a:r>
            <a:r>
              <a:rPr lang="en-US" sz="2200" dirty="0"/>
              <a:t> </a:t>
            </a:r>
            <a:r>
              <a:rPr lang="en-US" sz="2200" dirty="0" err="1"/>
              <a:t>oleh</a:t>
            </a:r>
            <a:r>
              <a:rPr lang="en-US" sz="2200" dirty="0"/>
              <a:t> </a:t>
            </a:r>
            <a:r>
              <a:rPr lang="en-US" sz="2200" dirty="0" err="1"/>
              <a:t>peragkat</a:t>
            </a:r>
            <a:r>
              <a:rPr lang="en-US" sz="2200" dirty="0"/>
              <a:t> </a:t>
            </a:r>
            <a:r>
              <a:rPr lang="en-US" sz="2200" dirty="0" err="1"/>
              <a:t>lunak</a:t>
            </a:r>
            <a:r>
              <a:rPr lang="en-US" sz="2200" dirty="0"/>
              <a:t>. </a:t>
            </a:r>
          </a:p>
          <a:p>
            <a:pPr>
              <a:lnSpc>
                <a:spcPct val="80000"/>
              </a:lnSpc>
            </a:pPr>
            <a:r>
              <a:rPr lang="en-US" sz="2200" dirty="0"/>
              <a:t>Entity relationship diagram (ERD)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/>
              <a:t>	</a:t>
            </a:r>
            <a:r>
              <a:rPr lang="en-US" sz="2200" dirty="0" err="1"/>
              <a:t>Menggambarkan</a:t>
            </a:r>
            <a:r>
              <a:rPr lang="en-US" sz="2200" dirty="0"/>
              <a:t> </a:t>
            </a:r>
            <a:r>
              <a:rPr lang="en-US" sz="2200" dirty="0" err="1"/>
              <a:t>hubungan</a:t>
            </a:r>
            <a:r>
              <a:rPr lang="en-US" sz="2200" dirty="0"/>
              <a:t> </a:t>
            </a:r>
            <a:r>
              <a:rPr lang="en-US" sz="2200" dirty="0" err="1"/>
              <a:t>antar</a:t>
            </a:r>
            <a:r>
              <a:rPr lang="en-US" sz="2200" dirty="0"/>
              <a:t> </a:t>
            </a:r>
            <a:r>
              <a:rPr lang="en-US" sz="2200" dirty="0" err="1"/>
              <a:t>objek</a:t>
            </a:r>
            <a:r>
              <a:rPr lang="en-US" sz="2200" dirty="0"/>
              <a:t> data. </a:t>
            </a:r>
          </a:p>
          <a:p>
            <a:pPr>
              <a:lnSpc>
                <a:spcPct val="80000"/>
              </a:lnSpc>
            </a:pPr>
            <a:r>
              <a:rPr lang="en-US" sz="2200" dirty="0"/>
              <a:t>Data flow diagram (DFD)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/>
              <a:t>	</a:t>
            </a:r>
            <a:r>
              <a:rPr lang="en-US" sz="2200" dirty="0" err="1"/>
              <a:t>Menunjukkan</a:t>
            </a:r>
            <a:r>
              <a:rPr lang="en-US" sz="2200" dirty="0"/>
              <a:t> </a:t>
            </a:r>
            <a:r>
              <a:rPr lang="en-US" sz="2200" dirty="0" err="1"/>
              <a:t>bagaimana</a:t>
            </a:r>
            <a:r>
              <a:rPr lang="en-US" sz="2200" dirty="0"/>
              <a:t> data </a:t>
            </a:r>
            <a:r>
              <a:rPr lang="en-US" sz="2200" dirty="0" err="1"/>
              <a:t>ditransformasikan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saat</a:t>
            </a:r>
            <a:r>
              <a:rPr lang="en-US" sz="2200" dirty="0"/>
              <a:t> data </a:t>
            </a:r>
            <a:r>
              <a:rPr lang="en-US" sz="2200" dirty="0" err="1"/>
              <a:t>bergerak</a:t>
            </a:r>
            <a:r>
              <a:rPr lang="en-US" sz="2200" dirty="0"/>
              <a:t> </a:t>
            </a:r>
            <a:r>
              <a:rPr lang="en-US" sz="2200" dirty="0" err="1"/>
              <a:t>melalui</a:t>
            </a:r>
            <a:r>
              <a:rPr lang="en-US" sz="2200" dirty="0"/>
              <a:t> system, </a:t>
            </a:r>
            <a:r>
              <a:rPr lang="en-US" sz="2200" dirty="0" err="1"/>
              <a:t>menggambarkan</a:t>
            </a:r>
            <a:r>
              <a:rPr lang="en-US" sz="2200" dirty="0"/>
              <a:t> </a:t>
            </a:r>
            <a:r>
              <a:rPr lang="en-US" sz="2200" dirty="0" err="1"/>
              <a:t>fungsi-fungsi</a:t>
            </a:r>
            <a:r>
              <a:rPr lang="en-US" sz="2200" dirty="0"/>
              <a:t> yang </a:t>
            </a:r>
            <a:r>
              <a:rPr lang="en-US" sz="2200" dirty="0" err="1"/>
              <a:t>mentransformasi</a:t>
            </a:r>
            <a:r>
              <a:rPr lang="en-US" sz="2200" dirty="0"/>
              <a:t> </a:t>
            </a:r>
            <a:r>
              <a:rPr lang="en-US" sz="2200" dirty="0" err="1"/>
              <a:t>aliran</a:t>
            </a:r>
            <a:r>
              <a:rPr lang="en-US" sz="2200" dirty="0"/>
              <a:t> data. </a:t>
            </a:r>
            <a:r>
              <a:rPr lang="en-US" sz="2200" dirty="0" err="1"/>
              <a:t>Setiap</a:t>
            </a:r>
            <a:r>
              <a:rPr lang="en-US" sz="2200" dirty="0"/>
              <a:t> </a:t>
            </a:r>
            <a:r>
              <a:rPr lang="en-US" sz="2200" dirty="0" err="1"/>
              <a:t>fungsi</a:t>
            </a:r>
            <a:r>
              <a:rPr lang="en-US" sz="2200" dirty="0"/>
              <a:t> yang </a:t>
            </a:r>
            <a:r>
              <a:rPr lang="en-US" sz="2200" dirty="0" err="1"/>
              <a:t>direpresentasikan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DFD </a:t>
            </a:r>
            <a:r>
              <a:rPr lang="en-US" sz="2200" dirty="0" err="1"/>
              <a:t>dijelaskan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menggunakan</a:t>
            </a:r>
            <a:r>
              <a:rPr lang="en-US" sz="2200" dirty="0"/>
              <a:t> </a:t>
            </a:r>
            <a:r>
              <a:rPr lang="en-US" sz="2200" dirty="0" err="1"/>
              <a:t>sebuah</a:t>
            </a:r>
            <a:r>
              <a:rPr lang="en-US" sz="2200" dirty="0"/>
              <a:t>  process specification (PSPEC)</a:t>
            </a:r>
          </a:p>
          <a:p>
            <a:pPr>
              <a:lnSpc>
                <a:spcPct val="80000"/>
              </a:lnSpc>
            </a:pPr>
            <a:r>
              <a:rPr lang="en-US" sz="2200" dirty="0"/>
              <a:t>State Transition diagram (STD)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/>
              <a:t>	</a:t>
            </a:r>
            <a:r>
              <a:rPr lang="en-US" sz="2200" dirty="0" err="1"/>
              <a:t>Menunjukkan</a:t>
            </a:r>
            <a:r>
              <a:rPr lang="en-US" sz="2200" dirty="0"/>
              <a:t> </a:t>
            </a:r>
            <a:r>
              <a:rPr lang="en-US" sz="2200" dirty="0" err="1"/>
              <a:t>bagaimana</a:t>
            </a:r>
            <a:r>
              <a:rPr lang="en-US" sz="2200" dirty="0"/>
              <a:t> </a:t>
            </a:r>
            <a:r>
              <a:rPr lang="en-US" sz="2200" dirty="0" err="1"/>
              <a:t>sistem</a:t>
            </a:r>
            <a:r>
              <a:rPr lang="en-US" sz="2200" dirty="0"/>
              <a:t> </a:t>
            </a:r>
            <a:r>
              <a:rPr lang="en-US" sz="2200" dirty="0" err="1"/>
              <a:t>bertingkah</a:t>
            </a:r>
            <a:r>
              <a:rPr lang="en-US" sz="2200" dirty="0"/>
              <a:t> </a:t>
            </a:r>
            <a:r>
              <a:rPr lang="en-US" sz="2200" dirty="0" err="1"/>
              <a:t>laku</a:t>
            </a:r>
            <a:r>
              <a:rPr lang="en-US" sz="2200" dirty="0"/>
              <a:t> </a:t>
            </a:r>
            <a:r>
              <a:rPr lang="en-US" sz="2200" dirty="0" err="1"/>
              <a:t>sebagai</a:t>
            </a:r>
            <a:r>
              <a:rPr lang="en-US" sz="2200" dirty="0"/>
              <a:t> </a:t>
            </a:r>
            <a:r>
              <a:rPr lang="en-US" sz="2200" dirty="0" err="1"/>
              <a:t>akibat</a:t>
            </a:r>
            <a:r>
              <a:rPr lang="en-US" sz="2200" dirty="0"/>
              <a:t> </a:t>
            </a:r>
            <a:r>
              <a:rPr lang="en-US" sz="2200" dirty="0" err="1"/>
              <a:t>kejadian</a:t>
            </a:r>
            <a:r>
              <a:rPr lang="en-US" sz="2200" dirty="0"/>
              <a:t> </a:t>
            </a:r>
            <a:r>
              <a:rPr lang="en-US" sz="2200" dirty="0" err="1"/>
              <a:t>eksternal</a:t>
            </a:r>
            <a:r>
              <a:rPr lang="en-US" sz="2200" dirty="0"/>
              <a:t>, State </a:t>
            </a:r>
            <a:r>
              <a:rPr lang="en-US" sz="2200" dirty="0" err="1"/>
              <a:t>digunakan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merepresentasikan</a:t>
            </a:r>
            <a:r>
              <a:rPr lang="en-US" sz="2200" dirty="0"/>
              <a:t> model </a:t>
            </a:r>
            <a:r>
              <a:rPr lang="en-US" sz="2200" dirty="0" err="1"/>
              <a:t>tingkah</a:t>
            </a:r>
            <a:r>
              <a:rPr lang="en-US" sz="2200" dirty="0"/>
              <a:t> </a:t>
            </a:r>
            <a:r>
              <a:rPr lang="en-US" sz="2200" dirty="0" err="1"/>
              <a:t>laku</a:t>
            </a:r>
            <a:r>
              <a:rPr lang="en-US" sz="2200" dirty="0"/>
              <a:t>. </a:t>
            </a:r>
            <a:r>
              <a:rPr lang="en-US" sz="2200" dirty="0" err="1"/>
              <a:t>Informasi</a:t>
            </a:r>
            <a:r>
              <a:rPr lang="en-US" sz="2200" dirty="0"/>
              <a:t> </a:t>
            </a:r>
            <a:r>
              <a:rPr lang="en-US" sz="2200" dirty="0" err="1"/>
              <a:t>tambahan</a:t>
            </a:r>
            <a:r>
              <a:rPr lang="en-US" sz="2200" dirty="0"/>
              <a:t> </a:t>
            </a:r>
            <a:r>
              <a:rPr lang="en-US" sz="2200" dirty="0" err="1"/>
              <a:t>mengenai</a:t>
            </a:r>
            <a:r>
              <a:rPr lang="en-US" sz="2200" dirty="0"/>
              <a:t> </a:t>
            </a:r>
            <a:r>
              <a:rPr lang="en-US" sz="2200" dirty="0" err="1"/>
              <a:t>aspek</a:t>
            </a:r>
            <a:r>
              <a:rPr lang="en-US" sz="2200" dirty="0"/>
              <a:t> </a:t>
            </a:r>
            <a:r>
              <a:rPr lang="en-US" sz="2200" dirty="0" err="1"/>
              <a:t>kontrol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</a:t>
            </a:r>
            <a:r>
              <a:rPr lang="en-US" sz="2200" dirty="0" err="1"/>
              <a:t>perangkat</a:t>
            </a:r>
            <a:r>
              <a:rPr lang="en-US" sz="2200" dirty="0"/>
              <a:t> </a:t>
            </a:r>
            <a:r>
              <a:rPr lang="en-US" sz="2200" dirty="0" err="1"/>
              <a:t>lunak</a:t>
            </a:r>
            <a:r>
              <a:rPr lang="en-US" sz="2200" dirty="0"/>
              <a:t> </a:t>
            </a:r>
            <a:r>
              <a:rPr lang="en-US" sz="2200" dirty="0" err="1"/>
              <a:t>dimasukkan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control specification or CSPEC)</a:t>
            </a:r>
          </a:p>
          <a:p>
            <a:pPr>
              <a:lnSpc>
                <a:spcPct val="80000"/>
              </a:lnSpc>
            </a:pPr>
            <a:endParaRPr lang="en-US" sz="22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Struktur Model Analisis</a:t>
            </a:r>
          </a:p>
        </p:txBody>
      </p:sp>
      <p:pic>
        <p:nvPicPr>
          <p:cNvPr id="921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828800" y="1828800"/>
            <a:ext cx="5181600" cy="4572000"/>
          </a:xfr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Pemodelan Data (ERD)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err="1"/>
              <a:t>Elemen</a:t>
            </a:r>
            <a:r>
              <a:rPr lang="en-US" sz="2800" dirty="0"/>
              <a:t> :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Objek</a:t>
            </a:r>
            <a:r>
              <a:rPr lang="en-US" sz="2400" dirty="0"/>
              <a:t> data : </a:t>
            </a:r>
            <a:r>
              <a:rPr lang="en-US" sz="2400" dirty="0" err="1"/>
              <a:t>Representasi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yang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dipahami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perangkat</a:t>
            </a:r>
            <a:r>
              <a:rPr lang="en-US" sz="2400" dirty="0"/>
              <a:t> </a:t>
            </a:r>
            <a:r>
              <a:rPr lang="en-US" sz="2400" dirty="0" err="1"/>
              <a:t>lunak</a:t>
            </a:r>
            <a:r>
              <a:rPr lang="en-US" sz="2400" dirty="0"/>
              <a:t>.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berupa</a:t>
            </a:r>
            <a:r>
              <a:rPr lang="en-US" sz="2400" dirty="0"/>
              <a:t> </a:t>
            </a:r>
            <a:r>
              <a:rPr lang="en-US" sz="2400" dirty="0" err="1"/>
              <a:t>orang</a:t>
            </a:r>
            <a:r>
              <a:rPr lang="en-US" sz="2400" dirty="0"/>
              <a:t>, </a:t>
            </a:r>
            <a:r>
              <a:rPr lang="en-US" sz="2400" dirty="0" err="1"/>
              <a:t>benda</a:t>
            </a:r>
            <a:r>
              <a:rPr lang="en-US" sz="2400" dirty="0"/>
              <a:t>, event, </a:t>
            </a:r>
            <a:r>
              <a:rPr lang="en-US" sz="2400" dirty="0" err="1"/>
              <a:t>tempat</a:t>
            </a:r>
            <a:r>
              <a:rPr lang="en-US" sz="2400" dirty="0"/>
              <a:t>, unit </a:t>
            </a:r>
            <a:r>
              <a:rPr lang="en-US" sz="2400" dirty="0" err="1"/>
              <a:t>organisasi</a:t>
            </a:r>
            <a:r>
              <a:rPr lang="en-US" sz="2400" dirty="0"/>
              <a:t>, </a:t>
            </a:r>
            <a:r>
              <a:rPr lang="en-US" sz="2400" dirty="0" err="1"/>
              <a:t>dll</a:t>
            </a:r>
            <a:r>
              <a:rPr lang="en-US" sz="24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Atribut</a:t>
            </a:r>
            <a:r>
              <a:rPr lang="en-US" sz="2400" dirty="0"/>
              <a:t> : </a:t>
            </a:r>
            <a:r>
              <a:rPr lang="en-US" sz="2400" dirty="0" err="1"/>
              <a:t>Properti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objek</a:t>
            </a:r>
            <a:r>
              <a:rPr lang="en-US" sz="2400" dirty="0"/>
              <a:t> data. </a:t>
            </a:r>
          </a:p>
          <a:p>
            <a:pPr marL="1089025" lvl="1" indent="-290513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/>
              <a:t>memberi</a:t>
            </a:r>
            <a:r>
              <a:rPr lang="en-US" sz="2400" dirty="0"/>
              <a:t> </a:t>
            </a:r>
            <a:r>
              <a:rPr lang="en-US" sz="2400" dirty="0" err="1"/>
              <a:t>nama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objek</a:t>
            </a:r>
            <a:r>
              <a:rPr lang="en-US" sz="2400" dirty="0"/>
              <a:t> data</a:t>
            </a:r>
          </a:p>
          <a:p>
            <a:pPr marL="1089025" lvl="1" indent="-290513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 err="1" smtClean="0"/>
              <a:t>menggambarkan</a:t>
            </a:r>
            <a:r>
              <a:rPr lang="en-US" sz="2400" dirty="0" smtClean="0"/>
              <a:t> </a:t>
            </a:r>
            <a:r>
              <a:rPr lang="en-US" sz="2400" dirty="0" err="1"/>
              <a:t>karakteristik</a:t>
            </a:r>
            <a:r>
              <a:rPr lang="en-US" sz="2400" dirty="0"/>
              <a:t> </a:t>
            </a:r>
            <a:r>
              <a:rPr lang="en-US" sz="2400" dirty="0" err="1"/>
              <a:t>objek</a:t>
            </a:r>
            <a:r>
              <a:rPr lang="en-US" sz="2400" dirty="0"/>
              <a:t> data</a:t>
            </a:r>
          </a:p>
          <a:p>
            <a:pPr marL="1089025" lvl="1" indent="-290513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/>
              <a:t>referensi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objek</a:t>
            </a:r>
            <a:r>
              <a:rPr lang="en-US" sz="2400" dirty="0"/>
              <a:t> data lain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Relasi</a:t>
            </a:r>
            <a:r>
              <a:rPr lang="en-US" sz="2400" dirty="0"/>
              <a:t> : </a:t>
            </a:r>
            <a:r>
              <a:rPr lang="en-US" sz="2400" dirty="0" err="1"/>
              <a:t>mengindikasikan</a:t>
            </a:r>
            <a:r>
              <a:rPr lang="en-US" sz="2400" dirty="0"/>
              <a:t> </a:t>
            </a:r>
            <a:r>
              <a:rPr lang="en-US" sz="2400" dirty="0" err="1"/>
              <a:t>bagaimana</a:t>
            </a:r>
            <a:r>
              <a:rPr lang="en-US" sz="2400" dirty="0"/>
              <a:t> </a:t>
            </a:r>
            <a:r>
              <a:rPr lang="en-US" sz="2400" dirty="0" err="1"/>
              <a:t>objek</a:t>
            </a:r>
            <a:r>
              <a:rPr lang="en-US" sz="2400" dirty="0"/>
              <a:t> data </a:t>
            </a:r>
            <a:r>
              <a:rPr lang="en-US" sz="2400" dirty="0" err="1"/>
              <a:t>dihubungkan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objek</a:t>
            </a:r>
            <a:r>
              <a:rPr lang="en-US" sz="2400" dirty="0"/>
              <a:t> data yang lain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Contoh Objek data, atribut dan relasi</a:t>
            </a:r>
          </a:p>
        </p:txBody>
      </p:sp>
      <p:pic>
        <p:nvPicPr>
          <p:cNvPr id="2048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38200" y="1727200"/>
            <a:ext cx="7010400" cy="3910013"/>
          </a:xfr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Pemodelan Data (ERD)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Cardinality :</a:t>
            </a:r>
          </a:p>
          <a:p>
            <a:pPr>
              <a:buFont typeface="Wingdings" pitchFamily="2" charset="2"/>
              <a:buNone/>
            </a:pPr>
            <a:r>
              <a:rPr lang="en-US"/>
              <a:t>	Menggambarkan jumlah entity yang dapat dihubungkan dengan entity lain melalui relasi.</a:t>
            </a:r>
          </a:p>
          <a:p>
            <a:pPr lvl="1"/>
            <a:r>
              <a:rPr lang="en-US"/>
              <a:t>One to one (1 : 1)</a:t>
            </a:r>
          </a:p>
          <a:p>
            <a:pPr lvl="1"/>
            <a:r>
              <a:rPr lang="en-US"/>
              <a:t>One to many (1 : M)</a:t>
            </a:r>
          </a:p>
          <a:p>
            <a:pPr lvl="1"/>
            <a:r>
              <a:rPr lang="en-US"/>
              <a:t>Many to many (N : M)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800" dirty="0" err="1"/>
              <a:t>Pemodelan</a:t>
            </a:r>
            <a:r>
              <a:rPr lang="en-US" sz="3800" dirty="0"/>
              <a:t> </a:t>
            </a:r>
            <a:r>
              <a:rPr lang="en-US" sz="3800" dirty="0" err="1"/>
              <a:t>Fungsional</a:t>
            </a:r>
            <a:r>
              <a:rPr lang="en-US" sz="3800" dirty="0"/>
              <a:t> </a:t>
            </a:r>
            <a:r>
              <a:rPr lang="en-US" sz="3800" dirty="0" err="1"/>
              <a:t>dan</a:t>
            </a:r>
            <a:r>
              <a:rPr lang="en-US" sz="3800" dirty="0"/>
              <a:t> </a:t>
            </a:r>
            <a:r>
              <a:rPr lang="en-US" sz="3800" dirty="0" err="1"/>
              <a:t>Aliran</a:t>
            </a:r>
            <a:r>
              <a:rPr lang="en-US" sz="3800" dirty="0"/>
              <a:t> </a:t>
            </a:r>
            <a:r>
              <a:rPr lang="en-US" sz="3800" dirty="0" err="1"/>
              <a:t>Informasi</a:t>
            </a:r>
            <a:r>
              <a:rPr lang="en-US" sz="3800" dirty="0"/>
              <a:t> (DFD)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153400" cy="4419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 err="1"/>
              <a:t>Menunjukkan</a:t>
            </a:r>
            <a:r>
              <a:rPr lang="en-US" sz="2800" dirty="0"/>
              <a:t> </a:t>
            </a:r>
            <a:r>
              <a:rPr lang="en-US" sz="2800" dirty="0" err="1"/>
              <a:t>hubungan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</a:t>
            </a:r>
            <a:r>
              <a:rPr lang="en-US" sz="2800" dirty="0" err="1"/>
              <a:t>ekternal</a:t>
            </a:r>
            <a:r>
              <a:rPr lang="en-US" sz="2800" dirty="0"/>
              <a:t> entities, </a:t>
            </a:r>
            <a:r>
              <a:rPr lang="en-US" sz="2800" dirty="0" err="1"/>
              <a:t>proses</a:t>
            </a:r>
            <a:r>
              <a:rPr lang="en-US" sz="2800" dirty="0"/>
              <a:t>, data item </a:t>
            </a:r>
            <a:r>
              <a:rPr lang="en-US" sz="2800" dirty="0" err="1"/>
              <a:t>dan</a:t>
            </a:r>
            <a:r>
              <a:rPr lang="en-US" sz="2800" dirty="0"/>
              <a:t> data store.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DFD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menunjukkan</a:t>
            </a:r>
            <a:r>
              <a:rPr lang="en-US" sz="2800" dirty="0"/>
              <a:t> </a:t>
            </a:r>
            <a:r>
              <a:rPr lang="en-US" sz="2800" dirty="0" err="1"/>
              <a:t>prosedur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detail, </a:t>
            </a:r>
            <a:r>
              <a:rPr lang="en-US" sz="2800" dirty="0" err="1"/>
              <a:t>tetapi</a:t>
            </a:r>
            <a:r>
              <a:rPr lang="en-US" sz="2800" dirty="0"/>
              <a:t> </a:t>
            </a:r>
            <a:r>
              <a:rPr lang="en-US" sz="2800" dirty="0" err="1"/>
              <a:t>hanya</a:t>
            </a:r>
            <a:r>
              <a:rPr lang="en-US" sz="2800" dirty="0"/>
              <a:t> </a:t>
            </a:r>
            <a:r>
              <a:rPr lang="en-US" sz="2800" dirty="0" err="1"/>
              <a:t>aliran</a:t>
            </a:r>
            <a:r>
              <a:rPr lang="en-US" sz="2800" dirty="0"/>
              <a:t> data </a:t>
            </a:r>
            <a:r>
              <a:rPr lang="en-US" sz="2800" dirty="0" err="1"/>
              <a:t>melalui</a:t>
            </a:r>
            <a:r>
              <a:rPr lang="en-US" sz="2800" dirty="0"/>
              <a:t> </a:t>
            </a:r>
            <a:r>
              <a:rPr lang="en-US" sz="2800" dirty="0" err="1"/>
              <a:t>perangkat</a:t>
            </a:r>
            <a:r>
              <a:rPr lang="en-US" sz="2800" dirty="0"/>
              <a:t> </a:t>
            </a:r>
            <a:r>
              <a:rPr lang="en-US" sz="2800" dirty="0" err="1"/>
              <a:t>lunak</a:t>
            </a:r>
            <a:r>
              <a:rPr lang="en-US" sz="28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DFD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dipartisi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level-level </a:t>
            </a:r>
            <a:r>
              <a:rPr lang="en-US" sz="2800" dirty="0" err="1"/>
              <a:t>berikutnya</a:t>
            </a:r>
            <a:r>
              <a:rPr lang="en-US" sz="2800" dirty="0"/>
              <a:t> yang </a:t>
            </a:r>
            <a:r>
              <a:rPr lang="en-US" sz="2800" dirty="0" err="1"/>
              <a:t>merepresentasikan</a:t>
            </a:r>
            <a:r>
              <a:rPr lang="en-US" sz="2800" dirty="0"/>
              <a:t> </a:t>
            </a:r>
            <a:r>
              <a:rPr lang="en-US" sz="2800" dirty="0" err="1"/>
              <a:t>aliran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detail.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DFD level 0 </a:t>
            </a:r>
            <a:r>
              <a:rPr lang="en-US" sz="2800" dirty="0" err="1"/>
              <a:t>disebut</a:t>
            </a:r>
            <a:r>
              <a:rPr lang="en-US" sz="2800" dirty="0"/>
              <a:t> </a:t>
            </a:r>
            <a:r>
              <a:rPr lang="en-US" sz="2800" dirty="0" err="1"/>
              <a:t>juga</a:t>
            </a:r>
            <a:r>
              <a:rPr lang="en-US" sz="2800" dirty="0"/>
              <a:t> diagram </a:t>
            </a:r>
            <a:r>
              <a:rPr lang="en-US" sz="2800" dirty="0" err="1"/>
              <a:t>konteks</a:t>
            </a:r>
            <a:r>
              <a:rPr lang="en-US" sz="2800" dirty="0"/>
              <a:t> yang </a:t>
            </a:r>
            <a:r>
              <a:rPr lang="en-US" sz="2800" dirty="0" err="1"/>
              <a:t>merepresentasikan</a:t>
            </a:r>
            <a:r>
              <a:rPr lang="en-US" sz="2800" dirty="0"/>
              <a:t> </a:t>
            </a:r>
            <a:r>
              <a:rPr lang="en-US" sz="2800" dirty="0" err="1"/>
              <a:t>seluruh</a:t>
            </a:r>
            <a:r>
              <a:rPr lang="en-US" sz="2800" dirty="0"/>
              <a:t> </a:t>
            </a:r>
            <a:r>
              <a:rPr lang="en-US" sz="2800" dirty="0" err="1"/>
              <a:t>elemen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DFD level 0 </a:t>
            </a:r>
            <a:r>
              <a:rPr lang="en-US" sz="2800" dirty="0" smtClean="0"/>
              <a:t> </a:t>
            </a:r>
            <a:r>
              <a:rPr lang="en-US" sz="2800" dirty="0" err="1"/>
              <a:t>dipartisi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lavel</a:t>
            </a:r>
            <a:r>
              <a:rPr lang="en-US" sz="2800" dirty="0"/>
              <a:t>-level </a:t>
            </a:r>
            <a:r>
              <a:rPr lang="en-US" sz="2800" dirty="0" err="1"/>
              <a:t>berikutnya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mengambarkan</a:t>
            </a:r>
            <a:r>
              <a:rPr lang="en-US" sz="2800" dirty="0"/>
              <a:t> </a:t>
            </a:r>
            <a:r>
              <a:rPr lang="en-US" sz="2800" dirty="0" err="1"/>
              <a:t>proses</a:t>
            </a:r>
            <a:r>
              <a:rPr lang="en-US" sz="2800" dirty="0"/>
              <a:t> yang </a:t>
            </a:r>
            <a:r>
              <a:rPr lang="en-US" sz="2800" dirty="0" err="1"/>
              <a:t>lebih</a:t>
            </a:r>
            <a:r>
              <a:rPr lang="en-US" sz="2800" dirty="0"/>
              <a:t> detail.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</TotalTime>
  <Words>570</Words>
  <Application>Microsoft Office PowerPoint</Application>
  <PresentationFormat>On-screen Show (4:3)</PresentationFormat>
  <Paragraphs>73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Georgia</vt:lpstr>
      <vt:lpstr>Trebuchet MS</vt:lpstr>
      <vt:lpstr>Wingdings</vt:lpstr>
      <vt:lpstr>Wingdings 2</vt:lpstr>
      <vt:lpstr>Urban</vt:lpstr>
      <vt:lpstr>Analysis Modeling</vt:lpstr>
      <vt:lpstr>Model Analisis</vt:lpstr>
      <vt:lpstr>Tujuan Model Analysis</vt:lpstr>
      <vt:lpstr>Model Analisis Pendekatan Terstruktur</vt:lpstr>
      <vt:lpstr>Struktur Model Analisis</vt:lpstr>
      <vt:lpstr>Pemodelan Data (ERD)</vt:lpstr>
      <vt:lpstr>Contoh Objek data, atribut dan relasi</vt:lpstr>
      <vt:lpstr>Pemodelan Data (ERD)</vt:lpstr>
      <vt:lpstr>Pemodelan Fungsional dan Aliran Informasi (DFD)</vt:lpstr>
      <vt:lpstr>Penurunan Fungsi (Proses) dalam DFD</vt:lpstr>
      <vt:lpstr>Behavioral Modeling</vt:lpstr>
      <vt:lpstr>Behavioral Modeling (STD)</vt:lpstr>
      <vt:lpstr>State Transition Diagram</vt:lpstr>
      <vt:lpstr>Control Specification</vt:lpstr>
      <vt:lpstr>Latihan</vt:lpstr>
      <vt:lpstr>System e-library (Requirement)</vt:lpstr>
      <vt:lpstr>PowerPoint Presentation</vt:lpstr>
    </vt:vector>
  </TitlesOfParts>
  <Company>stikom-db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Modeling</dc:title>
  <dc:creator>eriya</dc:creator>
  <cp:lastModifiedBy>Marcello Singadji</cp:lastModifiedBy>
  <cp:revision>35</cp:revision>
  <dcterms:created xsi:type="dcterms:W3CDTF">2010-10-04T16:46:25Z</dcterms:created>
  <dcterms:modified xsi:type="dcterms:W3CDTF">2016-09-29T02:51:10Z</dcterms:modified>
</cp:coreProperties>
</file>