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31"/>
  </p:notesMasterIdLst>
  <p:sldIdLst>
    <p:sldId id="258" r:id="rId2"/>
    <p:sldId id="286" r:id="rId3"/>
    <p:sldId id="288" r:id="rId4"/>
    <p:sldId id="290" r:id="rId5"/>
    <p:sldId id="314" r:id="rId6"/>
    <p:sldId id="316" r:id="rId7"/>
    <p:sldId id="318" r:id="rId8"/>
    <p:sldId id="327" r:id="rId9"/>
    <p:sldId id="291" r:id="rId10"/>
    <p:sldId id="292" r:id="rId11"/>
    <p:sldId id="320" r:id="rId12"/>
    <p:sldId id="321" r:id="rId13"/>
    <p:sldId id="322" r:id="rId14"/>
    <p:sldId id="324" r:id="rId15"/>
    <p:sldId id="310" r:id="rId16"/>
    <p:sldId id="294" r:id="rId17"/>
    <p:sldId id="295" r:id="rId18"/>
    <p:sldId id="312" r:id="rId19"/>
    <p:sldId id="296" r:id="rId20"/>
    <p:sldId id="297" r:id="rId21"/>
    <p:sldId id="298" r:id="rId22"/>
    <p:sldId id="299" r:id="rId23"/>
    <p:sldId id="301" r:id="rId24"/>
    <p:sldId id="303" r:id="rId25"/>
    <p:sldId id="304" r:id="rId26"/>
    <p:sldId id="307" r:id="rId27"/>
    <p:sldId id="306" r:id="rId28"/>
    <p:sldId id="329" r:id="rId29"/>
    <p:sldId id="325"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018" autoAdjust="0"/>
  </p:normalViewPr>
  <p:slideViewPr>
    <p:cSldViewPr>
      <p:cViewPr varScale="1">
        <p:scale>
          <a:sx n="63" d="100"/>
          <a:sy n="63" d="100"/>
        </p:scale>
        <p:origin x="1512" y="78"/>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208D00B-8023-4CC1-A152-13DADC03855B}" type="datetimeFigureOut">
              <a:rPr lang="en-US" smtClean="0"/>
              <a:pPr/>
              <a:t>9/21/2016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860110F-1550-4CD8-9C12-A27CAA8EB5CD}" type="slidenum">
              <a:rPr lang="en-US" smtClean="0"/>
              <a:pPr/>
              <a:t>‹#›</a:t>
            </a:fld>
            <a:endParaRPr lang="en-US"/>
          </a:p>
        </p:txBody>
      </p:sp>
    </p:spTree>
    <p:extLst>
      <p:ext uri="{BB962C8B-B14F-4D97-AF65-F5344CB8AC3E}">
        <p14:creationId xmlns:p14="http://schemas.microsoft.com/office/powerpoint/2010/main" val="3492506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5E8B8920-56AF-4D02-9A3B-EB09961D79F9}" type="slidenum">
              <a:rPr lang="zh-TW" altLang="en-US" smtClean="0"/>
              <a:pPr/>
              <a:t>18</a:t>
            </a:fld>
            <a:endParaRPr lang="en-US" altLang="zh-TW" smtClean="0"/>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w="9525"/>
        </p:spPr>
        <p:txBody>
          <a:bodyPr>
            <a:normAutofit lnSpcReduction="10000"/>
          </a:bodyPr>
          <a:lstStyle/>
          <a:p>
            <a:r>
              <a:rPr lang="en-US" altLang="zh-TW" dirty="0" smtClean="0"/>
              <a:t>Why spend time managing requirements when your deadlines are always around the corner. Requirements management is really a risk mitigation strategy. By managing requirements you decrease your risk to deliver the wrong thing to your customers.</a:t>
            </a:r>
          </a:p>
          <a:p>
            <a:endParaRPr lang="en-US" altLang="zh-TW" dirty="0" smtClean="0"/>
          </a:p>
          <a:p>
            <a:r>
              <a:rPr lang="en-US" altLang="zh-TW" dirty="0" smtClean="0"/>
              <a:t>Studies show that requirements errors are the most common and most pervasive problem throughout the software lifecycle (primary reason for excessive rework, delays and poor software quality).  Requirement errors are also the most expensive to fix IF they’re not caught early.</a:t>
            </a:r>
          </a:p>
          <a:p>
            <a:endParaRPr lang="en-US" altLang="zh-TW" dirty="0" smtClean="0"/>
          </a:p>
          <a:p>
            <a:r>
              <a:rPr lang="en-US" altLang="zh-TW" dirty="0" smtClean="0"/>
              <a:t>The numbers on the chart are cost-to-repair factors  If you find and fix a requirement error at the coding stage&lt;POINT&gt;, it costs 5 to 10 times more than if had found that error in the early phase. If you find a requirement error during the maintenance phase &lt;POINT&gt;, it can cost 100 to 200 times more than if you had caught it in the </a:t>
            </a:r>
            <a:r>
              <a:rPr lang="en-US" altLang="zh-TW" dirty="0" err="1" smtClean="0"/>
              <a:t>reqt</a:t>
            </a:r>
            <a:r>
              <a:rPr lang="en-US" altLang="zh-TW" dirty="0" smtClean="0"/>
              <a:t> phase. Clearly, there is a huge return on investment from managing requirements early on in the software lifecycle.  </a:t>
            </a:r>
          </a:p>
          <a:p>
            <a:endParaRPr lang="en-US" altLang="zh-TW" dirty="0" smtClean="0"/>
          </a:p>
          <a:p>
            <a:r>
              <a:rPr lang="en-US" altLang="zh-TW" sz="1600" dirty="0" smtClean="0"/>
              <a:t>Business Analysts are on point to communicate clearly what to build, what to test and what to document. By giving them the time they need to come up with the right requirements, you save yourself time spent at the end of the project reworking the software because it does not provide value to its users.</a:t>
            </a:r>
          </a:p>
          <a:p>
            <a:endParaRPr lang="zh-TW" altLang="en-US" dirty="0" smtClean="0"/>
          </a:p>
        </p:txBody>
      </p:sp>
    </p:spTree>
    <p:extLst>
      <p:ext uri="{BB962C8B-B14F-4D97-AF65-F5344CB8AC3E}">
        <p14:creationId xmlns:p14="http://schemas.microsoft.com/office/powerpoint/2010/main" val="925031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5" name="Rectangle 4"/>
          <p:cNvSpPr/>
          <p:nvPr/>
        </p:nvSpPr>
        <p:spPr>
          <a:xfrm flipV="1">
            <a:off x="5410200" y="3897313"/>
            <a:ext cx="3733800" cy="19208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7" name="Rectangle 6"/>
          <p:cNvSpPr/>
          <p:nvPr/>
        </p:nvSpPr>
        <p:spPr>
          <a:xfrm flipV="1">
            <a:off x="5410200" y="4164013"/>
            <a:ext cx="1965325" cy="19050"/>
          </a:xfrm>
          <a:prstGeom prst="rect">
            <a:avLst/>
          </a:prstGeom>
          <a:solidFill>
            <a:srgbClr val="0070C0">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3" name="Rectangle 12"/>
          <p:cNvSpPr/>
          <p:nvPr/>
        </p:nvSpPr>
        <p:spPr>
          <a:xfrm>
            <a:off x="0" y="3649663"/>
            <a:ext cx="9144000" cy="2444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4" name="Rectangle 13"/>
          <p:cNvSpPr/>
          <p:nvPr/>
        </p:nvSpPr>
        <p:spPr>
          <a:xfrm>
            <a:off x="0" y="3675063"/>
            <a:ext cx="9144000" cy="1412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5" name="Rectangle 14"/>
          <p:cNvSpPr/>
          <p:nvPr/>
        </p:nvSpPr>
        <p:spPr>
          <a:xfrm flipV="1">
            <a:off x="6413500" y="3643313"/>
            <a:ext cx="2730500" cy="247650"/>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6" name="Rectangle 15"/>
          <p:cNvSpPr/>
          <p:nvPr/>
        </p:nvSpPr>
        <p:spPr>
          <a:xfrm>
            <a:off x="0" y="0"/>
            <a:ext cx="9144000" cy="37020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pic>
        <p:nvPicPr>
          <p:cNvPr id="17" name="Picture 46"/>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62813" y="5038725"/>
            <a:ext cx="1828800" cy="1836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7"/>
          <p:cNvSpPr>
            <a:spLocks noGrp="1"/>
          </p:cNvSpPr>
          <p:nvPr>
            <p:ph type="ctrTitle"/>
          </p:nvPr>
        </p:nvSpPr>
        <p:spPr>
          <a:xfrm>
            <a:off x="457200" y="2401887"/>
            <a:ext cx="8458200" cy="1470025"/>
          </a:xfrm>
        </p:spPr>
        <p:txBody>
          <a:bodyPr anchor="b"/>
          <a:lstStyle>
            <a:lvl1pPr>
              <a:defRPr sz="4400" b="1">
                <a:solidFill>
                  <a:schemeClr val="bg1"/>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9" name="Subtitle 8"/>
          <p:cNvSpPr>
            <a:spLocks noGrp="1"/>
          </p:cNvSpPr>
          <p:nvPr>
            <p:ph type="subTitle" idx="1"/>
          </p:nvPr>
        </p:nvSpPr>
        <p:spPr>
          <a:xfrm>
            <a:off x="457200" y="3901087"/>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dirty="0" smtClean="0"/>
              <a:t>Click to edit Master subtitle style</a:t>
            </a:r>
            <a:endParaRPr lang="en-US" dirty="0"/>
          </a:p>
        </p:txBody>
      </p:sp>
      <p:sp>
        <p:nvSpPr>
          <p:cNvPr id="18" name="Date Placeholder 27"/>
          <p:cNvSpPr>
            <a:spLocks noGrp="1"/>
          </p:cNvSpPr>
          <p:nvPr>
            <p:ph type="dt" sz="half" idx="10"/>
          </p:nvPr>
        </p:nvSpPr>
        <p:spPr>
          <a:xfrm>
            <a:off x="6705600" y="4206875"/>
            <a:ext cx="960438" cy="457200"/>
          </a:xfrm>
        </p:spPr>
        <p:txBody>
          <a:bodyPr/>
          <a:lstStyle>
            <a:lvl1pPr>
              <a:defRPr/>
            </a:lvl1pPr>
          </a:lstStyle>
          <a:p>
            <a:pPr>
              <a:defRPr/>
            </a:pPr>
            <a:fld id="{68C33C6D-C627-4B57-AC1E-A7CFA7F78A53}" type="datetimeFigureOut">
              <a:rPr lang="id-ID"/>
              <a:pPr>
                <a:defRPr/>
              </a:pPr>
              <a:t>21/09/2016</a:t>
            </a:fld>
            <a:endParaRPr lang="id-ID"/>
          </a:p>
        </p:txBody>
      </p:sp>
      <p:sp>
        <p:nvSpPr>
          <p:cNvPr id="19" name="Footer Placeholder 16"/>
          <p:cNvSpPr>
            <a:spLocks noGrp="1"/>
          </p:cNvSpPr>
          <p:nvPr>
            <p:ph type="ftr" sz="quarter" idx="11"/>
          </p:nvPr>
        </p:nvSpPr>
        <p:spPr>
          <a:xfrm>
            <a:off x="5410200" y="4205288"/>
            <a:ext cx="1295400" cy="457200"/>
          </a:xfrm>
        </p:spPr>
        <p:txBody>
          <a:bodyPr/>
          <a:lstStyle>
            <a:lvl1pPr>
              <a:defRPr/>
            </a:lvl1pPr>
          </a:lstStyle>
          <a:p>
            <a:pPr>
              <a:defRPr/>
            </a:pPr>
            <a:endParaRPr lang="id-ID"/>
          </a:p>
        </p:txBody>
      </p:sp>
      <p:sp>
        <p:nvSpPr>
          <p:cNvPr id="20"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2994EE7A-8B8C-4811-8C34-FCF1BCA91451}" type="slidenum">
              <a:rPr lang="id-ID"/>
              <a:pPr>
                <a:defRPr/>
              </a:pPr>
              <a:t>‹#›</a:t>
            </a:fld>
            <a:endParaRPr lang="id-ID"/>
          </a:p>
        </p:txBody>
      </p:sp>
    </p:spTree>
    <p:extLst>
      <p:ext uri="{BB962C8B-B14F-4D97-AF65-F5344CB8AC3E}">
        <p14:creationId xmlns:p14="http://schemas.microsoft.com/office/powerpoint/2010/main" val="1570480980"/>
      </p:ext>
    </p:extLst>
  </p:cSld>
  <p:clrMapOvr>
    <a:masterClrMapping/>
  </p:clrMapOvr>
  <p:transition spd="slow">
    <p:randomBar dir="vert"/>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F16B6DD-8FFD-49F4-8979-F7CFAC979CCD}" type="datetimeFigureOut">
              <a:rPr lang="id-ID"/>
              <a:pPr>
                <a:defRPr/>
              </a:pPr>
              <a:t>21/09/2016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E45A6CB-6C34-46A9-A414-0427E8E02410}" type="slidenum">
              <a:rPr lang="id-ID"/>
              <a:pPr>
                <a:defRPr/>
              </a:pPr>
              <a:t>‹#›</a:t>
            </a:fld>
            <a:endParaRPr lang="id-ID"/>
          </a:p>
        </p:txBody>
      </p:sp>
    </p:spTree>
    <p:extLst>
      <p:ext uri="{BB962C8B-B14F-4D97-AF65-F5344CB8AC3E}">
        <p14:creationId xmlns:p14="http://schemas.microsoft.com/office/powerpoint/2010/main" val="1602312438"/>
      </p:ext>
    </p:extLst>
  </p:cSld>
  <p:clrMapOvr>
    <a:masterClrMapping/>
  </p:clrMapOvr>
  <p:transition spd="slow">
    <p:randomBar dir="vert"/>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E5E3068E-B67E-478C-A7DA-19524E06316B}" type="datetimeFigureOut">
              <a:rPr lang="id-ID"/>
              <a:pPr>
                <a:defRPr/>
              </a:pPr>
              <a:t>21/09/2016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FFB82584-B846-47D3-9423-5D06386F7D15}" type="slidenum">
              <a:rPr lang="id-ID"/>
              <a:pPr>
                <a:defRPr/>
              </a:pPr>
              <a:t>‹#›</a:t>
            </a:fld>
            <a:endParaRPr lang="id-ID"/>
          </a:p>
        </p:txBody>
      </p:sp>
    </p:spTree>
    <p:extLst>
      <p:ext uri="{BB962C8B-B14F-4D97-AF65-F5344CB8AC3E}">
        <p14:creationId xmlns:p14="http://schemas.microsoft.com/office/powerpoint/2010/main" val="2184375967"/>
      </p:ext>
    </p:extLst>
  </p:cSld>
  <p:clrMapOvr>
    <a:masterClrMapping/>
  </p:clrMapOvr>
  <p:transition spd="slow">
    <p:randomBar dir="vert"/>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3716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371600"/>
            <a:ext cx="4114800" cy="4953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a:xfrm>
            <a:off x="0" y="6553200"/>
            <a:ext cx="6934200" cy="304800"/>
          </a:xfrm>
          <a:prstGeom prst="rect">
            <a:avLst/>
          </a:prstGeom>
        </p:spPr>
        <p:txBody>
          <a:bodyPr/>
          <a:lstStyle>
            <a:lvl1pPr>
              <a:defRPr/>
            </a:lvl1pPr>
          </a:lstStyle>
          <a:p>
            <a:pPr>
              <a:defRPr/>
            </a:pPr>
            <a:r>
              <a:rPr lang="en-US"/>
              <a:t>Systems Analysis and Design in a Changing World, 3rd Edition</a:t>
            </a:r>
          </a:p>
        </p:txBody>
      </p:sp>
      <p:sp>
        <p:nvSpPr>
          <p:cNvPr id="6" name="Slide Number Placeholder 5"/>
          <p:cNvSpPr>
            <a:spLocks noGrp="1"/>
          </p:cNvSpPr>
          <p:nvPr>
            <p:ph type="sldNum" sz="quarter" idx="11"/>
          </p:nvPr>
        </p:nvSpPr>
        <p:spPr>
          <a:xfrm>
            <a:off x="7010400" y="6477000"/>
            <a:ext cx="2133600" cy="381000"/>
          </a:xfrm>
        </p:spPr>
        <p:txBody>
          <a:bodyPr/>
          <a:lstStyle>
            <a:lvl1pPr>
              <a:defRPr/>
            </a:lvl1pPr>
          </a:lstStyle>
          <a:p>
            <a:pPr>
              <a:defRPr/>
            </a:pPr>
            <a:fld id="{C31AEEA1-CF14-4F13-9CDE-864046E3371C}" type="slidenum">
              <a:rPr lang="en-US"/>
              <a:pPr>
                <a:defRPr/>
              </a:pPr>
              <a:t>‹#›</a:t>
            </a:fld>
            <a:endParaRPr lang="en-US"/>
          </a:p>
        </p:txBody>
      </p:sp>
    </p:spTree>
    <p:extLst>
      <p:ext uri="{BB962C8B-B14F-4D97-AF65-F5344CB8AC3E}">
        <p14:creationId xmlns:p14="http://schemas.microsoft.com/office/powerpoint/2010/main" val="529576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066800"/>
          </a:xfrm>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0" y="6324600"/>
            <a:ext cx="1893888" cy="457200"/>
          </a:xfrm>
        </p:spPr>
        <p:txBody>
          <a:bodyPr/>
          <a:lstStyle>
            <a:lvl1pPr>
              <a:defRPr/>
            </a:lvl1pPr>
          </a:lstStyle>
          <a:p>
            <a:pPr>
              <a:defRPr/>
            </a:pPr>
            <a:fld id="{A3C13FC8-50EE-4696-A9A2-BD71C746450D}" type="datetimeFigureOut">
              <a:rPr lang="id-ID"/>
              <a:pPr>
                <a:defRPr/>
              </a:pPr>
              <a:t>21/09/2016</a:t>
            </a:fld>
            <a:endParaRPr lang="id-ID"/>
          </a:p>
        </p:txBody>
      </p:sp>
      <p:sp>
        <p:nvSpPr>
          <p:cNvPr id="5" name="Footer Placeholder 4"/>
          <p:cNvSpPr>
            <a:spLocks noGrp="1"/>
          </p:cNvSpPr>
          <p:nvPr>
            <p:ph type="ftr" sz="quarter" idx="11"/>
          </p:nvPr>
        </p:nvSpPr>
        <p:spPr>
          <a:xfrm>
            <a:off x="434975" y="6324600"/>
            <a:ext cx="1774825" cy="457200"/>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E84754CE-262A-4091-BCED-B6CC36D1C092}" type="slidenum">
              <a:rPr lang="id-ID"/>
              <a:pPr>
                <a:defRPr/>
              </a:pPr>
              <a:t>‹#›</a:t>
            </a:fld>
            <a:endParaRPr lang="id-ID"/>
          </a:p>
        </p:txBody>
      </p:sp>
    </p:spTree>
    <p:extLst>
      <p:ext uri="{BB962C8B-B14F-4D97-AF65-F5344CB8AC3E}">
        <p14:creationId xmlns:p14="http://schemas.microsoft.com/office/powerpoint/2010/main" val="203993935"/>
      </p:ext>
    </p:extLst>
  </p:cSld>
  <p:clrMapOvr>
    <a:masterClrMapping/>
  </p:clrMapOvr>
  <p:transition spd="slow">
    <p:randomBar dir="vert"/>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50C50986-6A0D-42E7-BFFF-D6777CD6405B}" type="datetimeFigureOut">
              <a:rPr lang="id-ID"/>
              <a:pPr>
                <a:defRPr/>
              </a:pPr>
              <a:t>21/09/2016</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E1CE9CD-F84C-4510-BD34-5DE2303736C5}" type="slidenum">
              <a:rPr lang="id-ID"/>
              <a:pPr>
                <a:defRPr/>
              </a:pPr>
              <a:t>‹#›</a:t>
            </a:fld>
            <a:endParaRPr lang="id-ID"/>
          </a:p>
        </p:txBody>
      </p:sp>
    </p:spTree>
    <p:extLst>
      <p:ext uri="{BB962C8B-B14F-4D97-AF65-F5344CB8AC3E}">
        <p14:creationId xmlns:p14="http://schemas.microsoft.com/office/powerpoint/2010/main" val="1829860142"/>
      </p:ext>
    </p:extLst>
  </p:cSld>
  <p:clrMapOvr>
    <a:masterClrMapping/>
  </p:clrMapOvr>
  <p:transition spd="slow">
    <p:randomBar dir="vert"/>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F6029262-C86C-4AF0-933D-7647EE3DDC62}" type="datetimeFigureOut">
              <a:rPr lang="id-ID"/>
              <a:pPr>
                <a:defRPr/>
              </a:pPr>
              <a:t>21/09/2016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D595F99-CF39-477C-9DC8-87B1451B0823}" type="slidenum">
              <a:rPr lang="id-ID"/>
              <a:pPr>
                <a:defRPr/>
              </a:pPr>
              <a:t>‹#›</a:t>
            </a:fld>
            <a:endParaRPr lang="id-ID"/>
          </a:p>
        </p:txBody>
      </p:sp>
    </p:spTree>
    <p:extLst>
      <p:ext uri="{BB962C8B-B14F-4D97-AF65-F5344CB8AC3E}">
        <p14:creationId xmlns:p14="http://schemas.microsoft.com/office/powerpoint/2010/main" val="4228773330"/>
      </p:ext>
    </p:extLst>
  </p:cSld>
  <p:clrMapOvr>
    <a:masterClrMapping/>
  </p:clrMapOvr>
  <p:transition spd="slow">
    <p:randomBar dir="vert"/>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C38095C3-04E3-4AE2-8A8B-12313A18D4FE}" type="datetimeFigureOut">
              <a:rPr lang="id-ID"/>
              <a:pPr>
                <a:defRPr/>
              </a:pPr>
              <a:t>21/09/2016</a:t>
            </a:fld>
            <a:endParaRPr lang="id-ID"/>
          </a:p>
        </p:txBody>
      </p:sp>
      <p:sp>
        <p:nvSpPr>
          <p:cNvPr id="8" name="Slide Number Placeholder 26"/>
          <p:cNvSpPr>
            <a:spLocks noGrp="1"/>
          </p:cNvSpPr>
          <p:nvPr>
            <p:ph type="sldNum" sz="quarter" idx="11"/>
          </p:nvPr>
        </p:nvSpPr>
        <p:spPr/>
        <p:txBody>
          <a:bodyPr rtlCol="0"/>
          <a:lstStyle>
            <a:lvl1pPr>
              <a:defRPr/>
            </a:lvl1pPr>
          </a:lstStyle>
          <a:p>
            <a:pPr>
              <a:defRPr/>
            </a:pPr>
            <a:fld id="{EBD7E7E2-B9B7-4F93-8CDE-EA84C4658FE2}" type="slidenum">
              <a:rPr lang="id-ID"/>
              <a:pPr>
                <a:defRPr/>
              </a:pPr>
              <a:t>‹#›</a:t>
            </a:fld>
            <a:endParaRPr lang="id-ID"/>
          </a:p>
        </p:txBody>
      </p:sp>
      <p:sp>
        <p:nvSpPr>
          <p:cNvPr id="9" name="Footer Placeholder 27"/>
          <p:cNvSpPr>
            <a:spLocks noGrp="1"/>
          </p:cNvSpPr>
          <p:nvPr>
            <p:ph type="ftr" sz="quarter" idx="12"/>
          </p:nvPr>
        </p:nvSpPr>
        <p:spPr/>
        <p:txBody>
          <a:bodyPr rtlCol="0"/>
          <a:lstStyle>
            <a:lvl1pPr>
              <a:defRPr/>
            </a:lvl1pPr>
          </a:lstStyle>
          <a:p>
            <a:pPr>
              <a:defRPr/>
            </a:pPr>
            <a:endParaRPr lang="id-ID"/>
          </a:p>
        </p:txBody>
      </p:sp>
    </p:spTree>
    <p:extLst>
      <p:ext uri="{BB962C8B-B14F-4D97-AF65-F5344CB8AC3E}">
        <p14:creationId xmlns:p14="http://schemas.microsoft.com/office/powerpoint/2010/main" val="2212576659"/>
      </p:ext>
    </p:extLst>
  </p:cSld>
  <p:clrMapOvr>
    <a:masterClrMapping/>
  </p:clrMapOvr>
  <p:transition spd="slow">
    <p:randomBar dir="vert"/>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A771880C-FFEB-4259-A1B2-06B48389AE34}" type="datetimeFigureOut">
              <a:rPr lang="id-ID"/>
              <a:pPr>
                <a:defRPr/>
              </a:pPr>
              <a:t>21/09/2016</a:t>
            </a:fld>
            <a:endParaRPr lang="id-ID"/>
          </a:p>
        </p:txBody>
      </p:sp>
      <p:sp>
        <p:nvSpPr>
          <p:cNvPr id="4" name="Footer Placeholder 3"/>
          <p:cNvSpPr>
            <a:spLocks noGrp="1"/>
          </p:cNvSpPr>
          <p:nvPr>
            <p:ph type="ftr" sz="quarter" idx="11"/>
          </p:nvPr>
        </p:nvSpPr>
        <p:spPr/>
        <p:txBody>
          <a:bodyPr/>
          <a:lstStyle>
            <a:lvl1pPr>
              <a:defRPr/>
            </a:lvl1pPr>
          </a:lstStyle>
          <a:p>
            <a:pPr>
              <a:defRPr/>
            </a:pPr>
            <a:endParaRPr lang="id-ID"/>
          </a:p>
        </p:txBody>
      </p:sp>
      <p:sp>
        <p:nvSpPr>
          <p:cNvPr id="5" name="Slide Number Placeholder 4"/>
          <p:cNvSpPr>
            <a:spLocks noGrp="1"/>
          </p:cNvSpPr>
          <p:nvPr>
            <p:ph type="sldNum" sz="quarter" idx="12"/>
          </p:nvPr>
        </p:nvSpPr>
        <p:spPr/>
        <p:txBody>
          <a:bodyPr/>
          <a:lstStyle>
            <a:lvl1pPr>
              <a:defRPr/>
            </a:lvl1pPr>
          </a:lstStyle>
          <a:p>
            <a:pPr>
              <a:defRPr/>
            </a:pPr>
            <a:fld id="{3C1979A1-9544-4FE6-A9C9-E401F294351C}" type="slidenum">
              <a:rPr lang="id-ID"/>
              <a:pPr>
                <a:defRPr/>
              </a:pPr>
              <a:t>‹#›</a:t>
            </a:fld>
            <a:endParaRPr lang="id-ID"/>
          </a:p>
        </p:txBody>
      </p:sp>
    </p:spTree>
    <p:extLst>
      <p:ext uri="{BB962C8B-B14F-4D97-AF65-F5344CB8AC3E}">
        <p14:creationId xmlns:p14="http://schemas.microsoft.com/office/powerpoint/2010/main" val="2880517703"/>
      </p:ext>
    </p:extLst>
  </p:cSld>
  <p:clrMapOvr>
    <a:masterClrMapping/>
  </p:clrMapOvr>
  <p:transition spd="slow">
    <p:randomBar dir="vert"/>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FAB594A3-ED8B-4230-8644-11898131F555}" type="datetimeFigureOut">
              <a:rPr lang="id-ID"/>
              <a:pPr>
                <a:defRPr/>
              </a:pPr>
              <a:t>21/09/2016</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34B4B7F7-A09C-426B-838F-5BAA8886EF1D}" type="slidenum">
              <a:rPr lang="id-ID"/>
              <a:pPr>
                <a:defRPr/>
              </a:pPr>
              <a:t>‹#›</a:t>
            </a:fld>
            <a:endParaRPr lang="id-ID"/>
          </a:p>
        </p:txBody>
      </p:sp>
    </p:spTree>
    <p:extLst>
      <p:ext uri="{BB962C8B-B14F-4D97-AF65-F5344CB8AC3E}">
        <p14:creationId xmlns:p14="http://schemas.microsoft.com/office/powerpoint/2010/main" val="3865086709"/>
      </p:ext>
    </p:extLst>
  </p:cSld>
  <p:clrMapOvr>
    <a:masterClrMapping/>
  </p:clrMapOvr>
  <p:transition spd="slow">
    <p:randomBar dir="vert"/>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3DF74831-3F35-4802-94D1-217583165629}" type="datetimeFigureOut">
              <a:rPr lang="id-ID"/>
              <a:pPr>
                <a:defRPr/>
              </a:pPr>
              <a:t>21/09/2016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588129A3-EDF4-4ADF-877C-F1D0C1F644D5}" type="slidenum">
              <a:rPr lang="id-ID"/>
              <a:pPr>
                <a:defRPr/>
              </a:pPr>
              <a:t>‹#›</a:t>
            </a:fld>
            <a:endParaRPr lang="id-ID"/>
          </a:p>
        </p:txBody>
      </p:sp>
    </p:spTree>
    <p:extLst>
      <p:ext uri="{BB962C8B-B14F-4D97-AF65-F5344CB8AC3E}">
        <p14:creationId xmlns:p14="http://schemas.microsoft.com/office/powerpoint/2010/main" val="2114888770"/>
      </p:ext>
    </p:extLst>
  </p:cSld>
  <p:clrMapOvr>
    <a:masterClrMapping/>
  </p:clrMapOvr>
  <p:transition spd="slow">
    <p:randomBar dir="vert"/>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1BD124F6-64C3-425F-82EC-5610F8B16D7E}" type="datetimeFigureOut">
              <a:rPr lang="id-ID"/>
              <a:pPr>
                <a:defRPr/>
              </a:pPr>
              <a:t>21/09/2016</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FEA61E9F-E22F-47E5-B7E0-6BFB77EFAB81}" type="slidenum">
              <a:rPr lang="id-ID"/>
              <a:pPr>
                <a:defRPr/>
              </a:pPr>
              <a:t>‹#›</a:t>
            </a:fld>
            <a:endParaRPr lang="id-ID"/>
          </a:p>
        </p:txBody>
      </p:sp>
    </p:spTree>
    <p:extLst>
      <p:ext uri="{BB962C8B-B14F-4D97-AF65-F5344CB8AC3E}">
        <p14:creationId xmlns:p14="http://schemas.microsoft.com/office/powerpoint/2010/main" val="3269404233"/>
      </p:ext>
    </p:extLst>
  </p:cSld>
  <p:clrMapOvr>
    <a:masterClrMapping/>
  </p:clrMapOvr>
  <p:transition spd="slow">
    <p:randomBar dir="vert"/>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29" name="Rectangle 28"/>
          <p:cNvSpPr/>
          <p:nvPr/>
        </p:nvSpPr>
        <p:spPr>
          <a:xfrm>
            <a:off x="0" y="0"/>
            <a:ext cx="9144000" cy="311150"/>
          </a:xfrm>
          <a:prstGeom prst="rect">
            <a:avLst/>
          </a:prstGeom>
          <a:solidFill>
            <a:srgbClr val="C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0" name="Rectangle 29"/>
          <p:cNvSpPr/>
          <p:nvPr/>
        </p:nvSpPr>
        <p:spPr>
          <a:xfrm>
            <a:off x="0" y="307975"/>
            <a:ext cx="9144000" cy="92075"/>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1" name="Rectangle 30"/>
          <p:cNvSpPr/>
          <p:nvPr/>
        </p:nvSpPr>
        <p:spPr>
          <a:xfrm flipV="1">
            <a:off x="5410200" y="360363"/>
            <a:ext cx="3733800" cy="90487"/>
          </a:xfrm>
          <a:prstGeom prst="rect">
            <a:avLst/>
          </a:prstGeom>
          <a:solidFill>
            <a:srgbClr val="0070C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2" name="Rectangle 31"/>
          <p:cNvSpPr/>
          <p:nvPr/>
        </p:nvSpPr>
        <p:spPr>
          <a:xfrm flipV="1">
            <a:off x="5410200" y="439738"/>
            <a:ext cx="3733800" cy="180975"/>
          </a:xfrm>
          <a:prstGeom prst="rect">
            <a:avLst/>
          </a:prstGeom>
          <a:solidFill>
            <a:srgbClr val="00B050">
              <a:alpha val="5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hangingPunct="1">
              <a:defRPr/>
            </a:pPr>
            <a:endParaRPr lang="en-US" dirty="0"/>
          </a:p>
        </p:txBody>
      </p:sp>
      <p:sp>
        <p:nvSpPr>
          <p:cNvPr id="1039" name="Title Placeholder 21"/>
          <p:cNvSpPr>
            <a:spLocks noGrp="1"/>
          </p:cNvSpPr>
          <p:nvPr>
            <p:ph type="title"/>
          </p:nvPr>
        </p:nvSpPr>
        <p:spPr bwMode="auto">
          <a:xfrm>
            <a:off x="457200" y="836613"/>
            <a:ext cx="8229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id-ID" smtClean="0"/>
              <a:t>Click to edit Master title style</a:t>
            </a:r>
          </a:p>
        </p:txBody>
      </p:sp>
      <p:sp>
        <p:nvSpPr>
          <p:cNvPr id="1040" name="Text Placeholder 12"/>
          <p:cNvSpPr>
            <a:spLocks noGrp="1"/>
          </p:cNvSpPr>
          <p:nvPr>
            <p:ph type="body" idx="1"/>
          </p:nvPr>
        </p:nvSpPr>
        <p:spPr bwMode="auto">
          <a:xfrm>
            <a:off x="457200" y="1943100"/>
            <a:ext cx="8229600" cy="4325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id-ID" smtClean="0"/>
              <a:t>Click to edit Master text styles</a:t>
            </a:r>
          </a:p>
          <a:p>
            <a:pPr lvl="1"/>
            <a:r>
              <a:rPr lang="en-US" altLang="id-ID" smtClean="0"/>
              <a:t>Second level</a:t>
            </a:r>
          </a:p>
          <a:p>
            <a:pPr lvl="2"/>
            <a:r>
              <a:rPr lang="en-US" altLang="id-ID" smtClean="0"/>
              <a:t>Third level</a:t>
            </a:r>
          </a:p>
          <a:p>
            <a:pPr lvl="3"/>
            <a:r>
              <a:rPr lang="en-US" altLang="id-ID" smtClean="0"/>
              <a:t>Fourth level</a:t>
            </a:r>
          </a:p>
          <a:p>
            <a:pPr lvl="4"/>
            <a:r>
              <a:rPr lang="en-US" altLang="id-ID" smtClean="0"/>
              <a:t>Fifth level</a:t>
            </a:r>
          </a:p>
        </p:txBody>
      </p:sp>
      <p:sp>
        <p:nvSpPr>
          <p:cNvPr id="14" name="Date Placeholder 13"/>
          <p:cNvSpPr>
            <a:spLocks noGrp="1"/>
          </p:cNvSpPr>
          <p:nvPr>
            <p:ph type="dt" sz="half" idx="2"/>
          </p:nvPr>
        </p:nvSpPr>
        <p:spPr>
          <a:xfrm>
            <a:off x="6586538" y="612775"/>
            <a:ext cx="1657350" cy="457200"/>
          </a:xfrm>
          <a:prstGeom prst="rect">
            <a:avLst/>
          </a:prstGeom>
        </p:spPr>
        <p:txBody>
          <a:bodyPr vert="horz"/>
          <a:lstStyle>
            <a:lvl1pPr algn="l" eaLnBrk="1" latinLnBrk="0" hangingPunct="1">
              <a:defRPr kumimoji="0" sz="800">
                <a:solidFill>
                  <a:schemeClr val="accent2"/>
                </a:solidFill>
              </a:defRPr>
            </a:lvl1pPr>
          </a:lstStyle>
          <a:p>
            <a:pPr>
              <a:defRPr/>
            </a:pPr>
            <a:fld id="{504DD455-4444-48D7-9F18-5D7CAC35A276}" type="datetimeFigureOut">
              <a:rPr lang="id-ID"/>
              <a:pPr>
                <a:defRPr/>
              </a:pPr>
              <a:t>21/09/2016</a:t>
            </a:fld>
            <a:endParaRPr lang="id-ID"/>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defRPr>
            </a:lvl1pPr>
          </a:lstStyle>
          <a:p>
            <a:pPr>
              <a:defRPr/>
            </a:pPr>
            <a:endParaRPr lang="id-ID"/>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defRPr>
            </a:lvl1pPr>
          </a:lstStyle>
          <a:p>
            <a:pPr>
              <a:defRPr/>
            </a:pPr>
            <a:fld id="{C43745D5-1A14-41F9-9AC5-AA0FB59E7952}" type="slidenum">
              <a:rPr lang="id-ID"/>
              <a:pPr>
                <a:defRPr/>
              </a:pPr>
              <a:t>‹#›</a:t>
            </a:fld>
            <a:endParaRPr lang="id-ID"/>
          </a:p>
        </p:txBody>
      </p:sp>
      <p:pic>
        <p:nvPicPr>
          <p:cNvPr id="1044" name="Picture 19"/>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8243888" y="5949950"/>
            <a:ext cx="914400" cy="917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Title 1"/>
          <p:cNvSpPr txBox="1">
            <a:spLocks/>
          </p:cNvSpPr>
          <p:nvPr userDrawn="1"/>
        </p:nvSpPr>
        <p:spPr>
          <a:xfrm>
            <a:off x="0" y="-23813"/>
            <a:ext cx="8121650" cy="357188"/>
          </a:xfrm>
          <a:prstGeom prst="rect">
            <a:avLst/>
          </a:prstGeom>
        </p:spPr>
        <p:txBody>
          <a:bodyPr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defRPr/>
            </a:pPr>
            <a:r>
              <a:rPr lang="id-ID" sz="1200" i="1" dirty="0" smtClean="0">
                <a:solidFill>
                  <a:schemeClr val="bg1"/>
                </a:solidFill>
              </a:rPr>
              <a:t>Rekayasa Perangkat Lunak</a:t>
            </a:r>
            <a:r>
              <a:rPr lang="en-US" sz="1200" i="1" dirty="0" smtClean="0">
                <a:solidFill>
                  <a:schemeClr val="bg1"/>
                </a:solidFill>
              </a:rPr>
              <a:t> – SIF</a:t>
            </a:r>
            <a:endParaRPr lang="en-US" sz="1200" i="1" dirty="0">
              <a:solidFill>
                <a:schemeClr val="bg1"/>
              </a:solidFill>
            </a:endParaRPr>
          </a:p>
        </p:txBody>
      </p:sp>
    </p:spTree>
    <p:extLst>
      <p:ext uri="{BB962C8B-B14F-4D97-AF65-F5344CB8AC3E}">
        <p14:creationId xmlns:p14="http://schemas.microsoft.com/office/powerpoint/2010/main" val="690757259"/>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Lst>
  <p:transition spd="slow">
    <p:randomBar dir="vert"/>
  </p:transition>
  <p:timing>
    <p:tnLst>
      <p:par>
        <p:cTn id="1" dur="indefinite" restart="never" nodeType="tmRoot"/>
      </p:par>
    </p:tnLst>
  </p:timing>
  <p:txStyles>
    <p:titleStyle>
      <a:lvl1pPr algn="l" rtl="0" eaLnBrk="0" fontAlgn="base" hangingPunct="0">
        <a:spcBef>
          <a:spcPct val="0"/>
        </a:spcBef>
        <a:spcAft>
          <a:spcPct val="0"/>
        </a:spcAft>
        <a:defRPr sz="4000" b="1" kern="1200">
          <a:solidFill>
            <a:schemeClr val="tx2"/>
          </a:solidFill>
          <a:latin typeface="+mj-lt"/>
          <a:ea typeface="+mj-ea"/>
          <a:cs typeface="+mj-cs"/>
        </a:defRPr>
      </a:lvl1pPr>
      <a:lvl2pPr algn="l" rtl="0" eaLnBrk="0" fontAlgn="base" hangingPunct="0">
        <a:spcBef>
          <a:spcPct val="0"/>
        </a:spcBef>
        <a:spcAft>
          <a:spcPct val="0"/>
        </a:spcAft>
        <a:defRPr sz="4000" b="1">
          <a:solidFill>
            <a:schemeClr val="tx2"/>
          </a:solidFill>
          <a:latin typeface="Trebuchet MS" panose="020B0603020202020204" pitchFamily="34" charset="0"/>
        </a:defRPr>
      </a:lvl2pPr>
      <a:lvl3pPr algn="l" rtl="0" eaLnBrk="0" fontAlgn="base" hangingPunct="0">
        <a:spcBef>
          <a:spcPct val="0"/>
        </a:spcBef>
        <a:spcAft>
          <a:spcPct val="0"/>
        </a:spcAft>
        <a:defRPr sz="4000" b="1">
          <a:solidFill>
            <a:schemeClr val="tx2"/>
          </a:solidFill>
          <a:latin typeface="Trebuchet MS" panose="020B0603020202020204" pitchFamily="34" charset="0"/>
        </a:defRPr>
      </a:lvl3pPr>
      <a:lvl4pPr algn="l" rtl="0" eaLnBrk="0" fontAlgn="base" hangingPunct="0">
        <a:spcBef>
          <a:spcPct val="0"/>
        </a:spcBef>
        <a:spcAft>
          <a:spcPct val="0"/>
        </a:spcAft>
        <a:defRPr sz="4000" b="1">
          <a:solidFill>
            <a:schemeClr val="tx2"/>
          </a:solidFill>
          <a:latin typeface="Trebuchet MS" panose="020B0603020202020204" pitchFamily="34" charset="0"/>
        </a:defRPr>
      </a:lvl4pPr>
      <a:lvl5pPr algn="l" rtl="0" eaLnBrk="0" fontAlgn="base" hangingPunct="0">
        <a:spcBef>
          <a:spcPct val="0"/>
        </a:spcBef>
        <a:spcAft>
          <a:spcPct val="0"/>
        </a:spcAft>
        <a:defRPr sz="4000" b="1">
          <a:solidFill>
            <a:schemeClr val="tx2"/>
          </a:solidFill>
          <a:latin typeface="Trebuchet MS" panose="020B0603020202020204" pitchFamily="34" charset="0"/>
        </a:defRPr>
      </a:lvl5pPr>
      <a:lvl6pPr marL="457200" algn="l" rtl="0" fontAlgn="base">
        <a:spcBef>
          <a:spcPct val="0"/>
        </a:spcBef>
        <a:spcAft>
          <a:spcPct val="0"/>
        </a:spcAft>
        <a:defRPr sz="4000">
          <a:solidFill>
            <a:schemeClr val="tx2"/>
          </a:solidFill>
          <a:latin typeface="Trebuchet MS" panose="020B0603020202020204" pitchFamily="34" charset="0"/>
        </a:defRPr>
      </a:lvl6pPr>
      <a:lvl7pPr marL="914400" algn="l" rtl="0" fontAlgn="base">
        <a:spcBef>
          <a:spcPct val="0"/>
        </a:spcBef>
        <a:spcAft>
          <a:spcPct val="0"/>
        </a:spcAft>
        <a:defRPr sz="4000">
          <a:solidFill>
            <a:schemeClr val="tx2"/>
          </a:solidFill>
          <a:latin typeface="Trebuchet MS" panose="020B0603020202020204" pitchFamily="34" charset="0"/>
        </a:defRPr>
      </a:lvl7pPr>
      <a:lvl8pPr marL="1371600" algn="l" rtl="0" fontAlgn="base">
        <a:spcBef>
          <a:spcPct val="0"/>
        </a:spcBef>
        <a:spcAft>
          <a:spcPct val="0"/>
        </a:spcAft>
        <a:defRPr sz="4000">
          <a:solidFill>
            <a:schemeClr val="tx2"/>
          </a:solidFill>
          <a:latin typeface="Trebuchet MS" panose="020B0603020202020204" pitchFamily="34" charset="0"/>
        </a:defRPr>
      </a:lvl8pPr>
      <a:lvl9pPr marL="1828800" algn="l" rtl="0" fontAlgn="base">
        <a:spcBef>
          <a:spcPct val="0"/>
        </a:spcBef>
        <a:spcAft>
          <a:spcPct val="0"/>
        </a:spcAft>
        <a:defRPr sz="4000">
          <a:solidFill>
            <a:schemeClr val="tx2"/>
          </a:solidFill>
          <a:latin typeface="Trebuchet MS" panose="020B0603020202020204" pitchFamily="34" charset="0"/>
        </a:defRPr>
      </a:lvl9pPr>
    </p:titleStyle>
    <p:bodyStyle>
      <a:lvl1pPr marL="365125" indent="-255588" algn="l" rtl="0" eaLnBrk="0" fontAlgn="base" hangingPunct="0">
        <a:spcBef>
          <a:spcPts val="300"/>
        </a:spcBef>
        <a:spcAft>
          <a:spcPct val="0"/>
        </a:spcAft>
        <a:buClr>
          <a:srgbClr val="9BBB59"/>
        </a:buClr>
        <a:buFont typeface="Georgia" panose="02040502050405020303"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anose="02040502050405020303"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anose="05020102010507070707"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anose="05020102010507070707"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9BBB59"/>
        </a:buClr>
        <a:buFont typeface="Georgia" panose="02040502050405020303" pitchFamily="18" charset="0"/>
        <a:buChar char="▫"/>
        <a:defRPr sz="2000" kern="1200">
          <a:solidFill>
            <a:srgbClr val="9BBB59"/>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dirty="0"/>
              <a:t>Requirement Analysis</a:t>
            </a:r>
          </a:p>
        </p:txBody>
      </p:sp>
      <p:sp>
        <p:nvSpPr>
          <p:cNvPr id="2051" name="Rectangle 3"/>
          <p:cNvSpPr>
            <a:spLocks noGrp="1" noChangeArrowheads="1"/>
          </p:cNvSpPr>
          <p:nvPr>
            <p:ph type="subTitle" idx="1"/>
          </p:nvPr>
        </p:nvSpPr>
        <p:spPr/>
        <p:txBody>
          <a:bodyPr/>
          <a:lstStyle/>
          <a:p>
            <a:pPr>
              <a:lnSpc>
                <a:spcPct val="90000"/>
              </a:lnSpc>
            </a:pPr>
            <a:r>
              <a:rPr lang="en-US" dirty="0" err="1"/>
              <a:t>Rekayasa</a:t>
            </a:r>
            <a:r>
              <a:rPr lang="en-US" dirty="0"/>
              <a:t> </a:t>
            </a:r>
            <a:r>
              <a:rPr lang="en-US" dirty="0" err="1"/>
              <a:t>Perangkat</a:t>
            </a:r>
            <a:r>
              <a:rPr lang="en-US" dirty="0"/>
              <a:t> </a:t>
            </a:r>
            <a:r>
              <a:rPr lang="en-US" dirty="0" err="1" smtClean="0"/>
              <a:t>Lunak</a:t>
            </a:r>
            <a:endParaRPr lang="en-US" dirty="0"/>
          </a:p>
        </p:txBody>
      </p:sp>
      <p:sp>
        <p:nvSpPr>
          <p:cNvPr id="5" name="Rectangle 11"/>
          <p:cNvSpPr>
            <a:spLocks noGrp="1" noChangeArrowheads="1"/>
          </p:cNvSpPr>
          <p:nvPr>
            <p:ph type="sldNum" sz="quarter" idx="12"/>
          </p:nvPr>
        </p:nvSpPr>
        <p:spPr>
          <a:xfrm>
            <a:off x="6553200" y="6248400"/>
            <a:ext cx="2133600" cy="471488"/>
          </a:xfrm>
          <a:prstGeom prst="rect">
            <a:avLst/>
          </a:prstGeom>
        </p:spPr>
        <p:txBody>
          <a:bodyPr/>
          <a:lstStyle/>
          <a:p>
            <a:fld id="{2F443793-A221-4B86-99A4-3238ADEDEA95}" type="slidenum">
              <a:rPr lang="en-US"/>
              <a:pPr/>
              <a:t>1</a:t>
            </a:fld>
            <a:endParaRPr lang="en-US"/>
          </a:p>
        </p:txBody>
      </p:sp>
    </p:spTree>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9" descr="Rectangle: Click to edit Master text styles&#10;Second level&#10;Third level&#10;Fourth level&#10;Fifth level"/>
          <p:cNvSpPr>
            <a:spLocks noGrp="1" noChangeArrowheads="1"/>
          </p:cNvSpPr>
          <p:nvPr>
            <p:ph idx="1"/>
          </p:nvPr>
        </p:nvSpPr>
        <p:spPr/>
        <p:txBody>
          <a:bodyPr/>
          <a:lstStyle/>
          <a:p>
            <a:r>
              <a:rPr lang="en-US" sz="2800" dirty="0" err="1" smtClean="0">
                <a:solidFill>
                  <a:srgbClr val="0099CC"/>
                </a:solidFill>
                <a:latin typeface="Georgia" panose="02040502050405020303" pitchFamily="18" charset="0"/>
              </a:rPr>
              <a:t>Kebutuhan</a:t>
            </a:r>
            <a:r>
              <a:rPr lang="en-US" sz="2800" dirty="0" smtClean="0">
                <a:solidFill>
                  <a:srgbClr val="0099CC"/>
                </a:solidFill>
                <a:latin typeface="Georgia" panose="02040502050405020303" pitchFamily="18" charset="0"/>
              </a:rPr>
              <a:t> </a:t>
            </a:r>
            <a:r>
              <a:rPr lang="en-US" sz="2800" dirty="0" err="1" smtClean="0">
                <a:solidFill>
                  <a:srgbClr val="0099CC"/>
                </a:solidFill>
                <a:latin typeface="Georgia" panose="02040502050405020303" pitchFamily="18" charset="0"/>
              </a:rPr>
              <a:t>fungsional</a:t>
            </a:r>
            <a:r>
              <a:rPr lang="en-US" sz="2800" dirty="0" smtClean="0">
                <a:solidFill>
                  <a:srgbClr val="0099CC"/>
                </a:solidFill>
                <a:latin typeface="Georgia" panose="02040502050405020303" pitchFamily="18" charset="0"/>
              </a:rPr>
              <a:t> (Functional Requirement)</a:t>
            </a:r>
            <a:endParaRPr lang="en-US" dirty="0" smtClean="0">
              <a:latin typeface="Georgia" panose="02040502050405020303" pitchFamily="18" charset="0"/>
            </a:endParaRPr>
          </a:p>
          <a:p>
            <a:pPr lvl="1"/>
            <a:r>
              <a:rPr lang="en-US" dirty="0" err="1" smtClean="0">
                <a:latin typeface="Georgia" panose="02040502050405020303" pitchFamily="18" charset="0"/>
              </a:rPr>
              <a:t>Aktivitas</a:t>
            </a:r>
            <a:r>
              <a:rPr lang="en-US" dirty="0" smtClean="0">
                <a:latin typeface="Georgia" panose="02040502050405020303" pitchFamily="18" charset="0"/>
              </a:rPr>
              <a:t> </a:t>
            </a:r>
            <a:r>
              <a:rPr lang="en-US" dirty="0" err="1" smtClean="0">
                <a:latin typeface="Georgia" panose="02040502050405020303" pitchFamily="18" charset="0"/>
              </a:rPr>
              <a:t>atau</a:t>
            </a:r>
            <a:r>
              <a:rPr lang="en-US" dirty="0" smtClean="0">
                <a:latin typeface="Georgia" panose="02040502050405020303" pitchFamily="18" charset="0"/>
              </a:rPr>
              <a:t> </a:t>
            </a:r>
            <a:r>
              <a:rPr lang="en-US" dirty="0" err="1" smtClean="0">
                <a:latin typeface="Georgia" panose="02040502050405020303" pitchFamily="18" charset="0"/>
              </a:rPr>
              <a:t>layanan</a:t>
            </a:r>
            <a:r>
              <a:rPr lang="en-US" dirty="0" smtClean="0">
                <a:latin typeface="Georgia" panose="02040502050405020303" pitchFamily="18" charset="0"/>
              </a:rPr>
              <a:t> yang </a:t>
            </a:r>
            <a:r>
              <a:rPr lang="en-US" dirty="0" err="1" smtClean="0">
                <a:latin typeface="Georgia" panose="02040502050405020303" pitchFamily="18" charset="0"/>
              </a:rPr>
              <a:t>diberikan</a:t>
            </a:r>
            <a:r>
              <a:rPr lang="en-US" dirty="0" smtClean="0">
                <a:latin typeface="Georgia" panose="02040502050405020303" pitchFamily="18" charset="0"/>
              </a:rPr>
              <a:t> </a:t>
            </a:r>
            <a:r>
              <a:rPr lang="en-US" dirty="0" err="1" smtClean="0">
                <a:latin typeface="Georgia" panose="02040502050405020303" pitchFamily="18" charset="0"/>
              </a:rPr>
              <a:t>oleh</a:t>
            </a:r>
            <a:r>
              <a:rPr lang="en-US" dirty="0" smtClean="0">
                <a:latin typeface="Georgia" panose="02040502050405020303" pitchFamily="18" charset="0"/>
              </a:rPr>
              <a:t> </a:t>
            </a:r>
            <a:r>
              <a:rPr lang="en-US" dirty="0" err="1" smtClean="0">
                <a:latin typeface="Georgia" panose="02040502050405020303" pitchFamily="18" charset="0"/>
              </a:rPr>
              <a:t>sistem</a:t>
            </a:r>
            <a:r>
              <a:rPr lang="en-US" dirty="0" smtClean="0">
                <a:latin typeface="Georgia" panose="02040502050405020303" pitchFamily="18" charset="0"/>
              </a:rPr>
              <a:t>.  </a:t>
            </a:r>
          </a:p>
          <a:p>
            <a:pPr lvl="1"/>
            <a:r>
              <a:rPr lang="en-US" dirty="0" err="1" smtClean="0">
                <a:latin typeface="Georgia" panose="02040502050405020303" pitchFamily="18" charset="0"/>
              </a:rPr>
              <a:t>Berdasarkan</a:t>
            </a:r>
            <a:r>
              <a:rPr lang="en-US" dirty="0" smtClean="0">
                <a:latin typeface="Georgia" panose="02040502050405020303" pitchFamily="18" charset="0"/>
              </a:rPr>
              <a:t> </a:t>
            </a:r>
            <a:r>
              <a:rPr lang="en-US" dirty="0" err="1" smtClean="0">
                <a:latin typeface="Georgia" panose="02040502050405020303" pitchFamily="18" charset="0"/>
              </a:rPr>
              <a:t>pada</a:t>
            </a:r>
            <a:r>
              <a:rPr lang="en-US" dirty="0" smtClean="0">
                <a:latin typeface="Georgia" panose="02040502050405020303" pitchFamily="18" charset="0"/>
              </a:rPr>
              <a:t> </a:t>
            </a:r>
            <a:r>
              <a:rPr lang="en-US" dirty="0" err="1" smtClean="0">
                <a:latin typeface="Georgia" panose="02040502050405020303" pitchFamily="18" charset="0"/>
              </a:rPr>
              <a:t>produre</a:t>
            </a:r>
            <a:r>
              <a:rPr lang="en-US" dirty="0" smtClean="0">
                <a:latin typeface="Georgia" panose="02040502050405020303" pitchFamily="18" charset="0"/>
              </a:rPr>
              <a:t> </a:t>
            </a:r>
            <a:r>
              <a:rPr lang="en-US" dirty="0" err="1" smtClean="0">
                <a:latin typeface="Georgia" panose="02040502050405020303" pitchFamily="18" charset="0"/>
              </a:rPr>
              <a:t>atau</a:t>
            </a:r>
            <a:r>
              <a:rPr lang="en-US" dirty="0" smtClean="0">
                <a:latin typeface="Georgia" panose="02040502050405020303" pitchFamily="18" charset="0"/>
              </a:rPr>
              <a:t> </a:t>
            </a:r>
            <a:r>
              <a:rPr lang="en-US" dirty="0" err="1" smtClean="0">
                <a:latin typeface="Georgia" panose="02040502050405020303" pitchFamily="18" charset="0"/>
              </a:rPr>
              <a:t>fungsi</a:t>
            </a:r>
            <a:r>
              <a:rPr lang="en-US" dirty="0" smtClean="0">
                <a:latin typeface="Georgia" panose="02040502050405020303" pitchFamily="18" charset="0"/>
              </a:rPr>
              <a:t> </a:t>
            </a:r>
            <a:r>
              <a:rPr lang="en-US" dirty="0" err="1" smtClean="0">
                <a:latin typeface="Georgia" panose="02040502050405020303" pitchFamily="18" charset="0"/>
              </a:rPr>
              <a:t>bisnis</a:t>
            </a:r>
            <a:r>
              <a:rPr lang="en-US" dirty="0" smtClean="0">
                <a:latin typeface="Georgia" panose="02040502050405020303" pitchFamily="18" charset="0"/>
              </a:rPr>
              <a:t>.  </a:t>
            </a:r>
          </a:p>
          <a:p>
            <a:pPr lvl="1">
              <a:buNone/>
            </a:pPr>
            <a:endParaRPr lang="en-US" dirty="0" smtClean="0">
              <a:latin typeface="Georgia" panose="02040502050405020303" pitchFamily="18" charset="0"/>
            </a:endParaRPr>
          </a:p>
          <a:p>
            <a:r>
              <a:rPr lang="en-US" sz="2800" dirty="0" err="1" smtClean="0">
                <a:solidFill>
                  <a:srgbClr val="0099CC"/>
                </a:solidFill>
                <a:latin typeface="Georgia" panose="02040502050405020303" pitchFamily="18" charset="0"/>
              </a:rPr>
              <a:t>Kebutuhan</a:t>
            </a:r>
            <a:r>
              <a:rPr lang="en-US" sz="2800" dirty="0" smtClean="0">
                <a:solidFill>
                  <a:srgbClr val="0099CC"/>
                </a:solidFill>
                <a:latin typeface="Georgia" panose="02040502050405020303" pitchFamily="18" charset="0"/>
              </a:rPr>
              <a:t> Non </a:t>
            </a:r>
            <a:r>
              <a:rPr lang="en-US" sz="2800" dirty="0" err="1" smtClean="0">
                <a:solidFill>
                  <a:srgbClr val="0099CC"/>
                </a:solidFill>
                <a:latin typeface="Georgia" panose="02040502050405020303" pitchFamily="18" charset="0"/>
              </a:rPr>
              <a:t>fungsional</a:t>
            </a:r>
            <a:r>
              <a:rPr lang="en-US" sz="2800" dirty="0" smtClean="0">
                <a:solidFill>
                  <a:srgbClr val="0099CC"/>
                </a:solidFill>
                <a:latin typeface="Georgia" panose="02040502050405020303" pitchFamily="18" charset="0"/>
              </a:rPr>
              <a:t>  (Non-Functional Requirement)</a:t>
            </a:r>
            <a:endParaRPr lang="en-US" sz="2800" dirty="0" smtClean="0">
              <a:latin typeface="Georgia" panose="02040502050405020303" pitchFamily="18" charset="0"/>
            </a:endParaRPr>
          </a:p>
          <a:p>
            <a:pPr lvl="1"/>
            <a:r>
              <a:rPr lang="en-US" dirty="0" err="1" smtClean="0">
                <a:latin typeface="Georgia" panose="02040502050405020303" pitchFamily="18" charset="0"/>
              </a:rPr>
              <a:t>Lingkungan</a:t>
            </a:r>
            <a:r>
              <a:rPr lang="en-US" dirty="0" smtClean="0">
                <a:latin typeface="Georgia" panose="02040502050405020303" pitchFamily="18" charset="0"/>
              </a:rPr>
              <a:t> </a:t>
            </a:r>
            <a:r>
              <a:rPr lang="en-US" dirty="0" err="1" smtClean="0">
                <a:latin typeface="Georgia" panose="02040502050405020303" pitchFamily="18" charset="0"/>
              </a:rPr>
              <a:t>operasional</a:t>
            </a:r>
            <a:r>
              <a:rPr lang="en-US" dirty="0" smtClean="0">
                <a:latin typeface="Georgia" panose="02040502050405020303" pitchFamily="18" charset="0"/>
              </a:rPr>
              <a:t>, </a:t>
            </a:r>
            <a:r>
              <a:rPr lang="en-US" dirty="0" err="1" smtClean="0">
                <a:latin typeface="Georgia" panose="02040502050405020303" pitchFamily="18" charset="0"/>
              </a:rPr>
              <a:t>performansi</a:t>
            </a:r>
            <a:r>
              <a:rPr lang="en-US" dirty="0" smtClean="0">
                <a:latin typeface="Georgia" panose="02040502050405020303" pitchFamily="18" charset="0"/>
              </a:rPr>
              <a:t>.  </a:t>
            </a:r>
          </a:p>
          <a:p>
            <a:pPr lvl="1"/>
            <a:r>
              <a:rPr lang="en-US" dirty="0" smtClean="0">
                <a:latin typeface="Georgia" panose="02040502050405020303" pitchFamily="18" charset="0"/>
              </a:rPr>
              <a:t>Usability, reliability, </a:t>
            </a:r>
            <a:r>
              <a:rPr lang="en-US" dirty="0" err="1" smtClean="0">
                <a:latin typeface="Georgia" panose="02040502050405020303" pitchFamily="18" charset="0"/>
              </a:rPr>
              <a:t>dan</a:t>
            </a:r>
            <a:r>
              <a:rPr lang="en-US" dirty="0" smtClean="0">
                <a:latin typeface="Georgia" panose="02040502050405020303" pitchFamily="18" charset="0"/>
              </a:rPr>
              <a:t> security</a:t>
            </a:r>
          </a:p>
        </p:txBody>
      </p:sp>
      <p:sp>
        <p:nvSpPr>
          <p:cNvPr id="12291" name="Slide Number Placeholder 4"/>
          <p:cNvSpPr>
            <a:spLocks noGrp="1"/>
          </p:cNvSpPr>
          <p:nvPr>
            <p:ph type="sldNum" sz="quarter" idx="12"/>
          </p:nvPr>
        </p:nvSpPr>
        <p:spPr>
          <a:noFill/>
        </p:spPr>
        <p:txBody>
          <a:bodyPr/>
          <a:lstStyle/>
          <a:p>
            <a:fld id="{90124DCA-3706-4068-89C8-C7A9DD148A2A}" type="slidenum">
              <a:rPr lang="en-US" smtClean="0"/>
              <a:pPr/>
              <a:t>10</a:t>
            </a:fld>
            <a:endParaRPr lang="en-US" smtClean="0"/>
          </a:p>
        </p:txBody>
      </p:sp>
      <p:sp>
        <p:nvSpPr>
          <p:cNvPr id="2" name="Title 1"/>
          <p:cNvSpPr>
            <a:spLocks noGrp="1"/>
          </p:cNvSpPr>
          <p:nvPr>
            <p:ph type="title"/>
          </p:nvPr>
        </p:nvSpPr>
        <p:spPr/>
        <p:txBody>
          <a:bodyPr/>
          <a:lstStyle/>
          <a:p>
            <a:r>
              <a:rPr lang="id-ID" dirty="0"/>
              <a:t>Kebutuhan (Requirement)</a:t>
            </a:r>
          </a:p>
        </p:txBody>
      </p:sp>
    </p:spTree>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GB"/>
              <a:t>Functional requirements</a:t>
            </a:r>
            <a:endParaRPr lang="en-US"/>
          </a:p>
        </p:txBody>
      </p:sp>
      <p:sp>
        <p:nvSpPr>
          <p:cNvPr id="28675" name="Rectangle 3"/>
          <p:cNvSpPr>
            <a:spLocks noGrp="1" noChangeArrowheads="1"/>
          </p:cNvSpPr>
          <p:nvPr>
            <p:ph idx="1"/>
          </p:nvPr>
        </p:nvSpPr>
        <p:spPr/>
        <p:txBody>
          <a:bodyPr/>
          <a:lstStyle/>
          <a:p>
            <a:pPr>
              <a:lnSpc>
                <a:spcPct val="90000"/>
              </a:lnSpc>
            </a:pPr>
            <a:r>
              <a:rPr lang="en-GB" sz="2800" dirty="0" err="1"/>
              <a:t>Menjelaskan</a:t>
            </a:r>
            <a:r>
              <a:rPr lang="en-GB" sz="2800" dirty="0"/>
              <a:t> </a:t>
            </a:r>
            <a:r>
              <a:rPr lang="en-GB" sz="2800" dirty="0" err="1"/>
              <a:t>fungsionalitas</a:t>
            </a:r>
            <a:r>
              <a:rPr lang="en-GB" sz="2800" dirty="0"/>
              <a:t> </a:t>
            </a:r>
            <a:r>
              <a:rPr lang="en-GB" sz="2800" dirty="0" err="1"/>
              <a:t>atau</a:t>
            </a:r>
            <a:r>
              <a:rPr lang="en-GB" sz="2800" dirty="0"/>
              <a:t> </a:t>
            </a:r>
            <a:r>
              <a:rPr lang="en-GB" sz="2800" dirty="0" err="1"/>
              <a:t>layanan</a:t>
            </a:r>
            <a:r>
              <a:rPr lang="en-GB" sz="2800" dirty="0"/>
              <a:t> system (system services).</a:t>
            </a:r>
          </a:p>
          <a:p>
            <a:pPr>
              <a:lnSpc>
                <a:spcPct val="90000"/>
              </a:lnSpc>
            </a:pPr>
            <a:r>
              <a:rPr lang="en-GB" sz="2800" dirty="0" err="1"/>
              <a:t>Tergantung</a:t>
            </a:r>
            <a:r>
              <a:rPr lang="en-GB" sz="2800" dirty="0"/>
              <a:t> </a:t>
            </a:r>
            <a:r>
              <a:rPr lang="en-GB" sz="2800" dirty="0" err="1"/>
              <a:t>pada</a:t>
            </a:r>
            <a:r>
              <a:rPr lang="en-GB" sz="2800" dirty="0"/>
              <a:t> type software, </a:t>
            </a:r>
            <a:r>
              <a:rPr lang="en-GB" sz="2800" dirty="0" err="1"/>
              <a:t>harapan</a:t>
            </a:r>
            <a:r>
              <a:rPr lang="en-GB" sz="2800" dirty="0"/>
              <a:t> user </a:t>
            </a:r>
            <a:r>
              <a:rPr lang="en-GB" sz="2800" dirty="0" err="1"/>
              <a:t>dan</a:t>
            </a:r>
            <a:r>
              <a:rPr lang="en-GB" sz="2800" dirty="0"/>
              <a:t> type </a:t>
            </a:r>
            <a:r>
              <a:rPr lang="en-GB" sz="2800" dirty="0" err="1"/>
              <a:t>dari</a:t>
            </a:r>
            <a:r>
              <a:rPr lang="en-GB" sz="2800" dirty="0"/>
              <a:t> system yang </a:t>
            </a:r>
            <a:r>
              <a:rPr lang="en-GB" sz="2800" dirty="0" err="1"/>
              <a:t>akan</a:t>
            </a:r>
            <a:r>
              <a:rPr lang="en-GB" sz="2800" dirty="0"/>
              <a:t> </a:t>
            </a:r>
            <a:r>
              <a:rPr lang="en-GB" sz="2800" dirty="0" err="1"/>
              <a:t>menggunakan</a:t>
            </a:r>
            <a:r>
              <a:rPr lang="en-GB" sz="2800" dirty="0"/>
              <a:t>  software </a:t>
            </a:r>
            <a:r>
              <a:rPr lang="en-GB" sz="2800" dirty="0" err="1"/>
              <a:t>tersebut</a:t>
            </a:r>
            <a:r>
              <a:rPr lang="en-GB" sz="2800" dirty="0"/>
              <a:t>. </a:t>
            </a:r>
            <a:endParaRPr lang="en-GB" sz="2800" dirty="0" smtClean="0"/>
          </a:p>
          <a:p>
            <a:pPr>
              <a:lnSpc>
                <a:spcPct val="90000"/>
              </a:lnSpc>
            </a:pPr>
            <a:r>
              <a:rPr lang="en-GB" sz="2800" dirty="0" smtClean="0"/>
              <a:t>Functional user requirements </a:t>
            </a:r>
            <a:r>
              <a:rPr lang="en-GB" sz="2800" dirty="0" err="1" smtClean="0"/>
              <a:t>dapat</a:t>
            </a:r>
            <a:r>
              <a:rPr lang="en-GB" sz="2800" dirty="0" smtClean="0"/>
              <a:t> </a:t>
            </a:r>
            <a:r>
              <a:rPr lang="en-GB" sz="2800" dirty="0" err="1" smtClean="0"/>
              <a:t>berupa</a:t>
            </a:r>
            <a:r>
              <a:rPr lang="en-GB" sz="2800" dirty="0" smtClean="0"/>
              <a:t> </a:t>
            </a:r>
            <a:r>
              <a:rPr lang="en-GB" sz="2800" dirty="0" err="1" smtClean="0"/>
              <a:t>pernyataan</a:t>
            </a:r>
            <a:r>
              <a:rPr lang="en-GB" sz="2800" dirty="0" smtClean="0"/>
              <a:t> </a:t>
            </a:r>
            <a:r>
              <a:rPr lang="en-GB" sz="2800" dirty="0" err="1" smtClean="0"/>
              <a:t>secara</a:t>
            </a:r>
            <a:r>
              <a:rPr lang="en-GB" sz="2800" dirty="0" smtClean="0"/>
              <a:t> </a:t>
            </a:r>
            <a:r>
              <a:rPr lang="en-GB" sz="2800" dirty="0" err="1" smtClean="0"/>
              <a:t>umum</a:t>
            </a:r>
            <a:r>
              <a:rPr lang="en-GB" sz="2800" dirty="0" smtClean="0"/>
              <a:t>  </a:t>
            </a:r>
            <a:r>
              <a:rPr lang="en-GB" sz="2800" dirty="0" err="1" smtClean="0"/>
              <a:t>mengenai</a:t>
            </a:r>
            <a:r>
              <a:rPr lang="en-GB" sz="2800" dirty="0" smtClean="0"/>
              <a:t> </a:t>
            </a:r>
            <a:r>
              <a:rPr lang="en-GB" sz="2800" dirty="0" err="1" smtClean="0"/>
              <a:t>apa</a:t>
            </a:r>
            <a:r>
              <a:rPr lang="en-GB" sz="2800" dirty="0" smtClean="0"/>
              <a:t> yang </a:t>
            </a:r>
            <a:r>
              <a:rPr lang="en-GB" sz="2800" dirty="0" err="1" smtClean="0"/>
              <a:t>harus</a:t>
            </a:r>
            <a:r>
              <a:rPr lang="en-GB" sz="2800" dirty="0" smtClean="0"/>
              <a:t> </a:t>
            </a:r>
            <a:r>
              <a:rPr lang="en-GB" sz="2800" dirty="0" err="1" smtClean="0"/>
              <a:t>dikerjakan</a:t>
            </a:r>
            <a:r>
              <a:rPr lang="en-GB" sz="2800" dirty="0" smtClean="0"/>
              <a:t> system. </a:t>
            </a:r>
            <a:endParaRPr lang="en-GB" sz="2800" dirty="0"/>
          </a:p>
          <a:p>
            <a:pPr>
              <a:lnSpc>
                <a:spcPct val="90000"/>
              </a:lnSpc>
            </a:pPr>
            <a:r>
              <a:rPr lang="en-GB" sz="2800" dirty="0" smtClean="0"/>
              <a:t>Functional </a:t>
            </a:r>
            <a:r>
              <a:rPr lang="en-GB" sz="2800" dirty="0"/>
              <a:t>system requirements </a:t>
            </a:r>
            <a:r>
              <a:rPr lang="en-GB" sz="2800" dirty="0" err="1"/>
              <a:t>harus</a:t>
            </a:r>
            <a:r>
              <a:rPr lang="en-GB" sz="2800" dirty="0"/>
              <a:t> </a:t>
            </a:r>
            <a:r>
              <a:rPr lang="en-GB" sz="2800" dirty="0" err="1"/>
              <a:t>menjelaskan</a:t>
            </a:r>
            <a:r>
              <a:rPr lang="en-GB" sz="2800" dirty="0"/>
              <a:t> </a:t>
            </a:r>
            <a:r>
              <a:rPr lang="en-GB" sz="2800" dirty="0" err="1"/>
              <a:t>layanan</a:t>
            </a:r>
            <a:r>
              <a:rPr lang="en-GB" sz="2800" dirty="0"/>
              <a:t> system </a:t>
            </a:r>
            <a:r>
              <a:rPr lang="en-GB" sz="2800" dirty="0" err="1"/>
              <a:t>secara</a:t>
            </a:r>
            <a:r>
              <a:rPr lang="en-GB" sz="2800" dirty="0"/>
              <a:t> detail. </a:t>
            </a:r>
            <a:endParaRPr lang="en-US" sz="2800" dirty="0"/>
          </a:p>
        </p:txBody>
      </p:sp>
      <p:sp>
        <p:nvSpPr>
          <p:cNvPr id="5" name="Slide Number Placeholder 5"/>
          <p:cNvSpPr>
            <a:spLocks noGrp="1"/>
          </p:cNvSpPr>
          <p:nvPr>
            <p:ph type="sldNum" sz="quarter" idx="12"/>
          </p:nvPr>
        </p:nvSpPr>
        <p:spPr/>
        <p:txBody>
          <a:bodyPr/>
          <a:lstStyle/>
          <a:p>
            <a:fld id="{3DF98B6D-7FD1-4E5B-8A96-B4EBD0B5617F}" type="slidenum">
              <a:rPr lang="en-US"/>
              <a:pPr/>
              <a:t>11</a:t>
            </a:fld>
            <a:endParaRPr lang="en-US"/>
          </a:p>
        </p:txBody>
      </p:sp>
    </p:spTree>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t>Non-functional requirements</a:t>
            </a:r>
            <a:endParaRPr lang="en-US"/>
          </a:p>
        </p:txBody>
      </p:sp>
      <p:sp>
        <p:nvSpPr>
          <p:cNvPr id="31747" name="Rectangle 3"/>
          <p:cNvSpPr>
            <a:spLocks noGrp="1" noChangeArrowheads="1"/>
          </p:cNvSpPr>
          <p:nvPr>
            <p:ph idx="1"/>
          </p:nvPr>
        </p:nvSpPr>
        <p:spPr/>
        <p:txBody>
          <a:bodyPr/>
          <a:lstStyle/>
          <a:p>
            <a:pPr>
              <a:lnSpc>
                <a:spcPct val="80000"/>
              </a:lnSpc>
            </a:pPr>
            <a:r>
              <a:rPr lang="en-GB" sz="2800" dirty="0" err="1"/>
              <a:t>Mendefinisikan</a:t>
            </a:r>
            <a:r>
              <a:rPr lang="en-GB" sz="2800" dirty="0"/>
              <a:t> properties </a:t>
            </a:r>
            <a:r>
              <a:rPr lang="en-GB" sz="2800" dirty="0" err="1"/>
              <a:t>dan</a:t>
            </a:r>
            <a:r>
              <a:rPr lang="en-GB" sz="2800" dirty="0"/>
              <a:t> constraints </a:t>
            </a:r>
            <a:r>
              <a:rPr lang="en-GB" sz="2800" dirty="0" err="1"/>
              <a:t>dari</a:t>
            </a:r>
            <a:r>
              <a:rPr lang="en-GB" sz="2800" dirty="0"/>
              <a:t> system </a:t>
            </a:r>
            <a:r>
              <a:rPr lang="en-GB" sz="2800" dirty="0" err="1"/>
              <a:t>seperti</a:t>
            </a:r>
            <a:r>
              <a:rPr lang="en-GB" sz="2800" dirty="0"/>
              <a:t> : reliability, response time </a:t>
            </a:r>
            <a:r>
              <a:rPr lang="en-GB" sz="2800" dirty="0" err="1"/>
              <a:t>dan</a:t>
            </a:r>
            <a:r>
              <a:rPr lang="en-GB" sz="2800" dirty="0"/>
              <a:t> storage requirements. Constraints </a:t>
            </a:r>
            <a:r>
              <a:rPr lang="en-GB" sz="2800" dirty="0" err="1"/>
              <a:t>meliputi</a:t>
            </a:r>
            <a:r>
              <a:rPr lang="en-GB" sz="2800" dirty="0"/>
              <a:t> I/O device capability, system representations, </a:t>
            </a:r>
            <a:r>
              <a:rPr lang="en-GB" sz="2800" dirty="0" err="1"/>
              <a:t>dll</a:t>
            </a:r>
            <a:r>
              <a:rPr lang="en-GB" sz="2800" dirty="0"/>
              <a:t>.</a:t>
            </a:r>
          </a:p>
          <a:p>
            <a:pPr>
              <a:lnSpc>
                <a:spcPct val="80000"/>
              </a:lnSpc>
            </a:pPr>
            <a:r>
              <a:rPr lang="en-GB" sz="2800" dirty="0"/>
              <a:t>Process requirements </a:t>
            </a:r>
            <a:r>
              <a:rPr lang="en-GB" sz="2800" dirty="0" err="1"/>
              <a:t>dapat</a:t>
            </a:r>
            <a:r>
              <a:rPr lang="en-GB" sz="2800" dirty="0"/>
              <a:t> </a:t>
            </a:r>
            <a:r>
              <a:rPr lang="en-GB" sz="2800" dirty="0" err="1"/>
              <a:t>juga</a:t>
            </a:r>
            <a:r>
              <a:rPr lang="en-GB" sz="2800" dirty="0"/>
              <a:t> </a:t>
            </a:r>
            <a:r>
              <a:rPr lang="en-GB" sz="2800" dirty="0" err="1"/>
              <a:t>dispesifikasikan</a:t>
            </a:r>
            <a:r>
              <a:rPr lang="en-GB" sz="2800" dirty="0"/>
              <a:t> </a:t>
            </a:r>
            <a:r>
              <a:rPr lang="en-GB" sz="2800" dirty="0" err="1"/>
              <a:t>pada</a:t>
            </a:r>
            <a:r>
              <a:rPr lang="en-GB" sz="2800" dirty="0"/>
              <a:t> </a:t>
            </a:r>
            <a:r>
              <a:rPr lang="en-GB" sz="2800" dirty="0" err="1"/>
              <a:t>sebuah</a:t>
            </a:r>
            <a:r>
              <a:rPr lang="en-GB" sz="2800" dirty="0"/>
              <a:t> CASE </a:t>
            </a:r>
            <a:r>
              <a:rPr lang="en-GB" sz="2800" dirty="0" err="1"/>
              <a:t>tertentu</a:t>
            </a:r>
            <a:r>
              <a:rPr lang="en-GB" sz="2800" dirty="0"/>
              <a:t>, </a:t>
            </a:r>
            <a:r>
              <a:rPr lang="en-GB" sz="2800" dirty="0" err="1"/>
              <a:t>bahasa</a:t>
            </a:r>
            <a:r>
              <a:rPr lang="en-GB" sz="2800" dirty="0"/>
              <a:t> </a:t>
            </a:r>
            <a:r>
              <a:rPr lang="en-GB" sz="2800" dirty="0" err="1"/>
              <a:t>pemrograman</a:t>
            </a:r>
            <a:r>
              <a:rPr lang="en-GB" sz="2800" dirty="0"/>
              <a:t> </a:t>
            </a:r>
            <a:r>
              <a:rPr lang="en-GB" sz="2800" dirty="0" err="1"/>
              <a:t>atau</a:t>
            </a:r>
            <a:r>
              <a:rPr lang="en-GB" sz="2800" dirty="0"/>
              <a:t> </a:t>
            </a:r>
            <a:r>
              <a:rPr lang="en-GB" sz="2800" dirty="0" err="1"/>
              <a:t>metode</a:t>
            </a:r>
            <a:r>
              <a:rPr lang="en-GB" sz="2800" dirty="0"/>
              <a:t> </a:t>
            </a:r>
            <a:r>
              <a:rPr lang="en-GB" sz="2800" dirty="0" err="1"/>
              <a:t>pengembangan</a:t>
            </a:r>
            <a:r>
              <a:rPr lang="en-GB" sz="2800" dirty="0"/>
              <a:t>.</a:t>
            </a:r>
          </a:p>
          <a:p>
            <a:pPr>
              <a:lnSpc>
                <a:spcPct val="80000"/>
              </a:lnSpc>
            </a:pPr>
            <a:r>
              <a:rPr lang="en-GB" sz="2800" dirty="0"/>
              <a:t>Non-functional requirements </a:t>
            </a:r>
            <a:r>
              <a:rPr lang="en-GB" sz="2800" dirty="0" err="1"/>
              <a:t>dapat</a:t>
            </a:r>
            <a:r>
              <a:rPr lang="en-GB" sz="2800" dirty="0"/>
              <a:t> </a:t>
            </a:r>
            <a:r>
              <a:rPr lang="en-GB" sz="2800" b="1" i="1" dirty="0" err="1"/>
              <a:t>menjadi</a:t>
            </a:r>
            <a:r>
              <a:rPr lang="en-GB" sz="2800" b="1" i="1" dirty="0"/>
              <a:t> </a:t>
            </a:r>
            <a:r>
              <a:rPr lang="en-GB" sz="2800" b="1" i="1" dirty="0" err="1"/>
              <a:t>lebih</a:t>
            </a:r>
            <a:r>
              <a:rPr lang="en-GB" sz="2800" b="1" i="1" dirty="0"/>
              <a:t> </a:t>
            </a:r>
            <a:r>
              <a:rPr lang="en-GB" sz="2800" b="1" i="1" dirty="0" err="1"/>
              <a:t>kritis</a:t>
            </a:r>
            <a:r>
              <a:rPr lang="en-GB" sz="2800" dirty="0"/>
              <a:t> </a:t>
            </a:r>
            <a:r>
              <a:rPr lang="en-GB" sz="2800" dirty="0" err="1"/>
              <a:t>dari</a:t>
            </a:r>
            <a:r>
              <a:rPr lang="en-GB" sz="2800" dirty="0"/>
              <a:t> functional requirements. </a:t>
            </a:r>
            <a:r>
              <a:rPr lang="en-GB" sz="2800" dirty="0" err="1"/>
              <a:t>Jika</a:t>
            </a:r>
            <a:r>
              <a:rPr lang="en-GB" sz="2800" dirty="0"/>
              <a:t> </a:t>
            </a:r>
            <a:r>
              <a:rPr lang="en-GB" sz="2800" dirty="0" err="1"/>
              <a:t>tidak</a:t>
            </a:r>
            <a:r>
              <a:rPr lang="en-GB" sz="2800" dirty="0"/>
              <a:t> </a:t>
            </a:r>
            <a:r>
              <a:rPr lang="en-GB" sz="2800" dirty="0" err="1"/>
              <a:t>dipenuhi</a:t>
            </a:r>
            <a:r>
              <a:rPr lang="en-GB" sz="2800" dirty="0"/>
              <a:t> </a:t>
            </a:r>
            <a:r>
              <a:rPr lang="en-GB" sz="2800" dirty="0" err="1"/>
              <a:t>maka</a:t>
            </a:r>
            <a:r>
              <a:rPr lang="en-GB" sz="2800" dirty="0"/>
              <a:t> system </a:t>
            </a:r>
            <a:r>
              <a:rPr lang="en-GB" sz="2800" dirty="0" err="1"/>
              <a:t>tidak</a:t>
            </a:r>
            <a:r>
              <a:rPr lang="en-GB" sz="2800" dirty="0"/>
              <a:t> </a:t>
            </a:r>
            <a:r>
              <a:rPr lang="en-GB" sz="2800" dirty="0" err="1"/>
              <a:t>dapat</a:t>
            </a:r>
            <a:r>
              <a:rPr lang="en-GB" sz="2800" dirty="0"/>
              <a:t> </a:t>
            </a:r>
            <a:r>
              <a:rPr lang="en-GB" sz="2800" dirty="0" err="1"/>
              <a:t>digunakan</a:t>
            </a:r>
            <a:r>
              <a:rPr lang="en-GB" sz="2800" dirty="0"/>
              <a:t>.</a:t>
            </a:r>
          </a:p>
          <a:p>
            <a:pPr>
              <a:lnSpc>
                <a:spcPct val="80000"/>
              </a:lnSpc>
              <a:buFont typeface="Wingdings" pitchFamily="2" charset="2"/>
              <a:buNone/>
            </a:pPr>
            <a:endParaRPr lang="en-US" sz="2800" dirty="0"/>
          </a:p>
        </p:txBody>
      </p:sp>
      <p:sp>
        <p:nvSpPr>
          <p:cNvPr id="5" name="Slide Number Placeholder 5"/>
          <p:cNvSpPr>
            <a:spLocks noGrp="1"/>
          </p:cNvSpPr>
          <p:nvPr>
            <p:ph type="sldNum" sz="quarter" idx="12"/>
          </p:nvPr>
        </p:nvSpPr>
        <p:spPr/>
        <p:txBody>
          <a:bodyPr/>
          <a:lstStyle/>
          <a:p>
            <a:fld id="{02A23CDC-1C36-4AC6-A78C-A8A987AE9A21}" type="slidenum">
              <a:rPr lang="en-US"/>
              <a:pPr/>
              <a:t>12</a:t>
            </a:fld>
            <a:endParaRPr lang="en-US"/>
          </a:p>
        </p:txBody>
      </p:sp>
    </p:spTree>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GB"/>
              <a:t>Non-functional classifications</a:t>
            </a:r>
            <a:endParaRPr lang="en-US"/>
          </a:p>
        </p:txBody>
      </p:sp>
      <p:sp>
        <p:nvSpPr>
          <p:cNvPr id="32771" name="Rectangle 3"/>
          <p:cNvSpPr>
            <a:spLocks noGrp="1" noChangeArrowheads="1"/>
          </p:cNvSpPr>
          <p:nvPr>
            <p:ph idx="1"/>
          </p:nvPr>
        </p:nvSpPr>
        <p:spPr/>
        <p:txBody>
          <a:bodyPr/>
          <a:lstStyle/>
          <a:p>
            <a:pPr>
              <a:lnSpc>
                <a:spcPct val="90000"/>
              </a:lnSpc>
            </a:pPr>
            <a:r>
              <a:rPr lang="en-GB" sz="2400"/>
              <a:t>Product requirements</a:t>
            </a:r>
          </a:p>
          <a:p>
            <a:pPr lvl="1">
              <a:lnSpc>
                <a:spcPct val="90000"/>
              </a:lnSpc>
            </a:pPr>
            <a:r>
              <a:rPr lang="en-GB" sz="2000"/>
              <a:t>Requirements yang menentukan bahwa produk yang dihasilkan harus berjalan sesuai dengan cara yang telah ditetapkan. Seperti : kecepatan eksekusi, reliability, dll.</a:t>
            </a:r>
          </a:p>
          <a:p>
            <a:pPr>
              <a:lnSpc>
                <a:spcPct val="90000"/>
              </a:lnSpc>
            </a:pPr>
            <a:r>
              <a:rPr lang="en-GB" sz="2400"/>
              <a:t>Organisational requirements</a:t>
            </a:r>
          </a:p>
          <a:p>
            <a:pPr lvl="1">
              <a:lnSpc>
                <a:spcPct val="90000"/>
              </a:lnSpc>
            </a:pPr>
            <a:r>
              <a:rPr lang="en-GB" sz="2000"/>
              <a:t>Requirements yang merupakan konsekuensi dari kebijakan dan prosedur organisasi seperti standar proses yang digunakan, kebutuhan implementasi , dll.</a:t>
            </a:r>
          </a:p>
          <a:p>
            <a:pPr>
              <a:lnSpc>
                <a:spcPct val="90000"/>
              </a:lnSpc>
            </a:pPr>
            <a:r>
              <a:rPr lang="en-GB" sz="2400"/>
              <a:t>External requirements</a:t>
            </a:r>
          </a:p>
          <a:p>
            <a:pPr lvl="1">
              <a:lnSpc>
                <a:spcPct val="90000"/>
              </a:lnSpc>
            </a:pPr>
            <a:r>
              <a:rPr lang="en-GB" sz="2000"/>
              <a:t>Requirements yang muncul dari faktor-faktor di luar system dan proses pengembangannya seperti interoperability requirements, dan kebutuhan legislatif, dll.</a:t>
            </a:r>
            <a:endParaRPr lang="en-US" sz="2000"/>
          </a:p>
        </p:txBody>
      </p:sp>
      <p:sp>
        <p:nvSpPr>
          <p:cNvPr id="5" name="Slide Number Placeholder 5"/>
          <p:cNvSpPr>
            <a:spLocks noGrp="1"/>
          </p:cNvSpPr>
          <p:nvPr>
            <p:ph type="sldNum" sz="quarter" idx="12"/>
          </p:nvPr>
        </p:nvSpPr>
        <p:spPr/>
        <p:txBody>
          <a:bodyPr/>
          <a:lstStyle/>
          <a:p>
            <a:fld id="{ABE289C1-BEEC-4E03-9F9E-78B83E58F813}" type="slidenum">
              <a:rPr lang="en-US"/>
              <a:pPr/>
              <a:t>13</a:t>
            </a:fld>
            <a:endParaRPr lang="en-US"/>
          </a:p>
        </p:txBody>
      </p:sp>
    </p:spTree>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sz="3800" dirty="0"/>
              <a:t>Non-functional requirement types</a:t>
            </a:r>
            <a:endParaRPr lang="en-US" sz="3800" dirty="0"/>
          </a:p>
        </p:txBody>
      </p:sp>
      <p:pic>
        <p:nvPicPr>
          <p:cNvPr id="33796" name="Picture 4"/>
          <p:cNvPicPr>
            <a:picLocks noGrp="1" noChangeAspect="1" noChangeArrowheads="1"/>
          </p:cNvPicPr>
          <p:nvPr>
            <p:ph idx="1"/>
          </p:nvPr>
        </p:nvPicPr>
        <p:blipFill>
          <a:blip r:embed="rId2" cstate="print"/>
          <a:stretch>
            <a:fillRect/>
          </a:stretch>
        </p:blipFill>
        <p:spPr>
          <a:xfrm>
            <a:off x="482413" y="1691640"/>
            <a:ext cx="8204387" cy="4602931"/>
          </a:xfrm>
          <a:noFill/>
          <a:ln/>
        </p:spPr>
      </p:pic>
      <p:sp>
        <p:nvSpPr>
          <p:cNvPr id="5" name="Slide Number Placeholder 5"/>
          <p:cNvSpPr>
            <a:spLocks noGrp="1"/>
          </p:cNvSpPr>
          <p:nvPr>
            <p:ph type="sldNum" sz="quarter" idx="12"/>
          </p:nvPr>
        </p:nvSpPr>
        <p:spPr/>
        <p:txBody>
          <a:bodyPr/>
          <a:lstStyle/>
          <a:p>
            <a:fld id="{A136B966-70AB-4DAC-86D0-5E80D0A8A7BA}" type="slidenum">
              <a:rPr lang="en-US"/>
              <a:pPr/>
              <a:t>14</a:t>
            </a:fld>
            <a:endParaRPr lang="en-US"/>
          </a:p>
        </p:txBody>
      </p:sp>
    </p:spTree>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5"/>
          <p:cNvSpPr>
            <a:spLocks noGrp="1" noChangeArrowheads="1"/>
          </p:cNvSpPr>
          <p:nvPr>
            <p:ph type="title"/>
          </p:nvPr>
        </p:nvSpPr>
        <p:spPr/>
        <p:txBody>
          <a:bodyPr>
            <a:normAutofit/>
          </a:bodyPr>
          <a:lstStyle/>
          <a:p>
            <a:r>
              <a:rPr lang="en-US" b="0" dirty="0" err="1" smtClean="0">
                <a:solidFill>
                  <a:schemeClr val="tx1"/>
                </a:solidFill>
                <a:latin typeface="Gill Sans MT" pitchFamily="34" charset="0"/>
              </a:rPr>
              <a:t>Aktivitas</a:t>
            </a:r>
            <a:r>
              <a:rPr lang="en-US" b="0" dirty="0" smtClean="0">
                <a:solidFill>
                  <a:schemeClr val="tx1"/>
                </a:solidFill>
                <a:latin typeface="Gill Sans MT" pitchFamily="34" charset="0"/>
              </a:rPr>
              <a:t> </a:t>
            </a:r>
            <a:r>
              <a:rPr lang="en-US" b="0" dirty="0" err="1" smtClean="0">
                <a:solidFill>
                  <a:schemeClr val="tx1"/>
                </a:solidFill>
                <a:latin typeface="Gill Sans MT" pitchFamily="34" charset="0"/>
              </a:rPr>
              <a:t>Dalam</a:t>
            </a:r>
            <a:r>
              <a:rPr lang="en-US" b="0" dirty="0" smtClean="0">
                <a:solidFill>
                  <a:schemeClr val="tx1"/>
                </a:solidFill>
                <a:latin typeface="Gill Sans MT" pitchFamily="34" charset="0"/>
              </a:rPr>
              <a:t> Requirement Analysis</a:t>
            </a:r>
          </a:p>
        </p:txBody>
      </p:sp>
      <p:pic>
        <p:nvPicPr>
          <p:cNvPr id="9222" name="Picture 11" descr="fig4-2"/>
          <p:cNvPicPr>
            <a:picLocks noGrp="1" noChangeAspect="1" noChangeArrowheads="1"/>
          </p:cNvPicPr>
          <p:nvPr>
            <p:ph idx="1"/>
          </p:nvPr>
        </p:nvPicPr>
        <p:blipFill>
          <a:blip r:embed="rId2" cstate="print"/>
          <a:stretch>
            <a:fillRect/>
          </a:stretch>
        </p:blipFill>
        <p:spPr>
          <a:xfrm>
            <a:off x="117230" y="1661160"/>
            <a:ext cx="8909540" cy="3810000"/>
          </a:xfrm>
          <a:noFill/>
        </p:spPr>
      </p:pic>
      <p:sp>
        <p:nvSpPr>
          <p:cNvPr id="9218" name="Footer Placeholder 4"/>
          <p:cNvSpPr>
            <a:spLocks noGrp="1"/>
          </p:cNvSpPr>
          <p:nvPr>
            <p:ph type="ftr" sz="quarter" idx="11"/>
          </p:nvPr>
        </p:nvSpPr>
        <p:spPr bwMode="auto">
          <a:noFill/>
          <a:ln>
            <a:miter lim="800000"/>
            <a:headEnd/>
            <a:tailEnd/>
          </a:ln>
        </p:spPr>
        <p:txBody>
          <a:bodyPr vert="horz" wrap="square" lIns="91440" tIns="45720" rIns="91440" bIns="45720" numCol="1" anchor="t" anchorCtr="0" compatLnSpc="1">
            <a:prstTxWarp prst="textNoShape">
              <a:avLst/>
            </a:prstTxWarp>
          </a:bodyPr>
          <a:lstStyle/>
          <a:p>
            <a:r>
              <a:rPr lang="en-US" sz="1000" smtClean="0"/>
              <a:t>Systems Analysis and Design in a Changing World, 3rd Edition</a:t>
            </a:r>
          </a:p>
        </p:txBody>
      </p:sp>
      <p:sp>
        <p:nvSpPr>
          <p:cNvPr id="9219" name="Slide Number Placeholder 5"/>
          <p:cNvSpPr>
            <a:spLocks noGrp="1"/>
          </p:cNvSpPr>
          <p:nvPr>
            <p:ph type="sldNum" sz="quarter" idx="12"/>
          </p:nvPr>
        </p:nvSpPr>
        <p:spPr>
          <a:noFill/>
        </p:spPr>
        <p:txBody>
          <a:bodyPr/>
          <a:lstStyle/>
          <a:p>
            <a:fld id="{7D00365E-88A8-4388-92E7-F4293D75AB2C}" type="slidenum">
              <a:rPr lang="en-US" smtClean="0"/>
              <a:pPr/>
              <a:t>15</a:t>
            </a:fld>
            <a:endParaRPr lang="en-US" smtClean="0"/>
          </a:p>
        </p:txBody>
      </p:sp>
      <p:sp>
        <p:nvSpPr>
          <p:cNvPr id="9221" name="Rectangle 6" descr="Rectangle: Click to edit Master text styles&#10;Second level&#10;Third level&#10;Fourth level&#10;Fifth level"/>
          <p:cNvSpPr>
            <a:spLocks noGrp="1" noChangeArrowheads="1"/>
          </p:cNvSpPr>
          <p:nvPr>
            <p:ph type="body" sz="half" idx="4294967295"/>
          </p:nvPr>
        </p:nvSpPr>
        <p:spPr>
          <a:xfrm>
            <a:off x="0" y="1371600"/>
            <a:ext cx="4114800" cy="4953000"/>
          </a:xfrm>
        </p:spPr>
        <p:txBody>
          <a:bodyPr/>
          <a:lstStyle/>
          <a:p>
            <a:endParaRPr lang="en-US" sz="2400" smtClean="0"/>
          </a:p>
          <a:p>
            <a:endParaRPr lang="en-US" sz="2400" smtClean="0"/>
          </a:p>
          <a:p>
            <a:endParaRPr lang="en-US" sz="2400" smtClean="0"/>
          </a:p>
        </p:txBody>
      </p:sp>
    </p:spTree>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Requirement Analysis </a:t>
            </a:r>
          </a:p>
        </p:txBody>
      </p:sp>
      <p:sp>
        <p:nvSpPr>
          <p:cNvPr id="3" name="Content Placeholder 2"/>
          <p:cNvSpPr>
            <a:spLocks noGrp="1"/>
          </p:cNvSpPr>
          <p:nvPr>
            <p:ph idx="1"/>
          </p:nvPr>
        </p:nvSpPr>
        <p:spPr/>
        <p:txBody>
          <a:bodyPr/>
          <a:lstStyle/>
          <a:p>
            <a:r>
              <a:rPr lang="id-ID" sz="2400" dirty="0"/>
              <a:t>Merupakan pekerjaan sulit</a:t>
            </a:r>
          </a:p>
          <a:p>
            <a:pPr lvl="1"/>
            <a:r>
              <a:rPr lang="id-ID" sz="2400" dirty="0"/>
              <a:t>Stakeholder sering tidak tahu apa yang dibutuhkan dari sistem komputer kecuali yang bersifat umum</a:t>
            </a:r>
          </a:p>
          <a:p>
            <a:pPr lvl="1"/>
            <a:r>
              <a:rPr lang="id-ID" sz="2400" dirty="0"/>
              <a:t>Stakeholder sering menyatakan kebutuhan dengan istilah mereka sendiri dan pengetahuan yang implisit tentang kerja mereka sendiri</a:t>
            </a:r>
          </a:p>
          <a:p>
            <a:pPr lvl="1"/>
            <a:r>
              <a:rPr lang="id-ID" sz="2400" dirty="0"/>
              <a:t>Stakeholder yang berbeda sering mengekspresikan kebutuhan dengan cara yang berbeda pula</a:t>
            </a:r>
          </a:p>
          <a:p>
            <a:pPr lvl="1"/>
            <a:r>
              <a:rPr lang="id-ID" sz="2400" dirty="0"/>
              <a:t>Analisis bisa terjadi dalam konteks organisasi. Banyak faktor-faktor berpengaruh.</a:t>
            </a:r>
          </a:p>
          <a:p>
            <a:pPr lvl="1"/>
            <a:r>
              <a:rPr lang="id-ID" sz="2400" dirty="0"/>
              <a:t>Lingkungan (ekonomi dan bisnis) yang senantiasa berubah.</a:t>
            </a:r>
          </a:p>
          <a:p>
            <a:endParaRPr lang="id-ID" sz="2400" dirty="0"/>
          </a:p>
          <a:p>
            <a:endParaRPr lang="id-ID" sz="2400" dirty="0"/>
          </a:p>
        </p:txBody>
      </p:sp>
    </p:spTree>
  </p:cSld>
  <p:clrMapOvr>
    <a:masterClrMapping/>
  </p:clrMapOvr>
  <p:transition>
    <p:cu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id-ID"/>
          </a:p>
        </p:txBody>
      </p:sp>
      <p:pic>
        <p:nvPicPr>
          <p:cNvPr id="15364" name="Picture 2" descr="C:\Documents and Settings\Carlos\My Documents\My Comics\funny.jpg"/>
          <p:cNvPicPr>
            <a:picLocks noChangeAspect="1" noChangeArrowheads="1"/>
          </p:cNvPicPr>
          <p:nvPr/>
        </p:nvPicPr>
        <p:blipFill>
          <a:blip r:embed="rId2" cstate="print"/>
          <a:srcRect/>
          <a:stretch>
            <a:fillRect/>
          </a:stretch>
        </p:blipFill>
        <p:spPr bwMode="auto">
          <a:xfrm>
            <a:off x="-6246" y="838200"/>
            <a:ext cx="9144000" cy="6019800"/>
          </a:xfrm>
          <a:prstGeom prst="rect">
            <a:avLst/>
          </a:prstGeom>
          <a:noFill/>
          <a:ln w="9525">
            <a:noFill/>
            <a:miter lim="800000"/>
            <a:headEnd/>
            <a:tailEnd/>
          </a:ln>
        </p:spPr>
      </p:pic>
      <p:sp>
        <p:nvSpPr>
          <p:cNvPr id="3" name="Title 2"/>
          <p:cNvSpPr>
            <a:spLocks noGrp="1"/>
          </p:cNvSpPr>
          <p:nvPr>
            <p:ph type="title"/>
          </p:nvPr>
        </p:nvSpPr>
        <p:spPr>
          <a:xfrm>
            <a:off x="76200" y="152400"/>
            <a:ext cx="8229600" cy="1066800"/>
          </a:xfrm>
        </p:spPr>
        <p:txBody>
          <a:bodyPr/>
          <a:lstStyle/>
          <a:p>
            <a:r>
              <a:rPr lang="id-ID" sz="3200" dirty="0"/>
              <a:t>Miskonsepsi Kebutuhan</a:t>
            </a:r>
          </a:p>
        </p:txBody>
      </p:sp>
    </p:spTree>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p:txBody>
          <a:bodyPr>
            <a:normAutofit fontScale="90000"/>
          </a:bodyPr>
          <a:lstStyle/>
          <a:p>
            <a:r>
              <a:rPr lang="en-US" altLang="zh-TW" dirty="0" smtClean="0">
                <a:ea typeface="PMingLiU" pitchFamily="18" charset="-120"/>
              </a:rPr>
              <a:t>The Challenge: Managing Your Requirements</a:t>
            </a:r>
            <a:br>
              <a:rPr lang="en-US" altLang="zh-TW" dirty="0" smtClean="0">
                <a:ea typeface="PMingLiU" pitchFamily="18" charset="-120"/>
              </a:rPr>
            </a:br>
            <a:r>
              <a:rPr lang="en-US" altLang="zh-TW" sz="1800" i="1" dirty="0" smtClean="0">
                <a:solidFill>
                  <a:schemeClr val="tx1"/>
                </a:solidFill>
                <a:ea typeface="PMingLiU" pitchFamily="18" charset="-120"/>
              </a:rPr>
              <a:t>Unmanaged requirements cause unmanageable budgets</a:t>
            </a:r>
          </a:p>
        </p:txBody>
      </p:sp>
      <p:sp>
        <p:nvSpPr>
          <p:cNvPr id="7172" name="Rectangle 3" descr="Rectangle: Click to edit Master text styles&#10;Second level&#10;Third level&#10;Fourth level&#10;Fifth level"/>
          <p:cNvSpPr>
            <a:spLocks noGrp="1" noChangeArrowheads="1"/>
          </p:cNvSpPr>
          <p:nvPr>
            <p:ph idx="1"/>
          </p:nvPr>
        </p:nvSpPr>
        <p:spPr/>
        <p:txBody>
          <a:bodyPr>
            <a:normAutofit/>
          </a:bodyPr>
          <a:lstStyle/>
          <a:p>
            <a:r>
              <a:rPr lang="en-US" altLang="zh-TW" dirty="0" smtClean="0">
                <a:ea typeface="PMingLiU" pitchFamily="18" charset="-120"/>
              </a:rPr>
              <a:t>Primary reason for excessive rework, delays, and poor quality</a:t>
            </a:r>
          </a:p>
        </p:txBody>
      </p:sp>
      <p:sp>
        <p:nvSpPr>
          <p:cNvPr id="7170" name="Slide Number Placeholder 3"/>
          <p:cNvSpPr>
            <a:spLocks noGrp="1"/>
          </p:cNvSpPr>
          <p:nvPr>
            <p:ph type="sldNum" sz="quarter" idx="12"/>
          </p:nvPr>
        </p:nvSpPr>
        <p:spPr>
          <a:noFill/>
        </p:spPr>
        <p:txBody>
          <a:bodyPr/>
          <a:lstStyle/>
          <a:p>
            <a:fld id="{5D5B8DD7-7ECF-44D8-A3F9-60BE6333D508}" type="slidenum">
              <a:rPr lang="en-US" altLang="en-US" smtClean="0"/>
              <a:pPr/>
              <a:t>18</a:t>
            </a:fld>
            <a:endParaRPr lang="en-US" altLang="en-US" smtClean="0"/>
          </a:p>
        </p:txBody>
      </p:sp>
      <p:sp>
        <p:nvSpPr>
          <p:cNvPr id="7190" name="Rectangle 27"/>
          <p:cNvSpPr>
            <a:spLocks noChangeArrowheads="1"/>
          </p:cNvSpPr>
          <p:nvPr/>
        </p:nvSpPr>
        <p:spPr bwMode="auto">
          <a:xfrm>
            <a:off x="533400" y="1752600"/>
            <a:ext cx="8348662" cy="4657725"/>
          </a:xfrm>
          <a:prstGeom prst="rect">
            <a:avLst/>
          </a:prstGeom>
          <a:noFill/>
          <a:ln w="9525">
            <a:noFill/>
            <a:miter lim="800000"/>
            <a:headEnd/>
            <a:tailEnd/>
          </a:ln>
        </p:spPr>
        <p:txBody>
          <a:bodyPr/>
          <a:lstStyle/>
          <a:p>
            <a:pPr marL="228600" indent="-228600">
              <a:buClr>
                <a:schemeClr val="accent2"/>
              </a:buClr>
              <a:buFont typeface="Wingdings" pitchFamily="2" charset="2"/>
              <a:buChar char="§"/>
              <a:tabLst>
                <a:tab pos="228600" algn="l"/>
                <a:tab pos="742950" algn="l"/>
                <a:tab pos="1143000" algn="l"/>
                <a:tab pos="1600200" algn="l"/>
                <a:tab pos="2057400" algn="l"/>
              </a:tabLst>
            </a:pPr>
            <a:endParaRPr lang="zh-TW" altLang="en-US" sz="1600" b="1">
              <a:ea typeface="PMingLiU" pitchFamily="18" charset="-120"/>
            </a:endParaRPr>
          </a:p>
        </p:txBody>
      </p:sp>
      <p:grpSp>
        <p:nvGrpSpPr>
          <p:cNvPr id="44" name="Group 43"/>
          <p:cNvGrpSpPr/>
          <p:nvPr/>
        </p:nvGrpSpPr>
        <p:grpSpPr>
          <a:xfrm>
            <a:off x="838200" y="2859836"/>
            <a:ext cx="6858000" cy="3817189"/>
            <a:chOff x="896938" y="2093913"/>
            <a:chExt cx="7337425" cy="4178300"/>
          </a:xfrm>
        </p:grpSpPr>
        <p:grpSp>
          <p:nvGrpSpPr>
            <p:cNvPr id="2" name="Group 4"/>
            <p:cNvGrpSpPr>
              <a:grpSpLocks/>
            </p:cNvGrpSpPr>
            <p:nvPr/>
          </p:nvGrpSpPr>
          <p:grpSpPr bwMode="auto">
            <a:xfrm>
              <a:off x="1328738" y="2163763"/>
              <a:ext cx="6564312" cy="3506787"/>
              <a:chOff x="719" y="655"/>
              <a:chExt cx="4921" cy="2825"/>
            </a:xfrm>
          </p:grpSpPr>
          <p:sp>
            <p:nvSpPr>
              <p:cNvPr id="7206" name="Rectangle 5"/>
              <p:cNvSpPr>
                <a:spLocks noChangeArrowheads="1"/>
              </p:cNvSpPr>
              <p:nvPr/>
            </p:nvSpPr>
            <p:spPr bwMode="ltGray">
              <a:xfrm>
                <a:off x="4818" y="655"/>
                <a:ext cx="822" cy="2825"/>
              </a:xfrm>
              <a:prstGeom prst="rect">
                <a:avLst/>
              </a:prstGeom>
              <a:solidFill>
                <a:schemeClr val="bg2"/>
              </a:solidFill>
              <a:ln w="38100">
                <a:solidFill>
                  <a:schemeClr val="tx2"/>
                </a:solidFill>
                <a:miter lim="800000"/>
                <a:headEnd/>
                <a:tailEnd/>
              </a:ln>
            </p:spPr>
            <p:txBody>
              <a:bodyPr wrap="none" tIns="91440" bIns="91440" anchor="ctr"/>
              <a:lstStyle/>
              <a:p>
                <a:endParaRPr lang="en-US"/>
              </a:p>
            </p:txBody>
          </p:sp>
          <p:sp>
            <p:nvSpPr>
              <p:cNvPr id="7207" name="Rectangle 6"/>
              <p:cNvSpPr>
                <a:spLocks noChangeArrowheads="1"/>
              </p:cNvSpPr>
              <p:nvPr/>
            </p:nvSpPr>
            <p:spPr bwMode="ltGray">
              <a:xfrm>
                <a:off x="719" y="655"/>
                <a:ext cx="822" cy="2825"/>
              </a:xfrm>
              <a:prstGeom prst="rect">
                <a:avLst/>
              </a:prstGeom>
              <a:solidFill>
                <a:schemeClr val="bg2"/>
              </a:solidFill>
              <a:ln w="38100">
                <a:solidFill>
                  <a:schemeClr val="tx2"/>
                </a:solidFill>
                <a:miter lim="800000"/>
                <a:headEnd/>
                <a:tailEnd/>
              </a:ln>
            </p:spPr>
            <p:txBody>
              <a:bodyPr wrap="none" tIns="91440" bIns="91440" anchor="ctr"/>
              <a:lstStyle/>
              <a:p>
                <a:endParaRPr lang="en-US"/>
              </a:p>
            </p:txBody>
          </p:sp>
          <p:sp>
            <p:nvSpPr>
              <p:cNvPr id="7208" name="Rectangle 7"/>
              <p:cNvSpPr>
                <a:spLocks noChangeArrowheads="1"/>
              </p:cNvSpPr>
              <p:nvPr/>
            </p:nvSpPr>
            <p:spPr bwMode="ltGray">
              <a:xfrm>
                <a:off x="3995" y="655"/>
                <a:ext cx="822" cy="2825"/>
              </a:xfrm>
              <a:prstGeom prst="rect">
                <a:avLst/>
              </a:prstGeom>
              <a:solidFill>
                <a:schemeClr val="bg2"/>
              </a:solidFill>
              <a:ln w="38100">
                <a:solidFill>
                  <a:schemeClr val="tx2"/>
                </a:solidFill>
                <a:miter lim="800000"/>
                <a:headEnd/>
                <a:tailEnd/>
              </a:ln>
            </p:spPr>
            <p:txBody>
              <a:bodyPr wrap="none" tIns="91440" bIns="91440" anchor="ctr"/>
              <a:lstStyle/>
              <a:p>
                <a:endParaRPr lang="en-US"/>
              </a:p>
            </p:txBody>
          </p:sp>
          <p:sp>
            <p:nvSpPr>
              <p:cNvPr id="7209" name="Rectangle 8"/>
              <p:cNvSpPr>
                <a:spLocks noChangeArrowheads="1"/>
              </p:cNvSpPr>
              <p:nvPr/>
            </p:nvSpPr>
            <p:spPr bwMode="ltGray">
              <a:xfrm>
                <a:off x="1541" y="655"/>
                <a:ext cx="824" cy="2825"/>
              </a:xfrm>
              <a:prstGeom prst="rect">
                <a:avLst/>
              </a:prstGeom>
              <a:solidFill>
                <a:schemeClr val="bg2"/>
              </a:solidFill>
              <a:ln w="38100">
                <a:solidFill>
                  <a:schemeClr val="tx2"/>
                </a:solidFill>
                <a:miter lim="800000"/>
                <a:headEnd/>
                <a:tailEnd/>
              </a:ln>
            </p:spPr>
            <p:txBody>
              <a:bodyPr wrap="none" tIns="91440" bIns="91440" anchor="ctr"/>
              <a:lstStyle/>
              <a:p>
                <a:endParaRPr lang="en-US"/>
              </a:p>
            </p:txBody>
          </p:sp>
          <p:sp>
            <p:nvSpPr>
              <p:cNvPr id="7210" name="Rectangle 9"/>
              <p:cNvSpPr>
                <a:spLocks noChangeArrowheads="1"/>
              </p:cNvSpPr>
              <p:nvPr/>
            </p:nvSpPr>
            <p:spPr bwMode="ltGray">
              <a:xfrm>
                <a:off x="2356" y="655"/>
                <a:ext cx="824" cy="2825"/>
              </a:xfrm>
              <a:prstGeom prst="rect">
                <a:avLst/>
              </a:prstGeom>
              <a:solidFill>
                <a:schemeClr val="bg2"/>
              </a:solidFill>
              <a:ln w="38100">
                <a:solidFill>
                  <a:schemeClr val="tx2"/>
                </a:solidFill>
                <a:miter lim="800000"/>
                <a:headEnd/>
                <a:tailEnd/>
              </a:ln>
            </p:spPr>
            <p:txBody>
              <a:bodyPr wrap="none" tIns="91440" bIns="91440" anchor="ctr"/>
              <a:lstStyle/>
              <a:p>
                <a:endParaRPr lang="en-US"/>
              </a:p>
            </p:txBody>
          </p:sp>
          <p:sp>
            <p:nvSpPr>
              <p:cNvPr id="7211" name="Rectangle 10"/>
              <p:cNvSpPr>
                <a:spLocks noChangeArrowheads="1"/>
              </p:cNvSpPr>
              <p:nvPr/>
            </p:nvSpPr>
            <p:spPr bwMode="ltGray">
              <a:xfrm>
                <a:off x="3180" y="655"/>
                <a:ext cx="822" cy="2825"/>
              </a:xfrm>
              <a:prstGeom prst="rect">
                <a:avLst/>
              </a:prstGeom>
              <a:solidFill>
                <a:schemeClr val="bg2"/>
              </a:solidFill>
              <a:ln w="38100">
                <a:solidFill>
                  <a:schemeClr val="tx2"/>
                </a:solidFill>
                <a:miter lim="800000"/>
                <a:headEnd/>
                <a:tailEnd/>
              </a:ln>
            </p:spPr>
            <p:txBody>
              <a:bodyPr wrap="none" tIns="91440" bIns="91440" anchor="ctr"/>
              <a:lstStyle/>
              <a:p>
                <a:endParaRPr lang="en-US"/>
              </a:p>
            </p:txBody>
          </p:sp>
        </p:grpSp>
        <p:sp>
          <p:nvSpPr>
            <p:cNvPr id="1209355" name="Freeform 11"/>
            <p:cNvSpPr>
              <a:spLocks/>
            </p:cNvSpPr>
            <p:nvPr/>
          </p:nvSpPr>
          <p:spPr bwMode="auto">
            <a:xfrm>
              <a:off x="1354138" y="2168525"/>
              <a:ext cx="6481762" cy="3267075"/>
            </a:xfrm>
            <a:custGeom>
              <a:avLst/>
              <a:gdLst>
                <a:gd name="T0" fmla="*/ 2147483647 w 4860"/>
                <a:gd name="T1" fmla="*/ 0 h 2631"/>
                <a:gd name="T2" fmla="*/ 2147483647 w 4860"/>
                <a:gd name="T3" fmla="*/ 2147483647 h 2631"/>
                <a:gd name="T4" fmla="*/ 2147483647 w 4860"/>
                <a:gd name="T5" fmla="*/ 2147483647 h 2631"/>
                <a:gd name="T6" fmla="*/ 2147483647 w 4860"/>
                <a:gd name="T7" fmla="*/ 2147483647 h 2631"/>
                <a:gd name="T8" fmla="*/ 2147483647 w 4860"/>
                <a:gd name="T9" fmla="*/ 2147483647 h 2631"/>
                <a:gd name="T10" fmla="*/ 2147483647 w 4860"/>
                <a:gd name="T11" fmla="*/ 2147483647 h 2631"/>
                <a:gd name="T12" fmla="*/ 0 w 4860"/>
                <a:gd name="T13" fmla="*/ 2147483647 h 2631"/>
                <a:gd name="T14" fmla="*/ 0 60000 65536"/>
                <a:gd name="T15" fmla="*/ 0 60000 65536"/>
                <a:gd name="T16" fmla="*/ 0 60000 65536"/>
                <a:gd name="T17" fmla="*/ 0 60000 65536"/>
                <a:gd name="T18" fmla="*/ 0 60000 65536"/>
                <a:gd name="T19" fmla="*/ 0 60000 65536"/>
                <a:gd name="T20" fmla="*/ 0 60000 65536"/>
                <a:gd name="T21" fmla="*/ 0 w 4860"/>
                <a:gd name="T22" fmla="*/ 0 h 2631"/>
                <a:gd name="T23" fmla="*/ 4860 w 4860"/>
                <a:gd name="T24" fmla="*/ 2631 h 263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860" h="2631">
                  <a:moveTo>
                    <a:pt x="4860" y="0"/>
                  </a:moveTo>
                  <a:lnTo>
                    <a:pt x="4022" y="689"/>
                  </a:lnTo>
                  <a:lnTo>
                    <a:pt x="3218" y="1313"/>
                  </a:lnTo>
                  <a:lnTo>
                    <a:pt x="2366" y="1865"/>
                  </a:lnTo>
                  <a:lnTo>
                    <a:pt x="1562" y="2129"/>
                  </a:lnTo>
                  <a:lnTo>
                    <a:pt x="734" y="2333"/>
                  </a:lnTo>
                  <a:lnTo>
                    <a:pt x="0" y="2631"/>
                  </a:lnTo>
                </a:path>
              </a:pathLst>
            </a:custGeom>
            <a:noFill/>
            <a:ln w="38100" cap="rnd">
              <a:solidFill>
                <a:srgbClr val="FF0000"/>
              </a:solidFill>
              <a:round/>
              <a:headEnd type="none" w="sm" len="sm"/>
              <a:tailEnd type="none" w="sm" len="sm"/>
            </a:ln>
          </p:spPr>
          <p:txBody>
            <a:bodyPr wrap="none" anchor="ctr"/>
            <a:lstStyle/>
            <a:p>
              <a:endParaRPr lang="en-US"/>
            </a:p>
          </p:txBody>
        </p:sp>
        <p:sp>
          <p:nvSpPr>
            <p:cNvPr id="7175" name="Oval 12"/>
            <p:cNvSpPr>
              <a:spLocks noChangeArrowheads="1"/>
            </p:cNvSpPr>
            <p:nvPr/>
          </p:nvSpPr>
          <p:spPr bwMode="invGray">
            <a:xfrm>
              <a:off x="5459413" y="3556000"/>
              <a:ext cx="438150" cy="407988"/>
            </a:xfrm>
            <a:prstGeom prst="ellipse">
              <a:avLst/>
            </a:prstGeom>
            <a:solidFill>
              <a:schemeClr val="accent1"/>
            </a:solidFill>
            <a:ln w="38100">
              <a:noFill/>
              <a:round/>
              <a:headEnd/>
              <a:tailEnd/>
            </a:ln>
          </p:spPr>
          <p:txBody>
            <a:bodyPr wrap="none" tIns="91440" bIns="91440" anchor="ctr"/>
            <a:lstStyle/>
            <a:p>
              <a:pPr algn="ctr"/>
              <a:r>
                <a:rPr lang="en-US" altLang="zh-TW">
                  <a:ea typeface="PMingLiU" pitchFamily="18" charset="-120"/>
                </a:rPr>
                <a:t>20</a:t>
              </a:r>
            </a:p>
          </p:txBody>
        </p:sp>
        <p:sp>
          <p:nvSpPr>
            <p:cNvPr id="7176" name="Oval 13"/>
            <p:cNvSpPr>
              <a:spLocks noChangeArrowheads="1"/>
            </p:cNvSpPr>
            <p:nvPr/>
          </p:nvSpPr>
          <p:spPr bwMode="invGray">
            <a:xfrm>
              <a:off x="7572375" y="2093913"/>
              <a:ext cx="436563" cy="407987"/>
            </a:xfrm>
            <a:prstGeom prst="ellipse">
              <a:avLst/>
            </a:prstGeom>
            <a:solidFill>
              <a:schemeClr val="accent1"/>
            </a:solidFill>
            <a:ln w="38100">
              <a:noFill/>
              <a:round/>
              <a:headEnd/>
              <a:tailEnd/>
            </a:ln>
          </p:spPr>
          <p:txBody>
            <a:bodyPr wrap="none" tIns="91440" bIns="91440" anchor="ctr"/>
            <a:lstStyle/>
            <a:p>
              <a:pPr algn="ctr"/>
              <a:r>
                <a:rPr lang="en-US" altLang="zh-TW">
                  <a:ea typeface="PMingLiU" pitchFamily="18" charset="-120"/>
                </a:rPr>
                <a:t>200</a:t>
              </a:r>
            </a:p>
          </p:txBody>
        </p:sp>
        <p:sp>
          <p:nvSpPr>
            <p:cNvPr id="7177" name="Rectangle 14"/>
            <p:cNvSpPr>
              <a:spLocks noChangeArrowheads="1"/>
            </p:cNvSpPr>
            <p:nvPr/>
          </p:nvSpPr>
          <p:spPr bwMode="black">
            <a:xfrm>
              <a:off x="2220913" y="5972175"/>
              <a:ext cx="5099050" cy="300038"/>
            </a:xfrm>
            <a:prstGeom prst="rect">
              <a:avLst/>
            </a:prstGeom>
            <a:noFill/>
            <a:ln w="9525">
              <a:noFill/>
              <a:miter lim="800000"/>
              <a:headEnd/>
              <a:tailEnd/>
            </a:ln>
          </p:spPr>
          <p:txBody>
            <a:bodyPr lIns="80786" tIns="40392" rIns="80786" bIns="40392">
              <a:spAutoFit/>
            </a:bodyPr>
            <a:lstStyle/>
            <a:p>
              <a:pPr algn="ctr" defTabSz="850900">
                <a:lnSpc>
                  <a:spcPct val="90000"/>
                </a:lnSpc>
              </a:pPr>
              <a:r>
                <a:rPr lang="en-US" altLang="zh-TW" sz="1600" b="1">
                  <a:solidFill>
                    <a:schemeClr val="tx2"/>
                  </a:solidFill>
                  <a:ea typeface="PMingLiU" pitchFamily="18" charset="-120"/>
                </a:rPr>
                <a:t>Stage in which Requirements Error Is Discovered</a:t>
              </a:r>
            </a:p>
          </p:txBody>
        </p:sp>
        <p:sp>
          <p:nvSpPr>
            <p:cNvPr id="7178" name="Rectangle 15"/>
            <p:cNvSpPr>
              <a:spLocks noChangeArrowheads="1"/>
            </p:cNvSpPr>
            <p:nvPr/>
          </p:nvSpPr>
          <p:spPr bwMode="black">
            <a:xfrm rot="-5400000">
              <a:off x="-488156" y="3793332"/>
              <a:ext cx="3070225" cy="300037"/>
            </a:xfrm>
            <a:prstGeom prst="rect">
              <a:avLst/>
            </a:prstGeom>
            <a:noFill/>
            <a:ln w="9525">
              <a:noFill/>
              <a:miter lim="800000"/>
              <a:headEnd/>
              <a:tailEnd/>
            </a:ln>
          </p:spPr>
          <p:txBody>
            <a:bodyPr lIns="80786" tIns="40392" rIns="80786" bIns="40392">
              <a:spAutoFit/>
            </a:bodyPr>
            <a:lstStyle/>
            <a:p>
              <a:pPr algn="ctr" defTabSz="850900">
                <a:lnSpc>
                  <a:spcPct val="90000"/>
                </a:lnSpc>
              </a:pPr>
              <a:r>
                <a:rPr lang="en-US" altLang="zh-TW" sz="1600" b="1">
                  <a:solidFill>
                    <a:schemeClr val="tx2"/>
                  </a:solidFill>
                  <a:ea typeface="PMingLiU" pitchFamily="18" charset="-120"/>
                </a:rPr>
                <a:t>Relative Cost to Repair</a:t>
              </a:r>
            </a:p>
          </p:txBody>
        </p:sp>
        <p:sp>
          <p:nvSpPr>
            <p:cNvPr id="7179" name="Text Box 16"/>
            <p:cNvSpPr txBox="1">
              <a:spLocks noChangeArrowheads="1"/>
            </p:cNvSpPr>
            <p:nvPr/>
          </p:nvSpPr>
          <p:spPr bwMode="black">
            <a:xfrm>
              <a:off x="5481638" y="5641975"/>
              <a:ext cx="1528762" cy="546100"/>
            </a:xfrm>
            <a:prstGeom prst="rect">
              <a:avLst/>
            </a:prstGeom>
            <a:noFill/>
            <a:ln w="38100">
              <a:noFill/>
              <a:miter lim="800000"/>
              <a:headEnd/>
              <a:tailEnd/>
            </a:ln>
          </p:spPr>
          <p:txBody>
            <a:bodyPr tIns="91440" bIns="91440" anchorCtr="1">
              <a:spAutoFit/>
            </a:bodyPr>
            <a:lstStyle/>
            <a:p>
              <a:pPr algn="ctr">
                <a:lnSpc>
                  <a:spcPct val="85000"/>
                </a:lnSpc>
              </a:pPr>
              <a:r>
                <a:rPr lang="en-US" altLang="zh-TW" sz="1400" b="1">
                  <a:ea typeface="PMingLiU" pitchFamily="18" charset="-120"/>
                </a:rPr>
                <a:t>Acceptance</a:t>
              </a:r>
              <a:r>
                <a:rPr lang="en-US" altLang="zh-TW" sz="1400" b="1">
                  <a:solidFill>
                    <a:schemeClr val="bg1"/>
                  </a:solidFill>
                  <a:ea typeface="PMingLiU" pitchFamily="18" charset="-120"/>
                </a:rPr>
                <a:t> </a:t>
              </a:r>
              <a:br>
                <a:rPr lang="en-US" altLang="zh-TW" sz="1400" b="1">
                  <a:solidFill>
                    <a:schemeClr val="bg1"/>
                  </a:solidFill>
                  <a:ea typeface="PMingLiU" pitchFamily="18" charset="-120"/>
                </a:rPr>
              </a:br>
              <a:r>
                <a:rPr lang="en-US" altLang="zh-TW" sz="1400" b="1">
                  <a:solidFill>
                    <a:schemeClr val="bg1"/>
                  </a:solidFill>
                  <a:ea typeface="PMingLiU" pitchFamily="18" charset="-120"/>
                </a:rPr>
                <a:t>Test</a:t>
              </a:r>
            </a:p>
          </p:txBody>
        </p:sp>
        <p:sp>
          <p:nvSpPr>
            <p:cNvPr id="7180" name="Text Box 17"/>
            <p:cNvSpPr txBox="1">
              <a:spLocks noChangeArrowheads="1"/>
            </p:cNvSpPr>
            <p:nvPr/>
          </p:nvSpPr>
          <p:spPr bwMode="black">
            <a:xfrm>
              <a:off x="4608513" y="5641975"/>
              <a:ext cx="1092200" cy="365125"/>
            </a:xfrm>
            <a:prstGeom prst="rect">
              <a:avLst/>
            </a:prstGeom>
            <a:noFill/>
            <a:ln w="38100">
              <a:noFill/>
              <a:miter lim="800000"/>
              <a:headEnd/>
              <a:tailEnd/>
            </a:ln>
          </p:spPr>
          <p:txBody>
            <a:bodyPr tIns="91440" bIns="91440" anchorCtr="1">
              <a:spAutoFit/>
            </a:bodyPr>
            <a:lstStyle/>
            <a:p>
              <a:pPr algn="ctr">
                <a:lnSpc>
                  <a:spcPct val="85000"/>
                </a:lnSpc>
              </a:pPr>
              <a:r>
                <a:rPr lang="en-US" altLang="zh-TW" sz="1400" b="1">
                  <a:ea typeface="PMingLiU" pitchFamily="18" charset="-120"/>
                </a:rPr>
                <a:t>Unit  Test</a:t>
              </a:r>
            </a:p>
          </p:txBody>
        </p:sp>
        <p:sp>
          <p:nvSpPr>
            <p:cNvPr id="7181" name="Text Box 18"/>
            <p:cNvSpPr txBox="1">
              <a:spLocks noChangeArrowheads="1"/>
            </p:cNvSpPr>
            <p:nvPr/>
          </p:nvSpPr>
          <p:spPr bwMode="black">
            <a:xfrm>
              <a:off x="3505200" y="5641975"/>
              <a:ext cx="1103313" cy="365125"/>
            </a:xfrm>
            <a:prstGeom prst="rect">
              <a:avLst/>
            </a:prstGeom>
            <a:noFill/>
            <a:ln w="38100">
              <a:noFill/>
              <a:miter lim="800000"/>
              <a:headEnd/>
              <a:tailEnd/>
            </a:ln>
          </p:spPr>
          <p:txBody>
            <a:bodyPr tIns="91440" bIns="91440" anchorCtr="1">
              <a:spAutoFit/>
            </a:bodyPr>
            <a:lstStyle/>
            <a:p>
              <a:pPr algn="ctr">
                <a:lnSpc>
                  <a:spcPct val="85000"/>
                </a:lnSpc>
              </a:pPr>
              <a:r>
                <a:rPr lang="en-US" altLang="zh-TW" sz="1400" b="1">
                  <a:ea typeface="PMingLiU" pitchFamily="18" charset="-120"/>
                </a:rPr>
                <a:t>Coding</a:t>
              </a:r>
            </a:p>
          </p:txBody>
        </p:sp>
        <p:sp>
          <p:nvSpPr>
            <p:cNvPr id="7182" name="Text Box 19"/>
            <p:cNvSpPr txBox="1">
              <a:spLocks noChangeArrowheads="1"/>
            </p:cNvSpPr>
            <p:nvPr/>
          </p:nvSpPr>
          <p:spPr bwMode="black">
            <a:xfrm>
              <a:off x="2425700" y="5641975"/>
              <a:ext cx="1079500" cy="365125"/>
            </a:xfrm>
            <a:prstGeom prst="rect">
              <a:avLst/>
            </a:prstGeom>
            <a:noFill/>
            <a:ln w="38100">
              <a:noFill/>
              <a:miter lim="800000"/>
              <a:headEnd/>
              <a:tailEnd/>
            </a:ln>
          </p:spPr>
          <p:txBody>
            <a:bodyPr tIns="91440" bIns="91440" anchorCtr="1">
              <a:spAutoFit/>
            </a:bodyPr>
            <a:lstStyle/>
            <a:p>
              <a:pPr algn="ctr">
                <a:lnSpc>
                  <a:spcPct val="85000"/>
                </a:lnSpc>
              </a:pPr>
              <a:r>
                <a:rPr lang="en-US" altLang="zh-TW" sz="1400" b="1">
                  <a:ea typeface="PMingLiU" pitchFamily="18" charset="-120"/>
                </a:rPr>
                <a:t>Design</a:t>
              </a:r>
            </a:p>
          </p:txBody>
        </p:sp>
        <p:sp>
          <p:nvSpPr>
            <p:cNvPr id="7183" name="Text Box 20"/>
            <p:cNvSpPr txBox="1">
              <a:spLocks noChangeArrowheads="1"/>
            </p:cNvSpPr>
            <p:nvPr/>
          </p:nvSpPr>
          <p:spPr bwMode="black">
            <a:xfrm>
              <a:off x="1322388" y="5641975"/>
              <a:ext cx="1103312" cy="365125"/>
            </a:xfrm>
            <a:prstGeom prst="rect">
              <a:avLst/>
            </a:prstGeom>
            <a:noFill/>
            <a:ln w="38100">
              <a:noFill/>
              <a:miter lim="800000"/>
              <a:headEnd/>
              <a:tailEnd/>
            </a:ln>
          </p:spPr>
          <p:txBody>
            <a:bodyPr tIns="91440" bIns="91440" anchorCtr="1">
              <a:spAutoFit/>
            </a:bodyPr>
            <a:lstStyle/>
            <a:p>
              <a:pPr algn="ctr">
                <a:lnSpc>
                  <a:spcPct val="85000"/>
                </a:lnSpc>
              </a:pPr>
              <a:r>
                <a:rPr lang="en-US" altLang="zh-TW" sz="1400" b="1">
                  <a:ea typeface="PMingLiU" pitchFamily="18" charset="-120"/>
                </a:rPr>
                <a:t>Analysis</a:t>
              </a:r>
            </a:p>
          </p:txBody>
        </p:sp>
        <p:sp>
          <p:nvSpPr>
            <p:cNvPr id="7184" name="Text Box 21"/>
            <p:cNvSpPr txBox="1">
              <a:spLocks noChangeArrowheads="1"/>
            </p:cNvSpPr>
            <p:nvPr/>
          </p:nvSpPr>
          <p:spPr bwMode="invGray">
            <a:xfrm>
              <a:off x="1008063" y="5299075"/>
              <a:ext cx="404812" cy="392113"/>
            </a:xfrm>
            <a:prstGeom prst="rect">
              <a:avLst/>
            </a:prstGeom>
            <a:noFill/>
            <a:ln w="38100">
              <a:noFill/>
              <a:miter lim="800000"/>
              <a:headEnd/>
              <a:tailEnd/>
            </a:ln>
          </p:spPr>
          <p:txBody>
            <a:bodyPr tIns="91440" bIns="91440" anchor="ctr">
              <a:spAutoFit/>
            </a:bodyPr>
            <a:lstStyle/>
            <a:p>
              <a:pPr algn="ctr">
                <a:lnSpc>
                  <a:spcPct val="85000"/>
                </a:lnSpc>
              </a:pPr>
              <a:r>
                <a:rPr lang="en-US" altLang="zh-TW" sz="1600" b="1">
                  <a:solidFill>
                    <a:schemeClr val="bg1"/>
                  </a:solidFill>
                  <a:ea typeface="PMingLiU" pitchFamily="18" charset="-120"/>
                </a:rPr>
                <a:t>0</a:t>
              </a:r>
            </a:p>
          </p:txBody>
        </p:sp>
        <p:sp>
          <p:nvSpPr>
            <p:cNvPr id="7185" name="Text Box 22"/>
            <p:cNvSpPr txBox="1">
              <a:spLocks noChangeArrowheads="1"/>
            </p:cNvSpPr>
            <p:nvPr/>
          </p:nvSpPr>
          <p:spPr bwMode="black">
            <a:xfrm>
              <a:off x="6651625" y="5641975"/>
              <a:ext cx="1474788" cy="365125"/>
            </a:xfrm>
            <a:prstGeom prst="rect">
              <a:avLst/>
            </a:prstGeom>
            <a:noFill/>
            <a:ln w="38100">
              <a:noFill/>
              <a:miter lim="800000"/>
              <a:headEnd/>
              <a:tailEnd/>
            </a:ln>
          </p:spPr>
          <p:txBody>
            <a:bodyPr tIns="91440" bIns="91440" anchorCtr="1">
              <a:spAutoFit/>
            </a:bodyPr>
            <a:lstStyle/>
            <a:p>
              <a:pPr algn="ctr">
                <a:lnSpc>
                  <a:spcPct val="85000"/>
                </a:lnSpc>
              </a:pPr>
              <a:r>
                <a:rPr lang="en-US" altLang="zh-TW" sz="1400" b="1">
                  <a:ea typeface="PMingLiU" pitchFamily="18" charset="-120"/>
                </a:rPr>
                <a:t>Maintenance</a:t>
              </a:r>
            </a:p>
          </p:txBody>
        </p:sp>
        <p:sp>
          <p:nvSpPr>
            <p:cNvPr id="7186" name="Oval 23"/>
            <p:cNvSpPr>
              <a:spLocks noChangeArrowheads="1"/>
            </p:cNvSpPr>
            <p:nvPr/>
          </p:nvSpPr>
          <p:spPr bwMode="invGray">
            <a:xfrm>
              <a:off x="2255838" y="4826000"/>
              <a:ext cx="436562" cy="406400"/>
            </a:xfrm>
            <a:prstGeom prst="ellipse">
              <a:avLst/>
            </a:prstGeom>
            <a:solidFill>
              <a:schemeClr val="accent1"/>
            </a:solidFill>
            <a:ln w="38100">
              <a:noFill/>
              <a:round/>
              <a:headEnd/>
              <a:tailEnd/>
            </a:ln>
          </p:spPr>
          <p:txBody>
            <a:bodyPr wrap="none" tIns="91440" bIns="91440" anchor="ctr"/>
            <a:lstStyle/>
            <a:p>
              <a:pPr algn="ctr"/>
              <a:r>
                <a:rPr lang="en-US" altLang="zh-TW">
                  <a:ea typeface="PMingLiU" pitchFamily="18" charset="-120"/>
                </a:rPr>
                <a:t>1-2</a:t>
              </a:r>
            </a:p>
          </p:txBody>
        </p:sp>
        <p:sp>
          <p:nvSpPr>
            <p:cNvPr id="7187" name="Oval 24"/>
            <p:cNvSpPr>
              <a:spLocks noChangeArrowheads="1"/>
            </p:cNvSpPr>
            <p:nvPr/>
          </p:nvSpPr>
          <p:spPr bwMode="invGray">
            <a:xfrm>
              <a:off x="4359275" y="4311650"/>
              <a:ext cx="438150" cy="407988"/>
            </a:xfrm>
            <a:prstGeom prst="ellipse">
              <a:avLst/>
            </a:prstGeom>
            <a:solidFill>
              <a:schemeClr val="accent1"/>
            </a:solidFill>
            <a:ln w="38100">
              <a:noFill/>
              <a:round/>
              <a:headEnd/>
              <a:tailEnd/>
            </a:ln>
          </p:spPr>
          <p:txBody>
            <a:bodyPr wrap="none" tIns="91440" bIns="91440" anchor="ctr"/>
            <a:lstStyle/>
            <a:p>
              <a:pPr algn="ctr"/>
              <a:r>
                <a:rPr lang="en-US" altLang="zh-TW">
                  <a:ea typeface="PMingLiU" pitchFamily="18" charset="-120"/>
                </a:rPr>
                <a:t>10</a:t>
              </a:r>
            </a:p>
          </p:txBody>
        </p:sp>
        <p:sp>
          <p:nvSpPr>
            <p:cNvPr id="7188" name="Oval 25"/>
            <p:cNvSpPr>
              <a:spLocks noChangeArrowheads="1"/>
            </p:cNvSpPr>
            <p:nvPr/>
          </p:nvSpPr>
          <p:spPr bwMode="invGray">
            <a:xfrm>
              <a:off x="3273425" y="4627563"/>
              <a:ext cx="434975" cy="406400"/>
            </a:xfrm>
            <a:prstGeom prst="ellipse">
              <a:avLst/>
            </a:prstGeom>
            <a:solidFill>
              <a:schemeClr val="accent1"/>
            </a:solidFill>
            <a:ln w="38100">
              <a:noFill/>
              <a:round/>
              <a:headEnd/>
              <a:tailEnd/>
            </a:ln>
          </p:spPr>
          <p:txBody>
            <a:bodyPr wrap="none" tIns="91440" bIns="91440" anchor="ctr"/>
            <a:lstStyle/>
            <a:p>
              <a:pPr algn="ctr"/>
              <a:r>
                <a:rPr lang="en-US" altLang="zh-TW">
                  <a:ea typeface="PMingLiU" pitchFamily="18" charset="-120"/>
                </a:rPr>
                <a:t>5</a:t>
              </a:r>
            </a:p>
          </p:txBody>
        </p:sp>
        <p:sp>
          <p:nvSpPr>
            <p:cNvPr id="7189" name="Oval 26"/>
            <p:cNvSpPr>
              <a:spLocks noChangeArrowheads="1"/>
            </p:cNvSpPr>
            <p:nvPr/>
          </p:nvSpPr>
          <p:spPr bwMode="invGray">
            <a:xfrm>
              <a:off x="6557963" y="2765425"/>
              <a:ext cx="436562" cy="406400"/>
            </a:xfrm>
            <a:prstGeom prst="ellipse">
              <a:avLst/>
            </a:prstGeom>
            <a:solidFill>
              <a:schemeClr val="accent1"/>
            </a:solidFill>
            <a:ln w="38100">
              <a:noFill/>
              <a:round/>
              <a:headEnd/>
              <a:tailEnd/>
            </a:ln>
          </p:spPr>
          <p:txBody>
            <a:bodyPr wrap="none" tIns="91440" bIns="91440" anchor="ctr"/>
            <a:lstStyle/>
            <a:p>
              <a:pPr algn="ctr"/>
              <a:r>
                <a:rPr lang="en-US" altLang="zh-TW">
                  <a:ea typeface="PMingLiU" pitchFamily="18" charset="-120"/>
                </a:rPr>
                <a:t>50</a:t>
              </a:r>
            </a:p>
          </p:txBody>
        </p:sp>
        <p:pic>
          <p:nvPicPr>
            <p:cNvPr id="1209372" name="Picture 28" descr="BS00508_"/>
            <p:cNvPicPr>
              <a:picLocks noChangeAspect="1" noChangeArrowheads="1"/>
            </p:cNvPicPr>
            <p:nvPr/>
          </p:nvPicPr>
          <p:blipFill>
            <a:blip r:embed="rId3" cstate="print"/>
            <a:srcRect/>
            <a:stretch>
              <a:fillRect/>
            </a:stretch>
          </p:blipFill>
          <p:spPr bwMode="auto">
            <a:xfrm>
              <a:off x="3143250" y="4951413"/>
              <a:ext cx="700088" cy="739775"/>
            </a:xfrm>
            <a:prstGeom prst="rect">
              <a:avLst/>
            </a:prstGeom>
            <a:noFill/>
            <a:ln w="9525">
              <a:noFill/>
              <a:miter lim="800000"/>
              <a:headEnd/>
              <a:tailEnd/>
            </a:ln>
          </p:spPr>
        </p:pic>
        <p:sp>
          <p:nvSpPr>
            <p:cNvPr id="1209373" name="Rectangle 29"/>
            <p:cNvSpPr>
              <a:spLocks noChangeArrowheads="1"/>
            </p:cNvSpPr>
            <p:nvPr/>
          </p:nvSpPr>
          <p:spPr bwMode="auto">
            <a:xfrm>
              <a:off x="3189288" y="2892719"/>
              <a:ext cx="2092325" cy="669336"/>
            </a:xfrm>
            <a:prstGeom prst="rect">
              <a:avLst/>
            </a:prstGeom>
            <a:solidFill>
              <a:schemeClr val="accent1"/>
            </a:solidFill>
            <a:ln w="9525">
              <a:solidFill>
                <a:schemeClr val="bg1"/>
              </a:solidFill>
              <a:miter lim="800000"/>
              <a:headEnd/>
              <a:tailEnd/>
            </a:ln>
          </p:spPr>
          <p:txBody>
            <a:bodyPr anchor="ctr">
              <a:spAutoFit/>
            </a:bodyPr>
            <a:lstStyle/>
            <a:p>
              <a:pPr algn="ctr">
                <a:lnSpc>
                  <a:spcPct val="85000"/>
                </a:lnSpc>
                <a:spcBef>
                  <a:spcPct val="25000"/>
                </a:spcBef>
              </a:pPr>
              <a:r>
                <a:rPr lang="en-US" altLang="zh-TW" sz="1200" b="1" dirty="0">
                  <a:solidFill>
                    <a:schemeClr val="bg1"/>
                  </a:solidFill>
                  <a:ea typeface="PMingLiU" pitchFamily="18" charset="-120"/>
                </a:rPr>
                <a:t>Time not spent in requirements is time spent in rework </a:t>
              </a:r>
              <a:br>
                <a:rPr lang="en-US" altLang="zh-TW" sz="1200" b="1" dirty="0">
                  <a:solidFill>
                    <a:schemeClr val="bg1"/>
                  </a:solidFill>
                  <a:ea typeface="PMingLiU" pitchFamily="18" charset="-120"/>
                </a:rPr>
              </a:br>
              <a:r>
                <a:rPr lang="en-US" altLang="zh-TW" sz="1200" b="1" dirty="0">
                  <a:solidFill>
                    <a:schemeClr val="bg1"/>
                  </a:solidFill>
                  <a:ea typeface="PMingLiU" pitchFamily="18" charset="-120"/>
                </a:rPr>
                <a:t>(at cost x200)</a:t>
              </a:r>
            </a:p>
          </p:txBody>
        </p:sp>
        <p:grpSp>
          <p:nvGrpSpPr>
            <p:cNvPr id="3" name="Group 30"/>
            <p:cNvGrpSpPr>
              <a:grpSpLocks/>
            </p:cNvGrpSpPr>
            <p:nvPr/>
          </p:nvGrpSpPr>
          <p:grpSpPr bwMode="auto">
            <a:xfrm>
              <a:off x="7454900" y="3652838"/>
              <a:ext cx="779463" cy="1993900"/>
              <a:chOff x="4696" y="2301"/>
              <a:chExt cx="491" cy="1256"/>
            </a:xfrm>
          </p:grpSpPr>
          <p:pic>
            <p:nvPicPr>
              <p:cNvPr id="7194" name="Picture 31" descr="BS00508_"/>
              <p:cNvPicPr>
                <a:picLocks noChangeAspect="1" noChangeArrowheads="1"/>
              </p:cNvPicPr>
              <p:nvPr/>
            </p:nvPicPr>
            <p:blipFill>
              <a:blip r:embed="rId3" cstate="print"/>
              <a:srcRect/>
              <a:stretch>
                <a:fillRect/>
              </a:stretch>
            </p:blipFill>
            <p:spPr bwMode="auto">
              <a:xfrm>
                <a:off x="4702" y="3091"/>
                <a:ext cx="441" cy="466"/>
              </a:xfrm>
              <a:prstGeom prst="rect">
                <a:avLst/>
              </a:prstGeom>
              <a:noFill/>
              <a:ln w="9525">
                <a:noFill/>
                <a:miter lim="800000"/>
                <a:headEnd/>
                <a:tailEnd/>
              </a:ln>
            </p:spPr>
          </p:pic>
          <p:pic>
            <p:nvPicPr>
              <p:cNvPr id="7195" name="Picture 32" descr="BS00508_"/>
              <p:cNvPicPr>
                <a:picLocks noChangeAspect="1" noChangeArrowheads="1"/>
              </p:cNvPicPr>
              <p:nvPr/>
            </p:nvPicPr>
            <p:blipFill>
              <a:blip r:embed="rId3" cstate="print"/>
              <a:srcRect/>
              <a:stretch>
                <a:fillRect/>
              </a:stretch>
            </p:blipFill>
            <p:spPr bwMode="auto">
              <a:xfrm>
                <a:off x="4710" y="3027"/>
                <a:ext cx="441" cy="466"/>
              </a:xfrm>
              <a:prstGeom prst="rect">
                <a:avLst/>
              </a:prstGeom>
              <a:noFill/>
              <a:ln w="9525">
                <a:noFill/>
                <a:miter lim="800000"/>
                <a:headEnd/>
                <a:tailEnd/>
              </a:ln>
            </p:spPr>
          </p:pic>
          <p:pic>
            <p:nvPicPr>
              <p:cNvPr id="7196" name="Picture 33" descr="BS00508_"/>
              <p:cNvPicPr>
                <a:picLocks noChangeAspect="1" noChangeArrowheads="1"/>
              </p:cNvPicPr>
              <p:nvPr/>
            </p:nvPicPr>
            <p:blipFill>
              <a:blip r:embed="rId3" cstate="print"/>
              <a:srcRect/>
              <a:stretch>
                <a:fillRect/>
              </a:stretch>
            </p:blipFill>
            <p:spPr bwMode="auto">
              <a:xfrm>
                <a:off x="4716" y="2949"/>
                <a:ext cx="441" cy="466"/>
              </a:xfrm>
              <a:prstGeom prst="rect">
                <a:avLst/>
              </a:prstGeom>
              <a:noFill/>
              <a:ln w="9525">
                <a:noFill/>
                <a:miter lim="800000"/>
                <a:headEnd/>
                <a:tailEnd/>
              </a:ln>
            </p:spPr>
          </p:pic>
          <p:pic>
            <p:nvPicPr>
              <p:cNvPr id="7197" name="Picture 34" descr="BS00508_"/>
              <p:cNvPicPr>
                <a:picLocks noChangeAspect="1" noChangeArrowheads="1"/>
              </p:cNvPicPr>
              <p:nvPr/>
            </p:nvPicPr>
            <p:blipFill>
              <a:blip r:embed="rId3" cstate="print"/>
              <a:srcRect/>
              <a:stretch>
                <a:fillRect/>
              </a:stretch>
            </p:blipFill>
            <p:spPr bwMode="auto">
              <a:xfrm>
                <a:off x="4696" y="2875"/>
                <a:ext cx="441" cy="466"/>
              </a:xfrm>
              <a:prstGeom prst="rect">
                <a:avLst/>
              </a:prstGeom>
              <a:noFill/>
              <a:ln w="9525">
                <a:noFill/>
                <a:miter lim="800000"/>
                <a:headEnd/>
                <a:tailEnd/>
              </a:ln>
            </p:spPr>
          </p:pic>
          <p:pic>
            <p:nvPicPr>
              <p:cNvPr id="7198" name="Picture 35" descr="BS00508_"/>
              <p:cNvPicPr>
                <a:picLocks noChangeAspect="1" noChangeArrowheads="1"/>
              </p:cNvPicPr>
              <p:nvPr/>
            </p:nvPicPr>
            <p:blipFill>
              <a:blip r:embed="rId3" cstate="print"/>
              <a:srcRect/>
              <a:stretch>
                <a:fillRect/>
              </a:stretch>
            </p:blipFill>
            <p:spPr bwMode="auto">
              <a:xfrm>
                <a:off x="4704" y="2811"/>
                <a:ext cx="441" cy="466"/>
              </a:xfrm>
              <a:prstGeom prst="rect">
                <a:avLst/>
              </a:prstGeom>
              <a:noFill/>
              <a:ln w="9525">
                <a:noFill/>
                <a:miter lim="800000"/>
                <a:headEnd/>
                <a:tailEnd/>
              </a:ln>
            </p:spPr>
          </p:pic>
          <p:pic>
            <p:nvPicPr>
              <p:cNvPr id="7199" name="Picture 36" descr="BS00508_"/>
              <p:cNvPicPr>
                <a:picLocks noChangeAspect="1" noChangeArrowheads="1"/>
              </p:cNvPicPr>
              <p:nvPr/>
            </p:nvPicPr>
            <p:blipFill>
              <a:blip r:embed="rId3" cstate="print"/>
              <a:srcRect/>
              <a:stretch>
                <a:fillRect/>
              </a:stretch>
            </p:blipFill>
            <p:spPr bwMode="auto">
              <a:xfrm>
                <a:off x="4710" y="2733"/>
                <a:ext cx="441" cy="466"/>
              </a:xfrm>
              <a:prstGeom prst="rect">
                <a:avLst/>
              </a:prstGeom>
              <a:noFill/>
              <a:ln w="9525">
                <a:noFill/>
                <a:miter lim="800000"/>
                <a:headEnd/>
                <a:tailEnd/>
              </a:ln>
            </p:spPr>
          </p:pic>
          <p:pic>
            <p:nvPicPr>
              <p:cNvPr id="7200" name="Picture 37" descr="BS00508_"/>
              <p:cNvPicPr>
                <a:picLocks noChangeAspect="1" noChangeArrowheads="1"/>
              </p:cNvPicPr>
              <p:nvPr/>
            </p:nvPicPr>
            <p:blipFill>
              <a:blip r:embed="rId3" cstate="print"/>
              <a:srcRect/>
              <a:stretch>
                <a:fillRect/>
              </a:stretch>
            </p:blipFill>
            <p:spPr bwMode="auto">
              <a:xfrm>
                <a:off x="4714" y="2665"/>
                <a:ext cx="441" cy="466"/>
              </a:xfrm>
              <a:prstGeom prst="rect">
                <a:avLst/>
              </a:prstGeom>
              <a:noFill/>
              <a:ln w="9525">
                <a:noFill/>
                <a:miter lim="800000"/>
                <a:headEnd/>
                <a:tailEnd/>
              </a:ln>
            </p:spPr>
          </p:pic>
          <p:pic>
            <p:nvPicPr>
              <p:cNvPr id="7201" name="Picture 38" descr="BS00508_"/>
              <p:cNvPicPr>
                <a:picLocks noChangeAspect="1" noChangeArrowheads="1"/>
              </p:cNvPicPr>
              <p:nvPr/>
            </p:nvPicPr>
            <p:blipFill>
              <a:blip r:embed="rId3" cstate="print"/>
              <a:srcRect/>
              <a:stretch>
                <a:fillRect/>
              </a:stretch>
            </p:blipFill>
            <p:spPr bwMode="auto">
              <a:xfrm>
                <a:off x="4722" y="2601"/>
                <a:ext cx="441" cy="466"/>
              </a:xfrm>
              <a:prstGeom prst="rect">
                <a:avLst/>
              </a:prstGeom>
              <a:noFill/>
              <a:ln w="9525">
                <a:noFill/>
                <a:miter lim="800000"/>
                <a:headEnd/>
                <a:tailEnd/>
              </a:ln>
            </p:spPr>
          </p:pic>
          <p:pic>
            <p:nvPicPr>
              <p:cNvPr id="7202" name="Picture 39" descr="BS00508_"/>
              <p:cNvPicPr>
                <a:picLocks noChangeAspect="1" noChangeArrowheads="1"/>
              </p:cNvPicPr>
              <p:nvPr/>
            </p:nvPicPr>
            <p:blipFill>
              <a:blip r:embed="rId3" cstate="print"/>
              <a:srcRect/>
              <a:stretch>
                <a:fillRect/>
              </a:stretch>
            </p:blipFill>
            <p:spPr bwMode="auto">
              <a:xfrm>
                <a:off x="4728" y="2523"/>
                <a:ext cx="441" cy="466"/>
              </a:xfrm>
              <a:prstGeom prst="rect">
                <a:avLst/>
              </a:prstGeom>
              <a:noFill/>
              <a:ln w="9525">
                <a:noFill/>
                <a:miter lim="800000"/>
                <a:headEnd/>
                <a:tailEnd/>
              </a:ln>
            </p:spPr>
          </p:pic>
          <p:pic>
            <p:nvPicPr>
              <p:cNvPr id="7203" name="Picture 40" descr="BS00508_"/>
              <p:cNvPicPr>
                <a:picLocks noChangeAspect="1" noChangeArrowheads="1"/>
              </p:cNvPicPr>
              <p:nvPr/>
            </p:nvPicPr>
            <p:blipFill>
              <a:blip r:embed="rId3" cstate="print"/>
              <a:srcRect/>
              <a:stretch>
                <a:fillRect/>
              </a:stretch>
            </p:blipFill>
            <p:spPr bwMode="auto">
              <a:xfrm>
                <a:off x="4732" y="2443"/>
                <a:ext cx="441" cy="466"/>
              </a:xfrm>
              <a:prstGeom prst="rect">
                <a:avLst/>
              </a:prstGeom>
              <a:noFill/>
              <a:ln w="9525">
                <a:noFill/>
                <a:miter lim="800000"/>
                <a:headEnd/>
                <a:tailEnd/>
              </a:ln>
            </p:spPr>
          </p:pic>
          <p:pic>
            <p:nvPicPr>
              <p:cNvPr id="7204" name="Picture 41" descr="BS00508_"/>
              <p:cNvPicPr>
                <a:picLocks noChangeAspect="1" noChangeArrowheads="1"/>
              </p:cNvPicPr>
              <p:nvPr/>
            </p:nvPicPr>
            <p:blipFill>
              <a:blip r:embed="rId3" cstate="print"/>
              <a:srcRect/>
              <a:stretch>
                <a:fillRect/>
              </a:stretch>
            </p:blipFill>
            <p:spPr bwMode="auto">
              <a:xfrm>
                <a:off x="4740" y="2379"/>
                <a:ext cx="441" cy="466"/>
              </a:xfrm>
              <a:prstGeom prst="rect">
                <a:avLst/>
              </a:prstGeom>
              <a:noFill/>
              <a:ln w="9525">
                <a:noFill/>
                <a:miter lim="800000"/>
                <a:headEnd/>
                <a:tailEnd/>
              </a:ln>
            </p:spPr>
          </p:pic>
          <p:pic>
            <p:nvPicPr>
              <p:cNvPr id="7205" name="Picture 42" descr="BS00508_"/>
              <p:cNvPicPr>
                <a:picLocks noChangeAspect="1" noChangeArrowheads="1"/>
              </p:cNvPicPr>
              <p:nvPr/>
            </p:nvPicPr>
            <p:blipFill>
              <a:blip r:embed="rId3" cstate="print"/>
              <a:srcRect/>
              <a:stretch>
                <a:fillRect/>
              </a:stretch>
            </p:blipFill>
            <p:spPr bwMode="auto">
              <a:xfrm>
                <a:off x="4746" y="2301"/>
                <a:ext cx="441" cy="466"/>
              </a:xfrm>
              <a:prstGeom prst="rect">
                <a:avLst/>
              </a:prstGeom>
              <a:noFill/>
              <a:ln w="9525">
                <a:noFill/>
                <a:miter lim="800000"/>
                <a:headEnd/>
                <a:tailEnd/>
              </a:ln>
            </p:spPr>
          </p:pic>
        </p:grpSp>
      </p:grpSp>
    </p:spTree>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Stake Holder</a:t>
            </a:r>
          </a:p>
        </p:txBody>
      </p:sp>
      <p:sp>
        <p:nvSpPr>
          <p:cNvPr id="3" name="Content Placeholder 2"/>
          <p:cNvSpPr>
            <a:spLocks noGrp="1"/>
          </p:cNvSpPr>
          <p:nvPr>
            <p:ph idx="1"/>
          </p:nvPr>
        </p:nvSpPr>
        <p:spPr/>
        <p:txBody>
          <a:bodyPr/>
          <a:lstStyle/>
          <a:p>
            <a:r>
              <a:rPr lang="id-ID" dirty="0"/>
              <a:t>Pihak-pihak yang berkepentingan dengan kesuksesan implementasi sistem. </a:t>
            </a:r>
          </a:p>
          <a:p>
            <a:r>
              <a:rPr lang="id-ID" dirty="0"/>
              <a:t>Tiga kelompok stake holder </a:t>
            </a:r>
          </a:p>
          <a:p>
            <a:pPr lvl="1"/>
            <a:r>
              <a:rPr lang="id-ID" b="1" dirty="0"/>
              <a:t>Users</a:t>
            </a:r>
            <a:r>
              <a:rPr lang="id-ID" dirty="0"/>
              <a:t> (menggunakan </a:t>
            </a:r>
            <a:r>
              <a:rPr lang="id-ID" dirty="0" smtClean="0"/>
              <a:t>system</a:t>
            </a:r>
            <a:r>
              <a:rPr lang="id-ID" dirty="0"/>
              <a:t>)</a:t>
            </a:r>
          </a:p>
          <a:p>
            <a:pPr lvl="1"/>
            <a:r>
              <a:rPr lang="id-ID" b="1" dirty="0"/>
              <a:t>Clients</a:t>
            </a:r>
            <a:r>
              <a:rPr lang="id-ID" dirty="0"/>
              <a:t> (membayar dan memiliki)</a:t>
            </a:r>
          </a:p>
          <a:p>
            <a:pPr lvl="1"/>
            <a:r>
              <a:rPr lang="id-ID" b="1" dirty="0"/>
              <a:t>Technical staff </a:t>
            </a:r>
            <a:r>
              <a:rPr lang="id-ID" dirty="0"/>
              <a:t>(memastikan operasional sistem)</a:t>
            </a:r>
          </a:p>
          <a:p>
            <a:pPr lvl="1"/>
            <a:endParaRPr lang="id-ID" dirty="0"/>
          </a:p>
        </p:txBody>
      </p:sp>
    </p:spTree>
  </p:cSld>
  <p:clrMapOvr>
    <a:masterClrMapping/>
  </p:clrMapOvr>
  <p:transition>
    <p:cu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2"/>
          </p:nvPr>
        </p:nvSpPr>
        <p:spPr>
          <a:noFill/>
        </p:spPr>
        <p:txBody>
          <a:bodyPr/>
          <a:lstStyle/>
          <a:p>
            <a:r>
              <a:rPr lang="en-US" smtClean="0"/>
              <a:t>Slide </a:t>
            </a:r>
            <a:fld id="{8A9B93DD-ACDD-46F9-A60C-47B3A747C48B}" type="slidenum">
              <a:rPr lang="en-US" smtClean="0"/>
              <a:pPr/>
              <a:t>2</a:t>
            </a:fld>
            <a:endParaRPr lang="en-US" smtClean="0"/>
          </a:p>
          <a:p>
            <a:endParaRPr lang="en-US" smtClean="0"/>
          </a:p>
        </p:txBody>
      </p:sp>
      <p:sp>
        <p:nvSpPr>
          <p:cNvPr id="2" name="Title 1"/>
          <p:cNvSpPr>
            <a:spLocks noGrp="1"/>
          </p:cNvSpPr>
          <p:nvPr>
            <p:ph type="title"/>
          </p:nvPr>
        </p:nvSpPr>
        <p:spPr/>
        <p:txBody>
          <a:bodyPr/>
          <a:lstStyle/>
          <a:p>
            <a:r>
              <a:rPr lang="id-ID" dirty="0"/>
              <a:t>Kompetensi</a:t>
            </a:r>
          </a:p>
        </p:txBody>
      </p:sp>
      <p:sp>
        <p:nvSpPr>
          <p:cNvPr id="3" name="Content Placeholder 2"/>
          <p:cNvSpPr>
            <a:spLocks noGrp="1"/>
          </p:cNvSpPr>
          <p:nvPr>
            <p:ph idx="1"/>
          </p:nvPr>
        </p:nvSpPr>
        <p:spPr/>
        <p:txBody>
          <a:bodyPr/>
          <a:lstStyle/>
          <a:p>
            <a:r>
              <a:rPr lang="id-ID" dirty="0"/>
              <a:t>Setelah selesai perkuliahan mahasiswa diharapkan mampu :</a:t>
            </a:r>
          </a:p>
          <a:p>
            <a:pPr lvl="1"/>
            <a:r>
              <a:rPr lang="id-ID" dirty="0"/>
              <a:t>Menjelaskan siklus pengembangan perangkat lunak dan mengerti peranan fase analisis kebutuhan dalam siklus tersebut.</a:t>
            </a:r>
          </a:p>
          <a:p>
            <a:pPr lvl="1"/>
            <a:r>
              <a:rPr lang="id-ID" dirty="0"/>
              <a:t>Menjelaskan kebutuhan-kebutuhan yang harus dipenuhi Perangkat Lunak</a:t>
            </a:r>
          </a:p>
          <a:p>
            <a:pPr lvl="1"/>
            <a:r>
              <a:rPr lang="id-ID" dirty="0"/>
              <a:t>Menjelaskan dan menggunakan teknik yang digunakan dalam mengumpulkan kebutuhan perangkat lunak.</a:t>
            </a:r>
          </a:p>
          <a:p>
            <a:endParaRPr lang="id-ID" dirty="0"/>
          </a:p>
          <a:p>
            <a:endParaRPr lang="id-ID" dirty="0"/>
          </a:p>
          <a:p>
            <a:endParaRPr lang="id-ID" dirty="0"/>
          </a:p>
          <a:p>
            <a:endParaRPr lang="id-ID" dirty="0"/>
          </a:p>
        </p:txBody>
      </p:sp>
    </p:spTree>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normAutofit fontScale="90000"/>
          </a:bodyPr>
          <a:lstStyle/>
          <a:p>
            <a:r>
              <a:rPr lang="en-US" dirty="0" err="1" smtClean="0"/>
              <a:t>Teknik</a:t>
            </a:r>
            <a:r>
              <a:rPr lang="en-US" dirty="0" smtClean="0"/>
              <a:t> </a:t>
            </a:r>
            <a:r>
              <a:rPr lang="en-US" dirty="0" err="1" smtClean="0"/>
              <a:t>Pengumpulan</a:t>
            </a:r>
            <a:r>
              <a:rPr lang="en-US" dirty="0" smtClean="0"/>
              <a:t> </a:t>
            </a:r>
            <a:r>
              <a:rPr lang="en-US" dirty="0" err="1" smtClean="0"/>
              <a:t>Kebutuhan</a:t>
            </a:r>
            <a:r>
              <a:rPr lang="en-US" dirty="0" smtClean="0"/>
              <a:t> </a:t>
            </a:r>
            <a:r>
              <a:rPr lang="en-US" dirty="0" err="1" smtClean="0"/>
              <a:t>Perangkat</a:t>
            </a:r>
            <a:r>
              <a:rPr lang="en-US" dirty="0" smtClean="0"/>
              <a:t> </a:t>
            </a:r>
            <a:r>
              <a:rPr lang="en-US" dirty="0" err="1" smtClean="0"/>
              <a:t>Lunak</a:t>
            </a:r>
            <a:endParaRPr lang="en-US" dirty="0" smtClean="0"/>
          </a:p>
        </p:txBody>
      </p:sp>
      <p:sp>
        <p:nvSpPr>
          <p:cNvPr id="17411" name="Content Placeholder 2" descr="Rectangle: Click to edit Master text styles&#10;Second level&#10;Third level&#10;Fourth level&#10;Fifth level"/>
          <p:cNvSpPr>
            <a:spLocks noGrp="1"/>
          </p:cNvSpPr>
          <p:nvPr>
            <p:ph idx="1"/>
          </p:nvPr>
        </p:nvSpPr>
        <p:spPr/>
        <p:txBody>
          <a:bodyPr/>
          <a:lstStyle/>
          <a:p>
            <a:pPr marL="350838" indent="-350838"/>
            <a:r>
              <a:rPr lang="en-US" dirty="0" smtClean="0"/>
              <a:t>Interview</a:t>
            </a:r>
          </a:p>
          <a:p>
            <a:pPr marL="350838" indent="-350838"/>
            <a:r>
              <a:rPr lang="en-US" dirty="0" err="1" smtClean="0"/>
              <a:t>Kuisioner</a:t>
            </a:r>
            <a:endParaRPr lang="en-US" dirty="0" smtClean="0"/>
          </a:p>
          <a:p>
            <a:pPr marL="350838" indent="-350838"/>
            <a:r>
              <a:rPr lang="en-US" dirty="0" err="1" smtClean="0"/>
              <a:t>Observasi</a:t>
            </a:r>
            <a:endParaRPr lang="en-US" dirty="0" smtClean="0"/>
          </a:p>
          <a:p>
            <a:pPr marL="350838" indent="-350838"/>
            <a:r>
              <a:rPr lang="en-US" dirty="0" err="1" smtClean="0"/>
              <a:t>Analisis</a:t>
            </a:r>
            <a:r>
              <a:rPr lang="en-US" dirty="0" smtClean="0"/>
              <a:t> </a:t>
            </a:r>
            <a:r>
              <a:rPr lang="en-US" dirty="0" err="1" smtClean="0"/>
              <a:t>Dokumen</a:t>
            </a:r>
            <a:endParaRPr lang="en-US" dirty="0" smtClean="0"/>
          </a:p>
          <a:p>
            <a:pPr>
              <a:buFont typeface="Wingdings" pitchFamily="2" charset="2"/>
              <a:buNone/>
            </a:pPr>
            <a:endParaRPr lang="en-US" dirty="0" smtClean="0"/>
          </a:p>
          <a:p>
            <a:pPr>
              <a:buFont typeface="Wingdings" pitchFamily="2" charset="2"/>
              <a:buNone/>
            </a:pPr>
            <a:endParaRPr lang="en-US" dirty="0" smtClean="0"/>
          </a:p>
        </p:txBody>
      </p:sp>
      <p:sp>
        <p:nvSpPr>
          <p:cNvPr id="17412" name="Slide Number Placeholder 3"/>
          <p:cNvSpPr>
            <a:spLocks noGrp="1"/>
          </p:cNvSpPr>
          <p:nvPr>
            <p:ph type="sldNum" sz="quarter" idx="12"/>
          </p:nvPr>
        </p:nvSpPr>
        <p:spPr>
          <a:noFill/>
        </p:spPr>
        <p:txBody>
          <a:bodyPr/>
          <a:lstStyle/>
          <a:p>
            <a:r>
              <a:rPr lang="en-US" smtClean="0"/>
              <a:t>Slide </a:t>
            </a:r>
            <a:fld id="{62599FF7-305A-43C9-BACF-890C4686C7A7}" type="slidenum">
              <a:rPr lang="en-US" smtClean="0"/>
              <a:pPr/>
              <a:t>20</a:t>
            </a:fld>
            <a:endParaRPr lang="en-US" smtClean="0"/>
          </a:p>
          <a:p>
            <a:endParaRPr lang="en-US" smtClean="0"/>
          </a:p>
        </p:txBody>
      </p:sp>
    </p:spTree>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9" name="Rectangle 3" descr="Rectangle: Click to edit Master text styles&#10;Second level&#10;Third level&#10;Fourth level&#10;Fifth level"/>
          <p:cNvSpPr>
            <a:spLocks noGrp="1" noChangeArrowheads="1"/>
          </p:cNvSpPr>
          <p:nvPr>
            <p:ph idx="1"/>
          </p:nvPr>
        </p:nvSpPr>
        <p:spPr/>
        <p:txBody>
          <a:bodyPr/>
          <a:lstStyle/>
          <a:p>
            <a:pPr marL="590550" indent="-533400" algn="just">
              <a:lnSpc>
                <a:spcPct val="90000"/>
              </a:lnSpc>
              <a:buSzPct val="80000"/>
              <a:buFont typeface="Wingdings" pitchFamily="2" charset="2"/>
              <a:buChar char="§"/>
              <a:defRPr/>
            </a:pPr>
            <a:r>
              <a:rPr lang="en-US" sz="2800" dirty="0" smtClean="0"/>
              <a:t>Tim </a:t>
            </a:r>
            <a:r>
              <a:rPr lang="en-US" sz="2800" dirty="0" err="1"/>
              <a:t>pengembang</a:t>
            </a:r>
            <a:r>
              <a:rPr lang="en-US" sz="2800" dirty="0"/>
              <a:t> </a:t>
            </a:r>
            <a:r>
              <a:rPr lang="en-US" sz="2800" dirty="0" err="1"/>
              <a:t>dan</a:t>
            </a:r>
            <a:r>
              <a:rPr lang="en-US" sz="2800" dirty="0"/>
              <a:t> </a:t>
            </a:r>
            <a:r>
              <a:rPr lang="en-US" sz="2800" dirty="0" err="1"/>
              <a:t>klien</a:t>
            </a:r>
            <a:r>
              <a:rPr lang="en-US" sz="2800" dirty="0"/>
              <a:t> </a:t>
            </a:r>
            <a:r>
              <a:rPr lang="en-US" sz="2800" dirty="0" err="1"/>
              <a:t>bertemu</a:t>
            </a:r>
            <a:endParaRPr lang="en-US" sz="2800" dirty="0"/>
          </a:p>
          <a:p>
            <a:pPr marL="590550" indent="-533400" algn="just">
              <a:lnSpc>
                <a:spcPct val="90000"/>
              </a:lnSpc>
              <a:buSzPct val="80000"/>
              <a:buFont typeface="Wingdings" pitchFamily="2" charset="2"/>
              <a:buChar char="§"/>
              <a:defRPr/>
            </a:pPr>
            <a:r>
              <a:rPr lang="en-US" sz="2800" dirty="0" err="1"/>
              <a:t>Tipe</a:t>
            </a:r>
            <a:endParaRPr lang="en-US" sz="2800" dirty="0"/>
          </a:p>
          <a:p>
            <a:pPr marL="971550" lvl="1" indent="-457200" algn="just">
              <a:lnSpc>
                <a:spcPct val="90000"/>
              </a:lnSpc>
              <a:buClr>
                <a:schemeClr val="accent1"/>
              </a:buClr>
              <a:buFont typeface="Symbol" pitchFamily="18" charset="2"/>
              <a:buChar char="-"/>
              <a:defRPr/>
            </a:pPr>
            <a:r>
              <a:rPr lang="en-US" sz="2400" dirty="0" err="1"/>
              <a:t>Terstruktur</a:t>
            </a:r>
            <a:r>
              <a:rPr lang="en-US" sz="2400" dirty="0"/>
              <a:t> </a:t>
            </a:r>
            <a:r>
              <a:rPr lang="en-US" sz="2400" dirty="0">
                <a:sym typeface="Symbol" pitchFamily="18" charset="2"/>
              </a:rPr>
              <a:t></a:t>
            </a:r>
            <a:r>
              <a:rPr lang="en-US" sz="2400" dirty="0"/>
              <a:t> </a:t>
            </a:r>
            <a:r>
              <a:rPr lang="en-US" sz="2400" dirty="0" err="1"/>
              <a:t>spesific</a:t>
            </a:r>
            <a:r>
              <a:rPr lang="en-US" sz="2400" dirty="0" smtClean="0"/>
              <a:t>, </a:t>
            </a:r>
            <a:r>
              <a:rPr lang="en-US" sz="2400" dirty="0"/>
              <a:t>closed-ended question</a:t>
            </a:r>
          </a:p>
          <a:p>
            <a:pPr marL="971550" lvl="1" indent="-457200" algn="just">
              <a:lnSpc>
                <a:spcPct val="90000"/>
              </a:lnSpc>
              <a:buClr>
                <a:schemeClr val="accent1"/>
              </a:buClr>
              <a:buFont typeface="Symbol" pitchFamily="18" charset="2"/>
              <a:buChar char="-"/>
              <a:defRPr/>
            </a:pPr>
            <a:r>
              <a:rPr lang="en-US" sz="2400" dirty="0" err="1"/>
              <a:t>Tidak</a:t>
            </a:r>
            <a:r>
              <a:rPr lang="en-US" sz="2400" dirty="0"/>
              <a:t> </a:t>
            </a:r>
            <a:r>
              <a:rPr lang="en-US" sz="2400" dirty="0" err="1"/>
              <a:t>terstruktur</a:t>
            </a:r>
            <a:r>
              <a:rPr lang="en-US" sz="2400" dirty="0"/>
              <a:t> </a:t>
            </a:r>
            <a:r>
              <a:rPr lang="en-US" sz="2400" dirty="0">
                <a:sym typeface="Symbol" pitchFamily="18" charset="2"/>
              </a:rPr>
              <a:t> open-ended question</a:t>
            </a:r>
            <a:endParaRPr lang="en-US" sz="2400" dirty="0"/>
          </a:p>
          <a:p>
            <a:pPr marL="590550" indent="-533400" algn="just">
              <a:lnSpc>
                <a:spcPct val="90000"/>
              </a:lnSpc>
              <a:buFont typeface="Wingdings" pitchFamily="2" charset="2"/>
              <a:buChar char="§"/>
              <a:defRPr/>
            </a:pPr>
            <a:r>
              <a:rPr lang="en-US" sz="2400" dirty="0" err="1"/>
              <a:t>Perlu</a:t>
            </a:r>
            <a:r>
              <a:rPr lang="en-US" sz="2400" dirty="0"/>
              <a:t> </a:t>
            </a:r>
            <a:r>
              <a:rPr lang="en-US" sz="2400" dirty="0" err="1"/>
              <a:t>perencanaan</a:t>
            </a:r>
            <a:r>
              <a:rPr lang="en-US" sz="2400" dirty="0"/>
              <a:t> yang </a:t>
            </a:r>
            <a:r>
              <a:rPr lang="en-US" sz="2400" dirty="0" err="1"/>
              <a:t>baik</a:t>
            </a:r>
            <a:endParaRPr lang="en-US" sz="2400" dirty="0"/>
          </a:p>
          <a:p>
            <a:pPr marL="971550" lvl="1" indent="-457200" algn="just">
              <a:lnSpc>
                <a:spcPct val="90000"/>
              </a:lnSpc>
              <a:buClr>
                <a:schemeClr val="accent1"/>
              </a:buClr>
              <a:buFont typeface="Symbol" pitchFamily="18" charset="2"/>
              <a:buChar char="-"/>
              <a:defRPr/>
            </a:pPr>
            <a:r>
              <a:rPr lang="en-US" sz="2400" dirty="0" err="1"/>
              <a:t>Daftar</a:t>
            </a:r>
            <a:r>
              <a:rPr lang="en-US" sz="2400" dirty="0"/>
              <a:t> </a:t>
            </a:r>
            <a:r>
              <a:rPr lang="en-US" sz="2400" dirty="0" err="1"/>
              <a:t>kandidat</a:t>
            </a:r>
            <a:r>
              <a:rPr lang="en-US" sz="2400" dirty="0"/>
              <a:t> yang </a:t>
            </a:r>
            <a:r>
              <a:rPr lang="en-US" sz="2400" dirty="0" err="1"/>
              <a:t>akan</a:t>
            </a:r>
            <a:r>
              <a:rPr lang="en-US" sz="2400" dirty="0"/>
              <a:t> </a:t>
            </a:r>
            <a:r>
              <a:rPr lang="en-US" sz="2400" dirty="0" err="1"/>
              <a:t>diinterview</a:t>
            </a:r>
            <a:endParaRPr lang="en-US" sz="2400" dirty="0"/>
          </a:p>
          <a:p>
            <a:pPr marL="971550" lvl="1" indent="-457200" algn="just">
              <a:lnSpc>
                <a:spcPct val="90000"/>
              </a:lnSpc>
              <a:buClr>
                <a:schemeClr val="accent1"/>
              </a:buClr>
              <a:buFont typeface="Symbol" pitchFamily="18" charset="2"/>
              <a:buChar char="-"/>
              <a:defRPr/>
            </a:pPr>
            <a:r>
              <a:rPr lang="en-US" sz="2400" dirty="0" err="1"/>
              <a:t>Waktu</a:t>
            </a:r>
            <a:r>
              <a:rPr lang="en-US" sz="2400" dirty="0"/>
              <a:t> interview</a:t>
            </a:r>
          </a:p>
          <a:p>
            <a:pPr marL="971550" lvl="1" indent="-457200" algn="just">
              <a:lnSpc>
                <a:spcPct val="90000"/>
              </a:lnSpc>
              <a:buClr>
                <a:schemeClr val="accent1"/>
              </a:buClr>
              <a:buFont typeface="Symbol" pitchFamily="18" charset="2"/>
              <a:buChar char="-"/>
              <a:defRPr/>
            </a:pPr>
            <a:r>
              <a:rPr lang="en-US" sz="2400" dirty="0" err="1"/>
              <a:t>Rencana</a:t>
            </a:r>
            <a:r>
              <a:rPr lang="en-US" sz="2400" dirty="0"/>
              <a:t> interview </a:t>
            </a:r>
            <a:r>
              <a:rPr lang="en-US" sz="2400" dirty="0" err="1"/>
              <a:t>untuk</a:t>
            </a:r>
            <a:r>
              <a:rPr lang="en-US" sz="2400" dirty="0"/>
              <a:t> </a:t>
            </a:r>
            <a:r>
              <a:rPr lang="en-US" sz="2400" dirty="0" err="1"/>
              <a:t>setiap</a:t>
            </a:r>
            <a:r>
              <a:rPr lang="en-US" sz="2400" dirty="0"/>
              <a:t> </a:t>
            </a:r>
            <a:r>
              <a:rPr lang="en-US" sz="2400" dirty="0" err="1"/>
              <a:t>kandidat</a:t>
            </a:r>
            <a:endParaRPr lang="en-US" sz="2400" dirty="0"/>
          </a:p>
          <a:p>
            <a:pPr marL="609600" indent="-609600">
              <a:lnSpc>
                <a:spcPct val="90000"/>
              </a:lnSpc>
              <a:buClr>
                <a:schemeClr val="tx1"/>
              </a:buClr>
              <a:buFont typeface="Symbol" pitchFamily="18" charset="2"/>
              <a:buChar char="-"/>
              <a:defRPr/>
            </a:pPr>
            <a:endParaRPr lang="en-US" sz="2800" dirty="0"/>
          </a:p>
        </p:txBody>
      </p:sp>
      <p:sp>
        <p:nvSpPr>
          <p:cNvPr id="2" name="Title 1"/>
          <p:cNvSpPr>
            <a:spLocks noGrp="1"/>
          </p:cNvSpPr>
          <p:nvPr>
            <p:ph type="title"/>
          </p:nvPr>
        </p:nvSpPr>
        <p:spPr/>
        <p:txBody>
          <a:bodyPr/>
          <a:lstStyle/>
          <a:p>
            <a:r>
              <a:rPr lang="id-ID" dirty="0"/>
              <a:t>Interview</a:t>
            </a:r>
          </a:p>
        </p:txBody>
      </p:sp>
    </p:spTree>
  </p:cSld>
  <p:clrMapOvr>
    <a:masterClrMapping/>
  </p:clrMapOvr>
  <p:transition>
    <p:cu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descr="Rectangle: Click to edit Master text styles&#10;Second level&#10;Third level&#10;Fourth level&#10;Fifth level"/>
          <p:cNvSpPr>
            <a:spLocks noGrp="1" noChangeArrowheads="1"/>
          </p:cNvSpPr>
          <p:nvPr>
            <p:ph idx="1"/>
          </p:nvPr>
        </p:nvSpPr>
        <p:spPr>
          <a:noFill/>
        </p:spPr>
        <p:txBody>
          <a:bodyPr lIns="92075" tIns="46038" rIns="92075" bIns="46038">
            <a:normAutofit lnSpcReduction="10000"/>
          </a:bodyPr>
          <a:lstStyle/>
          <a:p>
            <a:pPr marL="350838" indent="-350838">
              <a:buClr>
                <a:srgbClr val="006600"/>
              </a:buClr>
              <a:buSzPct val="80000"/>
              <a:buFont typeface="Trebuchet MS" pitchFamily="34" charset="0"/>
              <a:buAutoNum type="arabicPeriod"/>
            </a:pPr>
            <a:r>
              <a:rPr lang="en-US" sz="2800" dirty="0" err="1" smtClean="0">
                <a:latin typeface="Georgia" panose="02040502050405020303" pitchFamily="18" charset="0"/>
              </a:rPr>
              <a:t>Memilih</a:t>
            </a:r>
            <a:r>
              <a:rPr lang="en-US" sz="2800" dirty="0" smtClean="0">
                <a:latin typeface="Georgia" panose="02040502050405020303" pitchFamily="18" charset="0"/>
              </a:rPr>
              <a:t> </a:t>
            </a:r>
            <a:r>
              <a:rPr lang="en-US" sz="2800" dirty="0" err="1" smtClean="0">
                <a:latin typeface="Georgia" panose="02040502050405020303" pitchFamily="18" charset="0"/>
              </a:rPr>
              <a:t>pihak</a:t>
            </a:r>
            <a:r>
              <a:rPr lang="en-US" sz="2800" dirty="0" smtClean="0">
                <a:latin typeface="Georgia" panose="02040502050405020303" pitchFamily="18" charset="0"/>
              </a:rPr>
              <a:t> yang </a:t>
            </a:r>
            <a:r>
              <a:rPr lang="en-US" sz="2800" dirty="0" err="1" smtClean="0">
                <a:latin typeface="Georgia" panose="02040502050405020303" pitchFamily="18" charset="0"/>
              </a:rPr>
              <a:t>akan</a:t>
            </a:r>
            <a:r>
              <a:rPr lang="en-US" sz="2800" dirty="0" smtClean="0">
                <a:latin typeface="Georgia" panose="02040502050405020303" pitchFamily="18" charset="0"/>
              </a:rPr>
              <a:t> </a:t>
            </a:r>
            <a:r>
              <a:rPr lang="en-US" sz="2800" dirty="0" err="1" smtClean="0">
                <a:latin typeface="Georgia" panose="02040502050405020303" pitchFamily="18" charset="0"/>
              </a:rPr>
              <a:t>diinterview</a:t>
            </a:r>
            <a:r>
              <a:rPr lang="en-US" sz="2800" dirty="0" smtClean="0">
                <a:latin typeface="Georgia" panose="02040502050405020303" pitchFamily="18" charset="0"/>
              </a:rPr>
              <a:t> (interviewee)</a:t>
            </a:r>
          </a:p>
          <a:p>
            <a:pPr marL="857250" lvl="1" indent="-277813">
              <a:buClr>
                <a:srgbClr val="006600"/>
              </a:buClr>
              <a:buSzPct val="80000"/>
              <a:buFont typeface="Wingdings" pitchFamily="2" charset="2"/>
              <a:buChar char="§"/>
            </a:pPr>
            <a:r>
              <a:rPr lang="en-US" sz="2800" dirty="0" smtClean="0">
                <a:latin typeface="Georgia" panose="02040502050405020303" pitchFamily="18" charset="0"/>
              </a:rPr>
              <a:t>	</a:t>
            </a:r>
            <a:r>
              <a:rPr lang="en-US" sz="2800" dirty="0" err="1" smtClean="0">
                <a:latin typeface="Georgia" panose="02040502050405020303" pitchFamily="18" charset="0"/>
              </a:rPr>
              <a:t>Idealnya</a:t>
            </a:r>
            <a:r>
              <a:rPr lang="en-US" sz="2800" dirty="0" smtClean="0">
                <a:latin typeface="Georgia" panose="02040502050405020303" pitchFamily="18" charset="0"/>
              </a:rPr>
              <a:t> </a:t>
            </a:r>
            <a:r>
              <a:rPr lang="en-US" sz="2800" dirty="0" err="1" smtClean="0">
                <a:latin typeface="Georgia" panose="02040502050405020303" pitchFamily="18" charset="0"/>
              </a:rPr>
              <a:t>semua</a:t>
            </a:r>
            <a:r>
              <a:rPr lang="en-US" sz="2800" dirty="0" smtClean="0">
                <a:latin typeface="Georgia" panose="02040502050405020303" pitchFamily="18" charset="0"/>
              </a:rPr>
              <a:t> </a:t>
            </a:r>
            <a:r>
              <a:rPr lang="en-US" sz="2800" dirty="0" err="1" smtClean="0">
                <a:latin typeface="Georgia" panose="02040502050405020303" pitchFamily="18" charset="0"/>
              </a:rPr>
              <a:t>pihak</a:t>
            </a:r>
            <a:r>
              <a:rPr lang="en-US" sz="2800" dirty="0" smtClean="0">
                <a:latin typeface="Georgia" panose="02040502050405020303" pitchFamily="18" charset="0"/>
              </a:rPr>
              <a:t> (stake holder) </a:t>
            </a:r>
            <a:r>
              <a:rPr lang="en-US" sz="2800" dirty="0" err="1" smtClean="0">
                <a:latin typeface="Georgia" panose="02040502050405020303" pitchFamily="18" charset="0"/>
              </a:rPr>
              <a:t>di</a:t>
            </a:r>
            <a:r>
              <a:rPr lang="en-US" sz="2800" dirty="0" smtClean="0">
                <a:latin typeface="Georgia" panose="02040502050405020303" pitchFamily="18" charset="0"/>
              </a:rPr>
              <a:t> interview.</a:t>
            </a:r>
          </a:p>
          <a:p>
            <a:pPr marL="914400" lvl="1" indent="-334963">
              <a:buClr>
                <a:srgbClr val="006600"/>
              </a:buClr>
              <a:buSzPct val="80000"/>
              <a:buFont typeface="Wingdings" pitchFamily="2" charset="2"/>
              <a:buChar char="§"/>
            </a:pPr>
            <a:r>
              <a:rPr lang="en-US" sz="2800" dirty="0" err="1" smtClean="0">
                <a:latin typeface="Georgia" panose="02040502050405020303" pitchFamily="18" charset="0"/>
              </a:rPr>
              <a:t>Baik</a:t>
            </a:r>
            <a:r>
              <a:rPr lang="en-US" sz="2800" dirty="0" smtClean="0">
                <a:latin typeface="Georgia" panose="02040502050405020303" pitchFamily="18" charset="0"/>
              </a:rPr>
              <a:t> </a:t>
            </a:r>
            <a:r>
              <a:rPr lang="en-US" sz="2800" dirty="0" err="1" smtClean="0">
                <a:latin typeface="Georgia" panose="02040502050405020303" pitchFamily="18" charset="0"/>
              </a:rPr>
              <a:t>untuk</a:t>
            </a:r>
            <a:r>
              <a:rPr lang="en-US" sz="2800" dirty="0" smtClean="0">
                <a:latin typeface="Georgia" panose="02040502050405020303" pitchFamily="18" charset="0"/>
              </a:rPr>
              <a:t> </a:t>
            </a:r>
            <a:r>
              <a:rPr lang="en-US" sz="2800" dirty="0" err="1" smtClean="0">
                <a:latin typeface="Georgia" panose="02040502050405020303" pitchFamily="18" charset="0"/>
              </a:rPr>
              <a:t>melihat</a:t>
            </a:r>
            <a:r>
              <a:rPr lang="en-US" sz="2800" dirty="0" smtClean="0">
                <a:latin typeface="Georgia" panose="02040502050405020303" pitchFamily="18" charset="0"/>
              </a:rPr>
              <a:t> </a:t>
            </a:r>
            <a:r>
              <a:rPr lang="en-US" sz="2800" dirty="0" err="1" smtClean="0">
                <a:latin typeface="Georgia" panose="02040502050405020303" pitchFamily="18" charset="0"/>
              </a:rPr>
              <a:t>dari</a:t>
            </a:r>
            <a:r>
              <a:rPr lang="en-US" sz="2800" dirty="0" smtClean="0">
                <a:latin typeface="Georgia" panose="02040502050405020303" pitchFamily="18" charset="0"/>
              </a:rPr>
              <a:t> </a:t>
            </a:r>
            <a:r>
              <a:rPr lang="en-US" sz="2800" dirty="0" err="1" smtClean="0">
                <a:latin typeface="Georgia" panose="02040502050405020303" pitchFamily="18" charset="0"/>
              </a:rPr>
              <a:t>berbagai</a:t>
            </a:r>
            <a:r>
              <a:rPr lang="en-US" sz="2800" dirty="0" smtClean="0">
                <a:latin typeface="Georgia" panose="02040502050405020303" pitchFamily="18" charset="0"/>
              </a:rPr>
              <a:t> </a:t>
            </a:r>
            <a:r>
              <a:rPr lang="en-US" sz="2800" dirty="0" err="1" smtClean="0">
                <a:latin typeface="Georgia" panose="02040502050405020303" pitchFamily="18" charset="0"/>
              </a:rPr>
              <a:t>perspektif</a:t>
            </a:r>
            <a:r>
              <a:rPr lang="en-US" sz="2800" dirty="0" smtClean="0">
                <a:latin typeface="Georgia" panose="02040502050405020303" pitchFamily="18" charset="0"/>
              </a:rPr>
              <a:t> (</a:t>
            </a:r>
            <a:r>
              <a:rPr lang="en-US" sz="2800" dirty="0" err="1" smtClean="0">
                <a:latin typeface="Georgia" panose="02040502050405020303" pitchFamily="18" charset="0"/>
              </a:rPr>
              <a:t>sudut</a:t>
            </a:r>
            <a:r>
              <a:rPr lang="en-US" sz="2800" dirty="0" smtClean="0">
                <a:latin typeface="Georgia" panose="02040502050405020303" pitchFamily="18" charset="0"/>
              </a:rPr>
              <a:t> </a:t>
            </a:r>
            <a:r>
              <a:rPr lang="en-US" sz="2800" dirty="0" err="1" smtClean="0">
                <a:latin typeface="Georgia" panose="02040502050405020303" pitchFamily="18" charset="0"/>
              </a:rPr>
              <a:t>pandang</a:t>
            </a:r>
            <a:r>
              <a:rPr lang="en-US" sz="2800" dirty="0" smtClean="0">
                <a:latin typeface="Georgia" panose="02040502050405020303" pitchFamily="18" charset="0"/>
              </a:rPr>
              <a:t>)</a:t>
            </a:r>
          </a:p>
          <a:p>
            <a:pPr marL="350838" indent="-350838">
              <a:buClr>
                <a:srgbClr val="006600"/>
              </a:buClr>
              <a:buSzPct val="80000"/>
              <a:buFont typeface="Trebuchet MS" pitchFamily="34" charset="0"/>
              <a:buAutoNum type="arabicPeriod"/>
            </a:pPr>
            <a:r>
              <a:rPr lang="en-US" sz="2800" dirty="0" err="1" smtClean="0">
                <a:latin typeface="Georgia" panose="02040502050405020303" pitchFamily="18" charset="0"/>
              </a:rPr>
              <a:t>Merancang</a:t>
            </a:r>
            <a:r>
              <a:rPr lang="en-US" sz="2800" dirty="0" smtClean="0">
                <a:latin typeface="Georgia" panose="02040502050405020303" pitchFamily="18" charset="0"/>
              </a:rPr>
              <a:t> </a:t>
            </a:r>
            <a:r>
              <a:rPr lang="en-US" sz="2800" dirty="0" err="1" smtClean="0">
                <a:latin typeface="Georgia" panose="02040502050405020303" pitchFamily="18" charset="0"/>
              </a:rPr>
              <a:t>pertanyaan</a:t>
            </a:r>
            <a:r>
              <a:rPr lang="en-US" sz="2800" dirty="0" smtClean="0">
                <a:latin typeface="Georgia" panose="02040502050405020303" pitchFamily="18" charset="0"/>
              </a:rPr>
              <a:t> interview</a:t>
            </a:r>
          </a:p>
          <a:p>
            <a:pPr marL="911225" lvl="1" indent="-331788">
              <a:lnSpc>
                <a:spcPct val="90000"/>
              </a:lnSpc>
              <a:buClr>
                <a:schemeClr val="tx1"/>
              </a:buClr>
              <a:buFont typeface="Wingdings" pitchFamily="2" charset="2"/>
              <a:buChar char="§"/>
            </a:pPr>
            <a:r>
              <a:rPr lang="en-US" sz="2800" dirty="0" err="1" smtClean="0">
                <a:latin typeface="Georgia" panose="02040502050405020303" pitchFamily="18" charset="0"/>
              </a:rPr>
              <a:t>Terstruktur</a:t>
            </a:r>
            <a:r>
              <a:rPr lang="en-US" sz="2800" dirty="0" smtClean="0">
                <a:latin typeface="Georgia" panose="02040502050405020303" pitchFamily="18" charset="0"/>
              </a:rPr>
              <a:t> </a:t>
            </a:r>
            <a:r>
              <a:rPr lang="en-US" sz="2800" dirty="0" smtClean="0">
                <a:latin typeface="Georgia" panose="02040502050405020303" pitchFamily="18" charset="0"/>
                <a:sym typeface="Symbol" pitchFamily="18" charset="2"/>
              </a:rPr>
              <a:t></a:t>
            </a:r>
            <a:r>
              <a:rPr lang="en-US" sz="2800" dirty="0" smtClean="0">
                <a:latin typeface="Georgia" panose="02040502050405020303" pitchFamily="18" charset="0"/>
              </a:rPr>
              <a:t> </a:t>
            </a:r>
            <a:r>
              <a:rPr lang="en-US" sz="2800" dirty="0" err="1" smtClean="0">
                <a:latin typeface="Georgia" panose="02040502050405020303" pitchFamily="18" charset="0"/>
              </a:rPr>
              <a:t>spesific</a:t>
            </a:r>
            <a:r>
              <a:rPr lang="en-US" sz="2800" dirty="0" smtClean="0">
                <a:latin typeface="Georgia" panose="02040502050405020303" pitchFamily="18" charset="0"/>
              </a:rPr>
              <a:t>, pre-planned, closed-ended question</a:t>
            </a:r>
          </a:p>
          <a:p>
            <a:pPr marL="911225" lvl="1" indent="-331788">
              <a:lnSpc>
                <a:spcPct val="90000"/>
              </a:lnSpc>
              <a:buClr>
                <a:schemeClr val="tx1"/>
              </a:buClr>
              <a:buFont typeface="Wingdings" pitchFamily="2" charset="2"/>
              <a:buChar char="§"/>
            </a:pPr>
            <a:r>
              <a:rPr lang="en-US" sz="2800" dirty="0" err="1" smtClean="0">
                <a:latin typeface="Georgia" panose="02040502050405020303" pitchFamily="18" charset="0"/>
              </a:rPr>
              <a:t>Tidak</a:t>
            </a:r>
            <a:r>
              <a:rPr lang="en-US" sz="2800" dirty="0" smtClean="0">
                <a:latin typeface="Georgia" panose="02040502050405020303" pitchFamily="18" charset="0"/>
              </a:rPr>
              <a:t> </a:t>
            </a:r>
            <a:r>
              <a:rPr lang="en-US" sz="2800" dirty="0" err="1" smtClean="0">
                <a:latin typeface="Georgia" panose="02040502050405020303" pitchFamily="18" charset="0"/>
              </a:rPr>
              <a:t>terstruktur</a:t>
            </a:r>
            <a:r>
              <a:rPr lang="en-US" sz="2800" dirty="0" smtClean="0">
                <a:latin typeface="Georgia" panose="02040502050405020303" pitchFamily="18" charset="0"/>
              </a:rPr>
              <a:t> </a:t>
            </a:r>
            <a:r>
              <a:rPr lang="en-US" sz="2800" dirty="0" smtClean="0">
                <a:latin typeface="Georgia" panose="02040502050405020303" pitchFamily="18" charset="0"/>
                <a:sym typeface="Symbol" pitchFamily="18" charset="2"/>
              </a:rPr>
              <a:t> open-ended question</a:t>
            </a:r>
            <a:endParaRPr lang="en-US" sz="2800" dirty="0" smtClean="0">
              <a:latin typeface="Georgia" panose="02040502050405020303" pitchFamily="18" charset="0"/>
            </a:endParaRPr>
          </a:p>
          <a:p>
            <a:pPr marL="514350" indent="-514350">
              <a:buClr>
                <a:srgbClr val="006600"/>
              </a:buClr>
              <a:buSzPct val="80000"/>
              <a:buNone/>
            </a:pPr>
            <a:endParaRPr lang="en-US" sz="2800" dirty="0" smtClean="0">
              <a:latin typeface="Georgia" panose="02040502050405020303" pitchFamily="18" charset="0"/>
            </a:endParaRPr>
          </a:p>
        </p:txBody>
      </p:sp>
      <p:sp>
        <p:nvSpPr>
          <p:cNvPr id="2" name="Title 1"/>
          <p:cNvSpPr>
            <a:spLocks noGrp="1"/>
          </p:cNvSpPr>
          <p:nvPr>
            <p:ph type="title"/>
          </p:nvPr>
        </p:nvSpPr>
        <p:spPr/>
        <p:txBody>
          <a:bodyPr/>
          <a:lstStyle/>
          <a:p>
            <a:r>
              <a:rPr lang="id-ID" dirty="0"/>
              <a:t>Tahapan Interview</a:t>
            </a:r>
          </a:p>
        </p:txBody>
      </p:sp>
    </p:spTree>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descr="Rectangle: Click to edit Master text styles&#10;Second level&#10;Third level&#10;Fourth level&#10;Fifth level"/>
          <p:cNvSpPr>
            <a:spLocks noGrp="1" noChangeArrowheads="1"/>
          </p:cNvSpPr>
          <p:nvPr>
            <p:ph idx="1"/>
          </p:nvPr>
        </p:nvSpPr>
        <p:spPr>
          <a:noFill/>
        </p:spPr>
        <p:txBody>
          <a:bodyPr lIns="92075" tIns="46038" rIns="92075" bIns="46038">
            <a:normAutofit lnSpcReduction="10000"/>
          </a:bodyPr>
          <a:lstStyle/>
          <a:p>
            <a:pPr marL="350838" indent="-350838" algn="just">
              <a:buClr>
                <a:srgbClr val="006600"/>
              </a:buClr>
              <a:buSzPct val="80000"/>
              <a:buFont typeface="+mj-lt"/>
              <a:buAutoNum type="arabicPeriod" startAt="3"/>
            </a:pPr>
            <a:r>
              <a:rPr lang="en-US" sz="3200" dirty="0" err="1" smtClean="0">
                <a:latin typeface="Georgia" panose="02040502050405020303" pitchFamily="18" charset="0"/>
              </a:rPr>
              <a:t>Persiapan</a:t>
            </a:r>
            <a:r>
              <a:rPr lang="en-US" sz="3200" dirty="0" smtClean="0">
                <a:latin typeface="Georgia" panose="02040502050405020303" pitchFamily="18" charset="0"/>
              </a:rPr>
              <a:t> interview</a:t>
            </a:r>
          </a:p>
          <a:p>
            <a:pPr lvl="1">
              <a:buClr>
                <a:srgbClr val="006600"/>
              </a:buClr>
              <a:buSzPct val="80000"/>
              <a:buFont typeface="Wingdings" pitchFamily="2" charset="2"/>
              <a:buChar char="§"/>
            </a:pPr>
            <a:r>
              <a:rPr lang="en-US" sz="3200" dirty="0" err="1" smtClean="0">
                <a:latin typeface="Georgia" panose="02040502050405020303" pitchFamily="18" charset="0"/>
              </a:rPr>
              <a:t>Mempersiapkan</a:t>
            </a:r>
            <a:r>
              <a:rPr lang="en-US" sz="3200" dirty="0" smtClean="0">
                <a:latin typeface="Georgia" panose="02040502050405020303" pitchFamily="18" charset="0"/>
              </a:rPr>
              <a:t> </a:t>
            </a:r>
            <a:r>
              <a:rPr lang="en-US" sz="3200" dirty="0" err="1" smtClean="0">
                <a:latin typeface="Georgia" panose="02040502050405020303" pitchFamily="18" charset="0"/>
              </a:rPr>
              <a:t>rencana</a:t>
            </a:r>
            <a:r>
              <a:rPr lang="en-US" sz="3200" dirty="0" smtClean="0">
                <a:latin typeface="Georgia" panose="02040502050405020303" pitchFamily="18" charset="0"/>
              </a:rPr>
              <a:t> interview (</a:t>
            </a:r>
            <a:r>
              <a:rPr lang="en-US" sz="3200" dirty="0" err="1" smtClean="0">
                <a:latin typeface="Georgia" panose="02040502050405020303" pitchFamily="18" charset="0"/>
              </a:rPr>
              <a:t>daftar</a:t>
            </a:r>
            <a:r>
              <a:rPr lang="en-US" sz="3200" dirty="0" smtClean="0">
                <a:latin typeface="Georgia" panose="02040502050405020303" pitchFamily="18" charset="0"/>
              </a:rPr>
              <a:t> </a:t>
            </a:r>
            <a:r>
              <a:rPr lang="en-US" sz="3200" dirty="0" err="1" smtClean="0">
                <a:latin typeface="Georgia" panose="02040502050405020303" pitchFamily="18" charset="0"/>
              </a:rPr>
              <a:t>pertanyaan</a:t>
            </a:r>
            <a:r>
              <a:rPr lang="en-US" sz="3200" dirty="0" smtClean="0">
                <a:latin typeface="Georgia" panose="02040502050405020303" pitchFamily="18" charset="0"/>
              </a:rPr>
              <a:t>, </a:t>
            </a:r>
            <a:r>
              <a:rPr lang="en-US" sz="3200" dirty="0" err="1" smtClean="0">
                <a:latin typeface="Georgia" panose="02040502050405020303" pitchFamily="18" charset="0"/>
              </a:rPr>
              <a:t>antisipasi</a:t>
            </a:r>
            <a:r>
              <a:rPr lang="en-US" sz="3200" dirty="0" smtClean="0">
                <a:latin typeface="Georgia" panose="02040502050405020303" pitchFamily="18" charset="0"/>
              </a:rPr>
              <a:t> </a:t>
            </a:r>
            <a:r>
              <a:rPr lang="en-US" sz="3200" dirty="0" err="1" smtClean="0">
                <a:latin typeface="Georgia" panose="02040502050405020303" pitchFamily="18" charset="0"/>
              </a:rPr>
              <a:t>jawaban</a:t>
            </a:r>
            <a:r>
              <a:rPr lang="en-US" sz="3200" dirty="0" smtClean="0">
                <a:latin typeface="Georgia" panose="02040502050405020303" pitchFamily="18" charset="0"/>
              </a:rPr>
              <a:t> </a:t>
            </a:r>
            <a:r>
              <a:rPr lang="en-US" sz="3200" dirty="0" err="1" smtClean="0">
                <a:latin typeface="Georgia" panose="02040502050405020303" pitchFamily="18" charset="0"/>
              </a:rPr>
              <a:t>dan</a:t>
            </a:r>
            <a:r>
              <a:rPr lang="en-US" sz="3200" dirty="0" smtClean="0">
                <a:latin typeface="Georgia" panose="02040502050405020303" pitchFamily="18" charset="0"/>
              </a:rPr>
              <a:t> follow-up).</a:t>
            </a:r>
          </a:p>
          <a:p>
            <a:pPr lvl="1">
              <a:buClr>
                <a:srgbClr val="006600"/>
              </a:buClr>
              <a:buSzPct val="80000"/>
              <a:buFont typeface="Wingdings" pitchFamily="2" charset="2"/>
              <a:buChar char="§"/>
            </a:pPr>
            <a:r>
              <a:rPr lang="en-US" sz="3200" dirty="0" err="1" smtClean="0">
                <a:latin typeface="Georgia" panose="02040502050405020303" pitchFamily="18" charset="0"/>
              </a:rPr>
              <a:t>Penetapan</a:t>
            </a:r>
            <a:r>
              <a:rPr lang="en-US" sz="3200" dirty="0" smtClean="0">
                <a:latin typeface="Georgia" panose="02040502050405020303" pitchFamily="18" charset="0"/>
              </a:rPr>
              <a:t> </a:t>
            </a:r>
            <a:r>
              <a:rPr lang="en-US" sz="3200" dirty="0" err="1" smtClean="0">
                <a:latin typeface="Georgia" panose="02040502050405020303" pitchFamily="18" charset="0"/>
              </a:rPr>
              <a:t>prioritas</a:t>
            </a:r>
            <a:r>
              <a:rPr lang="en-US" sz="3200" dirty="0" smtClean="0">
                <a:latin typeface="Georgia" panose="02040502050405020303" pitchFamily="18" charset="0"/>
              </a:rPr>
              <a:t> </a:t>
            </a:r>
            <a:r>
              <a:rPr lang="en-US" sz="3200" dirty="0" err="1" smtClean="0">
                <a:latin typeface="Georgia" panose="02040502050405020303" pitchFamily="18" charset="0"/>
              </a:rPr>
              <a:t>jika</a:t>
            </a:r>
            <a:r>
              <a:rPr lang="en-US" sz="3200" dirty="0" smtClean="0">
                <a:latin typeface="Georgia" panose="02040502050405020303" pitchFamily="18" charset="0"/>
              </a:rPr>
              <a:t> </a:t>
            </a:r>
            <a:r>
              <a:rPr lang="en-US" sz="3200" dirty="0" err="1" smtClean="0">
                <a:latin typeface="Georgia" panose="02040502050405020303" pitchFamily="18" charset="0"/>
              </a:rPr>
              <a:t>waktunya</a:t>
            </a:r>
            <a:r>
              <a:rPr lang="en-US" sz="3200" dirty="0" smtClean="0">
                <a:latin typeface="Georgia" panose="02040502050405020303" pitchFamily="18" charset="0"/>
              </a:rPr>
              <a:t> </a:t>
            </a:r>
            <a:r>
              <a:rPr lang="en-US" sz="3200" dirty="0" err="1" smtClean="0">
                <a:latin typeface="Georgia" panose="02040502050405020303" pitchFamily="18" charset="0"/>
              </a:rPr>
              <a:t>tidak</a:t>
            </a:r>
            <a:r>
              <a:rPr lang="en-US" sz="3200" dirty="0" smtClean="0">
                <a:latin typeface="Georgia" panose="02040502050405020303" pitchFamily="18" charset="0"/>
              </a:rPr>
              <a:t> </a:t>
            </a:r>
            <a:r>
              <a:rPr lang="en-US" sz="3200" dirty="0" err="1" smtClean="0">
                <a:latin typeface="Georgia" panose="02040502050405020303" pitchFamily="18" charset="0"/>
              </a:rPr>
              <a:t>cukup</a:t>
            </a:r>
            <a:endParaRPr lang="en-US" sz="3200" dirty="0" smtClean="0">
              <a:latin typeface="Georgia" panose="02040502050405020303" pitchFamily="18" charset="0"/>
            </a:endParaRPr>
          </a:p>
          <a:p>
            <a:pPr lvl="1">
              <a:buClr>
                <a:srgbClr val="006600"/>
              </a:buClr>
              <a:buSzPct val="80000"/>
              <a:buFont typeface="Wingdings" pitchFamily="2" charset="2"/>
              <a:buChar char="§"/>
            </a:pPr>
            <a:r>
              <a:rPr lang="en-US" sz="3200" dirty="0" err="1" smtClean="0">
                <a:latin typeface="Georgia" panose="02040502050405020303" pitchFamily="18" charset="0"/>
              </a:rPr>
              <a:t>Persiapan</a:t>
            </a:r>
            <a:r>
              <a:rPr lang="en-US" sz="3200" dirty="0" smtClean="0">
                <a:latin typeface="Georgia" panose="02040502050405020303" pitchFamily="18" charset="0"/>
              </a:rPr>
              <a:t> </a:t>
            </a:r>
            <a:r>
              <a:rPr lang="en-US" sz="3200" dirty="0" err="1" smtClean="0">
                <a:latin typeface="Georgia" panose="02040502050405020303" pitchFamily="18" charset="0"/>
              </a:rPr>
              <a:t>untuk</a:t>
            </a:r>
            <a:r>
              <a:rPr lang="en-US" sz="3200" dirty="0" smtClean="0">
                <a:latin typeface="Georgia" panose="02040502050405020303" pitchFamily="18" charset="0"/>
              </a:rPr>
              <a:t> interviewee (</a:t>
            </a:r>
            <a:r>
              <a:rPr lang="en-US" sz="3200" dirty="0" err="1" smtClean="0">
                <a:latin typeface="Georgia" panose="02040502050405020303" pitchFamily="18" charset="0"/>
              </a:rPr>
              <a:t>jadwal</a:t>
            </a:r>
            <a:r>
              <a:rPr lang="en-US" sz="3200" dirty="0" smtClean="0">
                <a:latin typeface="Georgia" panose="02040502050405020303" pitchFamily="18" charset="0"/>
              </a:rPr>
              <a:t>, </a:t>
            </a:r>
            <a:r>
              <a:rPr lang="en-US" sz="3200" dirty="0" err="1" smtClean="0">
                <a:latin typeface="Georgia" panose="02040502050405020303" pitchFamily="18" charset="0"/>
              </a:rPr>
              <a:t>alasan</a:t>
            </a:r>
            <a:r>
              <a:rPr lang="en-US" sz="3200" dirty="0" smtClean="0">
                <a:latin typeface="Georgia" panose="02040502050405020303" pitchFamily="18" charset="0"/>
              </a:rPr>
              <a:t> interview </a:t>
            </a:r>
            <a:r>
              <a:rPr lang="en-US" sz="3200" dirty="0" err="1" smtClean="0">
                <a:latin typeface="Georgia" panose="02040502050405020303" pitchFamily="18" charset="0"/>
              </a:rPr>
              <a:t>dan</a:t>
            </a:r>
            <a:r>
              <a:rPr lang="en-US" sz="3200" dirty="0" smtClean="0">
                <a:latin typeface="Georgia" panose="02040502050405020303" pitchFamily="18" charset="0"/>
              </a:rPr>
              <a:t> area </a:t>
            </a:r>
            <a:r>
              <a:rPr lang="en-US" sz="3200" dirty="0" err="1" smtClean="0">
                <a:latin typeface="Georgia" panose="02040502050405020303" pitchFamily="18" charset="0"/>
              </a:rPr>
              <a:t>diskusi</a:t>
            </a:r>
            <a:r>
              <a:rPr lang="en-US" sz="3200" dirty="0" smtClean="0">
                <a:latin typeface="Georgia" panose="02040502050405020303" pitchFamily="18" charset="0"/>
              </a:rPr>
              <a:t> </a:t>
            </a:r>
            <a:r>
              <a:rPr lang="en-US" sz="3200" dirty="0" err="1" smtClean="0">
                <a:latin typeface="Georgia" panose="02040502050405020303" pitchFamily="18" charset="0"/>
              </a:rPr>
              <a:t>untuk</a:t>
            </a:r>
            <a:r>
              <a:rPr lang="en-US" sz="3200" dirty="0" smtClean="0">
                <a:latin typeface="Georgia" panose="02040502050405020303" pitchFamily="18" charset="0"/>
              </a:rPr>
              <a:t> interview)</a:t>
            </a:r>
          </a:p>
          <a:p>
            <a:pPr marL="350838" indent="-350838" algn="just">
              <a:buClr>
                <a:srgbClr val="006600"/>
              </a:buClr>
              <a:buSzPct val="80000"/>
              <a:buNone/>
            </a:pPr>
            <a:endParaRPr lang="en-US" sz="3200" dirty="0" smtClean="0">
              <a:latin typeface="Georgia" panose="02040502050405020303" pitchFamily="18" charset="0"/>
            </a:endParaRPr>
          </a:p>
          <a:p>
            <a:pPr marL="514350" indent="-514350" algn="just">
              <a:buClr>
                <a:srgbClr val="006600"/>
              </a:buClr>
              <a:buSzPct val="80000"/>
              <a:buFont typeface="Wingdings" pitchFamily="2" charset="2"/>
              <a:buNone/>
            </a:pPr>
            <a:endParaRPr lang="en-US" sz="3200" dirty="0" smtClean="0">
              <a:latin typeface="Georgia" panose="02040502050405020303" pitchFamily="18" charset="0"/>
            </a:endParaRPr>
          </a:p>
        </p:txBody>
      </p:sp>
      <p:sp>
        <p:nvSpPr>
          <p:cNvPr id="21508" name="Text Box 5"/>
          <p:cNvSpPr txBox="1">
            <a:spLocks noChangeArrowheads="1"/>
          </p:cNvSpPr>
          <p:nvPr/>
        </p:nvSpPr>
        <p:spPr bwMode="auto">
          <a:xfrm>
            <a:off x="1201738" y="2232025"/>
            <a:ext cx="6561137" cy="336550"/>
          </a:xfrm>
          <a:prstGeom prst="rect">
            <a:avLst/>
          </a:prstGeom>
          <a:noFill/>
          <a:ln w="12700">
            <a:noFill/>
            <a:miter lim="800000"/>
            <a:headEnd type="none" w="sm" len="sm"/>
            <a:tailEnd type="none" w="sm" len="sm"/>
          </a:ln>
        </p:spPr>
        <p:txBody>
          <a:bodyPr>
            <a:spAutoFit/>
          </a:bodyPr>
          <a:lstStyle/>
          <a:p>
            <a:pPr eaLnBrk="0" hangingPunct="0"/>
            <a:endParaRPr lang="en-US" sz="1600">
              <a:latin typeface="Verdana" pitchFamily="34" charset="0"/>
            </a:endParaRPr>
          </a:p>
        </p:txBody>
      </p:sp>
      <p:sp>
        <p:nvSpPr>
          <p:cNvPr id="2" name="Title 1"/>
          <p:cNvSpPr>
            <a:spLocks noGrp="1"/>
          </p:cNvSpPr>
          <p:nvPr>
            <p:ph type="title"/>
          </p:nvPr>
        </p:nvSpPr>
        <p:spPr/>
        <p:txBody>
          <a:bodyPr/>
          <a:lstStyle/>
          <a:p>
            <a:r>
              <a:rPr lang="id-ID" dirty="0"/>
              <a:t>Tahapan Interview</a:t>
            </a:r>
          </a:p>
        </p:txBody>
      </p:sp>
    </p:spTree>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3" descr="Rectangle: Click to edit Master text styles&#10;Second level&#10;Third level&#10;Fourth level&#10;Fifth level"/>
          <p:cNvSpPr>
            <a:spLocks noGrp="1" noChangeArrowheads="1"/>
          </p:cNvSpPr>
          <p:nvPr>
            <p:ph idx="1"/>
          </p:nvPr>
        </p:nvSpPr>
        <p:spPr>
          <a:noFill/>
        </p:spPr>
        <p:txBody>
          <a:bodyPr lIns="92075" tIns="46038" rIns="92075" bIns="46038">
            <a:noAutofit/>
          </a:bodyPr>
          <a:lstStyle/>
          <a:p>
            <a:pPr marL="457200" indent="-457200">
              <a:buClr>
                <a:srgbClr val="006600"/>
              </a:buClr>
              <a:buSzPct val="80000"/>
              <a:buFont typeface="Trebuchet MS" pitchFamily="34" charset="0"/>
              <a:buAutoNum type="arabicPeriod" startAt="4"/>
            </a:pPr>
            <a:r>
              <a:rPr lang="en-US" sz="2800" dirty="0" err="1" smtClean="0">
                <a:latin typeface="Georgia" panose="02040502050405020303" pitchFamily="18" charset="0"/>
              </a:rPr>
              <a:t>Melakukan</a:t>
            </a:r>
            <a:r>
              <a:rPr lang="en-US" sz="2800" dirty="0" smtClean="0">
                <a:latin typeface="Georgia" panose="02040502050405020303" pitchFamily="18" charset="0"/>
              </a:rPr>
              <a:t> interview</a:t>
            </a:r>
          </a:p>
          <a:p>
            <a:pPr marL="914400" lvl="1" indent="-457200">
              <a:buClr>
                <a:srgbClr val="006600"/>
              </a:buClr>
              <a:buSzPct val="80000"/>
              <a:buFont typeface="Wingdings" pitchFamily="2" charset="2"/>
              <a:buChar char="§"/>
            </a:pPr>
            <a:r>
              <a:rPr lang="en-US" sz="2800" dirty="0" err="1" smtClean="0">
                <a:latin typeface="Georgia" panose="02040502050405020303" pitchFamily="18" charset="0"/>
              </a:rPr>
              <a:t>Profesional</a:t>
            </a:r>
            <a:r>
              <a:rPr lang="en-US" sz="2800" dirty="0" smtClean="0">
                <a:latin typeface="Georgia" panose="02040502050405020303" pitchFamily="18" charset="0"/>
              </a:rPr>
              <a:t> </a:t>
            </a:r>
            <a:r>
              <a:rPr lang="en-US" sz="2800" dirty="0" err="1" smtClean="0">
                <a:latin typeface="Georgia" panose="02040502050405020303" pitchFamily="18" charset="0"/>
              </a:rPr>
              <a:t>dan</a:t>
            </a:r>
            <a:r>
              <a:rPr lang="en-US" sz="2800" dirty="0" smtClean="0">
                <a:latin typeface="Georgia" panose="02040502050405020303" pitchFamily="18" charset="0"/>
              </a:rPr>
              <a:t> </a:t>
            </a:r>
            <a:r>
              <a:rPr lang="en-US" sz="2800" dirty="0" err="1" smtClean="0">
                <a:latin typeface="Georgia" panose="02040502050405020303" pitchFamily="18" charset="0"/>
              </a:rPr>
              <a:t>tidak</a:t>
            </a:r>
            <a:r>
              <a:rPr lang="en-US" sz="2800" dirty="0" smtClean="0">
                <a:latin typeface="Georgia" panose="02040502050405020303" pitchFamily="18" charset="0"/>
              </a:rPr>
              <a:t> bias. </a:t>
            </a:r>
          </a:p>
          <a:p>
            <a:pPr marL="914400" lvl="1" indent="-457200">
              <a:buClr>
                <a:srgbClr val="006600"/>
              </a:buClr>
              <a:buSzPct val="80000"/>
              <a:buFont typeface="Wingdings" pitchFamily="2" charset="2"/>
              <a:buChar char="§"/>
            </a:pPr>
            <a:r>
              <a:rPr lang="en-US" sz="2800" dirty="0" err="1" smtClean="0">
                <a:latin typeface="Georgia" panose="02040502050405020303" pitchFamily="18" charset="0"/>
              </a:rPr>
              <a:t>Mencatat</a:t>
            </a:r>
            <a:r>
              <a:rPr lang="en-US" sz="2800" dirty="0" smtClean="0">
                <a:latin typeface="Georgia" panose="02040502050405020303" pitchFamily="18" charset="0"/>
              </a:rPr>
              <a:t> </a:t>
            </a:r>
            <a:r>
              <a:rPr lang="en-US" sz="2800" dirty="0" err="1" smtClean="0">
                <a:latin typeface="Georgia" panose="02040502050405020303" pitchFamily="18" charset="0"/>
              </a:rPr>
              <a:t>semua</a:t>
            </a:r>
            <a:r>
              <a:rPr lang="en-US" sz="2800" dirty="0" smtClean="0">
                <a:latin typeface="Georgia" panose="02040502050405020303" pitchFamily="18" charset="0"/>
              </a:rPr>
              <a:t> </a:t>
            </a:r>
            <a:r>
              <a:rPr lang="en-US" sz="2800" dirty="0" err="1" smtClean="0">
                <a:latin typeface="Georgia" panose="02040502050405020303" pitchFamily="18" charset="0"/>
              </a:rPr>
              <a:t>informasi</a:t>
            </a:r>
            <a:r>
              <a:rPr lang="en-US" sz="2800" dirty="0" smtClean="0">
                <a:latin typeface="Georgia" panose="02040502050405020303" pitchFamily="18" charset="0"/>
              </a:rPr>
              <a:t>.  </a:t>
            </a:r>
          </a:p>
          <a:p>
            <a:pPr marL="914400" lvl="1" indent="-457200">
              <a:buClr>
                <a:srgbClr val="006600"/>
              </a:buClr>
              <a:buSzPct val="80000"/>
              <a:buFont typeface="Wingdings" pitchFamily="2" charset="2"/>
              <a:buChar char="§"/>
            </a:pPr>
            <a:r>
              <a:rPr lang="en-US" sz="2800" dirty="0" err="1" smtClean="0">
                <a:latin typeface="Georgia" panose="02040502050405020303" pitchFamily="18" charset="0"/>
              </a:rPr>
              <a:t>Memastikan</a:t>
            </a:r>
            <a:r>
              <a:rPr lang="en-US" sz="2800" dirty="0" smtClean="0">
                <a:latin typeface="Georgia" panose="02040502050405020303" pitchFamily="18" charset="0"/>
              </a:rPr>
              <a:t> </a:t>
            </a:r>
            <a:r>
              <a:rPr lang="en-US" sz="2800" dirty="0" err="1" smtClean="0">
                <a:latin typeface="Georgia" panose="02040502050405020303" pitchFamily="18" charset="0"/>
              </a:rPr>
              <a:t>memahami</a:t>
            </a:r>
            <a:r>
              <a:rPr lang="en-US" sz="2800" dirty="0" smtClean="0">
                <a:latin typeface="Georgia" panose="02040502050405020303" pitchFamily="18" charset="0"/>
              </a:rPr>
              <a:t> </a:t>
            </a:r>
            <a:r>
              <a:rPr lang="en-US" sz="2800" dirty="0" err="1" smtClean="0">
                <a:latin typeface="Georgia" panose="02040502050405020303" pitchFamily="18" charset="0"/>
              </a:rPr>
              <a:t>semua</a:t>
            </a:r>
            <a:r>
              <a:rPr lang="en-US" sz="2800" dirty="0" smtClean="0">
                <a:latin typeface="Georgia" panose="02040502050405020303" pitchFamily="18" charset="0"/>
              </a:rPr>
              <a:t> issue </a:t>
            </a:r>
          </a:p>
          <a:p>
            <a:pPr marL="914400" lvl="1" indent="-457200">
              <a:buClr>
                <a:srgbClr val="006600"/>
              </a:buClr>
              <a:buSzPct val="80000"/>
              <a:buFont typeface="Wingdings" pitchFamily="2" charset="2"/>
              <a:buChar char="§"/>
            </a:pPr>
            <a:r>
              <a:rPr lang="en-US" sz="2800" dirty="0" err="1" smtClean="0">
                <a:latin typeface="Georgia" panose="02040502050405020303" pitchFamily="18" charset="0"/>
              </a:rPr>
              <a:t>Pisahkan</a:t>
            </a:r>
            <a:r>
              <a:rPr lang="en-US" sz="2800" dirty="0" smtClean="0">
                <a:latin typeface="Georgia" panose="02040502050405020303" pitchFamily="18" charset="0"/>
              </a:rPr>
              <a:t> </a:t>
            </a:r>
            <a:r>
              <a:rPr lang="en-US" sz="2800" dirty="0" err="1" smtClean="0">
                <a:latin typeface="Georgia" panose="02040502050405020303" pitchFamily="18" charset="0"/>
              </a:rPr>
              <a:t>fakta</a:t>
            </a:r>
            <a:r>
              <a:rPr lang="en-US" sz="2800" dirty="0" smtClean="0">
                <a:latin typeface="Georgia" panose="02040502050405020303" pitchFamily="18" charset="0"/>
              </a:rPr>
              <a:t> </a:t>
            </a:r>
            <a:r>
              <a:rPr lang="en-US" sz="2800" dirty="0" err="1" smtClean="0">
                <a:latin typeface="Georgia" panose="02040502050405020303" pitchFamily="18" charset="0"/>
              </a:rPr>
              <a:t>dan</a:t>
            </a:r>
            <a:r>
              <a:rPr lang="en-US" sz="2800" dirty="0" smtClean="0">
                <a:latin typeface="Georgia" panose="02040502050405020303" pitchFamily="18" charset="0"/>
              </a:rPr>
              <a:t> </a:t>
            </a:r>
            <a:r>
              <a:rPr lang="en-US" sz="2800" dirty="0" err="1" smtClean="0">
                <a:latin typeface="Georgia" panose="02040502050405020303" pitchFamily="18" charset="0"/>
              </a:rPr>
              <a:t>opini</a:t>
            </a:r>
            <a:r>
              <a:rPr lang="en-US" sz="2800" dirty="0" smtClean="0">
                <a:latin typeface="Georgia" panose="02040502050405020303" pitchFamily="18" charset="0"/>
              </a:rPr>
              <a:t>.  </a:t>
            </a:r>
          </a:p>
          <a:p>
            <a:pPr marL="914400" lvl="1" indent="-457200">
              <a:buClr>
                <a:srgbClr val="006600"/>
              </a:buClr>
              <a:buSzPct val="80000"/>
              <a:buFont typeface="Wingdings" pitchFamily="2" charset="2"/>
              <a:buChar char="§"/>
            </a:pPr>
            <a:r>
              <a:rPr lang="en-US" sz="2800" dirty="0" err="1" smtClean="0">
                <a:latin typeface="Georgia" panose="02040502050405020303" pitchFamily="18" charset="0"/>
              </a:rPr>
              <a:t>Beri</a:t>
            </a:r>
            <a:r>
              <a:rPr lang="en-US" sz="2800" dirty="0" smtClean="0">
                <a:latin typeface="Georgia" panose="02040502050405020303" pitchFamily="18" charset="0"/>
              </a:rPr>
              <a:t> </a:t>
            </a:r>
            <a:r>
              <a:rPr lang="en-US" sz="2800" dirty="0" err="1" smtClean="0">
                <a:latin typeface="Georgia" panose="02040502050405020303" pitchFamily="18" charset="0"/>
              </a:rPr>
              <a:t>kesempatan</a:t>
            </a:r>
            <a:r>
              <a:rPr lang="en-US" sz="2800" dirty="0" smtClean="0">
                <a:latin typeface="Georgia" panose="02040502050405020303" pitchFamily="18" charset="0"/>
              </a:rPr>
              <a:t> interviewee </a:t>
            </a:r>
            <a:r>
              <a:rPr lang="en-US" sz="2800" dirty="0" err="1" smtClean="0">
                <a:latin typeface="Georgia" panose="02040502050405020303" pitchFamily="18" charset="0"/>
              </a:rPr>
              <a:t>untuk</a:t>
            </a:r>
            <a:r>
              <a:rPr lang="en-US" sz="2800" dirty="0" smtClean="0">
                <a:latin typeface="Georgia" panose="02040502050405020303" pitchFamily="18" charset="0"/>
              </a:rPr>
              <a:t> </a:t>
            </a:r>
            <a:r>
              <a:rPr lang="en-US" sz="2800" dirty="0" err="1" smtClean="0">
                <a:latin typeface="Georgia" panose="02040502050405020303" pitchFamily="18" charset="0"/>
              </a:rPr>
              <a:t>bertanya</a:t>
            </a:r>
            <a:r>
              <a:rPr lang="en-US" sz="2800" dirty="0" smtClean="0">
                <a:latin typeface="Georgia" panose="02040502050405020303" pitchFamily="18" charset="0"/>
              </a:rPr>
              <a:t>.  </a:t>
            </a:r>
          </a:p>
          <a:p>
            <a:pPr marL="914400" lvl="1" indent="-457200">
              <a:buClr>
                <a:srgbClr val="006600"/>
              </a:buClr>
              <a:buSzPct val="80000"/>
              <a:buFont typeface="Wingdings" pitchFamily="2" charset="2"/>
              <a:buChar char="§"/>
            </a:pPr>
            <a:r>
              <a:rPr lang="en-US" sz="2800" dirty="0" err="1" smtClean="0">
                <a:latin typeface="Georgia" panose="02040502050405020303" pitchFamily="18" charset="0"/>
              </a:rPr>
              <a:t>Pastikan</a:t>
            </a:r>
            <a:r>
              <a:rPr lang="en-US" sz="2800" dirty="0" smtClean="0">
                <a:latin typeface="Georgia" panose="02040502050405020303" pitchFamily="18" charset="0"/>
              </a:rPr>
              <a:t> </a:t>
            </a:r>
            <a:r>
              <a:rPr lang="en-US" sz="2800" dirty="0" err="1" smtClean="0">
                <a:latin typeface="Georgia" panose="02040502050405020303" pitchFamily="18" charset="0"/>
              </a:rPr>
              <a:t>mengucapkan</a:t>
            </a:r>
            <a:r>
              <a:rPr lang="en-US" sz="2800" dirty="0" smtClean="0">
                <a:latin typeface="Georgia" panose="02040502050405020303" pitchFamily="18" charset="0"/>
              </a:rPr>
              <a:t> </a:t>
            </a:r>
            <a:r>
              <a:rPr lang="en-US" sz="2800" dirty="0" err="1" smtClean="0">
                <a:latin typeface="Georgia" panose="02040502050405020303" pitchFamily="18" charset="0"/>
              </a:rPr>
              <a:t>terima</a:t>
            </a:r>
            <a:r>
              <a:rPr lang="en-US" sz="2800" dirty="0" smtClean="0">
                <a:latin typeface="Georgia" panose="02040502050405020303" pitchFamily="18" charset="0"/>
              </a:rPr>
              <a:t> </a:t>
            </a:r>
            <a:r>
              <a:rPr lang="en-US" sz="2800" dirty="0" err="1" smtClean="0">
                <a:latin typeface="Georgia" panose="02040502050405020303" pitchFamily="18" charset="0"/>
              </a:rPr>
              <a:t>kasih</a:t>
            </a:r>
            <a:r>
              <a:rPr lang="en-US" sz="2800" dirty="0" smtClean="0">
                <a:latin typeface="Georgia" panose="02040502050405020303" pitchFamily="18" charset="0"/>
              </a:rPr>
              <a:t> </a:t>
            </a:r>
            <a:r>
              <a:rPr lang="en-US" sz="2800" dirty="0" err="1" smtClean="0">
                <a:latin typeface="Georgia" panose="02040502050405020303" pitchFamily="18" charset="0"/>
              </a:rPr>
              <a:t>pada</a:t>
            </a:r>
            <a:r>
              <a:rPr lang="en-US" sz="2800" dirty="0" smtClean="0">
                <a:latin typeface="Georgia" panose="02040502050405020303" pitchFamily="18" charset="0"/>
              </a:rPr>
              <a:t> interviewee</a:t>
            </a:r>
          </a:p>
          <a:p>
            <a:pPr marL="914400" lvl="1" indent="-457200">
              <a:buClr>
                <a:srgbClr val="006600"/>
              </a:buClr>
              <a:buSzPct val="80000"/>
              <a:buFont typeface="Wingdings" pitchFamily="2" charset="2"/>
              <a:buChar char="§"/>
            </a:pPr>
            <a:r>
              <a:rPr lang="en-US" sz="2800" dirty="0" err="1" smtClean="0">
                <a:latin typeface="Georgia" panose="02040502050405020303" pitchFamily="18" charset="0"/>
              </a:rPr>
              <a:t>Lakukan</a:t>
            </a:r>
            <a:r>
              <a:rPr lang="en-US" sz="2800" dirty="0" smtClean="0">
                <a:latin typeface="Georgia" panose="02040502050405020303" pitchFamily="18" charset="0"/>
              </a:rPr>
              <a:t> </a:t>
            </a:r>
            <a:r>
              <a:rPr lang="en-US" sz="2800" dirty="0" err="1" smtClean="0">
                <a:latin typeface="Georgia" panose="02040502050405020303" pitchFamily="18" charset="0"/>
              </a:rPr>
              <a:t>atau</a:t>
            </a:r>
            <a:r>
              <a:rPr lang="en-US" sz="2800" dirty="0" smtClean="0">
                <a:latin typeface="Georgia" panose="02040502050405020303" pitchFamily="18" charset="0"/>
              </a:rPr>
              <a:t> </a:t>
            </a:r>
            <a:r>
              <a:rPr lang="en-US" sz="2800" dirty="0" err="1" smtClean="0">
                <a:latin typeface="Georgia" panose="02040502050405020303" pitchFamily="18" charset="0"/>
              </a:rPr>
              <a:t>selesaikan</a:t>
            </a:r>
            <a:r>
              <a:rPr lang="en-US" sz="2800" dirty="0" smtClean="0">
                <a:latin typeface="Georgia" panose="02040502050405020303" pitchFamily="18" charset="0"/>
              </a:rPr>
              <a:t> </a:t>
            </a:r>
            <a:r>
              <a:rPr lang="en-US" sz="2800" dirty="0" err="1" smtClean="0">
                <a:latin typeface="Georgia" panose="02040502050405020303" pitchFamily="18" charset="0"/>
              </a:rPr>
              <a:t>tepat</a:t>
            </a:r>
            <a:r>
              <a:rPr lang="en-US" sz="2800" dirty="0" smtClean="0">
                <a:latin typeface="Georgia" panose="02040502050405020303" pitchFamily="18" charset="0"/>
              </a:rPr>
              <a:t> </a:t>
            </a:r>
            <a:r>
              <a:rPr lang="en-US" sz="2800" dirty="0" err="1" smtClean="0">
                <a:latin typeface="Georgia" panose="02040502050405020303" pitchFamily="18" charset="0"/>
              </a:rPr>
              <a:t>waktu</a:t>
            </a:r>
            <a:r>
              <a:rPr lang="en-US" sz="2800" dirty="0" smtClean="0">
                <a:latin typeface="Georgia" panose="02040502050405020303" pitchFamily="18" charset="0"/>
              </a:rPr>
              <a:t>.  </a:t>
            </a:r>
          </a:p>
        </p:txBody>
      </p:sp>
      <p:sp>
        <p:nvSpPr>
          <p:cNvPr id="23554" name="Slide Number Placeholder 4"/>
          <p:cNvSpPr>
            <a:spLocks noGrp="1"/>
          </p:cNvSpPr>
          <p:nvPr>
            <p:ph type="sldNum" sz="quarter" idx="12"/>
          </p:nvPr>
        </p:nvSpPr>
        <p:spPr>
          <a:noFill/>
        </p:spPr>
        <p:txBody>
          <a:bodyPr/>
          <a:lstStyle/>
          <a:p>
            <a:r>
              <a:rPr lang="en-US" smtClean="0"/>
              <a:t>Slide </a:t>
            </a:r>
            <a:fld id="{9E925D28-26D2-403D-8046-F07B163F465D}" type="slidenum">
              <a:rPr lang="en-US" smtClean="0"/>
              <a:pPr/>
              <a:t>24</a:t>
            </a:fld>
            <a:endParaRPr lang="en-US" smtClean="0"/>
          </a:p>
          <a:p>
            <a:endParaRPr lang="en-US" smtClean="0"/>
          </a:p>
        </p:txBody>
      </p:sp>
      <p:sp>
        <p:nvSpPr>
          <p:cNvPr id="2" name="Title 1"/>
          <p:cNvSpPr>
            <a:spLocks noGrp="1"/>
          </p:cNvSpPr>
          <p:nvPr>
            <p:ph type="title"/>
          </p:nvPr>
        </p:nvSpPr>
        <p:spPr/>
        <p:txBody>
          <a:bodyPr/>
          <a:lstStyle/>
          <a:p>
            <a:r>
              <a:rPr lang="id-ID" dirty="0"/>
              <a:t>Tahapan Interview</a:t>
            </a:r>
          </a:p>
        </p:txBody>
      </p:sp>
    </p:spTree>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descr="Rectangle: Click to edit Master text styles&#10;Second level&#10;Third level&#10;Fourth level&#10;Fifth level"/>
          <p:cNvSpPr>
            <a:spLocks noGrp="1" noChangeArrowheads="1"/>
          </p:cNvSpPr>
          <p:nvPr>
            <p:ph idx="1"/>
          </p:nvPr>
        </p:nvSpPr>
        <p:spPr>
          <a:noFill/>
        </p:spPr>
        <p:txBody>
          <a:bodyPr lIns="92075" tIns="46038" rIns="92075" bIns="46038">
            <a:normAutofit/>
          </a:bodyPr>
          <a:lstStyle/>
          <a:p>
            <a:pPr marL="514350" indent="-514350">
              <a:buClr>
                <a:srgbClr val="006600"/>
              </a:buClr>
              <a:buSzPct val="80000"/>
              <a:buFont typeface="Trebuchet MS" pitchFamily="34" charset="0"/>
              <a:buAutoNum type="arabicPeriod" startAt="5"/>
            </a:pPr>
            <a:r>
              <a:rPr lang="en-US" sz="3200" dirty="0" err="1" smtClean="0">
                <a:latin typeface="Georgia" panose="02040502050405020303" pitchFamily="18" charset="0"/>
              </a:rPr>
              <a:t>Pasca</a:t>
            </a:r>
            <a:r>
              <a:rPr lang="en-US" sz="3200" dirty="0" smtClean="0">
                <a:latin typeface="Georgia" panose="02040502050405020303" pitchFamily="18" charset="0"/>
              </a:rPr>
              <a:t> interview (follow-up)</a:t>
            </a:r>
          </a:p>
          <a:p>
            <a:pPr marL="914400" lvl="1" indent="-514350">
              <a:buClr>
                <a:srgbClr val="006600"/>
              </a:buClr>
              <a:buSzPct val="80000"/>
              <a:buFont typeface="Wingdings" pitchFamily="2" charset="2"/>
              <a:buChar char="§"/>
            </a:pPr>
            <a:r>
              <a:rPr lang="en-US" sz="3200" dirty="0" err="1" smtClean="0">
                <a:latin typeface="Georgia" panose="02040502050405020303" pitchFamily="18" charset="0"/>
              </a:rPr>
              <a:t>Mempersiapkan</a:t>
            </a:r>
            <a:r>
              <a:rPr lang="en-US" sz="3200" dirty="0" smtClean="0">
                <a:latin typeface="Georgia" panose="02040502050405020303" pitchFamily="18" charset="0"/>
              </a:rPr>
              <a:t> </a:t>
            </a:r>
            <a:r>
              <a:rPr lang="en-US" sz="3200" dirty="0" err="1" smtClean="0">
                <a:latin typeface="Georgia" panose="02040502050405020303" pitchFamily="18" charset="0"/>
              </a:rPr>
              <a:t>catatan</a:t>
            </a:r>
            <a:endParaRPr lang="en-US" sz="3200" dirty="0" smtClean="0">
              <a:latin typeface="Georgia" panose="02040502050405020303" pitchFamily="18" charset="0"/>
            </a:endParaRPr>
          </a:p>
          <a:p>
            <a:pPr marL="914400" lvl="1" indent="-514350">
              <a:buClr>
                <a:srgbClr val="006600"/>
              </a:buClr>
              <a:buSzPct val="80000"/>
              <a:buFont typeface="Wingdings" pitchFamily="2" charset="2"/>
              <a:buChar char="§"/>
            </a:pPr>
            <a:r>
              <a:rPr lang="en-US" sz="3200" dirty="0" err="1" smtClean="0">
                <a:latin typeface="Georgia" panose="02040502050405020303" pitchFamily="18" charset="0"/>
              </a:rPr>
              <a:t>Mempersiapkan</a:t>
            </a:r>
            <a:r>
              <a:rPr lang="en-US" sz="3200" dirty="0" smtClean="0">
                <a:latin typeface="Georgia" panose="02040502050405020303" pitchFamily="18" charset="0"/>
              </a:rPr>
              <a:t> </a:t>
            </a:r>
            <a:r>
              <a:rPr lang="en-US" sz="3200" dirty="0" err="1" smtClean="0">
                <a:latin typeface="Georgia" panose="02040502050405020303" pitchFamily="18" charset="0"/>
              </a:rPr>
              <a:t>laporan</a:t>
            </a:r>
            <a:endParaRPr lang="en-US" sz="3200" dirty="0" smtClean="0">
              <a:latin typeface="Georgia" panose="02040502050405020303" pitchFamily="18" charset="0"/>
            </a:endParaRPr>
          </a:p>
          <a:p>
            <a:pPr marL="914400" lvl="1" indent="-514350">
              <a:buClr>
                <a:srgbClr val="006600"/>
              </a:buClr>
              <a:buSzPct val="80000"/>
              <a:buNone/>
            </a:pPr>
            <a:endParaRPr lang="en-US" sz="3200" dirty="0" smtClean="0">
              <a:latin typeface="Georgia" panose="02040502050405020303" pitchFamily="18" charset="0"/>
            </a:endParaRPr>
          </a:p>
        </p:txBody>
      </p:sp>
      <p:sp>
        <p:nvSpPr>
          <p:cNvPr id="2" name="Title 1"/>
          <p:cNvSpPr>
            <a:spLocks noGrp="1"/>
          </p:cNvSpPr>
          <p:nvPr>
            <p:ph type="title"/>
          </p:nvPr>
        </p:nvSpPr>
        <p:spPr/>
        <p:txBody>
          <a:bodyPr/>
          <a:lstStyle/>
          <a:p>
            <a:r>
              <a:rPr lang="id-ID" dirty="0"/>
              <a:t>Tahapan Interview</a:t>
            </a:r>
          </a:p>
        </p:txBody>
      </p:sp>
    </p:spTree>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9" name="Rectangle 3" descr="Rectangle: Click to edit Master text styles&#10;Second level&#10;Third level&#10;Fourth level&#10;Fifth level"/>
          <p:cNvSpPr>
            <a:spLocks noGrp="1" noChangeArrowheads="1"/>
          </p:cNvSpPr>
          <p:nvPr>
            <p:ph idx="1"/>
          </p:nvPr>
        </p:nvSpPr>
        <p:spPr/>
        <p:txBody>
          <a:bodyPr lIns="92075" tIns="46038" rIns="92075" bIns="46038"/>
          <a:lstStyle/>
          <a:p>
            <a:pPr algn="just">
              <a:buClr>
                <a:srgbClr val="006600"/>
              </a:buClr>
              <a:buSzPct val="80000"/>
              <a:buFont typeface="Wingdings" pitchFamily="2" charset="2"/>
              <a:buChar char="§"/>
              <a:defRPr/>
            </a:pPr>
            <a:r>
              <a:rPr lang="en-US" sz="2800" dirty="0" err="1" smtClean="0">
                <a:latin typeface="Georgia" panose="02040502050405020303" pitchFamily="18" charset="0"/>
              </a:rPr>
              <a:t>Memberikan</a:t>
            </a:r>
            <a:r>
              <a:rPr lang="en-US" sz="2800" dirty="0" smtClean="0">
                <a:latin typeface="Georgia" panose="02040502050405020303" pitchFamily="18" charset="0"/>
              </a:rPr>
              <a:t> </a:t>
            </a:r>
            <a:r>
              <a:rPr lang="en-US" sz="2800" dirty="0" err="1" smtClean="0">
                <a:latin typeface="Georgia" panose="02040502050405020303" pitchFamily="18" charset="0"/>
              </a:rPr>
              <a:t>petunjuk</a:t>
            </a:r>
            <a:r>
              <a:rPr lang="en-US" sz="2800" dirty="0" smtClean="0">
                <a:latin typeface="Georgia" panose="02040502050405020303" pitchFamily="18" charset="0"/>
              </a:rPr>
              <a:t> </a:t>
            </a:r>
            <a:r>
              <a:rPr lang="en-US" sz="2800" dirty="0" err="1" smtClean="0">
                <a:latin typeface="Georgia" panose="02040502050405020303" pitchFamily="18" charset="0"/>
              </a:rPr>
              <a:t>mengenai</a:t>
            </a:r>
            <a:r>
              <a:rPr lang="en-US" sz="2800" dirty="0" smtClean="0">
                <a:latin typeface="Georgia" panose="02040502050405020303" pitchFamily="18" charset="0"/>
              </a:rPr>
              <a:t> </a:t>
            </a:r>
            <a:r>
              <a:rPr lang="en-US" sz="2800" dirty="0" err="1" smtClean="0">
                <a:latin typeface="Georgia" panose="02040502050405020303" pitchFamily="18" charset="0"/>
              </a:rPr>
              <a:t>sistem</a:t>
            </a:r>
            <a:r>
              <a:rPr lang="en-US" sz="2800" dirty="0" smtClean="0">
                <a:latin typeface="Georgia" panose="02040502050405020303" pitchFamily="18" charset="0"/>
              </a:rPr>
              <a:t> yang </a:t>
            </a:r>
            <a:r>
              <a:rPr lang="en-US" sz="2800" dirty="0" err="1" smtClean="0">
                <a:latin typeface="Georgia" panose="02040502050405020303" pitchFamily="18" charset="0"/>
              </a:rPr>
              <a:t>ada</a:t>
            </a:r>
            <a:r>
              <a:rPr lang="en-US" sz="2800" dirty="0" smtClean="0">
                <a:latin typeface="Georgia" panose="02040502050405020303" pitchFamily="18" charset="0"/>
              </a:rPr>
              <a:t> (“as-is”)</a:t>
            </a:r>
            <a:endParaRPr lang="en-US" sz="2800" dirty="0">
              <a:latin typeface="Georgia" panose="02040502050405020303" pitchFamily="18" charset="0"/>
            </a:endParaRPr>
          </a:p>
          <a:p>
            <a:pPr>
              <a:buClr>
                <a:srgbClr val="006600"/>
              </a:buClr>
              <a:buSzPct val="80000"/>
              <a:buFont typeface="Wingdings" pitchFamily="2" charset="2"/>
              <a:buChar char="§"/>
              <a:defRPr/>
            </a:pPr>
            <a:r>
              <a:rPr lang="en-US" sz="2800" dirty="0" err="1" smtClean="0">
                <a:latin typeface="Georgia" panose="02040502050405020303" pitchFamily="18" charset="0"/>
              </a:rPr>
              <a:t>Tipikal</a:t>
            </a:r>
            <a:r>
              <a:rPr lang="en-US" sz="2800" dirty="0" smtClean="0">
                <a:latin typeface="Georgia" panose="02040502050405020303" pitchFamily="18" charset="0"/>
              </a:rPr>
              <a:t> </a:t>
            </a:r>
            <a:r>
              <a:rPr lang="en-US" sz="2800" dirty="0" err="1" smtClean="0">
                <a:latin typeface="Georgia" panose="02040502050405020303" pitchFamily="18" charset="0"/>
              </a:rPr>
              <a:t>dokumen</a:t>
            </a:r>
            <a:endParaRPr lang="en-US" sz="2800" dirty="0">
              <a:latin typeface="Georgia" panose="02040502050405020303" pitchFamily="18" charset="0"/>
            </a:endParaRPr>
          </a:p>
          <a:p>
            <a:pPr marL="749300" lvl="1" indent="-292100">
              <a:buSzPct val="80000"/>
              <a:defRPr/>
            </a:pPr>
            <a:r>
              <a:rPr lang="en-US" sz="2400" dirty="0">
                <a:latin typeface="Georgia" panose="02040502050405020303" pitchFamily="18" charset="0"/>
              </a:rPr>
              <a:t>Forms</a:t>
            </a:r>
          </a:p>
          <a:p>
            <a:pPr marL="749300" lvl="1" indent="-292100">
              <a:buSzPct val="80000"/>
              <a:defRPr/>
            </a:pPr>
            <a:r>
              <a:rPr lang="en-US" sz="2400" dirty="0" err="1" smtClean="0">
                <a:latin typeface="Georgia" panose="02040502050405020303" pitchFamily="18" charset="0"/>
              </a:rPr>
              <a:t>Laporan</a:t>
            </a:r>
            <a:endParaRPr lang="en-US" sz="2400" dirty="0">
              <a:latin typeface="Georgia" panose="02040502050405020303" pitchFamily="18" charset="0"/>
            </a:endParaRPr>
          </a:p>
          <a:p>
            <a:pPr marL="749300" lvl="1" indent="-292100">
              <a:buSzPct val="80000"/>
              <a:defRPr/>
            </a:pPr>
            <a:r>
              <a:rPr lang="en-US" sz="2400" dirty="0" smtClean="0">
                <a:latin typeface="Georgia" panose="02040502050405020303" pitchFamily="18" charset="0"/>
              </a:rPr>
              <a:t>Program </a:t>
            </a:r>
            <a:r>
              <a:rPr lang="en-US" sz="2400" dirty="0" err="1" smtClean="0">
                <a:latin typeface="Georgia" panose="02040502050405020303" pitchFamily="18" charset="0"/>
              </a:rPr>
              <a:t>komputer</a:t>
            </a:r>
            <a:endParaRPr lang="en-US" sz="2400" dirty="0" smtClean="0">
              <a:latin typeface="Georgia" panose="02040502050405020303" pitchFamily="18" charset="0"/>
            </a:endParaRPr>
          </a:p>
          <a:p>
            <a:pPr marL="749300" lvl="1" indent="-292100">
              <a:buSzPct val="80000"/>
              <a:defRPr/>
            </a:pPr>
            <a:r>
              <a:rPr lang="en-US" sz="2400" dirty="0" err="1" smtClean="0">
                <a:latin typeface="Georgia" panose="02040502050405020303" pitchFamily="18" charset="0"/>
              </a:rPr>
              <a:t>Prosedur</a:t>
            </a:r>
            <a:r>
              <a:rPr lang="en-US" sz="2400" dirty="0" smtClean="0">
                <a:latin typeface="Georgia" panose="02040502050405020303" pitchFamily="18" charset="0"/>
              </a:rPr>
              <a:t> </a:t>
            </a:r>
            <a:r>
              <a:rPr lang="en-US" sz="2400" dirty="0" err="1" smtClean="0">
                <a:latin typeface="Georgia" panose="02040502050405020303" pitchFamily="18" charset="0"/>
              </a:rPr>
              <a:t>dan</a:t>
            </a:r>
            <a:r>
              <a:rPr lang="en-US" sz="2400" dirty="0" smtClean="0">
                <a:latin typeface="Georgia" panose="02040502050405020303" pitchFamily="18" charset="0"/>
              </a:rPr>
              <a:t> user manual</a:t>
            </a:r>
          </a:p>
          <a:p>
            <a:pPr marL="990600" lvl="1" indent="-533400">
              <a:buFontTx/>
              <a:buNone/>
              <a:defRPr/>
            </a:pPr>
            <a:endParaRPr lang="en-US" sz="3200" dirty="0">
              <a:latin typeface="Georgia" panose="02040502050405020303" pitchFamily="18" charset="0"/>
            </a:endParaRPr>
          </a:p>
        </p:txBody>
      </p:sp>
      <p:sp>
        <p:nvSpPr>
          <p:cNvPr id="2" name="Title 1"/>
          <p:cNvSpPr>
            <a:spLocks noGrp="1"/>
          </p:cNvSpPr>
          <p:nvPr>
            <p:ph type="title"/>
          </p:nvPr>
        </p:nvSpPr>
        <p:spPr/>
        <p:txBody>
          <a:bodyPr/>
          <a:lstStyle/>
          <a:p>
            <a:r>
              <a:rPr lang="id-ID" dirty="0"/>
              <a:t>Analisis Dokumen</a:t>
            </a:r>
          </a:p>
        </p:txBody>
      </p:sp>
    </p:spTree>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8" name="Rectangle 3" descr="Rectangle: Click to edit Master text styles&#10;Second level&#10;Third level&#10;Fourth level&#10;Fifth level"/>
          <p:cNvSpPr>
            <a:spLocks noGrp="1" noChangeArrowheads="1"/>
          </p:cNvSpPr>
          <p:nvPr>
            <p:ph idx="1"/>
          </p:nvPr>
        </p:nvSpPr>
        <p:spPr/>
        <p:txBody>
          <a:bodyPr/>
          <a:lstStyle/>
          <a:p>
            <a:pPr marL="609600" indent="-609600" algn="just" eaLnBrk="1" hangingPunct="1">
              <a:buClr>
                <a:srgbClr val="006600"/>
              </a:buClr>
              <a:buSzPct val="80000"/>
              <a:buFont typeface="Wingdings" pitchFamily="2" charset="2"/>
              <a:buChar char="§"/>
            </a:pPr>
            <a:r>
              <a:rPr lang="en-US" sz="2800" dirty="0" err="1" smtClean="0">
                <a:latin typeface="Georgia" panose="02040502050405020303" pitchFamily="18" charset="0"/>
              </a:rPr>
              <a:t>Apabila</a:t>
            </a:r>
            <a:r>
              <a:rPr lang="en-US" sz="2800" dirty="0" smtClean="0">
                <a:latin typeface="Georgia" panose="02040502050405020303" pitchFamily="18" charset="0"/>
              </a:rPr>
              <a:t> </a:t>
            </a:r>
            <a:r>
              <a:rPr lang="en-US" sz="2800" dirty="0" err="1" smtClean="0">
                <a:latin typeface="Georgia" panose="02040502050405020303" pitchFamily="18" charset="0"/>
              </a:rPr>
              <a:t>banyak</a:t>
            </a:r>
            <a:r>
              <a:rPr lang="en-US" sz="2800" dirty="0" smtClean="0">
                <a:latin typeface="Georgia" panose="02040502050405020303" pitchFamily="18" charset="0"/>
              </a:rPr>
              <a:t> </a:t>
            </a:r>
            <a:r>
              <a:rPr lang="en-US" sz="2800" dirty="0" err="1" smtClean="0">
                <a:latin typeface="Georgia" panose="02040502050405020303" pitchFamily="18" charset="0"/>
              </a:rPr>
              <a:t>opini</a:t>
            </a:r>
            <a:r>
              <a:rPr lang="en-US" sz="2800" dirty="0" smtClean="0">
                <a:latin typeface="Georgia" panose="02040502050405020303" pitchFamily="18" charset="0"/>
              </a:rPr>
              <a:t> </a:t>
            </a:r>
            <a:r>
              <a:rPr lang="en-US" sz="2800" dirty="0" err="1" smtClean="0">
                <a:latin typeface="Georgia" panose="02040502050405020303" pitchFamily="18" charset="0"/>
              </a:rPr>
              <a:t>atau</a:t>
            </a:r>
            <a:r>
              <a:rPr lang="en-US" sz="2800" dirty="0" smtClean="0">
                <a:latin typeface="Georgia" panose="02040502050405020303" pitchFamily="18" charset="0"/>
              </a:rPr>
              <a:t> </a:t>
            </a:r>
            <a:r>
              <a:rPr lang="en-US" sz="2800" dirty="0" err="1" smtClean="0">
                <a:latin typeface="Georgia" panose="02040502050405020303" pitchFamily="18" charset="0"/>
              </a:rPr>
              <a:t>pendapat</a:t>
            </a:r>
            <a:r>
              <a:rPr lang="en-US" sz="2800" dirty="0" smtClean="0">
                <a:latin typeface="Georgia" panose="02040502050405020303" pitchFamily="18" charset="0"/>
              </a:rPr>
              <a:t> </a:t>
            </a:r>
            <a:r>
              <a:rPr lang="en-US" sz="2800" dirty="0" err="1" smtClean="0">
                <a:latin typeface="Georgia" panose="02040502050405020303" pitchFamily="18" charset="0"/>
              </a:rPr>
              <a:t>dibutuhkan</a:t>
            </a:r>
            <a:r>
              <a:rPr lang="en-US" sz="2800" dirty="0" smtClean="0">
                <a:latin typeface="Georgia" panose="02040502050405020303" pitchFamily="18" charset="0"/>
              </a:rPr>
              <a:t>.</a:t>
            </a:r>
          </a:p>
          <a:p>
            <a:pPr marL="609600" indent="-609600" algn="just" eaLnBrk="1" hangingPunct="1">
              <a:buClr>
                <a:srgbClr val="006600"/>
              </a:buClr>
              <a:buSzPct val="80000"/>
              <a:buFont typeface="Wingdings" pitchFamily="2" charset="2"/>
              <a:buChar char="§"/>
            </a:pPr>
            <a:r>
              <a:rPr lang="en-US" sz="2800" dirty="0" err="1" smtClean="0">
                <a:latin typeface="Georgia" panose="02040502050405020303" pitchFamily="18" charset="0"/>
              </a:rPr>
              <a:t>Untuk</a:t>
            </a:r>
            <a:r>
              <a:rPr lang="en-US" sz="2800" dirty="0" smtClean="0">
                <a:latin typeface="Georgia" panose="02040502050405020303" pitchFamily="18" charset="0"/>
              </a:rPr>
              <a:t> </a:t>
            </a:r>
            <a:r>
              <a:rPr lang="en-US" sz="2800" dirty="0" err="1" smtClean="0">
                <a:latin typeface="Georgia" panose="02040502050405020303" pitchFamily="18" charset="0"/>
              </a:rPr>
              <a:t>mendapatkan</a:t>
            </a:r>
            <a:r>
              <a:rPr lang="en-US" sz="2800" dirty="0" smtClean="0">
                <a:latin typeface="Georgia" panose="02040502050405020303" pitchFamily="18" charset="0"/>
              </a:rPr>
              <a:t> </a:t>
            </a:r>
            <a:r>
              <a:rPr lang="en-US" sz="2800" dirty="0" err="1" smtClean="0">
                <a:latin typeface="Georgia" panose="02040502050405020303" pitchFamily="18" charset="0"/>
              </a:rPr>
              <a:t>informasi</a:t>
            </a:r>
            <a:r>
              <a:rPr lang="en-US" sz="2800" dirty="0" smtClean="0">
                <a:latin typeface="Georgia" panose="02040502050405020303" pitchFamily="18" charset="0"/>
              </a:rPr>
              <a:t> </a:t>
            </a:r>
            <a:r>
              <a:rPr lang="en-US" sz="2800" dirty="0" err="1" smtClean="0">
                <a:latin typeface="Georgia" panose="02040502050405020303" pitchFamily="18" charset="0"/>
              </a:rPr>
              <a:t>tertentu</a:t>
            </a:r>
            <a:r>
              <a:rPr lang="en-US" sz="2800" dirty="0" smtClean="0">
                <a:latin typeface="Georgia" panose="02040502050405020303" pitchFamily="18" charset="0"/>
              </a:rPr>
              <a:t> </a:t>
            </a:r>
            <a:r>
              <a:rPr lang="en-US" sz="2800" dirty="0" err="1" smtClean="0">
                <a:latin typeface="Georgia" panose="02040502050405020303" pitchFamily="18" charset="0"/>
              </a:rPr>
              <a:t>dari</a:t>
            </a:r>
            <a:r>
              <a:rPr lang="en-US" sz="2800" dirty="0" smtClean="0">
                <a:latin typeface="Georgia" panose="02040502050405020303" pitchFamily="18" charset="0"/>
              </a:rPr>
              <a:t> stake holder.</a:t>
            </a:r>
          </a:p>
          <a:p>
            <a:pPr marL="609600" indent="-609600" algn="just" eaLnBrk="1" hangingPunct="1">
              <a:buClr>
                <a:srgbClr val="006600"/>
              </a:buClr>
              <a:buSzPct val="80000"/>
              <a:buFont typeface="Wingdings" pitchFamily="2" charset="2"/>
              <a:buChar char="§"/>
            </a:pPr>
            <a:r>
              <a:rPr lang="en-US" sz="2800" dirty="0" err="1" smtClean="0">
                <a:latin typeface="Georgia" panose="02040502050405020303" pitchFamily="18" charset="0"/>
              </a:rPr>
              <a:t>Tahapan</a:t>
            </a:r>
            <a:endParaRPr lang="en-US" sz="2800" dirty="0" smtClean="0">
              <a:latin typeface="Georgia" panose="02040502050405020303" pitchFamily="18" charset="0"/>
            </a:endParaRPr>
          </a:p>
          <a:p>
            <a:pPr marL="1092200" lvl="1" indent="-457200">
              <a:buFont typeface="Trebuchet MS" pitchFamily="34" charset="0"/>
              <a:buAutoNum type="arabicPeriod"/>
            </a:pPr>
            <a:r>
              <a:rPr lang="en-US" sz="2400" dirty="0" err="1" smtClean="0">
                <a:latin typeface="Georgia" panose="02040502050405020303" pitchFamily="18" charset="0"/>
              </a:rPr>
              <a:t>Memilih</a:t>
            </a:r>
            <a:r>
              <a:rPr lang="en-US" sz="2400" dirty="0" smtClean="0">
                <a:latin typeface="Georgia" panose="02040502050405020303" pitchFamily="18" charset="0"/>
              </a:rPr>
              <a:t> </a:t>
            </a:r>
            <a:r>
              <a:rPr lang="en-US" sz="2400" dirty="0" err="1" smtClean="0">
                <a:latin typeface="Georgia" panose="02040502050405020303" pitchFamily="18" charset="0"/>
              </a:rPr>
              <a:t>partisipan</a:t>
            </a:r>
            <a:r>
              <a:rPr lang="en-US" sz="2400" dirty="0" smtClean="0">
                <a:latin typeface="Georgia" panose="02040502050405020303" pitchFamily="18" charset="0"/>
              </a:rPr>
              <a:t>.  </a:t>
            </a:r>
          </a:p>
          <a:p>
            <a:pPr marL="1092200" lvl="1" indent="-457200">
              <a:buFont typeface="Trebuchet MS" pitchFamily="34" charset="0"/>
              <a:buAutoNum type="arabicPeriod"/>
            </a:pPr>
            <a:r>
              <a:rPr lang="en-US" sz="2400" dirty="0" err="1" smtClean="0">
                <a:latin typeface="Georgia" panose="02040502050405020303" pitchFamily="18" charset="0"/>
              </a:rPr>
              <a:t>Merancang</a:t>
            </a:r>
            <a:r>
              <a:rPr lang="en-US" sz="2400" dirty="0" smtClean="0">
                <a:latin typeface="Georgia" panose="02040502050405020303" pitchFamily="18" charset="0"/>
              </a:rPr>
              <a:t> </a:t>
            </a:r>
            <a:r>
              <a:rPr lang="en-US" sz="2400" dirty="0" err="1" smtClean="0">
                <a:latin typeface="Georgia" panose="02040502050405020303" pitchFamily="18" charset="0"/>
              </a:rPr>
              <a:t>pertanyaan</a:t>
            </a:r>
            <a:r>
              <a:rPr lang="en-US" sz="2400" dirty="0" smtClean="0">
                <a:latin typeface="Georgia" panose="02040502050405020303" pitchFamily="18" charset="0"/>
              </a:rPr>
              <a:t>. </a:t>
            </a:r>
          </a:p>
          <a:p>
            <a:pPr marL="1092200" lvl="1" indent="-457200">
              <a:buFont typeface="Trebuchet MS" pitchFamily="34" charset="0"/>
              <a:buAutoNum type="arabicPeriod"/>
            </a:pPr>
            <a:r>
              <a:rPr lang="en-US" sz="2400" dirty="0" err="1" smtClean="0">
                <a:latin typeface="Georgia" panose="02040502050405020303" pitchFamily="18" charset="0"/>
              </a:rPr>
              <a:t>Melakukan</a:t>
            </a:r>
            <a:r>
              <a:rPr lang="en-US" sz="2400" dirty="0" smtClean="0">
                <a:latin typeface="Georgia" panose="02040502050405020303" pitchFamily="18" charset="0"/>
              </a:rPr>
              <a:t> </a:t>
            </a:r>
            <a:r>
              <a:rPr lang="en-US" sz="2400" dirty="0" err="1" smtClean="0">
                <a:latin typeface="Georgia" panose="02040502050405020303" pitchFamily="18" charset="0"/>
              </a:rPr>
              <a:t>kuesioner</a:t>
            </a:r>
            <a:r>
              <a:rPr lang="en-US" sz="2400" dirty="0" smtClean="0">
                <a:latin typeface="Georgia" panose="02040502050405020303" pitchFamily="18" charset="0"/>
              </a:rPr>
              <a:t>.  </a:t>
            </a:r>
          </a:p>
          <a:p>
            <a:pPr marL="1092200" lvl="1" indent="-457200">
              <a:buFont typeface="Trebuchet MS" pitchFamily="34" charset="0"/>
              <a:buAutoNum type="arabicPeriod"/>
            </a:pPr>
            <a:r>
              <a:rPr lang="en-US" sz="2400" dirty="0" err="1" smtClean="0">
                <a:latin typeface="Georgia" panose="02040502050405020303" pitchFamily="18" charset="0"/>
              </a:rPr>
              <a:t>Melakukan</a:t>
            </a:r>
            <a:r>
              <a:rPr lang="en-US" sz="2400" dirty="0" smtClean="0">
                <a:latin typeface="Georgia" panose="02040502050405020303" pitchFamily="18" charset="0"/>
              </a:rPr>
              <a:t> Follow-up</a:t>
            </a:r>
          </a:p>
          <a:p>
            <a:pPr marL="609600" indent="-609600" algn="just" eaLnBrk="1" hangingPunct="1">
              <a:buClr>
                <a:srgbClr val="006600"/>
              </a:buClr>
              <a:buSzPct val="80000"/>
              <a:buFont typeface="Wingdings" pitchFamily="2" charset="2"/>
              <a:buChar char="§"/>
            </a:pPr>
            <a:endParaRPr lang="en-US" sz="2800" dirty="0" smtClean="0">
              <a:latin typeface="Georgia" panose="02040502050405020303" pitchFamily="18" charset="0"/>
            </a:endParaRPr>
          </a:p>
        </p:txBody>
      </p:sp>
      <p:sp>
        <p:nvSpPr>
          <p:cNvPr id="26626" name="Slide Number Placeholder 3"/>
          <p:cNvSpPr>
            <a:spLocks noGrp="1"/>
          </p:cNvSpPr>
          <p:nvPr>
            <p:ph type="sldNum" sz="quarter" idx="12"/>
          </p:nvPr>
        </p:nvSpPr>
        <p:spPr>
          <a:noFill/>
        </p:spPr>
        <p:txBody>
          <a:bodyPr/>
          <a:lstStyle/>
          <a:p>
            <a:r>
              <a:rPr lang="en-US" smtClean="0"/>
              <a:t>Slide </a:t>
            </a:r>
            <a:fld id="{CB448C15-7918-43C2-B3A8-CC71D59CC923}" type="slidenum">
              <a:rPr lang="en-US" smtClean="0"/>
              <a:pPr/>
              <a:t>27</a:t>
            </a:fld>
            <a:endParaRPr lang="en-US" smtClean="0"/>
          </a:p>
          <a:p>
            <a:endParaRPr lang="en-US" smtClean="0"/>
          </a:p>
        </p:txBody>
      </p:sp>
      <p:sp>
        <p:nvSpPr>
          <p:cNvPr id="2" name="Title 1"/>
          <p:cNvSpPr>
            <a:spLocks noGrp="1"/>
          </p:cNvSpPr>
          <p:nvPr>
            <p:ph type="title"/>
          </p:nvPr>
        </p:nvSpPr>
        <p:spPr/>
        <p:txBody>
          <a:bodyPr/>
          <a:lstStyle/>
          <a:p>
            <a:r>
              <a:rPr lang="id-ID" dirty="0"/>
              <a:t>Kuisioner</a:t>
            </a:r>
          </a:p>
        </p:txBody>
      </p:sp>
    </p:spTree>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Studi</a:t>
            </a:r>
            <a:r>
              <a:rPr lang="en-US" dirty="0" smtClean="0"/>
              <a:t> </a:t>
            </a:r>
            <a:r>
              <a:rPr lang="en-US" dirty="0" err="1" smtClean="0"/>
              <a:t>kasus</a:t>
            </a:r>
            <a:endParaRPr lang="en-US" dirty="0"/>
          </a:p>
        </p:txBody>
      </p:sp>
      <p:sp>
        <p:nvSpPr>
          <p:cNvPr id="3" name="Content Placeholder 2"/>
          <p:cNvSpPr>
            <a:spLocks noGrp="1"/>
          </p:cNvSpPr>
          <p:nvPr>
            <p:ph idx="1"/>
          </p:nvPr>
        </p:nvSpPr>
        <p:spPr/>
        <p:txBody>
          <a:bodyPr/>
          <a:lstStyle/>
          <a:p>
            <a:r>
              <a:rPr lang="en-US" dirty="0" err="1" smtClean="0"/>
              <a:t>Pilih</a:t>
            </a:r>
            <a:r>
              <a:rPr lang="en-US" dirty="0" smtClean="0"/>
              <a:t> </a:t>
            </a:r>
            <a:r>
              <a:rPr lang="en-US" dirty="0" err="1" smtClean="0"/>
              <a:t>satu</a:t>
            </a:r>
            <a:r>
              <a:rPr lang="en-US" dirty="0" smtClean="0"/>
              <a:t> </a:t>
            </a:r>
            <a:r>
              <a:rPr lang="en-US" dirty="0" err="1" smtClean="0"/>
              <a:t>sistem</a:t>
            </a:r>
            <a:r>
              <a:rPr lang="en-US" dirty="0" smtClean="0"/>
              <a:t>/ </a:t>
            </a:r>
            <a:r>
              <a:rPr lang="en-US" dirty="0" err="1" smtClean="0"/>
              <a:t>perangkat</a:t>
            </a:r>
            <a:r>
              <a:rPr lang="en-US" dirty="0" smtClean="0"/>
              <a:t> </a:t>
            </a:r>
            <a:r>
              <a:rPr lang="en-US" dirty="0" err="1" smtClean="0"/>
              <a:t>lunak</a:t>
            </a:r>
            <a:r>
              <a:rPr lang="en-US" dirty="0" smtClean="0"/>
              <a:t> yang </a:t>
            </a:r>
            <a:r>
              <a:rPr lang="en-US" dirty="0" err="1" smtClean="0"/>
              <a:t>akan</a:t>
            </a:r>
            <a:r>
              <a:rPr lang="en-US" dirty="0" smtClean="0"/>
              <a:t> </a:t>
            </a:r>
            <a:r>
              <a:rPr lang="en-US" dirty="0" err="1" smtClean="0"/>
              <a:t>dikembangkan</a:t>
            </a:r>
            <a:endParaRPr lang="en-US" dirty="0" smtClean="0"/>
          </a:p>
          <a:p>
            <a:r>
              <a:rPr lang="en-US" dirty="0" err="1" smtClean="0"/>
              <a:t>Tentukan</a:t>
            </a:r>
            <a:r>
              <a:rPr lang="en-US" dirty="0" smtClean="0"/>
              <a:t> requirement </a:t>
            </a:r>
            <a:r>
              <a:rPr lang="en-US" dirty="0" err="1" smtClean="0"/>
              <a:t>dari</a:t>
            </a:r>
            <a:r>
              <a:rPr lang="en-US" dirty="0" smtClean="0"/>
              <a:t> </a:t>
            </a:r>
            <a:r>
              <a:rPr lang="en-US" dirty="0" err="1" smtClean="0"/>
              <a:t>sistem</a:t>
            </a:r>
            <a:r>
              <a:rPr lang="en-US" dirty="0" smtClean="0"/>
              <a:t> </a:t>
            </a:r>
            <a:r>
              <a:rPr lang="en-US" dirty="0" err="1" smtClean="0"/>
              <a:t>tersebut</a:t>
            </a:r>
            <a:r>
              <a:rPr lang="en-US" dirty="0" smtClean="0"/>
              <a:t>, </a:t>
            </a:r>
            <a:r>
              <a:rPr lang="en-US" dirty="0" err="1" smtClean="0"/>
              <a:t>baik</a:t>
            </a:r>
            <a:r>
              <a:rPr lang="en-US" dirty="0" smtClean="0"/>
              <a:t> </a:t>
            </a:r>
            <a:r>
              <a:rPr lang="en-US" dirty="0" err="1" smtClean="0"/>
              <a:t>fungsional</a:t>
            </a:r>
            <a:r>
              <a:rPr lang="en-US" dirty="0" smtClean="0"/>
              <a:t> </a:t>
            </a:r>
            <a:r>
              <a:rPr lang="en-US" dirty="0" err="1" smtClean="0"/>
              <a:t>maupun</a:t>
            </a:r>
            <a:r>
              <a:rPr lang="en-US" dirty="0" smtClean="0"/>
              <a:t> non-</a:t>
            </a:r>
            <a:r>
              <a:rPr lang="en-US" dirty="0" err="1" smtClean="0"/>
              <a:t>fungsional</a:t>
            </a:r>
            <a:endParaRPr lang="en-US" dirty="0"/>
          </a:p>
        </p:txBody>
      </p:sp>
    </p:spTree>
  </p:cSld>
  <p:clrMapOvr>
    <a:masterClrMapping/>
  </p:clrMapOvr>
  <p:transition spd="slow">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endParaRPr lang="id-ID"/>
          </a:p>
        </p:txBody>
      </p:sp>
      <p:sp>
        <p:nvSpPr>
          <p:cNvPr id="3" name="Content Placeholder 2"/>
          <p:cNvSpPr>
            <a:spLocks noGrp="1"/>
          </p:cNvSpPr>
          <p:nvPr>
            <p:ph idx="1"/>
          </p:nvPr>
        </p:nvSpPr>
        <p:spPr/>
        <p:txBody>
          <a:bodyPr>
            <a:normAutofit/>
          </a:bodyPr>
          <a:lstStyle/>
          <a:p>
            <a:pPr algn="ctr">
              <a:buNone/>
            </a:pPr>
            <a:endParaRPr lang="en-US" sz="7200" dirty="0" smtClean="0"/>
          </a:p>
          <a:p>
            <a:pPr algn="ctr">
              <a:buNone/>
            </a:pPr>
            <a:r>
              <a:rPr lang="en-US" sz="7200" dirty="0" smtClean="0"/>
              <a:t>Question?</a:t>
            </a:r>
            <a:endParaRPr lang="en-US" sz="7200" dirty="0"/>
          </a:p>
        </p:txBody>
      </p:sp>
    </p:spTree>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23" name="Text Box 3" descr="Bouquet"/>
          <p:cNvSpPr txBox="1">
            <a:spLocks noChangeArrowheads="1"/>
          </p:cNvSpPr>
          <p:nvPr/>
        </p:nvSpPr>
        <p:spPr bwMode="auto">
          <a:xfrm>
            <a:off x="927100" y="2589213"/>
            <a:ext cx="1163638" cy="369887"/>
          </a:xfrm>
          <a:prstGeom prst="rect">
            <a:avLst/>
          </a:prstGeom>
          <a:solidFill>
            <a:srgbClr val="FFC000"/>
          </a:solidFill>
          <a:ln w="12700">
            <a:noFill/>
            <a:miter lim="800000"/>
            <a:headEnd type="none" w="sm" len="sm"/>
            <a:tailEnd type="none" w="sm" len="sm"/>
          </a:ln>
        </p:spPr>
        <p:txBody>
          <a:bodyPr wrap="none">
            <a:spAutoFit/>
          </a:bodyPr>
          <a:lstStyle/>
          <a:p>
            <a:r>
              <a:rPr lang="en-US" sz="1800" b="1" dirty="0">
                <a:latin typeface="Tempus Sans ITC" pitchFamily="82" charset="0"/>
                <a:cs typeface="KodchiangUPC" pitchFamily="18" charset="-34"/>
              </a:rPr>
              <a:t>ANALISIS</a:t>
            </a:r>
            <a:endParaRPr lang="en-AU" sz="1800" b="1" dirty="0">
              <a:latin typeface="Tempus Sans ITC" pitchFamily="82" charset="0"/>
              <a:cs typeface="KodchiangUPC" pitchFamily="18" charset="-34"/>
            </a:endParaRPr>
          </a:p>
        </p:txBody>
      </p:sp>
      <p:sp>
        <p:nvSpPr>
          <p:cNvPr id="849924" name="Text Box 4" descr="Bouquet"/>
          <p:cNvSpPr txBox="1">
            <a:spLocks noChangeArrowheads="1"/>
          </p:cNvSpPr>
          <p:nvPr/>
        </p:nvSpPr>
        <p:spPr bwMode="auto">
          <a:xfrm>
            <a:off x="2127250" y="2576513"/>
            <a:ext cx="989013" cy="369887"/>
          </a:xfrm>
          <a:prstGeom prst="rect">
            <a:avLst/>
          </a:prstGeom>
          <a:blipFill dpi="0" rotWithShape="1">
            <a:blip r:embed="rId2" cstate="print"/>
            <a:srcRect/>
            <a:tile tx="0" ty="0" sx="100000" sy="100000" flip="none" algn="tl"/>
          </a:blipFill>
          <a:ln w="12700">
            <a:noFill/>
            <a:miter lim="800000"/>
            <a:headEnd type="none" w="sm" len="sm"/>
            <a:tailEnd type="none" w="sm" len="sm"/>
          </a:ln>
        </p:spPr>
        <p:txBody>
          <a:bodyPr wrap="none">
            <a:spAutoFit/>
          </a:bodyPr>
          <a:lstStyle/>
          <a:p>
            <a:r>
              <a:rPr lang="en-US" sz="1800" b="1" dirty="0">
                <a:latin typeface="Tempus Sans ITC" pitchFamily="82" charset="0"/>
                <a:cs typeface="KodchiangUPC" pitchFamily="18" charset="-34"/>
              </a:rPr>
              <a:t>DESAIN</a:t>
            </a:r>
            <a:endParaRPr lang="en-AU" sz="1800" b="1" dirty="0">
              <a:latin typeface="Tempus Sans ITC" pitchFamily="82" charset="0"/>
              <a:cs typeface="KodchiangUPC" pitchFamily="18" charset="-34"/>
            </a:endParaRPr>
          </a:p>
        </p:txBody>
      </p:sp>
      <p:sp>
        <p:nvSpPr>
          <p:cNvPr id="849925" name="Text Box 5" descr="Bouquet"/>
          <p:cNvSpPr txBox="1">
            <a:spLocks noChangeArrowheads="1"/>
          </p:cNvSpPr>
          <p:nvPr/>
        </p:nvSpPr>
        <p:spPr bwMode="auto">
          <a:xfrm>
            <a:off x="3149600" y="2576513"/>
            <a:ext cx="1760418" cy="369332"/>
          </a:xfrm>
          <a:prstGeom prst="rect">
            <a:avLst/>
          </a:prstGeom>
          <a:blipFill dpi="0" rotWithShape="1">
            <a:blip r:embed="rId2" cstate="print"/>
            <a:srcRect/>
            <a:tile tx="0" ty="0" sx="100000" sy="100000" flip="none" algn="tl"/>
          </a:blipFill>
          <a:ln w="12700">
            <a:noFill/>
            <a:miter lim="800000"/>
            <a:headEnd type="none" w="sm" len="sm"/>
            <a:tailEnd type="none" w="sm" len="sm"/>
          </a:ln>
        </p:spPr>
        <p:txBody>
          <a:bodyPr wrap="none">
            <a:spAutoFit/>
          </a:bodyPr>
          <a:lstStyle/>
          <a:p>
            <a:r>
              <a:rPr lang="en-US" b="1" dirty="0" smtClean="0">
                <a:latin typeface="Tempus Sans ITC" pitchFamily="82" charset="0"/>
                <a:cs typeface="KodchiangUPC" pitchFamily="18" charset="-34"/>
              </a:rPr>
              <a:t>PENGKODEAN</a:t>
            </a:r>
            <a:endParaRPr lang="en-AU" sz="1800" b="1" dirty="0">
              <a:latin typeface="Tempus Sans ITC" pitchFamily="82" charset="0"/>
              <a:cs typeface="KodchiangUPC" pitchFamily="18" charset="-34"/>
            </a:endParaRPr>
          </a:p>
        </p:txBody>
      </p:sp>
      <p:sp>
        <p:nvSpPr>
          <p:cNvPr id="849926" name="Text Box 6" descr="Bouquet"/>
          <p:cNvSpPr txBox="1">
            <a:spLocks noChangeArrowheads="1"/>
          </p:cNvSpPr>
          <p:nvPr/>
        </p:nvSpPr>
        <p:spPr bwMode="auto">
          <a:xfrm>
            <a:off x="4973638" y="2576513"/>
            <a:ext cx="1477962" cy="369887"/>
          </a:xfrm>
          <a:prstGeom prst="rect">
            <a:avLst/>
          </a:prstGeom>
          <a:blipFill dpi="0" rotWithShape="1">
            <a:blip r:embed="rId2" cstate="print"/>
            <a:srcRect/>
            <a:tile tx="0" ty="0" sx="100000" sy="100000" flip="none" algn="tl"/>
          </a:blipFill>
          <a:ln w="12700">
            <a:noFill/>
            <a:miter lim="800000"/>
            <a:headEnd type="none" w="sm" len="sm"/>
            <a:tailEnd type="none" w="sm" len="sm"/>
          </a:ln>
        </p:spPr>
        <p:txBody>
          <a:bodyPr wrap="none">
            <a:spAutoFit/>
          </a:bodyPr>
          <a:lstStyle/>
          <a:p>
            <a:r>
              <a:rPr lang="en-US" sz="1800" b="1" dirty="0">
                <a:latin typeface="Tempus Sans ITC" pitchFamily="82" charset="0"/>
                <a:cs typeface="KodchiangUPC" pitchFamily="18" charset="-34"/>
              </a:rPr>
              <a:t>PENGUJIAN</a:t>
            </a:r>
            <a:endParaRPr lang="en-AU" sz="1800" b="1" dirty="0">
              <a:latin typeface="Tempus Sans ITC" pitchFamily="82" charset="0"/>
              <a:cs typeface="KodchiangUPC" pitchFamily="18" charset="-34"/>
            </a:endParaRPr>
          </a:p>
        </p:txBody>
      </p:sp>
      <p:sp>
        <p:nvSpPr>
          <p:cNvPr id="849927" name="Text Box 7" descr="Bouquet"/>
          <p:cNvSpPr txBox="1">
            <a:spLocks noChangeArrowheads="1"/>
          </p:cNvSpPr>
          <p:nvPr/>
        </p:nvSpPr>
        <p:spPr bwMode="auto">
          <a:xfrm>
            <a:off x="6462713" y="2576513"/>
            <a:ext cx="1979612" cy="369887"/>
          </a:xfrm>
          <a:prstGeom prst="rect">
            <a:avLst/>
          </a:prstGeom>
          <a:blipFill dpi="0" rotWithShape="1">
            <a:blip r:embed="rId2" cstate="print"/>
            <a:srcRect/>
            <a:tile tx="0" ty="0" sx="100000" sy="100000" flip="none" algn="tl"/>
          </a:blipFill>
          <a:ln w="12700">
            <a:noFill/>
            <a:miter lim="800000"/>
            <a:headEnd type="none" w="sm" len="sm"/>
            <a:tailEnd type="none" w="sm" len="sm"/>
          </a:ln>
        </p:spPr>
        <p:txBody>
          <a:bodyPr wrap="none">
            <a:spAutoFit/>
          </a:bodyPr>
          <a:lstStyle/>
          <a:p>
            <a:r>
              <a:rPr lang="en-US" sz="1800" b="1">
                <a:latin typeface="Tempus Sans ITC" pitchFamily="82" charset="0"/>
                <a:cs typeface="KodchiangUPC" pitchFamily="18" charset="-34"/>
              </a:rPr>
              <a:t>PEMELIHARAAN</a:t>
            </a:r>
            <a:endParaRPr lang="en-AU" sz="1800" b="1">
              <a:latin typeface="Tempus Sans ITC" pitchFamily="82" charset="0"/>
              <a:cs typeface="KodchiangUPC" pitchFamily="18" charset="-34"/>
            </a:endParaRPr>
          </a:p>
        </p:txBody>
      </p:sp>
      <p:sp>
        <p:nvSpPr>
          <p:cNvPr id="849928" name="Line 8"/>
          <p:cNvSpPr>
            <a:spLocks noChangeShapeType="1"/>
          </p:cNvSpPr>
          <p:nvPr/>
        </p:nvSpPr>
        <p:spPr bwMode="auto">
          <a:xfrm flipH="1">
            <a:off x="6400800" y="3028950"/>
            <a:ext cx="0" cy="1581150"/>
          </a:xfrm>
          <a:prstGeom prst="line">
            <a:avLst/>
          </a:prstGeom>
          <a:noFill/>
          <a:ln w="25400">
            <a:solidFill>
              <a:srgbClr val="0033CC"/>
            </a:solidFill>
            <a:prstDash val="dash"/>
            <a:round/>
            <a:headEnd type="none" w="sm" len="sm"/>
            <a:tailEnd type="none" w="sm" len="sm"/>
          </a:ln>
        </p:spPr>
        <p:txBody>
          <a:bodyPr/>
          <a:lstStyle/>
          <a:p>
            <a:endParaRPr lang="en-US"/>
          </a:p>
        </p:txBody>
      </p:sp>
      <p:sp>
        <p:nvSpPr>
          <p:cNvPr id="849929" name="Text Box 9"/>
          <p:cNvSpPr txBox="1">
            <a:spLocks noChangeArrowheads="1"/>
          </p:cNvSpPr>
          <p:nvPr/>
        </p:nvSpPr>
        <p:spPr bwMode="auto">
          <a:xfrm>
            <a:off x="2200275" y="4008438"/>
            <a:ext cx="2574925" cy="461962"/>
          </a:xfrm>
          <a:prstGeom prst="rect">
            <a:avLst/>
          </a:prstGeom>
          <a:noFill/>
          <a:ln w="12700">
            <a:noFill/>
            <a:miter lim="800000"/>
            <a:headEnd type="none" w="sm" len="sm"/>
            <a:tailEnd type="none" w="sm" len="sm"/>
          </a:ln>
        </p:spPr>
        <p:txBody>
          <a:bodyPr wrap="none">
            <a:spAutoFit/>
          </a:bodyPr>
          <a:lstStyle/>
          <a:p>
            <a:r>
              <a:rPr lang="en-US" sz="2400">
                <a:latin typeface="Tempus Sans ITC" pitchFamily="82" charset="0"/>
              </a:rPr>
              <a:t>Pengembangan PL</a:t>
            </a:r>
            <a:endParaRPr lang="en-AU" sz="2400">
              <a:latin typeface="Tempus Sans ITC" pitchFamily="82" charset="0"/>
            </a:endParaRPr>
          </a:p>
        </p:txBody>
      </p:sp>
      <p:sp>
        <p:nvSpPr>
          <p:cNvPr id="849930" name="Text Box 10"/>
          <p:cNvSpPr txBox="1">
            <a:spLocks noChangeArrowheads="1"/>
          </p:cNvSpPr>
          <p:nvPr/>
        </p:nvSpPr>
        <p:spPr bwMode="auto">
          <a:xfrm>
            <a:off x="6427788" y="3995738"/>
            <a:ext cx="2111375" cy="461962"/>
          </a:xfrm>
          <a:prstGeom prst="rect">
            <a:avLst/>
          </a:prstGeom>
          <a:noFill/>
          <a:ln w="12700">
            <a:noFill/>
            <a:miter lim="800000"/>
            <a:headEnd type="none" w="sm" len="sm"/>
            <a:tailEnd type="none" w="sm" len="sm"/>
          </a:ln>
        </p:spPr>
        <p:txBody>
          <a:bodyPr wrap="none">
            <a:spAutoFit/>
          </a:bodyPr>
          <a:lstStyle/>
          <a:p>
            <a:r>
              <a:rPr lang="en-US" sz="2400">
                <a:latin typeface="Tempus Sans ITC" pitchFamily="82" charset="0"/>
              </a:rPr>
              <a:t>Operasional PL</a:t>
            </a:r>
            <a:endParaRPr lang="en-AU" sz="2400">
              <a:latin typeface="Tempus Sans ITC" pitchFamily="82" charset="0"/>
            </a:endParaRPr>
          </a:p>
        </p:txBody>
      </p:sp>
      <p:sp>
        <p:nvSpPr>
          <p:cNvPr id="849931" name="Line 11"/>
          <p:cNvSpPr>
            <a:spLocks noChangeShapeType="1"/>
          </p:cNvSpPr>
          <p:nvPr/>
        </p:nvSpPr>
        <p:spPr bwMode="auto">
          <a:xfrm flipV="1">
            <a:off x="4676775" y="4229100"/>
            <a:ext cx="1724025" cy="0"/>
          </a:xfrm>
          <a:prstGeom prst="line">
            <a:avLst/>
          </a:prstGeom>
          <a:noFill/>
          <a:ln w="12700">
            <a:solidFill>
              <a:schemeClr val="tx1"/>
            </a:solidFill>
            <a:round/>
            <a:headEnd type="none" w="sm" len="sm"/>
            <a:tailEnd type="triangle" w="lg" len="lg"/>
          </a:ln>
        </p:spPr>
        <p:txBody>
          <a:bodyPr/>
          <a:lstStyle/>
          <a:p>
            <a:endParaRPr lang="en-US"/>
          </a:p>
        </p:txBody>
      </p:sp>
      <p:sp>
        <p:nvSpPr>
          <p:cNvPr id="849932" name="Line 12"/>
          <p:cNvSpPr>
            <a:spLocks noChangeShapeType="1"/>
          </p:cNvSpPr>
          <p:nvPr/>
        </p:nvSpPr>
        <p:spPr bwMode="auto">
          <a:xfrm flipH="1">
            <a:off x="1195388" y="4267200"/>
            <a:ext cx="1055687" cy="0"/>
          </a:xfrm>
          <a:prstGeom prst="line">
            <a:avLst/>
          </a:prstGeom>
          <a:noFill/>
          <a:ln w="12700">
            <a:solidFill>
              <a:schemeClr val="tx1"/>
            </a:solidFill>
            <a:round/>
            <a:headEnd type="none" w="sm" len="sm"/>
            <a:tailEnd type="triangle" w="lg" len="lg"/>
          </a:ln>
        </p:spPr>
        <p:txBody>
          <a:bodyPr/>
          <a:lstStyle/>
          <a:p>
            <a:endParaRPr lang="en-US"/>
          </a:p>
        </p:txBody>
      </p:sp>
      <p:sp>
        <p:nvSpPr>
          <p:cNvPr id="849934" name="AutoShape 14"/>
          <p:cNvSpPr>
            <a:spLocks/>
          </p:cNvSpPr>
          <p:nvPr/>
        </p:nvSpPr>
        <p:spPr bwMode="auto">
          <a:xfrm rot="5400000">
            <a:off x="7162801" y="3935412"/>
            <a:ext cx="457200" cy="1933575"/>
          </a:xfrm>
          <a:prstGeom prst="rightBrace">
            <a:avLst>
              <a:gd name="adj1" fmla="val 38180"/>
              <a:gd name="adj2" fmla="val 50000"/>
            </a:avLst>
          </a:prstGeom>
          <a:noFill/>
          <a:ln w="12700">
            <a:solidFill>
              <a:schemeClr val="tx1"/>
            </a:solidFill>
            <a:round/>
            <a:headEnd type="none" w="sm" len="sm"/>
            <a:tailEnd type="none" w="sm" len="sm"/>
          </a:ln>
        </p:spPr>
        <p:txBody>
          <a:bodyPr wrap="none" anchor="ctr"/>
          <a:lstStyle/>
          <a:p>
            <a:endParaRPr lang="en-US"/>
          </a:p>
        </p:txBody>
      </p:sp>
      <p:sp>
        <p:nvSpPr>
          <p:cNvPr id="849936" name="Text Box 16"/>
          <p:cNvSpPr txBox="1">
            <a:spLocks noChangeArrowheads="1"/>
          </p:cNvSpPr>
          <p:nvPr/>
        </p:nvSpPr>
        <p:spPr bwMode="auto">
          <a:xfrm>
            <a:off x="6715125" y="5316538"/>
            <a:ext cx="1846263" cy="461962"/>
          </a:xfrm>
          <a:prstGeom prst="rect">
            <a:avLst/>
          </a:prstGeom>
          <a:noFill/>
          <a:ln w="12700">
            <a:noFill/>
            <a:miter lim="800000"/>
            <a:headEnd type="none" w="sm" len="sm"/>
            <a:tailEnd type="none" w="sm" len="sm"/>
          </a:ln>
        </p:spPr>
        <p:txBody>
          <a:bodyPr wrap="none">
            <a:spAutoFit/>
          </a:bodyPr>
          <a:lstStyle/>
          <a:p>
            <a:r>
              <a:rPr lang="en-US" sz="2400">
                <a:latin typeface="Tempus Sans ITC" pitchFamily="82" charset="0"/>
              </a:rPr>
              <a:t>S/W Support</a:t>
            </a:r>
            <a:endParaRPr lang="en-AU" sz="2400">
              <a:latin typeface="Tempus Sans ITC" pitchFamily="82" charset="0"/>
            </a:endParaRPr>
          </a:p>
        </p:txBody>
      </p:sp>
      <p:sp>
        <p:nvSpPr>
          <p:cNvPr id="3" name="Title 2"/>
          <p:cNvSpPr>
            <a:spLocks noGrp="1"/>
          </p:cNvSpPr>
          <p:nvPr>
            <p:ph type="title"/>
          </p:nvPr>
        </p:nvSpPr>
        <p:spPr/>
        <p:txBody>
          <a:bodyPr/>
          <a:lstStyle/>
          <a:p>
            <a:r>
              <a:rPr lang="id-ID" dirty="0"/>
              <a:t>Siklus Pengembangan PL</a:t>
            </a: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49923"/>
                                        </p:tgtEl>
                                        <p:attrNameLst>
                                          <p:attrName>style.visibility</p:attrName>
                                        </p:attrNameLst>
                                      </p:cBhvr>
                                      <p:to>
                                        <p:strVal val="visible"/>
                                      </p:to>
                                    </p:set>
                                    <p:animEffect transition="in" filter="diamond(in)">
                                      <p:cBhvr>
                                        <p:cTn id="7" dur="1000"/>
                                        <p:tgtEl>
                                          <p:spTgt spid="849923"/>
                                        </p:tgtEl>
                                      </p:cBhvr>
                                    </p:animEffect>
                                  </p:childTnLst>
                                </p:cTn>
                              </p:par>
                              <p:par>
                                <p:cTn id="8" presetID="8" presetClass="entr" presetSubtype="16" fill="hold" grpId="0" nodeType="withEffect">
                                  <p:stCondLst>
                                    <p:cond delay="0"/>
                                  </p:stCondLst>
                                  <p:childTnLst>
                                    <p:set>
                                      <p:cBhvr>
                                        <p:cTn id="9" dur="1" fill="hold">
                                          <p:stCondLst>
                                            <p:cond delay="0"/>
                                          </p:stCondLst>
                                        </p:cTn>
                                        <p:tgtEl>
                                          <p:spTgt spid="849924"/>
                                        </p:tgtEl>
                                        <p:attrNameLst>
                                          <p:attrName>style.visibility</p:attrName>
                                        </p:attrNameLst>
                                      </p:cBhvr>
                                      <p:to>
                                        <p:strVal val="visible"/>
                                      </p:to>
                                    </p:set>
                                    <p:animEffect transition="in" filter="diamond(in)">
                                      <p:cBhvr>
                                        <p:cTn id="10" dur="1000"/>
                                        <p:tgtEl>
                                          <p:spTgt spid="849924"/>
                                        </p:tgtEl>
                                      </p:cBhvr>
                                    </p:animEffect>
                                  </p:childTnLst>
                                </p:cTn>
                              </p:par>
                              <p:par>
                                <p:cTn id="11" presetID="8" presetClass="entr" presetSubtype="16" fill="hold" grpId="0" nodeType="withEffect">
                                  <p:stCondLst>
                                    <p:cond delay="0"/>
                                  </p:stCondLst>
                                  <p:childTnLst>
                                    <p:set>
                                      <p:cBhvr>
                                        <p:cTn id="12" dur="1" fill="hold">
                                          <p:stCondLst>
                                            <p:cond delay="0"/>
                                          </p:stCondLst>
                                        </p:cTn>
                                        <p:tgtEl>
                                          <p:spTgt spid="849925"/>
                                        </p:tgtEl>
                                        <p:attrNameLst>
                                          <p:attrName>style.visibility</p:attrName>
                                        </p:attrNameLst>
                                      </p:cBhvr>
                                      <p:to>
                                        <p:strVal val="visible"/>
                                      </p:to>
                                    </p:set>
                                    <p:animEffect transition="in" filter="diamond(in)">
                                      <p:cBhvr>
                                        <p:cTn id="13" dur="1000"/>
                                        <p:tgtEl>
                                          <p:spTgt spid="849925"/>
                                        </p:tgtEl>
                                      </p:cBhvr>
                                    </p:animEffect>
                                  </p:childTnLst>
                                </p:cTn>
                              </p:par>
                              <p:par>
                                <p:cTn id="14" presetID="8" presetClass="entr" presetSubtype="16" fill="hold" grpId="0" nodeType="withEffect">
                                  <p:stCondLst>
                                    <p:cond delay="0"/>
                                  </p:stCondLst>
                                  <p:childTnLst>
                                    <p:set>
                                      <p:cBhvr>
                                        <p:cTn id="15" dur="1" fill="hold">
                                          <p:stCondLst>
                                            <p:cond delay="0"/>
                                          </p:stCondLst>
                                        </p:cTn>
                                        <p:tgtEl>
                                          <p:spTgt spid="849926"/>
                                        </p:tgtEl>
                                        <p:attrNameLst>
                                          <p:attrName>style.visibility</p:attrName>
                                        </p:attrNameLst>
                                      </p:cBhvr>
                                      <p:to>
                                        <p:strVal val="visible"/>
                                      </p:to>
                                    </p:set>
                                    <p:animEffect transition="in" filter="diamond(in)">
                                      <p:cBhvr>
                                        <p:cTn id="16" dur="1000"/>
                                        <p:tgtEl>
                                          <p:spTgt spid="849926"/>
                                        </p:tgtEl>
                                      </p:cBhvr>
                                    </p:animEffect>
                                  </p:childTnLst>
                                </p:cTn>
                              </p:par>
                              <p:par>
                                <p:cTn id="17" presetID="8" presetClass="entr" presetSubtype="16" fill="hold" grpId="0" nodeType="withEffect">
                                  <p:stCondLst>
                                    <p:cond delay="0"/>
                                  </p:stCondLst>
                                  <p:childTnLst>
                                    <p:set>
                                      <p:cBhvr>
                                        <p:cTn id="18" dur="1" fill="hold">
                                          <p:stCondLst>
                                            <p:cond delay="0"/>
                                          </p:stCondLst>
                                        </p:cTn>
                                        <p:tgtEl>
                                          <p:spTgt spid="849927"/>
                                        </p:tgtEl>
                                        <p:attrNameLst>
                                          <p:attrName>style.visibility</p:attrName>
                                        </p:attrNameLst>
                                      </p:cBhvr>
                                      <p:to>
                                        <p:strVal val="visible"/>
                                      </p:to>
                                    </p:set>
                                    <p:animEffect transition="in" filter="diamond(in)">
                                      <p:cBhvr>
                                        <p:cTn id="19" dur="1000"/>
                                        <p:tgtEl>
                                          <p:spTgt spid="849927"/>
                                        </p:tgtEl>
                                      </p:cBhvr>
                                    </p:animEffect>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849928"/>
                                        </p:tgtEl>
                                        <p:attrNameLst>
                                          <p:attrName>style.visibility</p:attrName>
                                        </p:attrNameLst>
                                      </p:cBhvr>
                                      <p:to>
                                        <p:strVal val="visible"/>
                                      </p:to>
                                    </p:set>
                                    <p:animEffect transition="in" filter="checkerboard(across)">
                                      <p:cBhvr>
                                        <p:cTn id="24" dur="500"/>
                                        <p:tgtEl>
                                          <p:spTgt spid="849928"/>
                                        </p:tgtEl>
                                      </p:cBhvr>
                                    </p:animEffect>
                                  </p:childTnLst>
                                </p:cTn>
                              </p:par>
                            </p:childTnLst>
                          </p:cTn>
                        </p:par>
                      </p:childTnLst>
                    </p:cTn>
                  </p:par>
                  <p:par>
                    <p:cTn id="25" fill="hold">
                      <p:stCondLst>
                        <p:cond delay="indefinite"/>
                      </p:stCondLst>
                      <p:childTnLst>
                        <p:par>
                          <p:cTn id="26" fill="hold">
                            <p:stCondLst>
                              <p:cond delay="0"/>
                            </p:stCondLst>
                            <p:childTnLst>
                              <p:par>
                                <p:cTn id="27" presetID="5" presetClass="entr" presetSubtype="10" fill="hold" grpId="0" nodeType="clickEffect">
                                  <p:stCondLst>
                                    <p:cond delay="0"/>
                                  </p:stCondLst>
                                  <p:childTnLst>
                                    <p:set>
                                      <p:cBhvr>
                                        <p:cTn id="28" dur="1" fill="hold">
                                          <p:stCondLst>
                                            <p:cond delay="0"/>
                                          </p:stCondLst>
                                        </p:cTn>
                                        <p:tgtEl>
                                          <p:spTgt spid="849929"/>
                                        </p:tgtEl>
                                        <p:attrNameLst>
                                          <p:attrName>style.visibility</p:attrName>
                                        </p:attrNameLst>
                                      </p:cBhvr>
                                      <p:to>
                                        <p:strVal val="visible"/>
                                      </p:to>
                                    </p:set>
                                    <p:animEffect transition="in" filter="checkerboard(across)">
                                      <p:cBhvr>
                                        <p:cTn id="29" dur="500"/>
                                        <p:tgtEl>
                                          <p:spTgt spid="849929"/>
                                        </p:tgtEl>
                                      </p:cBhvr>
                                    </p:animEffect>
                                  </p:childTnLst>
                                </p:cTn>
                              </p:par>
                              <p:par>
                                <p:cTn id="30" presetID="5" presetClass="entr" presetSubtype="10" fill="hold" grpId="0" nodeType="withEffect">
                                  <p:stCondLst>
                                    <p:cond delay="0"/>
                                  </p:stCondLst>
                                  <p:childTnLst>
                                    <p:set>
                                      <p:cBhvr>
                                        <p:cTn id="31" dur="1" fill="hold">
                                          <p:stCondLst>
                                            <p:cond delay="0"/>
                                          </p:stCondLst>
                                        </p:cTn>
                                        <p:tgtEl>
                                          <p:spTgt spid="849931"/>
                                        </p:tgtEl>
                                        <p:attrNameLst>
                                          <p:attrName>style.visibility</p:attrName>
                                        </p:attrNameLst>
                                      </p:cBhvr>
                                      <p:to>
                                        <p:strVal val="visible"/>
                                      </p:to>
                                    </p:set>
                                    <p:animEffect transition="in" filter="checkerboard(across)">
                                      <p:cBhvr>
                                        <p:cTn id="32" dur="500"/>
                                        <p:tgtEl>
                                          <p:spTgt spid="849931"/>
                                        </p:tgtEl>
                                      </p:cBhvr>
                                    </p:animEffect>
                                  </p:childTnLst>
                                </p:cTn>
                              </p:par>
                              <p:par>
                                <p:cTn id="33" presetID="5" presetClass="entr" presetSubtype="10" fill="hold" grpId="0" nodeType="withEffect">
                                  <p:stCondLst>
                                    <p:cond delay="0"/>
                                  </p:stCondLst>
                                  <p:childTnLst>
                                    <p:set>
                                      <p:cBhvr>
                                        <p:cTn id="34" dur="1" fill="hold">
                                          <p:stCondLst>
                                            <p:cond delay="0"/>
                                          </p:stCondLst>
                                        </p:cTn>
                                        <p:tgtEl>
                                          <p:spTgt spid="849932"/>
                                        </p:tgtEl>
                                        <p:attrNameLst>
                                          <p:attrName>style.visibility</p:attrName>
                                        </p:attrNameLst>
                                      </p:cBhvr>
                                      <p:to>
                                        <p:strVal val="visible"/>
                                      </p:to>
                                    </p:set>
                                    <p:animEffect transition="in" filter="checkerboard(across)">
                                      <p:cBhvr>
                                        <p:cTn id="35" dur="500"/>
                                        <p:tgtEl>
                                          <p:spTgt spid="849932"/>
                                        </p:tgtEl>
                                      </p:cBhvr>
                                    </p:animEffect>
                                  </p:childTnLst>
                                </p:cTn>
                              </p:par>
                            </p:childTnLst>
                          </p:cTn>
                        </p:par>
                      </p:childTnLst>
                    </p:cTn>
                  </p:par>
                  <p:par>
                    <p:cTn id="36" fill="hold">
                      <p:stCondLst>
                        <p:cond delay="indefinite"/>
                      </p:stCondLst>
                      <p:childTnLst>
                        <p:par>
                          <p:cTn id="37" fill="hold">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849930"/>
                                        </p:tgtEl>
                                        <p:attrNameLst>
                                          <p:attrName>style.visibility</p:attrName>
                                        </p:attrNameLst>
                                      </p:cBhvr>
                                      <p:to>
                                        <p:strVal val="visible"/>
                                      </p:to>
                                    </p:set>
                                    <p:animEffect transition="in" filter="checkerboard(across)">
                                      <p:cBhvr>
                                        <p:cTn id="40" dur="500"/>
                                        <p:tgtEl>
                                          <p:spTgt spid="849930"/>
                                        </p:tgtEl>
                                      </p:cBhvr>
                                    </p:animEffect>
                                  </p:childTnLst>
                                </p:cTn>
                              </p:par>
                            </p:childTnLst>
                          </p:cTn>
                        </p:par>
                      </p:childTnLst>
                    </p:cTn>
                  </p:par>
                  <p:par>
                    <p:cTn id="41" fill="hold">
                      <p:stCondLst>
                        <p:cond delay="indefinite"/>
                      </p:stCondLst>
                      <p:childTnLst>
                        <p:par>
                          <p:cTn id="42" fill="hold">
                            <p:stCondLst>
                              <p:cond delay="0"/>
                            </p:stCondLst>
                            <p:childTnLst>
                              <p:par>
                                <p:cTn id="43" presetID="5" presetClass="entr" presetSubtype="10" fill="hold" grpId="0" nodeType="clickEffect">
                                  <p:stCondLst>
                                    <p:cond delay="0"/>
                                  </p:stCondLst>
                                  <p:childTnLst>
                                    <p:set>
                                      <p:cBhvr>
                                        <p:cTn id="44" dur="1" fill="hold">
                                          <p:stCondLst>
                                            <p:cond delay="0"/>
                                          </p:stCondLst>
                                        </p:cTn>
                                        <p:tgtEl>
                                          <p:spTgt spid="849934"/>
                                        </p:tgtEl>
                                        <p:attrNameLst>
                                          <p:attrName>style.visibility</p:attrName>
                                        </p:attrNameLst>
                                      </p:cBhvr>
                                      <p:to>
                                        <p:strVal val="visible"/>
                                      </p:to>
                                    </p:set>
                                    <p:animEffect transition="in" filter="checkerboard(across)">
                                      <p:cBhvr>
                                        <p:cTn id="45" dur="500"/>
                                        <p:tgtEl>
                                          <p:spTgt spid="849934"/>
                                        </p:tgtEl>
                                      </p:cBhvr>
                                    </p:animEffect>
                                  </p:childTnLst>
                                </p:cTn>
                              </p:par>
                              <p:par>
                                <p:cTn id="46" presetID="5" presetClass="entr" presetSubtype="10" fill="hold" grpId="0" nodeType="withEffect">
                                  <p:stCondLst>
                                    <p:cond delay="0"/>
                                  </p:stCondLst>
                                  <p:childTnLst>
                                    <p:set>
                                      <p:cBhvr>
                                        <p:cTn id="47" dur="1" fill="hold">
                                          <p:stCondLst>
                                            <p:cond delay="0"/>
                                          </p:stCondLst>
                                        </p:cTn>
                                        <p:tgtEl>
                                          <p:spTgt spid="849936"/>
                                        </p:tgtEl>
                                        <p:attrNameLst>
                                          <p:attrName>style.visibility</p:attrName>
                                        </p:attrNameLst>
                                      </p:cBhvr>
                                      <p:to>
                                        <p:strVal val="visible"/>
                                      </p:to>
                                    </p:set>
                                    <p:animEffect transition="in" filter="checkerboard(across)">
                                      <p:cBhvr>
                                        <p:cTn id="48" dur="500"/>
                                        <p:tgtEl>
                                          <p:spTgt spid="8499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23" grpId="0" animBg="1"/>
      <p:bldP spid="849924" grpId="0" animBg="1"/>
      <p:bldP spid="849925" grpId="0" animBg="1"/>
      <p:bldP spid="849926" grpId="0" animBg="1"/>
      <p:bldP spid="849927" grpId="0" animBg="1"/>
      <p:bldP spid="849928" grpId="0" animBg="1"/>
      <p:bldP spid="849929" grpId="0"/>
      <p:bldP spid="849930" grpId="0"/>
      <p:bldP spid="849931" grpId="0" animBg="1"/>
      <p:bldP spid="849932" grpId="0" animBg="1"/>
      <p:bldP spid="849934" grpId="0" animBg="1"/>
      <p:bldP spid="84993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d-ID" dirty="0"/>
              <a:t>Mengapa perlu Requirement Analysis? </a:t>
            </a:r>
          </a:p>
        </p:txBody>
      </p:sp>
      <p:sp>
        <p:nvSpPr>
          <p:cNvPr id="3" name="Content Placeholder 2"/>
          <p:cNvSpPr>
            <a:spLocks noGrp="1"/>
          </p:cNvSpPr>
          <p:nvPr>
            <p:ph idx="1"/>
          </p:nvPr>
        </p:nvSpPr>
        <p:spPr/>
        <p:txBody>
          <a:bodyPr/>
          <a:lstStyle/>
          <a:p>
            <a:pPr marL="109537" indent="0">
              <a:buNone/>
            </a:pPr>
            <a:r>
              <a:rPr lang="en-US" dirty="0" smtClean="0"/>
              <a:t>When </a:t>
            </a:r>
            <a:r>
              <a:rPr lang="en-US" dirty="0"/>
              <a:t>38 IT professionals in the UK were asked about which project stages caused failure, respondents mentioned “requirements definition” more than any other phase. </a:t>
            </a:r>
          </a:p>
          <a:p>
            <a:endParaRPr lang="id-ID" dirty="0"/>
          </a:p>
        </p:txBody>
      </p:sp>
    </p:spTree>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dirty="0"/>
              <a:t>Requirement Analysis</a:t>
            </a:r>
          </a:p>
        </p:txBody>
      </p:sp>
      <p:sp>
        <p:nvSpPr>
          <p:cNvPr id="5" name="Slide Number Placeholder 5"/>
          <p:cNvSpPr>
            <a:spLocks noGrp="1"/>
          </p:cNvSpPr>
          <p:nvPr>
            <p:ph type="sldNum" sz="quarter" idx="12"/>
          </p:nvPr>
        </p:nvSpPr>
        <p:spPr/>
        <p:txBody>
          <a:bodyPr/>
          <a:lstStyle/>
          <a:p>
            <a:fld id="{85796735-5E53-44A4-B544-124C2350D066}" type="slidenum">
              <a:rPr lang="en-US"/>
              <a:pPr/>
              <a:t>5</a:t>
            </a:fld>
            <a:endParaRPr lang="en-US"/>
          </a:p>
        </p:txBody>
      </p:sp>
      <p:sp>
        <p:nvSpPr>
          <p:cNvPr id="2" name="Content Placeholder 1"/>
          <p:cNvSpPr>
            <a:spLocks noGrp="1"/>
          </p:cNvSpPr>
          <p:nvPr>
            <p:ph idx="1"/>
          </p:nvPr>
        </p:nvSpPr>
        <p:spPr/>
        <p:txBody>
          <a:bodyPr/>
          <a:lstStyle/>
          <a:p>
            <a:r>
              <a:rPr lang="id-ID" dirty="0"/>
              <a:t>Merupakan proses untuk menetapkan layanan-layanan (services) yang dibutuhkan customer dari sebuah system serta batasan-batasan (constraints) dalam pengoperasian sistem dan pengembangannya</a:t>
            </a:r>
          </a:p>
          <a:p>
            <a:r>
              <a:rPr lang="id-ID" dirty="0"/>
              <a:t>Merupakan tugas dari rekayasa perangkat lunak yang menjembatani gap antara alokasi perangkat lunak di tingkat sistem dengan perancangan perangkat lunak.</a:t>
            </a:r>
          </a:p>
          <a:p>
            <a:endParaRPr lang="id-ID" dirty="0"/>
          </a:p>
          <a:p>
            <a:endParaRPr lang="id-ID" dirty="0"/>
          </a:p>
          <a:p>
            <a:endParaRPr lang="id-ID" dirty="0"/>
          </a:p>
          <a:p>
            <a:endParaRPr lang="id-ID" dirty="0"/>
          </a:p>
          <a:p>
            <a:endParaRPr lang="id-ID" dirty="0"/>
          </a:p>
          <a:p>
            <a:endParaRPr lang="id-ID" dirty="0"/>
          </a:p>
        </p:txBody>
      </p:sp>
    </p:spTree>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t>Requirement Analysis</a:t>
            </a:r>
          </a:p>
        </p:txBody>
      </p:sp>
      <p:pic>
        <p:nvPicPr>
          <p:cNvPr id="19459" name="Picture 3"/>
          <p:cNvPicPr>
            <a:picLocks noGrp="1" noChangeAspect="1" noChangeArrowheads="1"/>
          </p:cNvPicPr>
          <p:nvPr>
            <p:ph idx="1"/>
          </p:nvPr>
        </p:nvPicPr>
        <p:blipFill>
          <a:blip r:embed="rId2" cstate="print"/>
          <a:stretch>
            <a:fillRect/>
          </a:stretch>
        </p:blipFill>
        <p:spPr>
          <a:xfrm>
            <a:off x="1392874" y="1527119"/>
            <a:ext cx="6358251" cy="5330881"/>
          </a:xfrm>
        </p:spPr>
      </p:pic>
      <p:sp>
        <p:nvSpPr>
          <p:cNvPr id="5" name="Slide Number Placeholder 5"/>
          <p:cNvSpPr>
            <a:spLocks noGrp="1"/>
          </p:cNvSpPr>
          <p:nvPr>
            <p:ph type="sldNum" sz="quarter" idx="12"/>
          </p:nvPr>
        </p:nvSpPr>
        <p:spPr/>
        <p:txBody>
          <a:bodyPr/>
          <a:lstStyle/>
          <a:p>
            <a:fld id="{58A14205-BF44-49D3-B94B-514FA5BAD73D}" type="slidenum">
              <a:rPr lang="en-US"/>
              <a:pPr/>
              <a:t>6</a:t>
            </a:fld>
            <a:endParaRPr lang="en-US"/>
          </a:p>
        </p:txBody>
      </p:sp>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dirty="0"/>
              <a:t>Requirement Analysis</a:t>
            </a:r>
          </a:p>
        </p:txBody>
      </p:sp>
      <p:sp>
        <p:nvSpPr>
          <p:cNvPr id="20483" name="Rectangle 3"/>
          <p:cNvSpPr>
            <a:spLocks noGrp="1" noChangeArrowheads="1"/>
          </p:cNvSpPr>
          <p:nvPr>
            <p:ph idx="1"/>
          </p:nvPr>
        </p:nvSpPr>
        <p:spPr/>
        <p:txBody>
          <a:bodyPr/>
          <a:lstStyle/>
          <a:p>
            <a:r>
              <a:rPr lang="en-US" dirty="0" err="1"/>
              <a:t>Membantu</a:t>
            </a:r>
            <a:r>
              <a:rPr lang="en-US" dirty="0"/>
              <a:t> software engineers </a:t>
            </a:r>
            <a:r>
              <a:rPr lang="en-US" dirty="0" err="1"/>
              <a:t>untuk</a:t>
            </a:r>
            <a:r>
              <a:rPr lang="en-US" dirty="0"/>
              <a:t> </a:t>
            </a:r>
            <a:r>
              <a:rPr lang="en-US" dirty="0" err="1"/>
              <a:t>memahami</a:t>
            </a:r>
            <a:r>
              <a:rPr lang="en-US" dirty="0"/>
              <a:t> </a:t>
            </a:r>
            <a:r>
              <a:rPr lang="en-US" dirty="0" err="1"/>
              <a:t>masalah</a:t>
            </a:r>
            <a:r>
              <a:rPr lang="en-US" dirty="0"/>
              <a:t> </a:t>
            </a:r>
            <a:r>
              <a:rPr lang="en-US" dirty="0" err="1"/>
              <a:t>dengan</a:t>
            </a:r>
            <a:r>
              <a:rPr lang="en-US" dirty="0"/>
              <a:t> </a:t>
            </a:r>
            <a:r>
              <a:rPr lang="en-US" dirty="0" err="1"/>
              <a:t>lebih</a:t>
            </a:r>
            <a:r>
              <a:rPr lang="en-US" dirty="0"/>
              <a:t> </a:t>
            </a:r>
            <a:r>
              <a:rPr lang="en-US" dirty="0" err="1"/>
              <a:t>baik</a:t>
            </a:r>
            <a:r>
              <a:rPr lang="en-US" dirty="0"/>
              <a:t>.</a:t>
            </a:r>
          </a:p>
          <a:p>
            <a:r>
              <a:rPr lang="en-US" dirty="0" err="1"/>
              <a:t>Menghasilkan</a:t>
            </a:r>
            <a:r>
              <a:rPr lang="en-US" dirty="0"/>
              <a:t> </a:t>
            </a:r>
            <a:r>
              <a:rPr lang="en-US" dirty="0" err="1"/>
              <a:t>pemahamam</a:t>
            </a:r>
            <a:r>
              <a:rPr lang="en-US" dirty="0"/>
              <a:t> </a:t>
            </a:r>
            <a:r>
              <a:rPr lang="en-US" dirty="0" err="1"/>
              <a:t>tertulis</a:t>
            </a:r>
            <a:r>
              <a:rPr lang="en-US" dirty="0"/>
              <a:t> (</a:t>
            </a:r>
            <a:r>
              <a:rPr lang="en-US" dirty="0" err="1"/>
              <a:t>dokumentasi</a:t>
            </a:r>
            <a:r>
              <a:rPr lang="en-US" dirty="0"/>
              <a:t>) </a:t>
            </a:r>
            <a:r>
              <a:rPr lang="en-US" dirty="0" err="1"/>
              <a:t>dari</a:t>
            </a:r>
            <a:r>
              <a:rPr lang="en-US" dirty="0"/>
              <a:t> </a:t>
            </a:r>
            <a:r>
              <a:rPr lang="en-US" dirty="0" err="1"/>
              <a:t>masalah</a:t>
            </a:r>
            <a:r>
              <a:rPr lang="en-US" dirty="0"/>
              <a:t> </a:t>
            </a:r>
            <a:r>
              <a:rPr lang="en-US" dirty="0" err="1"/>
              <a:t>pelanggan</a:t>
            </a:r>
            <a:r>
              <a:rPr lang="en-US" dirty="0"/>
              <a:t>.</a:t>
            </a:r>
          </a:p>
          <a:p>
            <a:r>
              <a:rPr lang="en-US" dirty="0" err="1"/>
              <a:t>Dimulai</a:t>
            </a:r>
            <a:r>
              <a:rPr lang="en-US" dirty="0"/>
              <a:t> </a:t>
            </a:r>
            <a:r>
              <a:rPr lang="en-US" dirty="0" err="1"/>
              <a:t>dengan</a:t>
            </a:r>
            <a:r>
              <a:rPr lang="en-US" dirty="0"/>
              <a:t> </a:t>
            </a:r>
            <a:r>
              <a:rPr lang="en-US" dirty="0" err="1"/>
              <a:t>kegiatan</a:t>
            </a:r>
            <a:r>
              <a:rPr lang="en-US" dirty="0"/>
              <a:t> </a:t>
            </a:r>
            <a:r>
              <a:rPr lang="en-US" dirty="0" err="1"/>
              <a:t>komunikasi</a:t>
            </a:r>
            <a:r>
              <a:rPr lang="en-US" dirty="0"/>
              <a:t> </a:t>
            </a:r>
            <a:r>
              <a:rPr lang="en-US" dirty="0" err="1"/>
              <a:t>berlanjut</a:t>
            </a:r>
            <a:r>
              <a:rPr lang="en-US" dirty="0"/>
              <a:t> </a:t>
            </a:r>
            <a:r>
              <a:rPr lang="en-US" dirty="0" err="1"/>
              <a:t>sampai</a:t>
            </a:r>
            <a:r>
              <a:rPr lang="en-US" dirty="0"/>
              <a:t> </a:t>
            </a:r>
            <a:r>
              <a:rPr lang="en-US" dirty="0" err="1"/>
              <a:t>pada</a:t>
            </a:r>
            <a:r>
              <a:rPr lang="en-US" dirty="0"/>
              <a:t> </a:t>
            </a:r>
            <a:r>
              <a:rPr lang="en-US" dirty="0" err="1"/>
              <a:t>kegiatan</a:t>
            </a:r>
            <a:r>
              <a:rPr lang="en-US" dirty="0"/>
              <a:t> </a:t>
            </a:r>
            <a:r>
              <a:rPr lang="en-US" dirty="0" err="1"/>
              <a:t>pemodelan</a:t>
            </a:r>
            <a:r>
              <a:rPr lang="en-US" dirty="0" smtClean="0"/>
              <a:t>.</a:t>
            </a:r>
          </a:p>
          <a:p>
            <a:r>
              <a:rPr lang="en-US" altLang="zh-CN" dirty="0" err="1" smtClean="0">
                <a:ea typeface="宋体" charset="-122"/>
              </a:rPr>
              <a:t>Membuat</a:t>
            </a:r>
            <a:r>
              <a:rPr lang="en-US" altLang="zh-CN" dirty="0" smtClean="0">
                <a:ea typeface="宋体" charset="-122"/>
              </a:rPr>
              <a:t>  </a:t>
            </a:r>
            <a:r>
              <a:rPr lang="en-US" altLang="zh-CN" dirty="0" err="1" smtClean="0">
                <a:ea typeface="宋体" charset="-122"/>
              </a:rPr>
              <a:t>kebutuhan</a:t>
            </a:r>
            <a:r>
              <a:rPr lang="en-US" altLang="zh-CN" dirty="0" smtClean="0">
                <a:ea typeface="宋体" charset="-122"/>
              </a:rPr>
              <a:t> </a:t>
            </a:r>
            <a:r>
              <a:rPr lang="en-US" altLang="zh-CN" dirty="0" err="1" smtClean="0">
                <a:ea typeface="宋体" charset="-122"/>
              </a:rPr>
              <a:t>jadi</a:t>
            </a:r>
            <a:r>
              <a:rPr lang="en-US" altLang="zh-CN" dirty="0" smtClean="0">
                <a:ea typeface="宋体" charset="-122"/>
              </a:rPr>
              <a:t> </a:t>
            </a:r>
            <a:r>
              <a:rPr lang="en-US" altLang="zh-CN" dirty="0" err="1" smtClean="0">
                <a:ea typeface="宋体" charset="-122"/>
              </a:rPr>
              <a:t>spesifik</a:t>
            </a:r>
            <a:r>
              <a:rPr lang="en-US" altLang="zh-CN" dirty="0" smtClean="0">
                <a:ea typeface="宋体" charset="-122"/>
              </a:rPr>
              <a:t>, </a:t>
            </a:r>
            <a:r>
              <a:rPr lang="en-US" altLang="zh-CN" dirty="0" err="1" smtClean="0">
                <a:ea typeface="宋体" charset="-122"/>
              </a:rPr>
              <a:t>jelas</a:t>
            </a:r>
            <a:r>
              <a:rPr lang="en-US" altLang="zh-CN" dirty="0" smtClean="0">
                <a:ea typeface="宋体" charset="-122"/>
              </a:rPr>
              <a:t> </a:t>
            </a:r>
            <a:r>
              <a:rPr lang="en-US" altLang="zh-CN" dirty="0" err="1" smtClean="0">
                <a:ea typeface="宋体" charset="-122"/>
              </a:rPr>
              <a:t>dan</a:t>
            </a:r>
            <a:r>
              <a:rPr lang="en-US" altLang="zh-CN" dirty="0" smtClean="0">
                <a:ea typeface="宋体" charset="-122"/>
              </a:rPr>
              <a:t> </a:t>
            </a:r>
            <a:r>
              <a:rPr lang="en-US" altLang="zh-CN" dirty="0" err="1" smtClean="0">
                <a:ea typeface="宋体" charset="-122"/>
              </a:rPr>
              <a:t>tidak</a:t>
            </a:r>
            <a:r>
              <a:rPr lang="en-US" altLang="zh-CN" dirty="0" smtClean="0">
                <a:ea typeface="宋体" charset="-122"/>
              </a:rPr>
              <a:t> </a:t>
            </a:r>
            <a:r>
              <a:rPr lang="en-US" altLang="zh-CN" dirty="0" err="1" smtClean="0">
                <a:ea typeface="宋体" charset="-122"/>
              </a:rPr>
              <a:t>ambigu</a:t>
            </a:r>
            <a:endParaRPr lang="en-US" dirty="0"/>
          </a:p>
          <a:p>
            <a:endParaRPr lang="en-US" dirty="0"/>
          </a:p>
        </p:txBody>
      </p:sp>
      <p:sp>
        <p:nvSpPr>
          <p:cNvPr id="5" name="Slide Number Placeholder 5"/>
          <p:cNvSpPr>
            <a:spLocks noGrp="1"/>
          </p:cNvSpPr>
          <p:nvPr>
            <p:ph type="sldNum" sz="quarter" idx="12"/>
          </p:nvPr>
        </p:nvSpPr>
        <p:spPr/>
        <p:txBody>
          <a:bodyPr/>
          <a:lstStyle/>
          <a:p>
            <a:fld id="{90ECB638-E66D-431C-BD1B-DFF56EEA5E0E}" type="slidenum">
              <a:rPr lang="en-US"/>
              <a:pPr/>
              <a:t>7</a:t>
            </a:fld>
            <a:endParaRPr lang="en-US"/>
          </a:p>
        </p:txBody>
      </p:sp>
    </p:spTree>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Requirement Analysis</a:t>
            </a:r>
            <a:endParaRPr lang="en-US" dirty="0"/>
          </a:p>
        </p:txBody>
      </p:sp>
      <p:sp>
        <p:nvSpPr>
          <p:cNvPr id="3" name="Content Placeholder 2"/>
          <p:cNvSpPr>
            <a:spLocks noGrp="1"/>
          </p:cNvSpPr>
          <p:nvPr>
            <p:ph idx="1"/>
          </p:nvPr>
        </p:nvSpPr>
        <p:spPr/>
        <p:txBody>
          <a:bodyPr/>
          <a:lstStyle/>
          <a:p>
            <a:r>
              <a:rPr lang="en-US" dirty="0" err="1" smtClean="0">
                <a:latin typeface="Gill Sans MT" pitchFamily="34" charset="0"/>
              </a:rPr>
              <a:t>Menghasilkan</a:t>
            </a:r>
            <a:r>
              <a:rPr lang="en-US" dirty="0" smtClean="0">
                <a:latin typeface="Gill Sans MT" pitchFamily="34" charset="0"/>
              </a:rPr>
              <a:t> </a:t>
            </a:r>
            <a:r>
              <a:rPr lang="en-US" dirty="0" err="1" smtClean="0">
                <a:latin typeface="Gill Sans MT" pitchFamily="34" charset="0"/>
              </a:rPr>
              <a:t>Spesifikasi</a:t>
            </a:r>
            <a:r>
              <a:rPr lang="en-US" dirty="0" smtClean="0">
                <a:latin typeface="Gill Sans MT" pitchFamily="34" charset="0"/>
              </a:rPr>
              <a:t> </a:t>
            </a:r>
            <a:r>
              <a:rPr lang="en-US" dirty="0" err="1" smtClean="0">
                <a:latin typeface="Gill Sans MT" pitchFamily="34" charset="0"/>
              </a:rPr>
              <a:t>Kebutuhan</a:t>
            </a:r>
            <a:r>
              <a:rPr lang="en-US" dirty="0" smtClean="0">
                <a:latin typeface="Gill Sans MT" pitchFamily="34" charset="0"/>
              </a:rPr>
              <a:t> </a:t>
            </a:r>
            <a:r>
              <a:rPr lang="en-US" dirty="0" err="1" smtClean="0">
                <a:latin typeface="Gill Sans MT" pitchFamily="34" charset="0"/>
              </a:rPr>
              <a:t>Perangkat</a:t>
            </a:r>
            <a:r>
              <a:rPr lang="en-US" dirty="0" smtClean="0">
                <a:latin typeface="Gill Sans MT" pitchFamily="34" charset="0"/>
              </a:rPr>
              <a:t> </a:t>
            </a:r>
            <a:r>
              <a:rPr lang="en-US" dirty="0" err="1" smtClean="0">
                <a:latin typeface="Gill Sans MT" pitchFamily="34" charset="0"/>
              </a:rPr>
              <a:t>Lunak</a:t>
            </a:r>
            <a:endParaRPr lang="en-US" dirty="0" smtClean="0">
              <a:latin typeface="Gill Sans MT" pitchFamily="34" charset="0"/>
            </a:endParaRPr>
          </a:p>
          <a:p>
            <a:r>
              <a:rPr lang="en-US" dirty="0" err="1" smtClean="0">
                <a:latin typeface="Gill Sans MT" pitchFamily="34" charset="0"/>
              </a:rPr>
              <a:t>Memberikan</a:t>
            </a:r>
            <a:r>
              <a:rPr lang="en-US" dirty="0" smtClean="0">
                <a:latin typeface="Gill Sans MT" pitchFamily="34" charset="0"/>
              </a:rPr>
              <a:t> model yang </a:t>
            </a:r>
            <a:r>
              <a:rPr lang="en-US" dirty="0" err="1" smtClean="0">
                <a:latin typeface="Gill Sans MT" pitchFamily="34" charset="0"/>
              </a:rPr>
              <a:t>digunakan</a:t>
            </a:r>
            <a:r>
              <a:rPr lang="en-US" dirty="0" smtClean="0">
                <a:latin typeface="Gill Sans MT" pitchFamily="34" charset="0"/>
              </a:rPr>
              <a:t> </a:t>
            </a:r>
            <a:r>
              <a:rPr lang="en-US" dirty="0" err="1" smtClean="0">
                <a:latin typeface="Gill Sans MT" pitchFamily="34" charset="0"/>
              </a:rPr>
              <a:t>sebagai</a:t>
            </a:r>
            <a:r>
              <a:rPr lang="en-US" dirty="0" smtClean="0">
                <a:latin typeface="Gill Sans MT" pitchFamily="34" charset="0"/>
              </a:rPr>
              <a:t> </a:t>
            </a:r>
            <a:r>
              <a:rPr lang="en-US" dirty="0" err="1" smtClean="0">
                <a:latin typeface="Gill Sans MT" pitchFamily="34" charset="0"/>
              </a:rPr>
              <a:t>dasar</a:t>
            </a:r>
            <a:r>
              <a:rPr lang="en-US" dirty="0" smtClean="0">
                <a:latin typeface="Gill Sans MT" pitchFamily="34" charset="0"/>
              </a:rPr>
              <a:t> </a:t>
            </a:r>
            <a:r>
              <a:rPr lang="en-US" dirty="0" err="1" smtClean="0">
                <a:latin typeface="Gill Sans MT" pitchFamily="34" charset="0"/>
              </a:rPr>
              <a:t>untuk</a:t>
            </a:r>
            <a:r>
              <a:rPr lang="en-US" dirty="0" smtClean="0">
                <a:latin typeface="Gill Sans MT" pitchFamily="34" charset="0"/>
              </a:rPr>
              <a:t> </a:t>
            </a:r>
            <a:r>
              <a:rPr lang="en-US" dirty="0" err="1" smtClean="0">
                <a:latin typeface="Gill Sans MT" pitchFamily="34" charset="0"/>
              </a:rPr>
              <a:t>tahap</a:t>
            </a:r>
            <a:r>
              <a:rPr lang="en-US" dirty="0" smtClean="0">
                <a:latin typeface="Gill Sans MT" pitchFamily="34" charset="0"/>
              </a:rPr>
              <a:t> </a:t>
            </a:r>
            <a:r>
              <a:rPr lang="en-US" dirty="0" err="1" smtClean="0">
                <a:latin typeface="Gill Sans MT" pitchFamily="34" charset="0"/>
              </a:rPr>
              <a:t>perancangan</a:t>
            </a:r>
            <a:endParaRPr lang="en-US" dirty="0" smtClean="0">
              <a:latin typeface="Gill Sans MT" pitchFamily="34" charset="0"/>
            </a:endParaRPr>
          </a:p>
          <a:p>
            <a:endParaRPr lang="en-US" dirty="0"/>
          </a:p>
        </p:txBody>
      </p:sp>
    </p:spTree>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descr="Rectangle: Click to edit Master text styles&#10;Second level&#10;Third level&#10;Fourth level&#10;Fifth level"/>
          <p:cNvSpPr>
            <a:spLocks noGrp="1" noChangeArrowheads="1"/>
          </p:cNvSpPr>
          <p:nvPr>
            <p:ph idx="1"/>
          </p:nvPr>
        </p:nvSpPr>
        <p:spPr/>
        <p:txBody>
          <a:bodyPr/>
          <a:lstStyle/>
          <a:p>
            <a:r>
              <a:rPr lang="en-US" altLang="zh-CN" dirty="0" err="1" smtClean="0">
                <a:ea typeface="宋体" charset="-122"/>
              </a:rPr>
              <a:t>Kebutuhan</a:t>
            </a:r>
            <a:r>
              <a:rPr lang="en-US" altLang="zh-CN" dirty="0" smtClean="0">
                <a:ea typeface="宋体" charset="-122"/>
              </a:rPr>
              <a:t> (requirement) </a:t>
            </a:r>
            <a:r>
              <a:rPr lang="en-US" altLang="zh-CN" dirty="0" err="1" smtClean="0">
                <a:ea typeface="宋体" charset="-122"/>
              </a:rPr>
              <a:t>merupakan</a:t>
            </a:r>
            <a:r>
              <a:rPr lang="en-US" altLang="zh-CN" dirty="0" smtClean="0">
                <a:ea typeface="宋体" charset="-122"/>
              </a:rPr>
              <a:t> </a:t>
            </a:r>
            <a:r>
              <a:rPr lang="en-US" altLang="zh-CN" dirty="0" err="1" smtClean="0">
                <a:ea typeface="宋体" charset="-122"/>
              </a:rPr>
              <a:t>Deskripsi</a:t>
            </a:r>
            <a:r>
              <a:rPr lang="en-US" altLang="zh-CN" dirty="0" smtClean="0">
                <a:ea typeface="宋体" charset="-122"/>
              </a:rPr>
              <a:t>/</a:t>
            </a:r>
            <a:r>
              <a:rPr lang="en-US" altLang="zh-CN" dirty="0" err="1" smtClean="0">
                <a:ea typeface="宋体" charset="-122"/>
              </a:rPr>
              <a:t>pernyataan</a:t>
            </a:r>
            <a:r>
              <a:rPr lang="en-US" altLang="zh-CN" dirty="0" smtClean="0">
                <a:ea typeface="宋体" charset="-122"/>
              </a:rPr>
              <a:t> </a:t>
            </a:r>
            <a:r>
              <a:rPr lang="en-US" altLang="zh-CN" dirty="0" err="1" smtClean="0">
                <a:ea typeface="宋体" charset="-122"/>
              </a:rPr>
              <a:t>dari</a:t>
            </a:r>
            <a:r>
              <a:rPr lang="en-US" altLang="zh-CN" dirty="0" smtClean="0">
                <a:ea typeface="宋体" charset="-122"/>
              </a:rPr>
              <a:t> l</a:t>
            </a:r>
            <a:r>
              <a:rPr lang="en-GB" dirty="0" err="1" smtClean="0"/>
              <a:t>ayanan-layanan</a:t>
            </a:r>
            <a:r>
              <a:rPr lang="en-GB" dirty="0" smtClean="0"/>
              <a:t> (services) yang </a:t>
            </a:r>
            <a:r>
              <a:rPr lang="en-GB" dirty="0" err="1" smtClean="0"/>
              <a:t>dibutuhkan</a:t>
            </a:r>
            <a:r>
              <a:rPr lang="en-GB" dirty="0" smtClean="0"/>
              <a:t> customer </a:t>
            </a:r>
            <a:r>
              <a:rPr lang="en-GB" dirty="0" err="1" smtClean="0"/>
              <a:t>dari</a:t>
            </a:r>
            <a:r>
              <a:rPr lang="en-GB" dirty="0" smtClean="0"/>
              <a:t> </a:t>
            </a:r>
            <a:r>
              <a:rPr lang="en-GB" dirty="0" err="1" smtClean="0"/>
              <a:t>sebuah</a:t>
            </a:r>
            <a:r>
              <a:rPr lang="en-GB" dirty="0" smtClean="0"/>
              <a:t> system </a:t>
            </a:r>
            <a:r>
              <a:rPr lang="en-GB" dirty="0" err="1" smtClean="0"/>
              <a:t>serta</a:t>
            </a:r>
            <a:r>
              <a:rPr lang="en-GB" dirty="0" smtClean="0"/>
              <a:t> </a:t>
            </a:r>
            <a:r>
              <a:rPr lang="en-GB" dirty="0" err="1" smtClean="0"/>
              <a:t>batasan-batasan</a:t>
            </a:r>
            <a:r>
              <a:rPr lang="en-GB" dirty="0" smtClean="0"/>
              <a:t> (constraints) </a:t>
            </a:r>
            <a:r>
              <a:rPr lang="en-GB" dirty="0" err="1" smtClean="0"/>
              <a:t>dalam</a:t>
            </a:r>
            <a:r>
              <a:rPr lang="en-GB" dirty="0" smtClean="0"/>
              <a:t> </a:t>
            </a:r>
            <a:r>
              <a:rPr lang="en-GB" dirty="0" err="1" smtClean="0"/>
              <a:t>pengoperasian</a:t>
            </a:r>
            <a:r>
              <a:rPr lang="en-GB" dirty="0" smtClean="0"/>
              <a:t> </a:t>
            </a:r>
            <a:r>
              <a:rPr lang="en-GB" dirty="0" err="1" smtClean="0"/>
              <a:t>sistem</a:t>
            </a:r>
            <a:r>
              <a:rPr lang="en-GB" dirty="0" smtClean="0"/>
              <a:t> </a:t>
            </a:r>
            <a:r>
              <a:rPr lang="en-GB" dirty="0" err="1" smtClean="0"/>
              <a:t>dan</a:t>
            </a:r>
            <a:r>
              <a:rPr lang="en-GB" dirty="0" smtClean="0"/>
              <a:t> </a:t>
            </a:r>
            <a:r>
              <a:rPr lang="en-GB" dirty="0" err="1" smtClean="0"/>
              <a:t>pengembangannya</a:t>
            </a:r>
            <a:r>
              <a:rPr lang="en-GB" dirty="0" smtClean="0"/>
              <a:t>.</a:t>
            </a:r>
            <a:endParaRPr lang="en-US" altLang="zh-CN" dirty="0" smtClean="0">
              <a:ea typeface="宋体" charset="-122"/>
            </a:endParaRPr>
          </a:p>
        </p:txBody>
      </p:sp>
      <p:sp>
        <p:nvSpPr>
          <p:cNvPr id="2" name="Title 1"/>
          <p:cNvSpPr>
            <a:spLocks noGrp="1"/>
          </p:cNvSpPr>
          <p:nvPr>
            <p:ph type="title"/>
          </p:nvPr>
        </p:nvSpPr>
        <p:spPr/>
        <p:txBody>
          <a:bodyPr/>
          <a:lstStyle/>
          <a:p>
            <a:r>
              <a:rPr lang="id-ID" dirty="0"/>
              <a:t>Pengertian Kebutuhan (Requirement)</a:t>
            </a:r>
          </a:p>
        </p:txBody>
      </p:sp>
    </p:spTree>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1060</TotalTime>
  <Words>1105</Words>
  <Application>Microsoft Office PowerPoint</Application>
  <PresentationFormat>On-screen Show (4:3)</PresentationFormat>
  <Paragraphs>180</Paragraphs>
  <Slides>29</Slides>
  <Notes>1</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29</vt:i4>
      </vt:variant>
    </vt:vector>
  </HeadingPairs>
  <TitlesOfParts>
    <vt:vector size="43" baseType="lpstr">
      <vt:lpstr>宋体</vt:lpstr>
      <vt:lpstr>Calibri</vt:lpstr>
      <vt:lpstr>Georgia</vt:lpstr>
      <vt:lpstr>Gill Sans MT</vt:lpstr>
      <vt:lpstr>KodchiangUPC</vt:lpstr>
      <vt:lpstr>新細明體</vt:lpstr>
      <vt:lpstr>新細明體</vt:lpstr>
      <vt:lpstr>Symbol</vt:lpstr>
      <vt:lpstr>Tempus Sans ITC</vt:lpstr>
      <vt:lpstr>Trebuchet MS</vt:lpstr>
      <vt:lpstr>Verdana</vt:lpstr>
      <vt:lpstr>Wingdings</vt:lpstr>
      <vt:lpstr>Wingdings 2</vt:lpstr>
      <vt:lpstr>Urban</vt:lpstr>
      <vt:lpstr>Requirement Analysis</vt:lpstr>
      <vt:lpstr>Kompetensi</vt:lpstr>
      <vt:lpstr>Siklus Pengembangan PL</vt:lpstr>
      <vt:lpstr>Mengapa perlu Requirement Analysis? </vt:lpstr>
      <vt:lpstr>Requirement Analysis</vt:lpstr>
      <vt:lpstr>Requirement Analysis</vt:lpstr>
      <vt:lpstr>Requirement Analysis</vt:lpstr>
      <vt:lpstr>Requirement Analysis</vt:lpstr>
      <vt:lpstr>Pengertian Kebutuhan (Requirement)</vt:lpstr>
      <vt:lpstr>Kebutuhan (Requirement)</vt:lpstr>
      <vt:lpstr>Functional requirements</vt:lpstr>
      <vt:lpstr>Non-functional requirements</vt:lpstr>
      <vt:lpstr>Non-functional classifications</vt:lpstr>
      <vt:lpstr>Non-functional requirement types</vt:lpstr>
      <vt:lpstr>Aktivitas Dalam Requirement Analysis</vt:lpstr>
      <vt:lpstr>Requirement Analysis </vt:lpstr>
      <vt:lpstr>Miskonsepsi Kebutuhan</vt:lpstr>
      <vt:lpstr>The Challenge: Managing Your Requirements Unmanaged requirements cause unmanageable budgets</vt:lpstr>
      <vt:lpstr>Stake Holder</vt:lpstr>
      <vt:lpstr>Teknik Pengumpulan Kebutuhan Perangkat Lunak</vt:lpstr>
      <vt:lpstr>Interview</vt:lpstr>
      <vt:lpstr>Tahapan Interview</vt:lpstr>
      <vt:lpstr>Tahapan Interview</vt:lpstr>
      <vt:lpstr>Tahapan Interview</vt:lpstr>
      <vt:lpstr>Tahapan Interview</vt:lpstr>
      <vt:lpstr>Analisis Dokumen</vt:lpstr>
      <vt:lpstr>Kuisioner</vt:lpstr>
      <vt:lpstr>Studi kasus</vt:lpstr>
      <vt:lpstr>PowerPoint Presentation</vt:lpstr>
    </vt:vector>
  </TitlesOfParts>
  <Company>stikom-db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 Analysis</dc:title>
  <dc:creator>eriya</dc:creator>
  <cp:lastModifiedBy>Marcello Singadji</cp:lastModifiedBy>
  <cp:revision>58</cp:revision>
  <dcterms:created xsi:type="dcterms:W3CDTF">2010-10-04T15:26:52Z</dcterms:created>
  <dcterms:modified xsi:type="dcterms:W3CDTF">2016-09-21T03:03:08Z</dcterms:modified>
</cp:coreProperties>
</file>