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57" r:id="rId4"/>
    <p:sldId id="258" r:id="rId5"/>
    <p:sldId id="279" r:id="rId6"/>
    <p:sldId id="259" r:id="rId7"/>
    <p:sldId id="260" r:id="rId8"/>
    <p:sldId id="261" r:id="rId9"/>
    <p:sldId id="262" r:id="rId10"/>
    <p:sldId id="263" r:id="rId11"/>
    <p:sldId id="268" r:id="rId12"/>
    <p:sldId id="280" r:id="rId13"/>
    <p:sldId id="285" r:id="rId14"/>
    <p:sldId id="28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867F69B-851D-42B3-867F-3B601C5344DA}"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E2EB-0FE8-4432-98D3-22576534C2A0}"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67F69B-851D-42B3-867F-3B601C5344DA}"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E2EB-0FE8-4432-98D3-22576534C2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67F69B-851D-42B3-867F-3B601C5344DA}" type="datetimeFigureOut">
              <a:rPr lang="en-US" smtClean="0"/>
              <a:pPr/>
              <a:t>4/12/2013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3109E2EB-0FE8-4432-98D3-22576534C2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67F69B-851D-42B3-867F-3B601C5344DA}"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E2EB-0FE8-4432-98D3-22576534C2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67F69B-851D-42B3-867F-3B601C5344DA}" type="datetimeFigureOut">
              <a:rPr lang="en-US" smtClean="0"/>
              <a:pPr/>
              <a:t>4/12/2013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9E2EB-0FE8-4432-98D3-22576534C2A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67F69B-851D-42B3-867F-3B601C5344DA}" type="datetimeFigureOut">
              <a:rPr lang="en-US" smtClean="0"/>
              <a:pPr/>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9E2EB-0FE8-4432-98D3-22576534C2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67F69B-851D-42B3-867F-3B601C5344DA}" type="datetimeFigureOut">
              <a:rPr lang="en-US" smtClean="0"/>
              <a:pPr/>
              <a:t>4/12/2013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09E2EB-0FE8-4432-98D3-22576534C2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67F69B-851D-42B3-867F-3B601C5344DA}" type="datetimeFigureOut">
              <a:rPr lang="en-US" smtClean="0"/>
              <a:pPr/>
              <a:t>4/12/2013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09E2EB-0FE8-4432-98D3-22576534C2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7F69B-851D-42B3-867F-3B601C5344DA}" type="datetimeFigureOut">
              <a:rPr lang="en-US" smtClean="0"/>
              <a:pPr/>
              <a:t>4/12/2013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09E2EB-0FE8-4432-98D3-22576534C2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67F69B-851D-42B3-867F-3B601C5344DA}" type="datetimeFigureOut">
              <a:rPr lang="en-US" smtClean="0"/>
              <a:pPr/>
              <a:t>4/12/2013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9E2EB-0FE8-4432-98D3-22576534C2A0}"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3867F69B-851D-42B3-867F-3B601C5344DA}" type="datetimeFigureOut">
              <a:rPr lang="en-US" smtClean="0"/>
              <a:pPr/>
              <a:t>4/12/2013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3109E2EB-0FE8-4432-98D3-22576534C2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867F69B-851D-42B3-867F-3B601C5344DA}" type="datetimeFigureOut">
              <a:rPr lang="en-US" smtClean="0"/>
              <a:pPr/>
              <a:t>4/12/2013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109E2EB-0FE8-4432-98D3-22576534C2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8077200" cy="1143000"/>
          </a:xfrm>
        </p:spPr>
        <p:txBody>
          <a:bodyPr>
            <a:normAutofit fontScale="90000"/>
          </a:bodyPr>
          <a:lstStyle/>
          <a:p>
            <a:r>
              <a:rPr lang="en-US" sz="4800" dirty="0" err="1" smtClean="0"/>
              <a:t>Rekayasa</a:t>
            </a:r>
            <a:r>
              <a:rPr lang="en-US" sz="4800" dirty="0" smtClean="0"/>
              <a:t> </a:t>
            </a:r>
            <a:r>
              <a:rPr lang="en-US" sz="4800" dirty="0" err="1" smtClean="0"/>
              <a:t>Perangkat</a:t>
            </a:r>
            <a:r>
              <a:rPr lang="en-US" sz="4800" dirty="0" smtClean="0"/>
              <a:t> </a:t>
            </a:r>
            <a:r>
              <a:rPr lang="en-US" sz="4800" dirty="0" err="1" smtClean="0"/>
              <a:t>Lunak</a:t>
            </a:r>
            <a:r>
              <a:rPr lang="en-US" sz="4800" dirty="0" smtClean="0"/>
              <a:t> (Software Engineering)</a:t>
            </a:r>
            <a:r>
              <a:rPr lang="en-US" sz="4400" dirty="0" smtClean="0"/>
              <a:t/>
            </a:r>
            <a:br>
              <a:rPr lang="en-US" sz="4400" dirty="0" smtClean="0"/>
            </a:br>
            <a:endParaRPr lang="en-US" dirty="0"/>
          </a:p>
        </p:txBody>
      </p:sp>
      <p:sp>
        <p:nvSpPr>
          <p:cNvPr id="3" name="Subtitle 2"/>
          <p:cNvSpPr>
            <a:spLocks noGrp="1"/>
          </p:cNvSpPr>
          <p:nvPr>
            <p:ph type="subTitle" idx="1"/>
          </p:nvPr>
        </p:nvSpPr>
        <p:spPr>
          <a:xfrm>
            <a:off x="685800" y="3505200"/>
            <a:ext cx="8001000" cy="1575816"/>
          </a:xfrm>
        </p:spPr>
        <p:txBody>
          <a:bodyPr>
            <a:noAutofit/>
          </a:bodyPr>
          <a:lstStyle/>
          <a:p>
            <a:endParaRPr lang="en-US" sz="1600" dirty="0" smtClean="0"/>
          </a:p>
          <a:p>
            <a:endParaRPr lang="en-US" sz="1800" dirty="0" smtClean="0"/>
          </a:p>
          <a:p>
            <a:endParaRPr lang="en-US" sz="1800" dirty="0" smtClean="0"/>
          </a:p>
          <a:p>
            <a:r>
              <a:rPr lang="en-US" sz="1800" dirty="0" err="1" smtClean="0"/>
              <a:t>Pertemuan</a:t>
            </a:r>
            <a:r>
              <a:rPr lang="en-US" sz="1800" dirty="0" smtClean="0"/>
              <a:t>  2</a:t>
            </a:r>
          </a:p>
          <a:p>
            <a:r>
              <a:rPr lang="en-US" sz="2800" dirty="0" smtClean="0">
                <a:solidFill>
                  <a:srgbClr val="FFFF00"/>
                </a:solidFill>
              </a:rPr>
              <a:t>Software </a:t>
            </a:r>
            <a:r>
              <a:rPr lang="en-US" sz="2800" dirty="0" err="1" smtClean="0">
                <a:solidFill>
                  <a:srgbClr val="FFFF00"/>
                </a:solidFill>
              </a:rPr>
              <a:t>dan</a:t>
            </a:r>
            <a:r>
              <a:rPr lang="en-US" sz="2800" dirty="0" smtClean="0">
                <a:solidFill>
                  <a:srgbClr val="FFFF00"/>
                </a:solidFill>
              </a:rPr>
              <a:t> </a:t>
            </a:r>
            <a:r>
              <a:rPr lang="en-US" sz="2800" dirty="0" err="1" smtClean="0">
                <a:solidFill>
                  <a:srgbClr val="FFFF00"/>
                </a:solidFill>
              </a:rPr>
              <a:t>Karakteristiknya</a:t>
            </a:r>
            <a:endParaRPr lang="en-US" sz="2800" dirty="0" smtClean="0">
              <a:solidFill>
                <a:srgbClr val="FFFF00"/>
              </a:solidFill>
            </a:endParaRPr>
          </a:p>
          <a:p>
            <a:endParaRPr lang="en-US" sz="1600" dirty="0" smtClean="0"/>
          </a:p>
          <a:p>
            <a:pPr algn="r"/>
            <a:r>
              <a:rPr lang="en-US" sz="1600" dirty="0" err="1" smtClean="0"/>
              <a:t>Eriya</a:t>
            </a:r>
            <a:r>
              <a:rPr lang="en-US" sz="1600" dirty="0" smtClean="0"/>
              <a:t>, </a:t>
            </a:r>
            <a:r>
              <a:rPr lang="en-US" sz="1600" dirty="0" err="1" smtClean="0"/>
              <a:t>S.Kom</a:t>
            </a:r>
            <a:r>
              <a:rPr lang="en-US" sz="1600" dirty="0" smtClean="0"/>
              <a:t>, MT</a:t>
            </a:r>
          </a:p>
          <a:p>
            <a:endParaRPr lang="en-US"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Tipe-tipe</a:t>
            </a:r>
            <a:r>
              <a:rPr lang="en-US" dirty="0" smtClean="0"/>
              <a:t> Software (cont)</a:t>
            </a:r>
            <a:endParaRPr lang="en-US" dirty="0"/>
          </a:p>
        </p:txBody>
      </p:sp>
      <p:sp>
        <p:nvSpPr>
          <p:cNvPr id="3" name="Content Placeholder 2"/>
          <p:cNvSpPr>
            <a:spLocks noGrp="1"/>
          </p:cNvSpPr>
          <p:nvPr>
            <p:ph idx="1"/>
          </p:nvPr>
        </p:nvSpPr>
        <p:spPr>
          <a:xfrm>
            <a:off x="457200" y="1600200"/>
            <a:ext cx="8305800" cy="5029200"/>
          </a:xfrm>
        </p:spPr>
        <p:txBody>
          <a:bodyPr>
            <a:noAutofit/>
          </a:bodyPr>
          <a:lstStyle/>
          <a:p>
            <a:pPr marL="347663" indent="-347663" fontAlgn="auto">
              <a:spcAft>
                <a:spcPts val="0"/>
              </a:spcAft>
              <a:buFont typeface="Wingdings" pitchFamily="2" charset="2"/>
              <a:buChar char="q"/>
              <a:defRPr/>
            </a:pPr>
            <a:r>
              <a:rPr lang="en-US" dirty="0" smtClean="0"/>
              <a:t>Web Application  (</a:t>
            </a:r>
            <a:r>
              <a:rPr lang="en-US" dirty="0" err="1" smtClean="0"/>
              <a:t>WebApps</a:t>
            </a:r>
            <a:r>
              <a:rPr lang="en-US" dirty="0" smtClean="0"/>
              <a:t>)</a:t>
            </a:r>
          </a:p>
          <a:p>
            <a:pPr marL="347663" indent="-347663" fontAlgn="auto">
              <a:spcAft>
                <a:spcPts val="0"/>
              </a:spcAft>
              <a:buFont typeface="Wingdings"/>
              <a:buNone/>
              <a:defRPr/>
            </a:pPr>
            <a:r>
              <a:rPr lang="en-US" dirty="0" smtClean="0"/>
              <a:t>	Software yang </a:t>
            </a:r>
            <a:r>
              <a:rPr lang="en-US" dirty="0" err="1" smtClean="0"/>
              <a:t>berpusat</a:t>
            </a:r>
            <a:r>
              <a:rPr lang="en-US" dirty="0" smtClean="0"/>
              <a:t> </a:t>
            </a:r>
            <a:r>
              <a:rPr lang="en-US" dirty="0" err="1" smtClean="0"/>
              <a:t>pada</a:t>
            </a:r>
            <a:r>
              <a:rPr lang="en-US" dirty="0" smtClean="0"/>
              <a:t> </a:t>
            </a:r>
            <a:r>
              <a:rPr lang="en-US" dirty="0" err="1" smtClean="0"/>
              <a:t>jaringan</a:t>
            </a:r>
            <a:r>
              <a:rPr lang="en-US" dirty="0" smtClean="0"/>
              <a:t>. Software </a:t>
            </a:r>
            <a:r>
              <a:rPr lang="en-US" dirty="0" err="1" smtClean="0"/>
              <a:t>ini</a:t>
            </a:r>
            <a:r>
              <a:rPr lang="en-US" dirty="0" smtClean="0"/>
              <a:t> </a:t>
            </a:r>
            <a:r>
              <a:rPr lang="en-US" dirty="0" err="1" smtClean="0"/>
              <a:t>menyajikan</a:t>
            </a:r>
            <a:r>
              <a:rPr lang="en-US" dirty="0" smtClean="0"/>
              <a:t> </a:t>
            </a:r>
            <a:r>
              <a:rPr lang="en-US" dirty="0" err="1" smtClean="0"/>
              <a:t>informasi</a:t>
            </a:r>
            <a:r>
              <a:rPr lang="en-US" dirty="0" smtClean="0"/>
              <a:t> </a:t>
            </a:r>
            <a:r>
              <a:rPr lang="en-US" dirty="0" err="1" smtClean="0"/>
              <a:t>berupa</a:t>
            </a:r>
            <a:r>
              <a:rPr lang="en-US" dirty="0" smtClean="0"/>
              <a:t> text </a:t>
            </a:r>
            <a:r>
              <a:rPr lang="en-US" dirty="0" err="1" smtClean="0"/>
              <a:t>atau</a:t>
            </a:r>
            <a:r>
              <a:rPr lang="en-US" dirty="0" smtClean="0"/>
              <a:t> </a:t>
            </a:r>
            <a:r>
              <a:rPr lang="en-US" dirty="0" err="1" smtClean="0"/>
              <a:t>grapik</a:t>
            </a:r>
            <a:r>
              <a:rPr lang="en-US" dirty="0" smtClean="0"/>
              <a:t>.  </a:t>
            </a:r>
            <a:r>
              <a:rPr lang="en-US" dirty="0" err="1" smtClean="0"/>
              <a:t>WebApps</a:t>
            </a:r>
            <a:r>
              <a:rPr lang="en-US" dirty="0" smtClean="0"/>
              <a:t> </a:t>
            </a:r>
            <a:r>
              <a:rPr lang="en-US" dirty="0" err="1" smtClean="0"/>
              <a:t>tidak</a:t>
            </a:r>
            <a:r>
              <a:rPr lang="en-US" dirty="0" smtClean="0"/>
              <a:t> </a:t>
            </a:r>
            <a:r>
              <a:rPr lang="en-US" dirty="0" err="1" smtClean="0"/>
              <a:t>hanya</a:t>
            </a:r>
            <a:r>
              <a:rPr lang="en-US" dirty="0" smtClean="0"/>
              <a:t> </a:t>
            </a:r>
            <a:r>
              <a:rPr lang="en-US" dirty="0" err="1" smtClean="0"/>
              <a:t>menyediakan</a:t>
            </a:r>
            <a:r>
              <a:rPr lang="en-US" dirty="0" smtClean="0"/>
              <a:t> </a:t>
            </a:r>
            <a:r>
              <a:rPr lang="en-US" dirty="0" err="1" smtClean="0"/>
              <a:t>fitur-fitur</a:t>
            </a:r>
            <a:r>
              <a:rPr lang="en-US" dirty="0" smtClean="0"/>
              <a:t> stand alone, </a:t>
            </a:r>
            <a:r>
              <a:rPr lang="en-US" dirty="0" err="1" smtClean="0"/>
              <a:t>fungsi</a:t>
            </a:r>
            <a:r>
              <a:rPr lang="en-US" dirty="0" smtClean="0"/>
              <a:t> </a:t>
            </a:r>
            <a:r>
              <a:rPr lang="en-US" dirty="0" err="1" smtClean="0"/>
              <a:t>komputasi</a:t>
            </a:r>
            <a:r>
              <a:rPr lang="en-US" dirty="0" smtClean="0"/>
              <a:t> </a:t>
            </a:r>
            <a:r>
              <a:rPr lang="en-US" dirty="0" err="1" smtClean="0"/>
              <a:t>dan</a:t>
            </a:r>
            <a:r>
              <a:rPr lang="en-US" dirty="0" smtClean="0"/>
              <a:t> content </a:t>
            </a:r>
            <a:r>
              <a:rPr lang="en-US" dirty="0" err="1" smtClean="0"/>
              <a:t>kepada</a:t>
            </a:r>
            <a:r>
              <a:rPr lang="en-US" dirty="0" smtClean="0"/>
              <a:t> end user </a:t>
            </a:r>
            <a:r>
              <a:rPr lang="en-US" dirty="0" err="1" smtClean="0"/>
              <a:t>tetapi</a:t>
            </a:r>
            <a:r>
              <a:rPr lang="en-US" dirty="0" smtClean="0"/>
              <a:t> </a:t>
            </a:r>
            <a:r>
              <a:rPr lang="en-US" dirty="0" err="1" smtClean="0"/>
              <a:t>juga</a:t>
            </a:r>
            <a:r>
              <a:rPr lang="en-US" dirty="0" smtClean="0"/>
              <a:t> </a:t>
            </a:r>
            <a:r>
              <a:rPr lang="en-US" dirty="0" err="1" smtClean="0"/>
              <a:t>terintegrasi</a:t>
            </a:r>
            <a:r>
              <a:rPr lang="en-US" dirty="0" smtClean="0"/>
              <a:t> </a:t>
            </a:r>
            <a:r>
              <a:rPr lang="en-US" dirty="0" err="1" smtClean="0"/>
              <a:t>dengan</a:t>
            </a:r>
            <a:r>
              <a:rPr lang="en-US" dirty="0" smtClean="0"/>
              <a:t> database </a:t>
            </a:r>
            <a:r>
              <a:rPr lang="en-US" dirty="0" err="1" smtClean="0"/>
              <a:t>perusahaan</a:t>
            </a:r>
            <a:r>
              <a:rPr lang="en-US" dirty="0" smtClean="0"/>
              <a:t> </a:t>
            </a:r>
            <a:r>
              <a:rPr lang="en-US" dirty="0" err="1" smtClean="0"/>
              <a:t>dan</a:t>
            </a:r>
            <a:r>
              <a:rPr lang="en-US" dirty="0" smtClean="0"/>
              <a:t> </a:t>
            </a:r>
            <a:r>
              <a:rPr lang="en-US" dirty="0" err="1" smtClean="0"/>
              <a:t>aplikasi</a:t>
            </a:r>
            <a:r>
              <a:rPr lang="en-US" dirty="0" smtClean="0"/>
              <a:t> </a:t>
            </a:r>
            <a:r>
              <a:rPr lang="en-US" dirty="0" err="1" smtClean="0"/>
              <a:t>bisnis</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Tipe-tipe</a:t>
            </a:r>
            <a:r>
              <a:rPr lang="en-US" dirty="0" smtClean="0"/>
              <a:t> Software (cont)</a:t>
            </a:r>
            <a:endParaRPr lang="en-US" dirty="0"/>
          </a:p>
        </p:txBody>
      </p:sp>
      <p:sp>
        <p:nvSpPr>
          <p:cNvPr id="3" name="Content Placeholder 2"/>
          <p:cNvSpPr>
            <a:spLocks noGrp="1"/>
          </p:cNvSpPr>
          <p:nvPr>
            <p:ph idx="1"/>
          </p:nvPr>
        </p:nvSpPr>
        <p:spPr/>
        <p:txBody>
          <a:bodyPr>
            <a:normAutofit fontScale="92500" lnSpcReduction="10000"/>
          </a:bodyPr>
          <a:lstStyle/>
          <a:p>
            <a:pPr marL="347663" indent="-347663" fontAlgn="auto">
              <a:spcAft>
                <a:spcPts val="0"/>
              </a:spcAft>
              <a:buFont typeface="Wingdings" pitchFamily="2" charset="2"/>
              <a:buChar char="q"/>
              <a:defRPr/>
            </a:pPr>
            <a:r>
              <a:rPr lang="en-US" dirty="0" smtClean="0"/>
              <a:t>Artificial </a:t>
            </a:r>
            <a:r>
              <a:rPr lang="en-US" dirty="0" err="1" smtClean="0"/>
              <a:t>Intellegence</a:t>
            </a:r>
            <a:r>
              <a:rPr lang="en-US" dirty="0" smtClean="0"/>
              <a:t> software</a:t>
            </a:r>
          </a:p>
          <a:p>
            <a:pPr marL="347663" indent="-347663" fontAlgn="auto">
              <a:spcAft>
                <a:spcPts val="0"/>
              </a:spcAft>
              <a:buFont typeface="Wingdings"/>
              <a:buNone/>
              <a:defRPr/>
            </a:pPr>
            <a:r>
              <a:rPr lang="en-US" dirty="0" smtClean="0"/>
              <a:t>	Software yang </a:t>
            </a:r>
            <a:r>
              <a:rPr lang="en-US" dirty="0" err="1" smtClean="0"/>
              <a:t>banyak</a:t>
            </a:r>
            <a:r>
              <a:rPr lang="en-US" dirty="0" smtClean="0"/>
              <a:t> </a:t>
            </a:r>
            <a:r>
              <a:rPr lang="en-US" dirty="0" err="1" smtClean="0"/>
              <a:t>menggunakan</a:t>
            </a:r>
            <a:r>
              <a:rPr lang="en-US" dirty="0" smtClean="0"/>
              <a:t> </a:t>
            </a:r>
            <a:r>
              <a:rPr lang="en-US" dirty="0" err="1" smtClean="0"/>
              <a:t>algoritma</a:t>
            </a:r>
            <a:r>
              <a:rPr lang="en-US" dirty="0" smtClean="0"/>
              <a:t> non </a:t>
            </a:r>
            <a:r>
              <a:rPr lang="en-US" dirty="0" err="1" smtClean="0"/>
              <a:t>numerik</a:t>
            </a:r>
            <a:r>
              <a:rPr lang="en-US" dirty="0" smtClean="0"/>
              <a:t> </a:t>
            </a:r>
            <a:r>
              <a:rPr lang="en-US" dirty="0" err="1" smtClean="0"/>
              <a:t>dalam</a:t>
            </a:r>
            <a:r>
              <a:rPr lang="en-US" dirty="0" smtClean="0"/>
              <a:t> </a:t>
            </a:r>
            <a:r>
              <a:rPr lang="en-US" dirty="0" err="1" smtClean="0"/>
              <a:t>memecahkan</a:t>
            </a:r>
            <a:r>
              <a:rPr lang="en-US" dirty="0" smtClean="0"/>
              <a:t> </a:t>
            </a:r>
            <a:r>
              <a:rPr lang="en-US" dirty="0" err="1" smtClean="0"/>
              <a:t>masalah</a:t>
            </a:r>
            <a:r>
              <a:rPr lang="en-US" dirty="0" smtClean="0"/>
              <a:t> </a:t>
            </a:r>
            <a:r>
              <a:rPr lang="en-US" dirty="0" err="1" smtClean="0"/>
              <a:t>kompleks</a:t>
            </a:r>
            <a:r>
              <a:rPr lang="en-US" dirty="0" smtClean="0"/>
              <a:t> yang </a:t>
            </a:r>
            <a:r>
              <a:rPr lang="en-US" dirty="0" err="1" smtClean="0"/>
              <a:t>tidak</a:t>
            </a:r>
            <a:r>
              <a:rPr lang="en-US" dirty="0" smtClean="0"/>
              <a:t> </a:t>
            </a:r>
            <a:r>
              <a:rPr lang="en-US" dirty="0" err="1" smtClean="0"/>
              <a:t>dapat</a:t>
            </a:r>
            <a:r>
              <a:rPr lang="en-US" dirty="0" smtClean="0"/>
              <a:t> </a:t>
            </a:r>
            <a:r>
              <a:rPr lang="en-US" dirty="0" err="1" smtClean="0"/>
              <a:t>dianalisis</a:t>
            </a:r>
            <a:r>
              <a:rPr lang="en-US" dirty="0" smtClean="0"/>
              <a:t> </a:t>
            </a:r>
            <a:r>
              <a:rPr lang="en-US" dirty="0" err="1" smtClean="0"/>
              <a:t>dengan</a:t>
            </a:r>
            <a:r>
              <a:rPr lang="en-US" dirty="0" smtClean="0"/>
              <a:t> </a:t>
            </a:r>
            <a:r>
              <a:rPr lang="en-US" dirty="0" err="1" smtClean="0"/>
              <a:t>komputasi</a:t>
            </a:r>
            <a:r>
              <a:rPr lang="en-US" dirty="0" smtClean="0"/>
              <a:t> </a:t>
            </a:r>
            <a:r>
              <a:rPr lang="en-US" dirty="0" err="1" smtClean="0"/>
              <a:t>biasa</a:t>
            </a:r>
            <a:r>
              <a:rPr lang="en-US" dirty="0" smtClean="0"/>
              <a:t>. </a:t>
            </a:r>
            <a:r>
              <a:rPr lang="en-US" dirty="0" err="1" smtClean="0"/>
              <a:t>Saat</a:t>
            </a:r>
            <a:r>
              <a:rPr lang="en-US" dirty="0" smtClean="0"/>
              <a:t> </a:t>
            </a:r>
            <a:r>
              <a:rPr lang="en-US" dirty="0" err="1" smtClean="0"/>
              <a:t>ini</a:t>
            </a:r>
            <a:r>
              <a:rPr lang="en-US" dirty="0" smtClean="0"/>
              <a:t> </a:t>
            </a:r>
            <a:r>
              <a:rPr lang="en-US" dirty="0" err="1" smtClean="0"/>
              <a:t>bidang</a:t>
            </a:r>
            <a:r>
              <a:rPr lang="en-US" dirty="0" smtClean="0"/>
              <a:t> AI yang paling </a:t>
            </a:r>
            <a:r>
              <a:rPr lang="en-US" dirty="0" err="1" smtClean="0"/>
              <a:t>berkembang</a:t>
            </a:r>
            <a:r>
              <a:rPr lang="en-US" dirty="0" smtClean="0"/>
              <a:t> </a:t>
            </a:r>
            <a:r>
              <a:rPr lang="en-US" dirty="0" err="1" smtClean="0"/>
              <a:t>adalah</a:t>
            </a:r>
            <a:r>
              <a:rPr lang="en-US" dirty="0" smtClean="0"/>
              <a:t> expert system </a:t>
            </a:r>
            <a:r>
              <a:rPr lang="en-US" dirty="0" err="1" smtClean="0"/>
              <a:t>atau</a:t>
            </a:r>
            <a:r>
              <a:rPr lang="en-US" dirty="0" smtClean="0"/>
              <a:t> knowledge base system. </a:t>
            </a:r>
            <a:r>
              <a:rPr lang="en-US" dirty="0" err="1" smtClean="0"/>
              <a:t>Bidang</a:t>
            </a:r>
            <a:r>
              <a:rPr lang="en-US" dirty="0" smtClean="0"/>
              <a:t> </a:t>
            </a:r>
            <a:r>
              <a:rPr lang="en-US" dirty="0" err="1" smtClean="0"/>
              <a:t>aplikasi</a:t>
            </a:r>
            <a:r>
              <a:rPr lang="en-US" dirty="0" smtClean="0"/>
              <a:t> lain </a:t>
            </a:r>
            <a:r>
              <a:rPr lang="en-US" dirty="0" err="1" smtClean="0"/>
              <a:t>dari</a:t>
            </a:r>
            <a:r>
              <a:rPr lang="en-US" dirty="0" smtClean="0"/>
              <a:t> software AI </a:t>
            </a:r>
            <a:r>
              <a:rPr lang="en-US" dirty="0" err="1" smtClean="0"/>
              <a:t>adalah</a:t>
            </a:r>
            <a:r>
              <a:rPr lang="en-US" dirty="0" smtClean="0"/>
              <a:t> </a:t>
            </a:r>
            <a:r>
              <a:rPr lang="en-US" dirty="0" err="1" smtClean="0"/>
              <a:t>pengenalan</a:t>
            </a:r>
            <a:r>
              <a:rPr lang="en-US" dirty="0" smtClean="0"/>
              <a:t> </a:t>
            </a:r>
            <a:r>
              <a:rPr lang="en-US" dirty="0" err="1" smtClean="0"/>
              <a:t>citra</a:t>
            </a:r>
            <a:r>
              <a:rPr lang="en-US" dirty="0" smtClean="0"/>
              <a:t> </a:t>
            </a:r>
            <a:r>
              <a:rPr lang="en-US" dirty="0" err="1" smtClean="0"/>
              <a:t>dan</a:t>
            </a:r>
            <a:r>
              <a:rPr lang="en-US" dirty="0" smtClean="0"/>
              <a:t> </a:t>
            </a:r>
            <a:r>
              <a:rPr lang="en-US" dirty="0" err="1" smtClean="0"/>
              <a:t>suara</a:t>
            </a:r>
            <a:r>
              <a:rPr lang="en-US" dirty="0" smtClean="0"/>
              <a:t> (image and voice pattern recognition), </a:t>
            </a:r>
            <a:r>
              <a:rPr lang="en-US" dirty="0" err="1" smtClean="0"/>
              <a:t>pembuktian</a:t>
            </a:r>
            <a:r>
              <a:rPr lang="en-US" dirty="0" smtClean="0"/>
              <a:t> </a:t>
            </a:r>
            <a:r>
              <a:rPr lang="en-US" dirty="0" err="1" smtClean="0"/>
              <a:t>teorema</a:t>
            </a:r>
            <a:r>
              <a:rPr lang="en-US" dirty="0" smtClean="0"/>
              <a:t>  neural network </a:t>
            </a:r>
            <a:r>
              <a:rPr lang="en-US" dirty="0" err="1" smtClean="0"/>
              <a:t>dan</a:t>
            </a:r>
            <a:r>
              <a:rPr lang="en-US" dirty="0" smtClean="0"/>
              <a:t> game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Essential attributes of good software</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GB" sz="2400" dirty="0" smtClean="0"/>
              <a:t>The software should deliver the required functionality and performance to the user.</a:t>
            </a:r>
          </a:p>
          <a:p>
            <a:pPr>
              <a:lnSpc>
                <a:spcPct val="90000"/>
              </a:lnSpc>
            </a:pPr>
            <a:r>
              <a:rPr lang="en-GB" sz="2400" dirty="0" smtClean="0"/>
              <a:t>Maintainability</a:t>
            </a:r>
          </a:p>
          <a:p>
            <a:pPr lvl="1">
              <a:lnSpc>
                <a:spcPct val="90000"/>
              </a:lnSpc>
            </a:pPr>
            <a:r>
              <a:rPr lang="en-GB" sz="2000" dirty="0" smtClean="0">
                <a:cs typeface="Arial"/>
              </a:rPr>
              <a:t>Software should be written in such a way so that it can evolve to meet the changing needs of customers. This is a critical attribute because software change</a:t>
            </a:r>
            <a:r>
              <a:rPr lang="en-GB" sz="2000" dirty="0" smtClean="0">
                <a:latin typeface="Arial"/>
                <a:cs typeface="Arial"/>
              </a:rPr>
              <a:t> </a:t>
            </a:r>
            <a:r>
              <a:rPr lang="en-GB" sz="2000" dirty="0" smtClean="0">
                <a:cs typeface="Arial"/>
              </a:rPr>
              <a:t>is an inevitable requirement of a changing business environment</a:t>
            </a:r>
            <a:r>
              <a:rPr lang="en-GB" sz="2000" dirty="0" smtClean="0"/>
              <a:t>;</a:t>
            </a:r>
          </a:p>
          <a:p>
            <a:pPr>
              <a:lnSpc>
                <a:spcPct val="90000"/>
              </a:lnSpc>
            </a:pPr>
            <a:r>
              <a:rPr lang="en-GB" sz="2400" dirty="0" smtClean="0"/>
              <a:t>Dependability</a:t>
            </a:r>
          </a:p>
          <a:p>
            <a:pPr lvl="1">
              <a:lnSpc>
                <a:spcPct val="90000"/>
              </a:lnSpc>
            </a:pPr>
            <a:r>
              <a:rPr lang="en-GB" sz="2000" dirty="0" smtClean="0"/>
              <a:t>Software must be trustworthy; </a:t>
            </a:r>
            <a:r>
              <a:rPr lang="en-GB" sz="2000" dirty="0" smtClean="0">
                <a:cs typeface="Arial"/>
              </a:rPr>
              <a:t>Software dependability includes a range of characteristics including reliability, security and safety.</a:t>
            </a:r>
            <a:endParaRPr lang="en-GB" sz="2000" dirty="0" smtClean="0"/>
          </a:p>
          <a:p>
            <a:pPr>
              <a:lnSpc>
                <a:spcPct val="90000"/>
              </a:lnSpc>
            </a:pPr>
            <a:r>
              <a:rPr lang="en-GB" sz="2400" dirty="0" smtClean="0"/>
              <a:t>Efficiency</a:t>
            </a:r>
          </a:p>
          <a:p>
            <a:pPr lvl="1">
              <a:lnSpc>
                <a:spcPct val="90000"/>
              </a:lnSpc>
            </a:pPr>
            <a:r>
              <a:rPr lang="en-GB" sz="2000" dirty="0" smtClean="0"/>
              <a:t>Software should not make wasteful use of system resources </a:t>
            </a:r>
            <a:r>
              <a:rPr lang="en-GB" sz="2000" dirty="0" smtClean="0">
                <a:cs typeface="Arial"/>
              </a:rPr>
              <a:t>such as memory and processor cycles. Efficiency therefore includes responsiveness, processing time, memory utilisation, etc</a:t>
            </a:r>
            <a:endParaRPr lang="en-GB" sz="2000" dirty="0" smtClean="0"/>
          </a:p>
          <a:p>
            <a:pPr>
              <a:lnSpc>
                <a:spcPct val="90000"/>
              </a:lnSpc>
            </a:pPr>
            <a:r>
              <a:rPr lang="en-GB" sz="2400" dirty="0" smtClean="0"/>
              <a:t>Acceptability</a:t>
            </a:r>
          </a:p>
          <a:p>
            <a:pPr lvl="1">
              <a:lnSpc>
                <a:spcPct val="90000"/>
              </a:lnSpc>
            </a:pPr>
            <a:r>
              <a:rPr lang="en-GB" sz="2000" dirty="0" smtClean="0"/>
              <a:t>Software must accepted by the users for which it was designed. This means it must be understandable, usable and compatible with other systems.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Any Question?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Evaluasi</a:t>
            </a:r>
            <a:endParaRPr lang="en-US" dirty="0"/>
          </a:p>
        </p:txBody>
      </p:sp>
      <p:sp>
        <p:nvSpPr>
          <p:cNvPr id="3" name="Content Placeholder 2"/>
          <p:cNvSpPr>
            <a:spLocks noGrp="1"/>
          </p:cNvSpPr>
          <p:nvPr>
            <p:ph idx="1"/>
          </p:nvPr>
        </p:nvSpPr>
        <p:spPr/>
        <p:txBody>
          <a:bodyPr/>
          <a:lstStyle/>
          <a:p>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software</a:t>
            </a:r>
          </a:p>
          <a:p>
            <a:r>
              <a:rPr lang="en-US" dirty="0" err="1" smtClean="0"/>
              <a:t>Jelaskan</a:t>
            </a:r>
            <a:r>
              <a:rPr lang="en-US" dirty="0" smtClean="0"/>
              <a:t> </a:t>
            </a:r>
            <a:r>
              <a:rPr lang="en-US" dirty="0" err="1" smtClean="0"/>
              <a:t>karakteristik</a:t>
            </a:r>
            <a:r>
              <a:rPr lang="en-US" dirty="0" smtClean="0"/>
              <a:t> software</a:t>
            </a:r>
          </a:p>
          <a:p>
            <a:r>
              <a:rPr lang="en-US" dirty="0" err="1" smtClean="0"/>
              <a:t>Jelaskan</a:t>
            </a:r>
            <a:r>
              <a:rPr lang="en-US" dirty="0" smtClean="0"/>
              <a:t> </a:t>
            </a:r>
            <a:r>
              <a:rPr lang="en-US" dirty="0" err="1" smtClean="0"/>
              <a:t>tipe-tipe</a:t>
            </a:r>
            <a:r>
              <a:rPr lang="en-US" dirty="0" smtClean="0"/>
              <a:t> software yang </a:t>
            </a:r>
            <a:r>
              <a:rPr lang="en-US" dirty="0" err="1" smtClean="0"/>
              <a:t>ada</a:t>
            </a:r>
            <a:endParaRPr lang="en-US" dirty="0" smtClean="0"/>
          </a:p>
          <a:p>
            <a:r>
              <a:rPr lang="en-US" dirty="0" err="1" smtClean="0"/>
              <a:t>Kelompokkan</a:t>
            </a:r>
            <a:r>
              <a:rPr lang="en-US" dirty="0" smtClean="0"/>
              <a:t> software-software </a:t>
            </a:r>
            <a:r>
              <a:rPr lang="en-US" dirty="0" err="1" smtClean="0"/>
              <a:t>berikut</a:t>
            </a:r>
            <a:r>
              <a:rPr lang="en-US" dirty="0" smtClean="0"/>
              <a:t> </a:t>
            </a:r>
            <a:r>
              <a:rPr lang="en-US" dirty="0" err="1" smtClean="0"/>
              <a:t>berdasarkan</a:t>
            </a:r>
            <a:r>
              <a:rPr lang="en-US" dirty="0" smtClean="0"/>
              <a:t> </a:t>
            </a:r>
            <a:r>
              <a:rPr lang="en-US" dirty="0" err="1" smtClean="0"/>
              <a:t>tipenya</a:t>
            </a:r>
            <a:r>
              <a:rPr lang="en-US" dirty="0" smtClean="0"/>
              <a:t> :</a:t>
            </a:r>
          </a:p>
          <a:p>
            <a:pPr lvl="1">
              <a:buClr>
                <a:schemeClr val="accent1"/>
              </a:buClr>
              <a:buFont typeface="Arial" pitchFamily="34" charset="0"/>
              <a:buChar char="•"/>
            </a:pPr>
            <a:r>
              <a:rPr lang="en-US" sz="2000" dirty="0" smtClean="0"/>
              <a:t>Windows server</a:t>
            </a:r>
          </a:p>
          <a:p>
            <a:pPr lvl="1">
              <a:buClr>
                <a:schemeClr val="accent1"/>
              </a:buClr>
              <a:buFont typeface="Arial" pitchFamily="34" charset="0"/>
              <a:buChar char="•"/>
            </a:pPr>
            <a:r>
              <a:rPr lang="en-US" sz="2000" dirty="0" err="1" smtClean="0"/>
              <a:t>Winamp</a:t>
            </a:r>
            <a:endParaRPr lang="en-US" sz="2000" dirty="0" smtClean="0"/>
          </a:p>
          <a:p>
            <a:pPr lvl="1">
              <a:buClr>
                <a:schemeClr val="accent1"/>
              </a:buClr>
              <a:buFont typeface="Arial" pitchFamily="34" charset="0"/>
              <a:buChar char="•"/>
            </a:pPr>
            <a:r>
              <a:rPr lang="en-US" sz="2000" dirty="0" err="1" smtClean="0"/>
              <a:t>Smadav</a:t>
            </a:r>
            <a:endParaRPr lang="en-US" sz="2000" dirty="0" smtClean="0"/>
          </a:p>
          <a:p>
            <a:pPr lvl="1">
              <a:buClr>
                <a:schemeClr val="accent1"/>
              </a:buClr>
              <a:buFont typeface="Arial" pitchFamily="34" charset="0"/>
              <a:buChar char="•"/>
            </a:pPr>
            <a:r>
              <a:rPr lang="en-US" sz="2000" dirty="0" smtClean="0"/>
              <a:t>Microsoft Visual Basic</a:t>
            </a:r>
          </a:p>
          <a:p>
            <a:pPr lvl="1">
              <a:buClr>
                <a:schemeClr val="accent1"/>
              </a:buClr>
              <a:buFont typeface="Arial" pitchFamily="34" charset="0"/>
              <a:buChar char="•"/>
            </a:pPr>
            <a:r>
              <a:rPr lang="en-US" sz="2000" dirty="0" err="1" smtClean="0"/>
              <a:t>Joomla</a:t>
            </a:r>
            <a:endParaRPr lang="en-US" sz="2000" dirty="0" smtClean="0"/>
          </a:p>
          <a:p>
            <a:pPr lvl="1">
              <a:buClr>
                <a:schemeClr val="accent1"/>
              </a:buClr>
              <a:buFont typeface="Arial" pitchFamily="34" charset="0"/>
              <a:buChar char="•"/>
            </a:pPr>
            <a:endParaRPr lang="en-US" dirty="0" smtClean="0"/>
          </a:p>
          <a:p>
            <a:pPr lvl="1">
              <a:buClr>
                <a:schemeClr val="accent1"/>
              </a:buClr>
              <a:buFont typeface="Arial" pitchFamily="34" charset="0"/>
              <a:buChar char="•"/>
            </a:pPr>
            <a:endParaRPr lang="en-US" dirty="0"/>
          </a:p>
        </p:txBody>
      </p:sp>
      <p:sp>
        <p:nvSpPr>
          <p:cNvPr id="4" name="TextBox 3"/>
          <p:cNvSpPr txBox="1"/>
          <p:nvPr/>
        </p:nvSpPr>
        <p:spPr>
          <a:xfrm>
            <a:off x="3733800" y="4495800"/>
            <a:ext cx="3429000" cy="1631216"/>
          </a:xfrm>
          <a:prstGeom prst="rect">
            <a:avLst/>
          </a:prstGeom>
          <a:noFill/>
        </p:spPr>
        <p:txBody>
          <a:bodyPr wrap="square" rtlCol="0">
            <a:spAutoFit/>
          </a:bodyPr>
          <a:lstStyle/>
          <a:p>
            <a:pPr lvl="1">
              <a:buClr>
                <a:schemeClr val="accent1"/>
              </a:buClr>
              <a:buFont typeface="Arial" pitchFamily="34" charset="0"/>
              <a:buChar char="•"/>
            </a:pPr>
            <a:r>
              <a:rPr lang="en-US" sz="2000" dirty="0" smtClean="0"/>
              <a:t>   Turbo C</a:t>
            </a:r>
          </a:p>
          <a:p>
            <a:pPr lvl="1">
              <a:buClr>
                <a:schemeClr val="accent1"/>
              </a:buClr>
              <a:buFont typeface="Arial" pitchFamily="34" charset="0"/>
              <a:buChar char="•"/>
            </a:pPr>
            <a:r>
              <a:rPr lang="en-US" sz="2000" dirty="0" smtClean="0"/>
              <a:t>   </a:t>
            </a:r>
          </a:p>
          <a:p>
            <a:pPr lvl="1">
              <a:buClr>
                <a:schemeClr val="accent1"/>
              </a:buClr>
              <a:buFont typeface="Arial" pitchFamily="34" charset="0"/>
              <a:buChar char="•"/>
            </a:pPr>
            <a:r>
              <a:rPr lang="en-US" sz="2000" dirty="0" smtClean="0"/>
              <a:t>   </a:t>
            </a:r>
            <a:r>
              <a:rPr lang="en-US" sz="2000" dirty="0" err="1" smtClean="0"/>
              <a:t>Smadav</a:t>
            </a:r>
            <a:endParaRPr lang="en-US" sz="2000" dirty="0" smtClean="0"/>
          </a:p>
          <a:p>
            <a:pPr lvl="1">
              <a:buClr>
                <a:schemeClr val="accent1"/>
              </a:buClr>
              <a:buFont typeface="Arial" pitchFamily="34" charset="0"/>
              <a:buChar char="•"/>
            </a:pPr>
            <a:r>
              <a:rPr lang="en-US" sz="2000" dirty="0" smtClean="0"/>
              <a:t>   Microsoft Visual Basic</a:t>
            </a:r>
          </a:p>
          <a:p>
            <a:pPr lvl="1">
              <a:buClr>
                <a:schemeClr val="accent1"/>
              </a:buClr>
              <a:buFont typeface="Arial" pitchFamily="34" charset="0"/>
              <a:buChar char="•"/>
            </a:pPr>
            <a:r>
              <a:rPr lang="en-US" sz="2000" dirty="0" smtClean="0"/>
              <a:t>   </a:t>
            </a:r>
            <a:r>
              <a:rPr lang="en-US" sz="2000" dirty="0" err="1" smtClean="0"/>
              <a:t>Joomla</a:t>
            </a:r>
            <a:endParaRPr lang="en-US"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Kompetensi</a:t>
            </a:r>
            <a:endParaRPr lang="en-US" dirty="0"/>
          </a:p>
        </p:txBody>
      </p:sp>
      <p:sp>
        <p:nvSpPr>
          <p:cNvPr id="3" name="Content Placeholder 2"/>
          <p:cNvSpPr>
            <a:spLocks noGrp="1"/>
          </p:cNvSpPr>
          <p:nvPr>
            <p:ph idx="1"/>
          </p:nvPr>
        </p:nvSpPr>
        <p:spPr/>
        <p:txBody>
          <a:bodyPr/>
          <a:lstStyle/>
          <a:p>
            <a:pPr marL="115888" lvl="0" indent="3175">
              <a:buNone/>
            </a:pPr>
            <a:r>
              <a:rPr lang="en-US" dirty="0" err="1" smtClean="0"/>
              <a:t>Setelah</a:t>
            </a:r>
            <a:r>
              <a:rPr lang="en-US" dirty="0" smtClean="0"/>
              <a:t> </a:t>
            </a:r>
            <a:r>
              <a:rPr lang="en-US" dirty="0" err="1" smtClean="0"/>
              <a:t>selesai</a:t>
            </a:r>
            <a:r>
              <a:rPr lang="en-US" dirty="0" smtClean="0"/>
              <a:t> </a:t>
            </a:r>
            <a:r>
              <a:rPr lang="en-US" dirty="0" err="1" smtClean="0"/>
              <a:t>perkuliahan</a:t>
            </a:r>
            <a:r>
              <a:rPr lang="en-US" dirty="0" smtClean="0"/>
              <a:t> </a:t>
            </a:r>
            <a:r>
              <a:rPr lang="en-US" dirty="0" err="1" smtClean="0"/>
              <a:t>mahasiswa</a:t>
            </a:r>
            <a:r>
              <a:rPr lang="en-US" dirty="0" smtClean="0"/>
              <a:t> </a:t>
            </a:r>
            <a:r>
              <a:rPr lang="en-US" dirty="0" err="1" smtClean="0"/>
              <a:t>diharapkan</a:t>
            </a:r>
            <a:r>
              <a:rPr lang="en-US" dirty="0" smtClean="0"/>
              <a:t> </a:t>
            </a:r>
            <a:r>
              <a:rPr lang="en-US" dirty="0" err="1" smtClean="0"/>
              <a:t>mampu</a:t>
            </a:r>
            <a:r>
              <a:rPr lang="en-US" dirty="0" smtClean="0"/>
              <a:t> :</a:t>
            </a:r>
          </a:p>
          <a:p>
            <a:r>
              <a:rPr lang="en-US" dirty="0" err="1" smtClean="0"/>
              <a:t>Menjelaskan</a:t>
            </a:r>
            <a:r>
              <a:rPr lang="en-US" dirty="0" smtClean="0"/>
              <a:t> </a:t>
            </a:r>
            <a:r>
              <a:rPr lang="en-US" dirty="0" err="1" smtClean="0"/>
              <a:t>definisi</a:t>
            </a:r>
            <a:r>
              <a:rPr lang="en-US" dirty="0" smtClean="0"/>
              <a:t> software</a:t>
            </a:r>
          </a:p>
          <a:p>
            <a:r>
              <a:rPr lang="en-US" dirty="0" err="1" smtClean="0"/>
              <a:t>Menjelaskan</a:t>
            </a:r>
            <a:r>
              <a:rPr lang="en-US" dirty="0" smtClean="0"/>
              <a:t> </a:t>
            </a:r>
            <a:r>
              <a:rPr lang="en-US" dirty="0" err="1" smtClean="0"/>
              <a:t>tipe-tipe</a:t>
            </a:r>
            <a:r>
              <a:rPr lang="en-US" dirty="0" smtClean="0"/>
              <a:t> Software</a:t>
            </a:r>
          </a:p>
          <a:p>
            <a:r>
              <a:rPr lang="en-US" dirty="0" err="1" smtClean="0"/>
              <a:t>Menjelaskan</a:t>
            </a:r>
            <a:r>
              <a:rPr lang="en-US" dirty="0" smtClean="0"/>
              <a:t> </a:t>
            </a:r>
            <a:r>
              <a:rPr lang="en-US" dirty="0" err="1" smtClean="0"/>
              <a:t>atribut</a:t>
            </a:r>
            <a:r>
              <a:rPr lang="en-US" dirty="0" smtClean="0"/>
              <a:t> </a:t>
            </a:r>
            <a:r>
              <a:rPr lang="en-US" dirty="0" err="1" smtClean="0"/>
              <a:t>dari</a:t>
            </a:r>
            <a:r>
              <a:rPr lang="en-US" dirty="0" smtClean="0"/>
              <a:t> software yang </a:t>
            </a:r>
            <a:r>
              <a:rPr lang="en-US" dirty="0" err="1" smtClean="0"/>
              <a:t>berkualitas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Perangkat</a:t>
            </a:r>
            <a:r>
              <a:rPr lang="en-US" dirty="0" smtClean="0"/>
              <a:t> </a:t>
            </a:r>
            <a:r>
              <a:rPr lang="en-US" dirty="0" err="1" smtClean="0"/>
              <a:t>Lunak</a:t>
            </a:r>
            <a:r>
              <a:rPr lang="en-US" dirty="0" smtClean="0"/>
              <a:t> (Software)</a:t>
            </a:r>
            <a:endParaRPr lang="en-US" dirty="0"/>
          </a:p>
        </p:txBody>
      </p:sp>
      <p:sp>
        <p:nvSpPr>
          <p:cNvPr id="3" name="Content Placeholder 2"/>
          <p:cNvSpPr>
            <a:spLocks noGrp="1"/>
          </p:cNvSpPr>
          <p:nvPr>
            <p:ph idx="1"/>
          </p:nvPr>
        </p:nvSpPr>
        <p:spPr/>
        <p:txBody>
          <a:bodyPr>
            <a:normAutofit fontScale="92500" lnSpcReduction="10000"/>
          </a:bodyPr>
          <a:lstStyle/>
          <a:p>
            <a:pPr marL="347663" indent="-347663" fontAlgn="auto">
              <a:spcAft>
                <a:spcPts val="0"/>
              </a:spcAft>
              <a:buFont typeface="Wingdings" pitchFamily="2" charset="2"/>
              <a:buChar char="q"/>
              <a:defRPr/>
            </a:pPr>
            <a:r>
              <a:rPr lang="en-US" sz="2800" i="1" dirty="0" smtClean="0">
                <a:latin typeface="Arial" pitchFamily="34" charset="0"/>
                <a:cs typeface="Arial" pitchFamily="34" charset="0"/>
              </a:rPr>
              <a:t>Software is  (1) Instructions (computer programs) that when executed provide desired features, function and performance, (2) Data structures that enable the programs to adequately manipulate information, and (3) descriptive information in both hard copy and virtual form that describe the operation and use of the programs. (Roger S. Pressman)</a:t>
            </a:r>
          </a:p>
          <a:p>
            <a:pPr marL="347663" indent="-347663" fontAlgn="auto">
              <a:spcAft>
                <a:spcPts val="0"/>
              </a:spcAft>
              <a:buFont typeface="Wingdings" pitchFamily="2" charset="2"/>
              <a:buChar char="q"/>
              <a:defRPr/>
            </a:pPr>
            <a:endParaRPr lang="en-US" sz="2800" i="1" dirty="0" smtClean="0">
              <a:latin typeface="Arial" pitchFamily="34" charset="0"/>
              <a:cs typeface="Arial" pitchFamily="34" charset="0"/>
            </a:endParaRPr>
          </a:p>
          <a:p>
            <a:pPr marL="347663" indent="-347663" fontAlgn="auto">
              <a:spcAft>
                <a:spcPts val="0"/>
              </a:spcAft>
              <a:buFont typeface="Wingdings" pitchFamily="2" charset="2"/>
              <a:buChar char="q"/>
              <a:defRPr/>
            </a:pPr>
            <a:r>
              <a:rPr lang="en-US" sz="2800" i="1" dirty="0" smtClean="0">
                <a:latin typeface="Arial" pitchFamily="34" charset="0"/>
                <a:cs typeface="Arial" pitchFamily="34" charset="0"/>
              </a:rPr>
              <a:t>Software is </a:t>
            </a:r>
            <a:r>
              <a:rPr lang="en-GB" sz="2800" i="1" dirty="0" smtClean="0">
                <a:latin typeface="Arial"/>
                <a:cs typeface="Arial"/>
              </a:rPr>
              <a:t>Computer programs and associated </a:t>
            </a:r>
            <a:r>
              <a:rPr lang="en-GB" sz="2800" i="1" dirty="0" smtClean="0">
                <a:latin typeface="Arial" pitchFamily="34" charset="0"/>
                <a:cs typeface="Arial" pitchFamily="34" charset="0"/>
              </a:rPr>
              <a:t>documentation such as requirements, design models and user manuals</a:t>
            </a:r>
            <a:r>
              <a:rPr lang="en-GB" sz="2800" i="1" dirty="0" smtClean="0">
                <a:latin typeface="Arial"/>
                <a:cs typeface="Arial"/>
              </a:rPr>
              <a:t>. (Ian </a:t>
            </a:r>
            <a:r>
              <a:rPr lang="en-GB" sz="2800" i="1" dirty="0" err="1" smtClean="0">
                <a:latin typeface="Arial"/>
                <a:cs typeface="Arial"/>
              </a:rPr>
              <a:t>Sommervile</a:t>
            </a:r>
            <a:r>
              <a:rPr lang="en-GB" sz="2800" i="1" dirty="0" smtClean="0">
                <a:latin typeface="Arial"/>
                <a:cs typeface="Arial"/>
              </a:rPr>
              <a:t>)</a:t>
            </a:r>
            <a:endParaRPr lang="en-GB" sz="2800" i="1" dirty="0" smtClean="0">
              <a:solidFill>
                <a:srgbClr val="000000"/>
              </a:solidFill>
              <a:latin typeface="Arial"/>
              <a:ea typeface="Times New Roman"/>
              <a:cs typeface="Arial"/>
            </a:endParaRPr>
          </a:p>
          <a:p>
            <a:pPr marL="347663" indent="-347663" fontAlgn="auto">
              <a:spcAft>
                <a:spcPts val="0"/>
              </a:spcAft>
              <a:buFont typeface="Wingdings" pitchFamily="2" charset="2"/>
              <a:buChar char="q"/>
              <a:defRPr/>
            </a:pPr>
            <a:endParaRPr lang="en-US" sz="2800" i="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Sifat</a:t>
            </a:r>
            <a:r>
              <a:rPr lang="en-US" dirty="0" smtClean="0"/>
              <a:t> </a:t>
            </a:r>
            <a:r>
              <a:rPr lang="en-US" dirty="0" err="1" smtClean="0"/>
              <a:t>dan</a:t>
            </a:r>
            <a:r>
              <a:rPr lang="en-US" dirty="0" smtClean="0"/>
              <a:t> </a:t>
            </a:r>
            <a:r>
              <a:rPr lang="en-US" dirty="0" err="1" smtClean="0"/>
              <a:t>Karakteristik</a:t>
            </a:r>
            <a:r>
              <a:rPr lang="en-US" dirty="0" smtClean="0"/>
              <a:t> Software</a:t>
            </a:r>
            <a:endParaRPr lang="en-US" dirty="0"/>
          </a:p>
        </p:txBody>
      </p:sp>
      <p:sp>
        <p:nvSpPr>
          <p:cNvPr id="3" name="Content Placeholder 2"/>
          <p:cNvSpPr>
            <a:spLocks noGrp="1"/>
          </p:cNvSpPr>
          <p:nvPr>
            <p:ph idx="1"/>
          </p:nvPr>
        </p:nvSpPr>
        <p:spPr/>
        <p:txBody>
          <a:bodyPr/>
          <a:lstStyle/>
          <a:p>
            <a:pPr marL="566738" indent="-447675">
              <a:buFont typeface="Wingdings" pitchFamily="2" charset="2"/>
              <a:buChar char="q"/>
            </a:pPr>
            <a:r>
              <a:rPr lang="de-DE" dirty="0" smtClean="0"/>
              <a:t>Software merupakan elemen sistem logik dan bukan elemen sistem fisik seperti hardware</a:t>
            </a:r>
            <a:endParaRPr lang="en-US" dirty="0" smtClean="0"/>
          </a:p>
          <a:p>
            <a:pPr marL="566738" indent="-447675">
              <a:buFont typeface="Wingdings" pitchFamily="2" charset="2"/>
              <a:buChar char="q"/>
            </a:pPr>
            <a:r>
              <a:rPr lang="de-DE" dirty="0" smtClean="0"/>
              <a:t>Elemen itu tidak aus, tetapi bisa rusak.</a:t>
            </a:r>
            <a:endParaRPr lang="en-US" dirty="0" smtClean="0"/>
          </a:p>
          <a:p>
            <a:pPr marL="566738" indent="-447675">
              <a:buFont typeface="Wingdings" pitchFamily="2" charset="2"/>
              <a:buChar char="q"/>
            </a:pPr>
            <a:r>
              <a:rPr lang="de-DE" dirty="0" smtClean="0"/>
              <a:t>Elemen software itu direkayasa atau dikembangkan dan bukan dibuat di pabrik seperti hardware</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charset="-122"/>
              </a:rPr>
              <a:t>Hardware vs. Software</a:t>
            </a:r>
            <a:endParaRPr lang="en-US" dirty="0"/>
          </a:p>
        </p:txBody>
      </p:sp>
      <p:graphicFrame>
        <p:nvGraphicFramePr>
          <p:cNvPr id="4" name="Group 21"/>
          <p:cNvGraphicFramePr>
            <a:graphicFrameLocks/>
          </p:cNvGraphicFramePr>
          <p:nvPr/>
        </p:nvGraphicFramePr>
        <p:xfrm>
          <a:off x="685800" y="1600200"/>
          <a:ext cx="7688262" cy="4581144"/>
        </p:xfrm>
        <a:graphic>
          <a:graphicData uri="http://schemas.openxmlformats.org/drawingml/2006/table">
            <a:tbl>
              <a:tblPr/>
              <a:tblGrid>
                <a:gridCol w="3844925"/>
                <a:gridCol w="3843337"/>
              </a:tblGrid>
              <a:tr h="639763">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68" charset="2"/>
                        <a:buNone/>
                        <a:tabLst/>
                      </a:pPr>
                      <a:r>
                        <a:rPr kumimoji="1" lang="en-US" altLang="zh-CN" sz="3600" b="0" i="0" u="sng" strike="noStrike" cap="none" normalizeH="0" baseline="0" dirty="0" smtClean="0">
                          <a:ln>
                            <a:noFill/>
                          </a:ln>
                          <a:solidFill>
                            <a:schemeClr val="tx1"/>
                          </a:solidFill>
                          <a:effectLst/>
                          <a:latin typeface="Helvetica" pitchFamily="68" charset="0"/>
                          <a:ea typeface="宋体" charset="-122"/>
                        </a:rPr>
                        <a:t>Hardware</a:t>
                      </a:r>
                      <a:endParaRPr kumimoji="1" lang="en-US" altLang="zh-CN" sz="3200" b="0" i="0" u="sng" strike="noStrike" cap="none" normalizeH="0" baseline="0" dirty="0" smtClean="0">
                        <a:ln>
                          <a:noFill/>
                        </a:ln>
                        <a:solidFill>
                          <a:schemeClr val="tx1"/>
                        </a:solidFill>
                        <a:effectLst/>
                        <a:latin typeface="Helvetica" pitchFamily="68" charset="0"/>
                        <a:ea typeface="宋体" charset="-122"/>
                      </a:endParaRPr>
                    </a:p>
                  </a:txBody>
                  <a:tcPr marL="457200" marR="457200" marT="228600" marB="228600"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68" charset="2"/>
                        <a:buNone/>
                        <a:tabLst/>
                      </a:pPr>
                      <a:r>
                        <a:rPr kumimoji="1" lang="en-US" altLang="zh-CN" sz="3600" b="0" i="0" u="sng" strike="noStrike" cap="none" normalizeH="0" baseline="0" dirty="0" smtClean="0">
                          <a:ln>
                            <a:noFill/>
                          </a:ln>
                          <a:solidFill>
                            <a:schemeClr val="tx1"/>
                          </a:solidFill>
                          <a:effectLst/>
                          <a:latin typeface="Helvetica" pitchFamily="68" charset="0"/>
                          <a:ea typeface="宋体" charset="-122"/>
                        </a:rPr>
                        <a:t>Software</a:t>
                      </a:r>
                      <a:endParaRPr kumimoji="1" lang="en-US" altLang="zh-CN" sz="3200" b="0" i="0" u="sng" strike="noStrike" cap="none" normalizeH="0" baseline="0" dirty="0" smtClean="0">
                        <a:ln>
                          <a:noFill/>
                        </a:ln>
                        <a:solidFill>
                          <a:schemeClr val="tx1"/>
                        </a:solidFill>
                        <a:effectLst/>
                        <a:latin typeface="Helvetica" pitchFamily="68" charset="0"/>
                        <a:ea typeface="宋体" charset="-122"/>
                      </a:endParaRPr>
                    </a:p>
                  </a:txBody>
                  <a:tcPr marL="457200" marR="457200" marT="228600" marB="228600" horzOverflow="overflow">
                    <a:lnL>
                      <a:noFill/>
                    </a:lnL>
                    <a:lnR cap="flat">
                      <a:noFill/>
                    </a:lnR>
                    <a:lnT cap="flat">
                      <a:noFill/>
                    </a:lnT>
                    <a:lnB>
                      <a:noFill/>
                    </a:lnB>
                    <a:lnTlToBr>
                      <a:noFill/>
                    </a:lnTlToBr>
                    <a:lnBlToTr>
                      <a:noFill/>
                    </a:lnBlToTr>
                    <a:noFill/>
                  </a:tcPr>
                </a:tc>
              </a:tr>
              <a:tr h="1998663">
                <a:tc>
                  <a:txBody>
                    <a:bodyPr/>
                    <a:lstStyle/>
                    <a:p>
                      <a:pPr marL="339725" marR="0" lvl="0" indent="-339725" algn="l" defTabSz="914400" rtl="0" eaLnBrk="1" fontAlgn="base" latinLnBrk="0" hangingPunct="1">
                        <a:lnSpc>
                          <a:spcPct val="100000"/>
                        </a:lnSpc>
                        <a:spcBef>
                          <a:spcPct val="20000"/>
                        </a:spcBef>
                        <a:spcAft>
                          <a:spcPct val="0"/>
                        </a:spcAft>
                        <a:buClrTx/>
                        <a:buSzTx/>
                        <a:buFont typeface="Wingdings" pitchFamily="68" charset="2"/>
                        <a:buChar char="§"/>
                        <a:tabLst/>
                      </a:pPr>
                      <a:r>
                        <a:rPr kumimoji="1" lang="en-US" altLang="zh-CN" sz="3100" b="0" i="0" u="none" strike="noStrike" cap="none" normalizeH="0" baseline="0" dirty="0" smtClean="0">
                          <a:ln>
                            <a:noFill/>
                          </a:ln>
                          <a:solidFill>
                            <a:schemeClr val="tx1"/>
                          </a:solidFill>
                          <a:effectLst/>
                          <a:latin typeface="Helvetica" pitchFamily="68" charset="0"/>
                          <a:ea typeface="宋体" charset="-122"/>
                        </a:rPr>
                        <a:t>Manufactured</a:t>
                      </a:r>
                    </a:p>
                    <a:p>
                      <a:pPr marL="339725" marR="0" lvl="0" indent="-339725" algn="l" defTabSz="914400" rtl="0" eaLnBrk="1" fontAlgn="base" latinLnBrk="0" hangingPunct="1">
                        <a:lnSpc>
                          <a:spcPct val="100000"/>
                        </a:lnSpc>
                        <a:spcBef>
                          <a:spcPct val="20000"/>
                        </a:spcBef>
                        <a:spcAft>
                          <a:spcPct val="0"/>
                        </a:spcAft>
                        <a:buClrTx/>
                        <a:buSzTx/>
                        <a:buFont typeface="Wingdings" pitchFamily="68" charset="2"/>
                        <a:buChar char="§"/>
                        <a:tabLst/>
                      </a:pPr>
                      <a:r>
                        <a:rPr kumimoji="1" lang="en-US" altLang="zh-CN" sz="3100" b="0" i="0" u="none" strike="noStrike" cap="none" normalizeH="0" baseline="0" dirty="0" smtClean="0">
                          <a:ln>
                            <a:noFill/>
                          </a:ln>
                          <a:solidFill>
                            <a:schemeClr val="tx1"/>
                          </a:solidFill>
                          <a:effectLst/>
                          <a:latin typeface="Helvetica" pitchFamily="68" charset="0"/>
                          <a:ea typeface="宋体" charset="-122"/>
                        </a:rPr>
                        <a:t>Wears out</a:t>
                      </a:r>
                    </a:p>
                    <a:p>
                      <a:pPr marL="339725" marR="0" lvl="0" indent="-339725" algn="l" defTabSz="914400" rtl="0" eaLnBrk="1" fontAlgn="base" latinLnBrk="0" hangingPunct="1">
                        <a:lnSpc>
                          <a:spcPct val="100000"/>
                        </a:lnSpc>
                        <a:spcBef>
                          <a:spcPct val="20000"/>
                        </a:spcBef>
                        <a:spcAft>
                          <a:spcPct val="0"/>
                        </a:spcAft>
                        <a:buClrTx/>
                        <a:buSzTx/>
                        <a:buFont typeface="Wingdings" pitchFamily="68" charset="2"/>
                        <a:buChar char="§"/>
                        <a:tabLst/>
                      </a:pPr>
                      <a:r>
                        <a:rPr kumimoji="1" lang="en-US" altLang="zh-CN" sz="3100" b="0" i="0" u="none" strike="noStrike" cap="none" normalizeH="0" baseline="0" dirty="0" smtClean="0">
                          <a:ln>
                            <a:noFill/>
                          </a:ln>
                          <a:solidFill>
                            <a:schemeClr val="tx1"/>
                          </a:solidFill>
                          <a:effectLst/>
                          <a:latin typeface="Helvetica" pitchFamily="68" charset="0"/>
                          <a:ea typeface="宋体" charset="-122"/>
                        </a:rPr>
                        <a:t>Built using components</a:t>
                      </a:r>
                    </a:p>
                    <a:p>
                      <a:pPr marL="339725" marR="0" lvl="0" indent="-339725" algn="l" defTabSz="914400" rtl="0" eaLnBrk="1" fontAlgn="base" latinLnBrk="0" hangingPunct="1">
                        <a:lnSpc>
                          <a:spcPct val="100000"/>
                        </a:lnSpc>
                        <a:spcBef>
                          <a:spcPct val="20000"/>
                        </a:spcBef>
                        <a:spcAft>
                          <a:spcPct val="0"/>
                        </a:spcAft>
                        <a:buClrTx/>
                        <a:buSzTx/>
                        <a:buFont typeface="Wingdings" pitchFamily="68" charset="2"/>
                        <a:buChar char="§"/>
                        <a:tabLst/>
                      </a:pPr>
                      <a:r>
                        <a:rPr kumimoji="1" lang="en-US" altLang="zh-CN" sz="3100" b="0" i="0" u="none" strike="noStrike" cap="none" normalizeH="0" baseline="0" dirty="0" smtClean="0">
                          <a:ln>
                            <a:noFill/>
                          </a:ln>
                          <a:solidFill>
                            <a:schemeClr val="tx1"/>
                          </a:solidFill>
                          <a:effectLst/>
                          <a:latin typeface="Helvetica" pitchFamily="68" charset="0"/>
                          <a:ea typeface="宋体" charset="-122"/>
                        </a:rPr>
                        <a:t>Relatively simple</a:t>
                      </a:r>
                      <a:endParaRPr kumimoji="1" lang="en-US" altLang="zh-CN" sz="2800" b="0" i="0" u="none" strike="noStrike" cap="none" normalizeH="0" baseline="0" dirty="0" smtClean="0">
                        <a:ln>
                          <a:noFill/>
                        </a:ln>
                        <a:solidFill>
                          <a:schemeClr val="tx1"/>
                        </a:solidFill>
                        <a:effectLst/>
                        <a:latin typeface="Helvetica" pitchFamily="68" charset="0"/>
                        <a:ea typeface="宋体" charset="-122"/>
                      </a:endParaRPr>
                    </a:p>
                  </a:txBody>
                  <a:tcPr marL="457200" marR="457200" marT="228600" marB="228600" horzOverflow="overflow">
                    <a:lnL cap="flat">
                      <a:noFill/>
                    </a:lnL>
                    <a:lnR>
                      <a:noFill/>
                    </a:lnR>
                    <a:lnT>
                      <a:noFill/>
                    </a:lnT>
                    <a:lnB cap="flat">
                      <a:noFill/>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 typeface="Wingdings" pitchFamily="68" charset="2"/>
                        <a:buChar char="§"/>
                        <a:tabLst/>
                      </a:pPr>
                      <a:r>
                        <a:rPr kumimoji="1" lang="en-US" altLang="zh-CN" sz="3100" b="0" i="0" u="none" strike="noStrike" cap="none" normalizeH="0" baseline="0" dirty="0" smtClean="0">
                          <a:ln>
                            <a:noFill/>
                          </a:ln>
                          <a:solidFill>
                            <a:schemeClr val="tx1"/>
                          </a:solidFill>
                          <a:effectLst/>
                          <a:latin typeface="Helvetica" pitchFamily="68" charset="0"/>
                          <a:ea typeface="宋体" charset="-122"/>
                        </a:rPr>
                        <a:t>Developed/engineered</a:t>
                      </a:r>
                    </a:p>
                    <a:p>
                      <a:pPr marL="339725" marR="0" lvl="0" indent="-339725" algn="l" defTabSz="914400" rtl="0" eaLnBrk="1" fontAlgn="base" latinLnBrk="0" hangingPunct="1">
                        <a:lnSpc>
                          <a:spcPct val="100000"/>
                        </a:lnSpc>
                        <a:spcBef>
                          <a:spcPct val="20000"/>
                        </a:spcBef>
                        <a:spcAft>
                          <a:spcPct val="0"/>
                        </a:spcAft>
                        <a:buClrTx/>
                        <a:buSzTx/>
                        <a:buFont typeface="Wingdings" pitchFamily="68" charset="2"/>
                        <a:buChar char="§"/>
                        <a:tabLst/>
                      </a:pPr>
                      <a:r>
                        <a:rPr kumimoji="1" lang="en-US" altLang="zh-CN" sz="3100" b="0" i="0" u="none" strike="noStrike" cap="none" normalizeH="0" baseline="0" dirty="0" smtClean="0">
                          <a:ln>
                            <a:noFill/>
                          </a:ln>
                          <a:solidFill>
                            <a:schemeClr val="tx1"/>
                          </a:solidFill>
                          <a:effectLst/>
                          <a:latin typeface="Helvetica" pitchFamily="68" charset="0"/>
                          <a:ea typeface="宋体" charset="-122"/>
                        </a:rPr>
                        <a:t> Deteriorates</a:t>
                      </a:r>
                    </a:p>
                    <a:p>
                      <a:pPr marL="339725" marR="0" lvl="0" indent="-339725" algn="l" defTabSz="914400" rtl="0" eaLnBrk="1" fontAlgn="base" latinLnBrk="0" hangingPunct="1">
                        <a:lnSpc>
                          <a:spcPct val="100000"/>
                        </a:lnSpc>
                        <a:spcBef>
                          <a:spcPct val="20000"/>
                        </a:spcBef>
                        <a:spcAft>
                          <a:spcPct val="0"/>
                        </a:spcAft>
                        <a:buClrTx/>
                        <a:buSzTx/>
                        <a:buFont typeface="Wingdings" pitchFamily="68" charset="2"/>
                        <a:buChar char="§"/>
                        <a:tabLst/>
                      </a:pPr>
                      <a:r>
                        <a:rPr kumimoji="1" lang="en-US" altLang="zh-CN" sz="3100" b="0" i="0" u="none" strike="noStrike" cap="none" normalizeH="0" baseline="0" dirty="0" smtClean="0">
                          <a:ln>
                            <a:noFill/>
                          </a:ln>
                          <a:solidFill>
                            <a:schemeClr val="tx1"/>
                          </a:solidFill>
                          <a:effectLst/>
                          <a:latin typeface="Helvetica" pitchFamily="68" charset="0"/>
                          <a:ea typeface="宋体" charset="-122"/>
                        </a:rPr>
                        <a:t> Custom built</a:t>
                      </a:r>
                    </a:p>
                    <a:p>
                      <a:pPr marL="339725" marR="0" lvl="0" indent="-339725" algn="l" defTabSz="914400" rtl="0" eaLnBrk="1" fontAlgn="base" latinLnBrk="0" hangingPunct="1">
                        <a:lnSpc>
                          <a:spcPct val="100000"/>
                        </a:lnSpc>
                        <a:spcBef>
                          <a:spcPct val="20000"/>
                        </a:spcBef>
                        <a:spcAft>
                          <a:spcPct val="0"/>
                        </a:spcAft>
                        <a:buClrTx/>
                        <a:buSzTx/>
                        <a:buFont typeface="Wingdings" pitchFamily="68" charset="2"/>
                        <a:buChar char="§"/>
                        <a:tabLst/>
                      </a:pPr>
                      <a:r>
                        <a:rPr kumimoji="1" lang="en-US" altLang="zh-CN" sz="3100" b="0" i="0" u="none" strike="noStrike" cap="none" normalizeH="0" baseline="0" dirty="0" smtClean="0">
                          <a:ln>
                            <a:noFill/>
                          </a:ln>
                          <a:solidFill>
                            <a:schemeClr val="tx1"/>
                          </a:solidFill>
                          <a:effectLst/>
                          <a:latin typeface="Helvetica" pitchFamily="68" charset="0"/>
                          <a:ea typeface="宋体" charset="-122"/>
                        </a:rPr>
                        <a:t> Complex</a:t>
                      </a:r>
                      <a:endParaRPr kumimoji="1" lang="en-US" altLang="zh-CN" sz="2800" b="0" i="0" u="none" strike="noStrike" cap="none" normalizeH="0" baseline="0" dirty="0" smtClean="0">
                        <a:ln>
                          <a:noFill/>
                        </a:ln>
                        <a:solidFill>
                          <a:schemeClr val="tx1"/>
                        </a:solidFill>
                        <a:effectLst/>
                        <a:latin typeface="Helvetica" pitchFamily="68" charset="0"/>
                        <a:ea typeface="宋体" charset="-122"/>
                      </a:endParaRPr>
                    </a:p>
                  </a:txBody>
                  <a:tcPr marL="457200" marR="457200" marT="228600" marB="228600"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Tipe-Tipe</a:t>
            </a:r>
            <a:r>
              <a:rPr lang="en-US" dirty="0" smtClean="0"/>
              <a:t> Software</a:t>
            </a:r>
            <a:endParaRPr lang="en-US" dirty="0"/>
          </a:p>
        </p:txBody>
      </p:sp>
      <p:sp>
        <p:nvSpPr>
          <p:cNvPr id="3" name="Content Placeholder 2"/>
          <p:cNvSpPr>
            <a:spLocks noGrp="1"/>
          </p:cNvSpPr>
          <p:nvPr>
            <p:ph idx="1"/>
          </p:nvPr>
        </p:nvSpPr>
        <p:spPr/>
        <p:txBody>
          <a:bodyPr/>
          <a:lstStyle/>
          <a:p>
            <a:pPr marL="566738" indent="-447675">
              <a:buFont typeface="Wingdings" pitchFamily="2" charset="2"/>
              <a:buChar char="q"/>
              <a:tabLst>
                <a:tab pos="566738" algn="l"/>
              </a:tabLst>
            </a:pPr>
            <a:r>
              <a:rPr lang="en-US" dirty="0" smtClean="0"/>
              <a:t>System software</a:t>
            </a:r>
          </a:p>
          <a:p>
            <a:pPr marL="566738" indent="-447675">
              <a:buFont typeface="Wingdings" pitchFamily="2" charset="2"/>
              <a:buChar char="q"/>
              <a:tabLst>
                <a:tab pos="566738" algn="l"/>
              </a:tabLst>
            </a:pPr>
            <a:r>
              <a:rPr lang="en-US" dirty="0" smtClean="0"/>
              <a:t>Application software</a:t>
            </a:r>
          </a:p>
          <a:p>
            <a:pPr marL="566738" indent="-447675">
              <a:buFont typeface="Wingdings" pitchFamily="2" charset="2"/>
              <a:buChar char="q"/>
              <a:tabLst>
                <a:tab pos="566738" algn="l"/>
              </a:tabLst>
            </a:pPr>
            <a:r>
              <a:rPr lang="en-US" dirty="0" smtClean="0"/>
              <a:t>Engineering and scientific software</a:t>
            </a:r>
          </a:p>
          <a:p>
            <a:pPr marL="566738" indent="-447675">
              <a:buFont typeface="Wingdings" pitchFamily="2" charset="2"/>
              <a:buChar char="q"/>
              <a:tabLst>
                <a:tab pos="566738" algn="l"/>
              </a:tabLst>
            </a:pPr>
            <a:r>
              <a:rPr lang="en-US" dirty="0" smtClean="0"/>
              <a:t>Embedded software</a:t>
            </a:r>
          </a:p>
          <a:p>
            <a:pPr marL="566738" indent="-447675">
              <a:buFont typeface="Wingdings" pitchFamily="2" charset="2"/>
              <a:buChar char="q"/>
              <a:tabLst>
                <a:tab pos="566738" algn="l"/>
              </a:tabLst>
            </a:pPr>
            <a:r>
              <a:rPr lang="en-US" dirty="0" smtClean="0"/>
              <a:t>Product Line </a:t>
            </a:r>
            <a:r>
              <a:rPr lang="en-US" dirty="0" smtClean="0"/>
              <a:t>Software</a:t>
            </a:r>
            <a:endParaRPr lang="en-US" dirty="0" smtClean="0"/>
          </a:p>
          <a:p>
            <a:pPr marL="566738" indent="-447675">
              <a:buFont typeface="Wingdings" pitchFamily="2" charset="2"/>
              <a:buChar char="q"/>
              <a:tabLst>
                <a:tab pos="566738" algn="l"/>
              </a:tabLst>
            </a:pPr>
            <a:r>
              <a:rPr lang="en-US" dirty="0" smtClean="0"/>
              <a:t>Web Application</a:t>
            </a:r>
          </a:p>
          <a:p>
            <a:pPr marL="566738" indent="-447675">
              <a:buFont typeface="Wingdings" pitchFamily="2" charset="2"/>
              <a:buChar char="q"/>
              <a:tabLst>
                <a:tab pos="566738" algn="l"/>
              </a:tabLst>
            </a:pPr>
            <a:r>
              <a:rPr lang="en-US" dirty="0" smtClean="0"/>
              <a:t>Artificial Intelligence software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Tipe-tipe</a:t>
            </a:r>
            <a:r>
              <a:rPr lang="en-US" dirty="0" smtClean="0"/>
              <a:t> Software (cont)</a:t>
            </a:r>
            <a:endParaRPr lang="en-US" dirty="0"/>
          </a:p>
        </p:txBody>
      </p:sp>
      <p:sp>
        <p:nvSpPr>
          <p:cNvPr id="3" name="Content Placeholder 2"/>
          <p:cNvSpPr>
            <a:spLocks noGrp="1"/>
          </p:cNvSpPr>
          <p:nvPr>
            <p:ph idx="1"/>
          </p:nvPr>
        </p:nvSpPr>
        <p:spPr/>
        <p:txBody>
          <a:bodyPr>
            <a:normAutofit fontScale="85000" lnSpcReduction="10000"/>
          </a:bodyPr>
          <a:lstStyle/>
          <a:p>
            <a:pPr marL="566738" indent="-447675">
              <a:buFont typeface="Wingdings" pitchFamily="2" charset="2"/>
              <a:buChar char="q"/>
            </a:pPr>
            <a:r>
              <a:rPr lang="en-US" dirty="0" smtClean="0"/>
              <a:t>System software</a:t>
            </a:r>
          </a:p>
          <a:p>
            <a:pPr marL="566738" indent="-447675">
              <a:buFont typeface="Wingdings" pitchFamily="2" charset="2"/>
              <a:buNone/>
            </a:pPr>
            <a:r>
              <a:rPr lang="en-US" dirty="0" smtClean="0"/>
              <a:t>	</a:t>
            </a:r>
            <a:r>
              <a:rPr lang="en-US" dirty="0" err="1" smtClean="0"/>
              <a:t>Sekumpulan</a:t>
            </a:r>
            <a:r>
              <a:rPr lang="en-US" dirty="0" smtClean="0"/>
              <a:t> program yang </a:t>
            </a:r>
            <a:r>
              <a:rPr lang="en-US" dirty="0" err="1" smtClean="0"/>
              <a:t>ditulis</a:t>
            </a:r>
            <a:r>
              <a:rPr lang="en-US" dirty="0" smtClean="0"/>
              <a:t> </a:t>
            </a:r>
            <a:r>
              <a:rPr lang="en-US" dirty="0" err="1" smtClean="0"/>
              <a:t>untuk</a:t>
            </a:r>
            <a:r>
              <a:rPr lang="en-US" dirty="0" smtClean="0"/>
              <a:t> </a:t>
            </a:r>
            <a:r>
              <a:rPr lang="en-US" dirty="0" err="1" smtClean="0"/>
              <a:t>melayani</a:t>
            </a:r>
            <a:r>
              <a:rPr lang="en-US" dirty="0" smtClean="0"/>
              <a:t> </a:t>
            </a:r>
            <a:r>
              <a:rPr lang="en-US" dirty="0" err="1" smtClean="0"/>
              <a:t>atau</a:t>
            </a:r>
            <a:r>
              <a:rPr lang="en-US" dirty="0" smtClean="0"/>
              <a:t> </a:t>
            </a:r>
            <a:r>
              <a:rPr lang="en-US" dirty="0" err="1" smtClean="0"/>
              <a:t>menunjang</a:t>
            </a:r>
            <a:r>
              <a:rPr lang="en-US" dirty="0" smtClean="0"/>
              <a:t> program </a:t>
            </a:r>
            <a:r>
              <a:rPr lang="en-US" dirty="0" err="1" smtClean="0"/>
              <a:t>lainnya</a:t>
            </a:r>
            <a:r>
              <a:rPr lang="en-US" dirty="0" smtClean="0"/>
              <a:t>. </a:t>
            </a:r>
            <a:r>
              <a:rPr lang="en-US" dirty="0" err="1" smtClean="0"/>
              <a:t>Seperti</a:t>
            </a:r>
            <a:r>
              <a:rPr lang="en-US" dirty="0" smtClean="0"/>
              <a:t> compiler, editor, utility, </a:t>
            </a:r>
            <a:r>
              <a:rPr lang="en-US" dirty="0" err="1" smtClean="0"/>
              <a:t>sistem</a:t>
            </a:r>
            <a:r>
              <a:rPr lang="en-US" dirty="0" smtClean="0"/>
              <a:t> </a:t>
            </a:r>
            <a:r>
              <a:rPr lang="en-US" dirty="0" err="1" smtClean="0"/>
              <a:t>operasi</a:t>
            </a:r>
            <a:r>
              <a:rPr lang="en-US" dirty="0" smtClean="0"/>
              <a:t>, driver </a:t>
            </a:r>
            <a:r>
              <a:rPr lang="en-US" dirty="0" err="1" smtClean="0"/>
              <a:t>dan</a:t>
            </a:r>
            <a:r>
              <a:rPr lang="en-US" dirty="0" smtClean="0"/>
              <a:t> </a:t>
            </a:r>
            <a:r>
              <a:rPr lang="en-US" dirty="0" err="1" smtClean="0"/>
              <a:t>prosesor</a:t>
            </a:r>
            <a:r>
              <a:rPr lang="en-US" dirty="0" smtClean="0"/>
              <a:t> </a:t>
            </a:r>
            <a:r>
              <a:rPr lang="en-US" dirty="0" err="1" smtClean="0"/>
              <a:t>telekomunikasi</a:t>
            </a:r>
            <a:r>
              <a:rPr lang="en-US" dirty="0" smtClean="0"/>
              <a:t>.</a:t>
            </a:r>
          </a:p>
          <a:p>
            <a:pPr marL="566738" indent="-447675">
              <a:buFont typeface="Wingdings" pitchFamily="2" charset="2"/>
              <a:buChar char="q"/>
            </a:pPr>
            <a:r>
              <a:rPr lang="en-US" dirty="0" err="1" smtClean="0"/>
              <a:t>Aplication</a:t>
            </a:r>
            <a:r>
              <a:rPr lang="en-US" dirty="0" smtClean="0"/>
              <a:t> software</a:t>
            </a:r>
          </a:p>
          <a:p>
            <a:pPr marL="566738" indent="-447675">
              <a:buFont typeface="Wingdings" pitchFamily="2" charset="2"/>
              <a:buNone/>
            </a:pPr>
            <a:r>
              <a:rPr lang="en-US" dirty="0" smtClean="0"/>
              <a:t>	Program stand alone yang </a:t>
            </a:r>
            <a:r>
              <a:rPr lang="en-US" dirty="0" err="1" smtClean="0"/>
              <a:t>digunakan</a:t>
            </a:r>
            <a:r>
              <a:rPr lang="en-US" dirty="0" smtClean="0"/>
              <a:t> </a:t>
            </a:r>
            <a:r>
              <a:rPr lang="en-US" dirty="0" err="1" smtClean="0"/>
              <a:t>untuk</a:t>
            </a:r>
            <a:r>
              <a:rPr lang="en-US" dirty="0" smtClean="0"/>
              <a:t> </a:t>
            </a:r>
            <a:r>
              <a:rPr lang="en-US" dirty="0" err="1" smtClean="0"/>
              <a:t>menyelesaikan</a:t>
            </a:r>
            <a:r>
              <a:rPr lang="en-US" dirty="0" smtClean="0"/>
              <a:t> </a:t>
            </a:r>
            <a:r>
              <a:rPr lang="en-US" dirty="0" err="1" smtClean="0"/>
              <a:t>kebutuhan</a:t>
            </a:r>
            <a:r>
              <a:rPr lang="en-US" dirty="0" smtClean="0"/>
              <a:t> </a:t>
            </a:r>
            <a:r>
              <a:rPr lang="en-US" dirty="0" err="1" smtClean="0"/>
              <a:t>bisnis</a:t>
            </a:r>
            <a:r>
              <a:rPr lang="en-US" dirty="0" smtClean="0"/>
              <a:t> </a:t>
            </a:r>
            <a:r>
              <a:rPr lang="en-US" dirty="0" err="1" smtClean="0"/>
              <a:t>tertentu</a:t>
            </a:r>
            <a:r>
              <a:rPr lang="en-US" dirty="0" smtClean="0"/>
              <a:t>, </a:t>
            </a:r>
            <a:r>
              <a:rPr lang="en-US" dirty="0" err="1" smtClean="0"/>
              <a:t>seperti</a:t>
            </a:r>
            <a:r>
              <a:rPr lang="en-US" dirty="0" smtClean="0"/>
              <a:t> </a:t>
            </a:r>
            <a:r>
              <a:rPr lang="en-US" dirty="0" err="1" smtClean="0"/>
              <a:t>aplikasi</a:t>
            </a:r>
            <a:r>
              <a:rPr lang="en-US" dirty="0" smtClean="0"/>
              <a:t>  </a:t>
            </a:r>
            <a:r>
              <a:rPr lang="en-US" dirty="0" err="1" smtClean="0"/>
              <a:t>untuk</a:t>
            </a:r>
            <a:r>
              <a:rPr lang="en-US" dirty="0" smtClean="0"/>
              <a:t> </a:t>
            </a:r>
            <a:r>
              <a:rPr lang="en-US" dirty="0" err="1" smtClean="0"/>
              <a:t>memfasilitasi</a:t>
            </a:r>
            <a:r>
              <a:rPr lang="en-US" dirty="0" smtClean="0"/>
              <a:t> </a:t>
            </a:r>
            <a:r>
              <a:rPr lang="en-US" dirty="0" err="1" smtClean="0"/>
              <a:t>kegiatan</a:t>
            </a:r>
            <a:r>
              <a:rPr lang="en-US" dirty="0" smtClean="0"/>
              <a:t> </a:t>
            </a:r>
            <a:r>
              <a:rPr lang="en-US" dirty="0" err="1" smtClean="0"/>
              <a:t>bisnis</a:t>
            </a:r>
            <a:r>
              <a:rPr lang="en-US" dirty="0" smtClean="0"/>
              <a:t> </a:t>
            </a:r>
            <a:r>
              <a:rPr lang="en-US" dirty="0" err="1" smtClean="0"/>
              <a:t>atau</a:t>
            </a:r>
            <a:r>
              <a:rPr lang="en-US" dirty="0" smtClean="0"/>
              <a:t> </a:t>
            </a:r>
            <a:r>
              <a:rPr lang="en-US" dirty="0" err="1" smtClean="0"/>
              <a:t>pembuatan</a:t>
            </a:r>
            <a:r>
              <a:rPr lang="en-US" dirty="0" smtClean="0"/>
              <a:t> </a:t>
            </a:r>
            <a:r>
              <a:rPr lang="en-US" dirty="0" err="1" smtClean="0"/>
              <a:t>keputusan</a:t>
            </a:r>
            <a:r>
              <a:rPr lang="en-US" dirty="0" smtClean="0"/>
              <a:t> </a:t>
            </a:r>
            <a:r>
              <a:rPr lang="en-US" dirty="0" err="1" smtClean="0"/>
              <a:t>teknik</a:t>
            </a:r>
            <a:r>
              <a:rPr lang="en-US" dirty="0" smtClean="0"/>
              <a:t>/ </a:t>
            </a:r>
            <a:r>
              <a:rPr lang="en-US" dirty="0" err="1" smtClean="0"/>
              <a:t>manajemen</a:t>
            </a:r>
            <a:r>
              <a:rPr lang="en-US" dirty="0" smtClean="0"/>
              <a:t>.  Ex: Point of sale transaction processing, real time manufacturing process control.</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Tipe-tipe</a:t>
            </a:r>
            <a:r>
              <a:rPr lang="en-US" dirty="0" smtClean="0"/>
              <a:t> Software (cont)</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Engineering and </a:t>
            </a:r>
            <a:r>
              <a:rPr lang="en-US" dirty="0" err="1" smtClean="0"/>
              <a:t>sciencetific</a:t>
            </a:r>
            <a:r>
              <a:rPr lang="en-US" dirty="0" smtClean="0"/>
              <a:t> software</a:t>
            </a:r>
          </a:p>
          <a:p>
            <a:pPr>
              <a:buFont typeface="Wingdings" pitchFamily="2" charset="2"/>
              <a:buNone/>
            </a:pPr>
            <a:r>
              <a:rPr lang="en-US" dirty="0" smtClean="0"/>
              <a:t>	Software yang </a:t>
            </a:r>
            <a:r>
              <a:rPr lang="en-US" dirty="0" err="1" smtClean="0"/>
              <a:t>dicirikan</a:t>
            </a:r>
            <a:r>
              <a:rPr lang="en-US" dirty="0" smtClean="0"/>
              <a:t> </a:t>
            </a:r>
            <a:r>
              <a:rPr lang="en-US" dirty="0" err="1" smtClean="0"/>
              <a:t>dengan</a:t>
            </a:r>
            <a:r>
              <a:rPr lang="en-US" dirty="0" smtClean="0"/>
              <a:t> </a:t>
            </a:r>
            <a:r>
              <a:rPr lang="en-US" dirty="0" err="1" smtClean="0"/>
              <a:t>algoritma</a:t>
            </a:r>
            <a:r>
              <a:rPr lang="en-US" dirty="0" smtClean="0"/>
              <a:t> </a:t>
            </a:r>
            <a:r>
              <a:rPr lang="en-US" dirty="0" err="1" smtClean="0"/>
              <a:t>numerik</a:t>
            </a:r>
            <a:r>
              <a:rPr lang="en-US" dirty="0" smtClean="0"/>
              <a:t>, </a:t>
            </a:r>
            <a:r>
              <a:rPr lang="en-US" dirty="0" err="1" smtClean="0"/>
              <a:t>aplikasinya</a:t>
            </a:r>
            <a:r>
              <a:rPr lang="en-US" dirty="0" smtClean="0"/>
              <a:t> </a:t>
            </a:r>
            <a:r>
              <a:rPr lang="en-US" dirty="0" err="1" smtClean="0"/>
              <a:t>berkisar</a:t>
            </a:r>
            <a:r>
              <a:rPr lang="en-US" dirty="0" smtClean="0"/>
              <a:t> </a:t>
            </a:r>
            <a:r>
              <a:rPr lang="en-US" dirty="0" err="1" smtClean="0"/>
              <a:t>dari</a:t>
            </a:r>
            <a:r>
              <a:rPr lang="en-US" dirty="0" smtClean="0"/>
              <a:t> </a:t>
            </a:r>
            <a:r>
              <a:rPr lang="en-US" dirty="0" err="1" smtClean="0"/>
              <a:t>astronomi</a:t>
            </a:r>
            <a:r>
              <a:rPr lang="en-US" dirty="0" smtClean="0"/>
              <a:t> </a:t>
            </a:r>
            <a:r>
              <a:rPr lang="en-US" dirty="0" err="1" smtClean="0"/>
              <a:t>sampai</a:t>
            </a:r>
            <a:r>
              <a:rPr lang="en-US" dirty="0" smtClean="0"/>
              <a:t> </a:t>
            </a:r>
            <a:r>
              <a:rPr lang="en-US" dirty="0" err="1" smtClean="0"/>
              <a:t>vulkanologi</a:t>
            </a:r>
            <a:r>
              <a:rPr lang="en-US" dirty="0" smtClean="0"/>
              <a:t>, </a:t>
            </a:r>
            <a:r>
              <a:rPr lang="en-US" dirty="0" err="1" smtClean="0"/>
              <a:t>analis</a:t>
            </a:r>
            <a:r>
              <a:rPr lang="en-US" dirty="0" smtClean="0"/>
              <a:t> </a:t>
            </a:r>
            <a:r>
              <a:rPr lang="en-US" dirty="0" err="1" smtClean="0"/>
              <a:t>otomotif</a:t>
            </a:r>
            <a:r>
              <a:rPr lang="en-US" dirty="0" smtClean="0"/>
              <a:t> </a:t>
            </a:r>
            <a:r>
              <a:rPr lang="en-US" dirty="0" err="1" smtClean="0"/>
              <a:t>sampai</a:t>
            </a:r>
            <a:r>
              <a:rPr lang="en-US" dirty="0" smtClean="0"/>
              <a:t> </a:t>
            </a:r>
            <a:r>
              <a:rPr lang="en-US" dirty="0" err="1" smtClean="0"/>
              <a:t>dinamika</a:t>
            </a:r>
            <a:r>
              <a:rPr lang="en-US" dirty="0" smtClean="0"/>
              <a:t> orbit </a:t>
            </a:r>
            <a:r>
              <a:rPr lang="en-US" dirty="0" err="1" smtClean="0"/>
              <a:t>ruang</a:t>
            </a:r>
            <a:r>
              <a:rPr lang="en-US" dirty="0" smtClean="0"/>
              <a:t> </a:t>
            </a:r>
            <a:r>
              <a:rPr lang="en-US" dirty="0" err="1" smtClean="0"/>
              <a:t>angkasa</a:t>
            </a:r>
            <a:r>
              <a:rPr lang="en-US" dirty="0" smtClean="0"/>
              <a:t>. Software </a:t>
            </a:r>
            <a:r>
              <a:rPr lang="en-US" dirty="0" err="1" smtClean="0"/>
              <a:t>ini</a:t>
            </a:r>
            <a:r>
              <a:rPr lang="en-US" dirty="0" smtClean="0"/>
              <a:t> </a:t>
            </a:r>
            <a:r>
              <a:rPr lang="en-US" dirty="0" err="1" smtClean="0"/>
              <a:t>banyak</a:t>
            </a:r>
            <a:r>
              <a:rPr lang="en-US" dirty="0" smtClean="0"/>
              <a:t> </a:t>
            </a:r>
            <a:r>
              <a:rPr lang="en-US" dirty="0" err="1" smtClean="0"/>
              <a:t>digunakan</a:t>
            </a:r>
            <a:r>
              <a:rPr lang="en-US" dirty="0" smtClean="0"/>
              <a:t> </a:t>
            </a:r>
            <a:r>
              <a:rPr lang="en-US" dirty="0" err="1" smtClean="0"/>
              <a:t>dalam</a:t>
            </a:r>
            <a:r>
              <a:rPr lang="en-US" dirty="0" smtClean="0"/>
              <a:t> </a:t>
            </a:r>
            <a:r>
              <a:rPr lang="en-US" dirty="0" err="1" smtClean="0"/>
              <a:t>bidang</a:t>
            </a:r>
            <a:r>
              <a:rPr lang="en-US" dirty="0" smtClean="0"/>
              <a:t> engineering </a:t>
            </a:r>
            <a:r>
              <a:rPr lang="en-US" dirty="0" err="1" smtClean="0"/>
              <a:t>dan</a:t>
            </a:r>
            <a:r>
              <a:rPr lang="en-US" dirty="0" smtClean="0"/>
              <a:t> science. </a:t>
            </a:r>
            <a:r>
              <a:rPr lang="en-US" dirty="0" err="1" smtClean="0"/>
              <a:t>Contoh</a:t>
            </a:r>
            <a:r>
              <a:rPr lang="en-US" dirty="0" smtClean="0"/>
              <a:t> CAD ( Computer Aided Design), </a:t>
            </a:r>
            <a:r>
              <a:rPr lang="en-US" dirty="0" err="1" smtClean="0"/>
              <a:t>simulasi</a:t>
            </a:r>
            <a:r>
              <a:rPr lang="en-US" dirty="0" smtClean="0"/>
              <a:t> </a:t>
            </a:r>
            <a:r>
              <a:rPr lang="en-US" dirty="0" err="1" smtClean="0"/>
              <a:t>sistem</a:t>
            </a:r>
            <a:r>
              <a:rPr lang="en-US" dirty="0" smtClean="0"/>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Tipe-tipe</a:t>
            </a:r>
            <a:r>
              <a:rPr lang="en-US" dirty="0" smtClean="0"/>
              <a:t> Software (cont)</a:t>
            </a:r>
            <a:endParaRPr lang="en-US" dirty="0"/>
          </a:p>
        </p:txBody>
      </p:sp>
      <p:sp>
        <p:nvSpPr>
          <p:cNvPr id="3" name="Content Placeholder 2"/>
          <p:cNvSpPr>
            <a:spLocks noGrp="1"/>
          </p:cNvSpPr>
          <p:nvPr>
            <p:ph idx="1"/>
          </p:nvPr>
        </p:nvSpPr>
        <p:spPr/>
        <p:txBody>
          <a:bodyPr>
            <a:normAutofit fontScale="85000" lnSpcReduction="20000"/>
          </a:bodyPr>
          <a:lstStyle/>
          <a:p>
            <a:pPr marL="508000" indent="-388938">
              <a:buFont typeface="Wingdings" pitchFamily="2" charset="2"/>
              <a:buChar char="q"/>
            </a:pPr>
            <a:r>
              <a:rPr lang="en-US" dirty="0" smtClean="0"/>
              <a:t>Embedded software</a:t>
            </a:r>
          </a:p>
          <a:p>
            <a:pPr marL="508000" indent="-388938">
              <a:buFont typeface="Wingdings" pitchFamily="2" charset="2"/>
              <a:buNone/>
            </a:pPr>
            <a:r>
              <a:rPr lang="en-US" dirty="0" smtClean="0"/>
              <a:t>	Software yang </a:t>
            </a:r>
            <a:r>
              <a:rPr lang="en-US" dirty="0" err="1" smtClean="0"/>
              <a:t>disimpan</a:t>
            </a:r>
            <a:r>
              <a:rPr lang="en-US" dirty="0" smtClean="0"/>
              <a:t> </a:t>
            </a:r>
            <a:r>
              <a:rPr lang="en-US" dirty="0" err="1" smtClean="0"/>
              <a:t>dalam</a:t>
            </a:r>
            <a:r>
              <a:rPr lang="en-US" dirty="0" smtClean="0"/>
              <a:t> </a:t>
            </a:r>
            <a:r>
              <a:rPr lang="en-US" dirty="0" err="1" smtClean="0"/>
              <a:t>memori</a:t>
            </a:r>
            <a:r>
              <a:rPr lang="en-US" dirty="0" smtClean="0"/>
              <a:t> </a:t>
            </a:r>
            <a:r>
              <a:rPr lang="en-US" dirty="0" err="1" smtClean="0"/>
              <a:t>tetap</a:t>
            </a:r>
            <a:r>
              <a:rPr lang="en-US" dirty="0" smtClean="0"/>
              <a:t>/ ROM (Read Only Memory), </a:t>
            </a:r>
            <a:r>
              <a:rPr lang="en-US" dirty="0" err="1" smtClean="0"/>
              <a:t>digunakan</a:t>
            </a:r>
            <a:r>
              <a:rPr lang="en-US" dirty="0" smtClean="0"/>
              <a:t> </a:t>
            </a:r>
            <a:r>
              <a:rPr lang="en-US" dirty="0" err="1" smtClean="0"/>
              <a:t>untuk</a:t>
            </a:r>
            <a:r>
              <a:rPr lang="en-US" dirty="0" smtClean="0"/>
              <a:t> </a:t>
            </a:r>
            <a:r>
              <a:rPr lang="en-US" dirty="0" err="1" smtClean="0"/>
              <a:t>mengontrol</a:t>
            </a:r>
            <a:r>
              <a:rPr lang="en-US" dirty="0" smtClean="0"/>
              <a:t> </a:t>
            </a:r>
            <a:r>
              <a:rPr lang="en-US" dirty="0" err="1" smtClean="0"/>
              <a:t>fungsi</a:t>
            </a:r>
            <a:r>
              <a:rPr lang="en-US" dirty="0" smtClean="0"/>
              <a:t>  </a:t>
            </a:r>
            <a:r>
              <a:rPr lang="en-US" dirty="0" err="1" smtClean="0"/>
              <a:t>sebuah</a:t>
            </a:r>
            <a:r>
              <a:rPr lang="en-US" dirty="0" smtClean="0"/>
              <a:t> product. Embedded software </a:t>
            </a:r>
            <a:r>
              <a:rPr lang="en-US" dirty="0" err="1" smtClean="0"/>
              <a:t>ini</a:t>
            </a:r>
            <a:r>
              <a:rPr lang="en-US" dirty="0" smtClean="0"/>
              <a:t> </a:t>
            </a:r>
            <a:r>
              <a:rPr lang="en-US" dirty="0" err="1" smtClean="0"/>
              <a:t>dijalankan</a:t>
            </a:r>
            <a:r>
              <a:rPr lang="en-US" dirty="0" smtClean="0"/>
              <a:t> </a:t>
            </a:r>
            <a:r>
              <a:rPr lang="en-US" dirty="0" err="1" smtClean="0"/>
              <a:t>dengan</a:t>
            </a:r>
            <a:r>
              <a:rPr lang="en-US" dirty="0" smtClean="0"/>
              <a:t> </a:t>
            </a:r>
            <a:r>
              <a:rPr lang="en-US" dirty="0" err="1" smtClean="0"/>
              <a:t>fungsi-fungsi</a:t>
            </a:r>
            <a:r>
              <a:rPr lang="en-US" dirty="0" smtClean="0"/>
              <a:t> </a:t>
            </a:r>
            <a:r>
              <a:rPr lang="en-US" dirty="0" err="1" smtClean="0"/>
              <a:t>terbatas</a:t>
            </a:r>
            <a:r>
              <a:rPr lang="en-US" dirty="0" smtClean="0"/>
              <a:t>. </a:t>
            </a:r>
            <a:r>
              <a:rPr lang="en-US" dirty="0" err="1" smtClean="0"/>
              <a:t>Seperti</a:t>
            </a:r>
            <a:r>
              <a:rPr lang="en-US" dirty="0" smtClean="0"/>
              <a:t> :  </a:t>
            </a:r>
            <a:r>
              <a:rPr lang="en-US" dirty="0" err="1" smtClean="0"/>
              <a:t>fungsi</a:t>
            </a:r>
            <a:r>
              <a:rPr lang="en-US" dirty="0" smtClean="0"/>
              <a:t> digital </a:t>
            </a:r>
            <a:r>
              <a:rPr lang="en-US" dirty="0" err="1" smtClean="0"/>
              <a:t>untuk</a:t>
            </a:r>
            <a:r>
              <a:rPr lang="en-US" dirty="0" smtClean="0"/>
              <a:t> </a:t>
            </a:r>
            <a:r>
              <a:rPr lang="en-US" dirty="0" err="1" smtClean="0"/>
              <a:t>Automobil</a:t>
            </a:r>
            <a:r>
              <a:rPr lang="en-US" dirty="0" smtClean="0"/>
              <a:t> (</a:t>
            </a:r>
            <a:r>
              <a:rPr lang="en-US" dirty="0" err="1" smtClean="0"/>
              <a:t>kontrol</a:t>
            </a:r>
            <a:r>
              <a:rPr lang="en-US" dirty="0" smtClean="0"/>
              <a:t> </a:t>
            </a:r>
            <a:r>
              <a:rPr lang="en-US" dirty="0" err="1" smtClean="0"/>
              <a:t>bahan</a:t>
            </a:r>
            <a:r>
              <a:rPr lang="en-US" dirty="0" smtClean="0"/>
              <a:t> </a:t>
            </a:r>
            <a:r>
              <a:rPr lang="en-US" dirty="0" err="1" smtClean="0"/>
              <a:t>bakar</a:t>
            </a:r>
            <a:r>
              <a:rPr lang="en-US" dirty="0" smtClean="0"/>
              <a:t>, dash-board, </a:t>
            </a:r>
            <a:r>
              <a:rPr lang="en-US" dirty="0" err="1" smtClean="0"/>
              <a:t>sistem</a:t>
            </a:r>
            <a:r>
              <a:rPr lang="en-US" dirty="0" smtClean="0"/>
              <a:t> </a:t>
            </a:r>
            <a:r>
              <a:rPr lang="en-US" dirty="0" err="1" smtClean="0"/>
              <a:t>rem</a:t>
            </a:r>
            <a:r>
              <a:rPr lang="en-US" dirty="0" smtClean="0"/>
              <a:t>)</a:t>
            </a:r>
          </a:p>
          <a:p>
            <a:pPr marL="508000" indent="-388938">
              <a:buFont typeface="Wingdings" pitchFamily="2" charset="2"/>
              <a:buChar char="q"/>
            </a:pPr>
            <a:r>
              <a:rPr lang="en-US" dirty="0" smtClean="0"/>
              <a:t>Product Line software</a:t>
            </a:r>
          </a:p>
          <a:p>
            <a:pPr marL="508000" indent="-388938">
              <a:buFont typeface="Wingdings" pitchFamily="2" charset="2"/>
              <a:buNone/>
            </a:pPr>
            <a:r>
              <a:rPr lang="en-US" dirty="0" smtClean="0"/>
              <a:t>	Software yang </a:t>
            </a:r>
            <a:r>
              <a:rPr lang="en-US" dirty="0" err="1" smtClean="0"/>
              <a:t>dirancang</a:t>
            </a:r>
            <a:r>
              <a:rPr lang="en-US" dirty="0" smtClean="0"/>
              <a:t> </a:t>
            </a:r>
            <a:r>
              <a:rPr lang="en-US" dirty="0" err="1" smtClean="0"/>
              <a:t>untuk</a:t>
            </a:r>
            <a:r>
              <a:rPr lang="en-US" dirty="0" smtClean="0"/>
              <a:t> </a:t>
            </a:r>
            <a:r>
              <a:rPr lang="en-US" dirty="0" err="1" smtClean="0"/>
              <a:t>menyediakan</a:t>
            </a:r>
            <a:r>
              <a:rPr lang="en-US" dirty="0" smtClean="0"/>
              <a:t> </a:t>
            </a:r>
            <a:r>
              <a:rPr lang="en-US" dirty="0" err="1" smtClean="0"/>
              <a:t>kemampuan</a:t>
            </a:r>
            <a:r>
              <a:rPr lang="en-US" dirty="0" smtClean="0"/>
              <a:t> </a:t>
            </a:r>
            <a:r>
              <a:rPr lang="en-US" dirty="0" err="1" smtClean="0"/>
              <a:t>khusus</a:t>
            </a:r>
            <a:r>
              <a:rPr lang="en-US" dirty="0" smtClean="0"/>
              <a:t> yang </a:t>
            </a:r>
            <a:r>
              <a:rPr lang="en-US" dirty="0" err="1" smtClean="0"/>
              <a:t>dapat</a:t>
            </a:r>
            <a:r>
              <a:rPr lang="en-US" dirty="0" smtClean="0"/>
              <a:t> </a:t>
            </a:r>
            <a:r>
              <a:rPr lang="en-US" dirty="0" err="1" smtClean="0"/>
              <a:t>digunakan</a:t>
            </a:r>
            <a:r>
              <a:rPr lang="en-US" dirty="0" smtClean="0"/>
              <a:t> </a:t>
            </a:r>
            <a:r>
              <a:rPr lang="en-US" dirty="0" err="1" smtClean="0"/>
              <a:t>oleh</a:t>
            </a:r>
            <a:r>
              <a:rPr lang="en-US" dirty="0" smtClean="0"/>
              <a:t> </a:t>
            </a:r>
            <a:r>
              <a:rPr lang="en-US" dirty="0" err="1" smtClean="0"/>
              <a:t>banyak</a:t>
            </a:r>
            <a:r>
              <a:rPr lang="en-US" dirty="0" smtClean="0"/>
              <a:t> user yang </a:t>
            </a:r>
            <a:r>
              <a:rPr lang="en-US" dirty="0" err="1" smtClean="0"/>
              <a:t>berbeda</a:t>
            </a:r>
            <a:r>
              <a:rPr lang="en-US" dirty="0" smtClean="0"/>
              <a:t>.  Ex: inventory control product, word processing, spreadsheet, multimedia, </a:t>
            </a:r>
            <a:r>
              <a:rPr lang="en-US" dirty="0" err="1" smtClean="0"/>
              <a:t>manajemen</a:t>
            </a:r>
            <a:r>
              <a:rPr lang="en-US" dirty="0" smtClean="0"/>
              <a:t> database, game, </a:t>
            </a:r>
            <a:r>
              <a:rPr lang="en-US" dirty="0" err="1" smtClean="0"/>
              <a:t>aplikasi</a:t>
            </a:r>
            <a:r>
              <a:rPr lang="en-US" dirty="0" smtClean="0"/>
              <a:t> </a:t>
            </a:r>
            <a:r>
              <a:rPr lang="en-US" dirty="0" err="1" smtClean="0"/>
              <a:t>keuangan</a:t>
            </a:r>
            <a:r>
              <a:rPr lang="en-US" dirty="0" smtClean="0"/>
              <a:t>, </a:t>
            </a:r>
            <a:r>
              <a:rPr lang="en-US" dirty="0" err="1" smtClean="0"/>
              <a:t>dll</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539</TotalTime>
  <Words>425</Words>
  <Application>Microsoft Office PowerPoint</Application>
  <PresentationFormat>On-screen Show (4:3)</PresentationFormat>
  <Paragraphs>85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Module</vt:lpstr>
      <vt:lpstr>Rekayasa Perangkat Lunak (Software Engineering) </vt:lpstr>
      <vt:lpstr>Kompetensi</vt:lpstr>
      <vt:lpstr>Perangkat Lunak (Software)</vt:lpstr>
      <vt:lpstr>Sifat dan Karakteristik Software</vt:lpstr>
      <vt:lpstr>Hardware vs. Software</vt:lpstr>
      <vt:lpstr>Tipe-Tipe Software</vt:lpstr>
      <vt:lpstr>Tipe-tipe Software (cont)</vt:lpstr>
      <vt:lpstr>Tipe-tipe Software (cont)</vt:lpstr>
      <vt:lpstr>Tipe-tipe Software (cont)</vt:lpstr>
      <vt:lpstr>Tipe-tipe Software (cont)</vt:lpstr>
      <vt:lpstr>Tipe-tipe Software (cont)</vt:lpstr>
      <vt:lpstr>Essential attributes of good software</vt:lpstr>
      <vt:lpstr>Slide 13</vt:lpstr>
      <vt:lpstr>Evaluasi</vt:lpstr>
    </vt:vector>
  </TitlesOfParts>
  <Company>stikom-db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Rekayasa Perangkat Lunak</dc:title>
  <dc:creator>eriya</dc:creator>
  <cp:lastModifiedBy>Eriya</cp:lastModifiedBy>
  <cp:revision>57</cp:revision>
  <dcterms:created xsi:type="dcterms:W3CDTF">2010-10-03T14:25:04Z</dcterms:created>
  <dcterms:modified xsi:type="dcterms:W3CDTF">2013-04-12T10:11:20Z</dcterms:modified>
</cp:coreProperties>
</file>