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57" r:id="rId4"/>
    <p:sldId id="261" r:id="rId5"/>
    <p:sldId id="262" r:id="rId6"/>
    <p:sldId id="265" r:id="rId7"/>
    <p:sldId id="267" r:id="rId8"/>
    <p:sldId id="26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679340A-D15A-4CCE-A5DD-911A30AEFD5E}" type="datetimeFigureOut">
              <a:rPr lang="en-US" smtClean="0"/>
              <a:pPr/>
              <a:t>10/7/2013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461C1A0-AF84-4665-B0D1-8BB7F19E59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5358384"/>
            <a:ext cx="8077200" cy="1499616"/>
          </a:xfrm>
        </p:spPr>
        <p:txBody>
          <a:bodyPr/>
          <a:lstStyle/>
          <a:p>
            <a:r>
              <a:rPr lang="en-US" dirty="0" err="1" smtClean="0"/>
              <a:t>Eriya</a:t>
            </a:r>
            <a:r>
              <a:rPr lang="en-US" dirty="0" smtClean="0"/>
              <a:t>, </a:t>
            </a:r>
            <a:r>
              <a:rPr lang="en-US" dirty="0" err="1" smtClean="0"/>
              <a:t>S.Kom</a:t>
            </a:r>
            <a:r>
              <a:rPr lang="en-US" dirty="0" smtClean="0"/>
              <a:t>, MT</a:t>
            </a:r>
            <a:endParaRPr lang="en-US" dirty="0"/>
          </a:p>
          <a:p>
            <a:r>
              <a:rPr lang="en-US" dirty="0" err="1" smtClean="0"/>
              <a:t>Pertemuan</a:t>
            </a:r>
            <a:r>
              <a:rPr lang="en-US" dirty="0" smtClean="0"/>
              <a:t> 1 </a:t>
            </a:r>
          </a:p>
          <a:p>
            <a:r>
              <a:rPr lang="en-US" dirty="0" err="1" smtClean="0"/>
              <a:t>Kontrak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Sylabus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Perkuliahan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382000" cy="4625609"/>
          </a:xfrm>
        </p:spPr>
        <p:txBody>
          <a:bodyPr>
            <a:normAutofit/>
          </a:bodyPr>
          <a:lstStyle/>
          <a:p>
            <a:r>
              <a:rPr lang="en-US" dirty="0" smtClean="0"/>
              <a:t>Minimal </a:t>
            </a:r>
            <a:r>
              <a:rPr lang="en-US" dirty="0" err="1" smtClean="0"/>
              <a:t>hadir</a:t>
            </a:r>
            <a:r>
              <a:rPr lang="en-US" dirty="0" smtClean="0"/>
              <a:t> 75% = 12 kali </a:t>
            </a:r>
            <a:r>
              <a:rPr lang="en-US" dirty="0" err="1" smtClean="0"/>
              <a:t>pertemuan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hadir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Harus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surat</a:t>
            </a:r>
            <a:r>
              <a:rPr lang="en-US" dirty="0" smtClean="0">
                <a:sym typeface="Wingdings" pitchFamily="2" charset="2"/>
              </a:rPr>
              <a:t>.</a:t>
            </a:r>
            <a:endParaRPr lang="en-US" dirty="0" smtClean="0"/>
          </a:p>
          <a:p>
            <a:r>
              <a:rPr lang="en-US" dirty="0" err="1" smtClean="0"/>
              <a:t>Keterlambatan</a:t>
            </a:r>
            <a:r>
              <a:rPr lang="en-US" dirty="0" smtClean="0"/>
              <a:t> 10 </a:t>
            </a:r>
            <a:r>
              <a:rPr lang="en-US" dirty="0" err="1" smtClean="0"/>
              <a:t>Menit</a:t>
            </a:r>
            <a:endParaRPr lang="en-US" dirty="0" smtClean="0"/>
          </a:p>
          <a:p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terlambat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masuk</a:t>
            </a:r>
            <a:r>
              <a:rPr lang="en-US" dirty="0" smtClean="0"/>
              <a:t> </a:t>
            </a:r>
            <a:r>
              <a:rPr lang="en-US" dirty="0" err="1" smtClean="0"/>
              <a:t>ruangan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Berpakaian</a:t>
            </a:r>
            <a:r>
              <a:rPr lang="en-US" dirty="0" smtClean="0"/>
              <a:t> </a:t>
            </a:r>
            <a:r>
              <a:rPr lang="en-US" dirty="0" err="1" smtClean="0"/>
              <a:t>rapi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Sopan</a:t>
            </a:r>
            <a:r>
              <a:rPr lang="en-US" dirty="0" smtClean="0"/>
              <a:t>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err="1" smtClean="0">
                <a:sym typeface="Wingdings" pitchFamily="2" charset="2"/>
              </a:rPr>
              <a:t>Tidak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memakai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celana</a:t>
            </a:r>
            <a:r>
              <a:rPr lang="en-US" dirty="0" smtClean="0">
                <a:sym typeface="Wingdings" pitchFamily="2" charset="2"/>
              </a:rPr>
              <a:t>/</a:t>
            </a:r>
            <a:r>
              <a:rPr lang="en-US" dirty="0" err="1" smtClean="0">
                <a:sym typeface="Wingdings" pitchFamily="2" charset="2"/>
              </a:rPr>
              <a:t>rok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pendek</a:t>
            </a:r>
            <a:r>
              <a:rPr lang="en-US" dirty="0" smtClean="0">
                <a:sym typeface="Wingdings" pitchFamily="2" charset="2"/>
              </a:rPr>
              <a:t>, </a:t>
            </a:r>
            <a:r>
              <a:rPr lang="en-US" dirty="0" err="1" smtClean="0">
                <a:sym typeface="Wingdings" pitchFamily="2" charset="2"/>
              </a:rPr>
              <a:t>baju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tanpa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lengan</a:t>
            </a:r>
            <a:r>
              <a:rPr lang="en-US" dirty="0" smtClean="0">
                <a:sym typeface="Wingdings" pitchFamily="2" charset="2"/>
              </a:rPr>
              <a:t>, sandal.</a:t>
            </a:r>
          </a:p>
          <a:p>
            <a:r>
              <a:rPr lang="en-US" dirty="0" err="1" smtClean="0">
                <a:sym typeface="Wingdings" pitchFamily="2" charset="2"/>
              </a:rPr>
              <a:t>Selama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Perkuliahan</a:t>
            </a:r>
            <a:r>
              <a:rPr lang="en-US" dirty="0" smtClean="0">
                <a:sym typeface="Wingdings" pitchFamily="2" charset="2"/>
              </a:rPr>
              <a:t>, HP </a:t>
            </a:r>
            <a:r>
              <a:rPr lang="en-US" dirty="0" err="1" smtClean="0">
                <a:sym typeface="Wingdings" pitchFamily="2" charset="2"/>
              </a:rPr>
              <a:t>di</a:t>
            </a:r>
            <a:r>
              <a:rPr lang="en-US" dirty="0" smtClean="0">
                <a:sym typeface="Wingdings" pitchFamily="2" charset="2"/>
              </a:rPr>
              <a:t> silent </a:t>
            </a:r>
            <a:r>
              <a:rPr lang="en-US" dirty="0" err="1" smtClean="0">
                <a:sym typeface="Wingdings" pitchFamily="2" charset="2"/>
              </a:rPr>
              <a:t>dan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dilarang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membuka</a:t>
            </a:r>
            <a:r>
              <a:rPr lang="en-US" dirty="0" smtClean="0">
                <a:sym typeface="Wingdings" pitchFamily="2" charset="2"/>
              </a:rPr>
              <a:t> HP </a:t>
            </a:r>
            <a:r>
              <a:rPr lang="en-US" dirty="0" err="1" smtClean="0">
                <a:sym typeface="Wingdings" pitchFamily="2" charset="2"/>
              </a:rPr>
              <a:t>kecuali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ada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panggilan</a:t>
            </a:r>
            <a:r>
              <a:rPr lang="en-US" dirty="0" smtClean="0">
                <a:sym typeface="Wingdings" pitchFamily="2" charset="2"/>
              </a:rPr>
              <a:t> </a:t>
            </a:r>
            <a:r>
              <a:rPr lang="en-US" dirty="0" err="1" smtClean="0">
                <a:sym typeface="Wingdings" pitchFamily="2" charset="2"/>
              </a:rPr>
              <a:t>penting</a:t>
            </a:r>
            <a:endParaRPr lang="en-US" dirty="0" smtClean="0">
              <a:sym typeface="Wingdings" pitchFamily="2" charset="2"/>
            </a:endParaRPr>
          </a:p>
          <a:p>
            <a:pPr>
              <a:buNone/>
            </a:pPr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Sylabus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Matakuliah</a:t>
            </a:r>
            <a:r>
              <a:rPr lang="en-US" dirty="0" smtClean="0"/>
              <a:t>	: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endParaRPr lang="en-US" dirty="0" smtClean="0"/>
          </a:p>
          <a:p>
            <a:r>
              <a:rPr lang="en-US" dirty="0" err="1" smtClean="0"/>
              <a:t>Beban</a:t>
            </a:r>
            <a:r>
              <a:rPr lang="en-US" dirty="0" smtClean="0"/>
              <a:t> </a:t>
            </a:r>
            <a:r>
              <a:rPr lang="en-US" dirty="0" err="1" smtClean="0"/>
              <a:t>Sks</a:t>
            </a:r>
            <a:r>
              <a:rPr lang="en-US" dirty="0" smtClean="0"/>
              <a:t>	: 3 </a:t>
            </a:r>
            <a:r>
              <a:rPr lang="en-US" dirty="0" err="1" smtClean="0"/>
              <a:t>Sks</a:t>
            </a:r>
            <a:endParaRPr lang="en-US" dirty="0" smtClean="0"/>
          </a:p>
          <a:p>
            <a:r>
              <a:rPr lang="en-US" dirty="0" err="1" smtClean="0"/>
              <a:t>Deskripsi</a:t>
            </a:r>
            <a:r>
              <a:rPr lang="en-US" dirty="0" smtClean="0"/>
              <a:t> 	:</a:t>
            </a:r>
          </a:p>
          <a:p>
            <a:pPr>
              <a:buNone/>
            </a:pPr>
            <a:r>
              <a:rPr lang="en-US" dirty="0" smtClean="0"/>
              <a:t>	Mata </a:t>
            </a:r>
            <a:r>
              <a:rPr lang="en-US" dirty="0" err="1" smtClean="0"/>
              <a:t>kuliah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membahas</a:t>
            </a:r>
            <a:r>
              <a:rPr lang="en-US" dirty="0" smtClean="0"/>
              <a:t> </a:t>
            </a:r>
            <a:r>
              <a:rPr lang="en-US" dirty="0" err="1" smtClean="0"/>
              <a:t>mengenai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, </a:t>
            </a:r>
            <a:r>
              <a:rPr lang="en-US" dirty="0" err="1" smtClean="0"/>
              <a:t>metode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model yang </a:t>
            </a:r>
            <a:r>
              <a:rPr lang="en-US" dirty="0" err="1" smtClean="0"/>
              <a:t>digunakan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rekayasa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Tujuan</a:t>
            </a:r>
            <a:r>
              <a:rPr lang="en-US" dirty="0" smtClean="0"/>
              <a:t>		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menganalisis</a:t>
            </a:r>
            <a:r>
              <a:rPr lang="en-US" dirty="0" smtClean="0"/>
              <a:t>, </a:t>
            </a:r>
            <a:r>
              <a:rPr lang="en-US" dirty="0" err="1" smtClean="0"/>
              <a:t>memodelkan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Standar</a:t>
            </a:r>
            <a:r>
              <a:rPr lang="en-US" dirty="0" smtClean="0"/>
              <a:t> </a:t>
            </a:r>
            <a:r>
              <a:rPr lang="en-US" dirty="0" err="1" smtClean="0"/>
              <a:t>Kompetensi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Mahasiswa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analisis</a:t>
            </a:r>
            <a:r>
              <a:rPr lang="en-US" dirty="0" smtClean="0"/>
              <a:t>, </a:t>
            </a:r>
            <a:r>
              <a:rPr lang="en-US" dirty="0" err="1" smtClean="0"/>
              <a:t>memodelkan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merancang</a:t>
            </a:r>
            <a:r>
              <a:rPr lang="en-US" dirty="0" smtClean="0"/>
              <a:t> </a:t>
            </a:r>
            <a:r>
              <a:rPr lang="en-US" dirty="0" err="1" smtClean="0"/>
              <a:t>perangkat</a:t>
            </a:r>
            <a:r>
              <a:rPr lang="en-US" dirty="0" smtClean="0"/>
              <a:t> </a:t>
            </a:r>
            <a:r>
              <a:rPr lang="en-US" dirty="0" err="1" smtClean="0"/>
              <a:t>lunak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Sylabus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Komponen</a:t>
            </a:r>
            <a:r>
              <a:rPr lang="en-US" dirty="0" smtClean="0"/>
              <a:t> </a:t>
            </a:r>
            <a:r>
              <a:rPr lang="en-US" dirty="0" err="1" smtClean="0"/>
              <a:t>Penilaian</a:t>
            </a:r>
            <a:r>
              <a:rPr lang="en-US" dirty="0" smtClean="0"/>
              <a:t> :</a:t>
            </a:r>
          </a:p>
          <a:p>
            <a:pPr lvl="1"/>
            <a:r>
              <a:rPr lang="en-US" dirty="0" err="1" smtClean="0"/>
              <a:t>Absensi</a:t>
            </a:r>
            <a:r>
              <a:rPr lang="en-US" dirty="0" smtClean="0"/>
              <a:t>	:10 </a:t>
            </a:r>
          </a:p>
          <a:p>
            <a:pPr lvl="1"/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Quis</a:t>
            </a:r>
            <a:r>
              <a:rPr lang="en-US" dirty="0" smtClean="0"/>
              <a:t>	:10</a:t>
            </a:r>
          </a:p>
          <a:p>
            <a:pPr lvl="1"/>
            <a:r>
              <a:rPr lang="en-US" dirty="0" smtClean="0"/>
              <a:t>Mid 		: 25	</a:t>
            </a:r>
          </a:p>
          <a:p>
            <a:pPr lvl="1"/>
            <a:r>
              <a:rPr lang="en-US" dirty="0" smtClean="0"/>
              <a:t>UAS		: 30</a:t>
            </a:r>
          </a:p>
          <a:p>
            <a:pPr lvl="1"/>
            <a:r>
              <a:rPr lang="en-US" dirty="0" err="1" smtClean="0"/>
              <a:t>Tugas</a:t>
            </a:r>
            <a:r>
              <a:rPr lang="en-US" dirty="0" smtClean="0"/>
              <a:t>		: 25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625609"/>
          </a:xfrm>
        </p:spPr>
        <p:txBody>
          <a:bodyPr>
            <a:noAutofit/>
          </a:bodyPr>
          <a:lstStyle/>
          <a:p>
            <a:r>
              <a:rPr lang="en-US" sz="1800" dirty="0" err="1" smtClean="0"/>
              <a:t>Pengantar</a:t>
            </a:r>
            <a:r>
              <a:rPr lang="en-US" sz="1800" dirty="0" smtClean="0"/>
              <a:t> </a:t>
            </a:r>
            <a:r>
              <a:rPr lang="en-US" sz="1800" dirty="0" err="1" smtClean="0"/>
              <a:t>Rekayasa</a:t>
            </a:r>
            <a:r>
              <a:rPr lang="en-US" sz="1800" dirty="0" smtClean="0"/>
              <a:t> </a:t>
            </a:r>
            <a:r>
              <a:rPr lang="en-US" sz="1800" dirty="0" err="1" smtClean="0"/>
              <a:t>Perangkat</a:t>
            </a:r>
            <a:r>
              <a:rPr lang="en-US" sz="1800" dirty="0" smtClean="0"/>
              <a:t> </a:t>
            </a:r>
            <a:r>
              <a:rPr lang="en-US" sz="1800" dirty="0" err="1" smtClean="0"/>
              <a:t>Lunak</a:t>
            </a:r>
            <a:endParaRPr lang="en-US" sz="1800" dirty="0" smtClean="0"/>
          </a:p>
          <a:p>
            <a:r>
              <a:rPr lang="en-US" sz="1800" dirty="0" smtClean="0"/>
              <a:t>Model-Model </a:t>
            </a:r>
            <a:r>
              <a:rPr lang="en-US" sz="1800" dirty="0" err="1" smtClean="0"/>
              <a:t>Proses</a:t>
            </a:r>
            <a:r>
              <a:rPr lang="en-US" sz="1800" dirty="0" smtClean="0"/>
              <a:t> </a:t>
            </a:r>
            <a:r>
              <a:rPr lang="en-US" sz="1800" dirty="0" err="1" smtClean="0"/>
              <a:t>perangkat</a:t>
            </a:r>
            <a:r>
              <a:rPr lang="en-US" sz="1800" dirty="0" smtClean="0"/>
              <a:t> </a:t>
            </a:r>
            <a:r>
              <a:rPr lang="en-US" sz="1800" dirty="0" err="1" smtClean="0"/>
              <a:t>Lunak</a:t>
            </a:r>
            <a:endParaRPr lang="en-US" sz="1800" dirty="0" smtClean="0"/>
          </a:p>
          <a:p>
            <a:r>
              <a:rPr lang="en-US" sz="1800" dirty="0" smtClean="0"/>
              <a:t>Requirement Analysis</a:t>
            </a:r>
          </a:p>
          <a:p>
            <a:pPr lvl="1"/>
            <a:r>
              <a:rPr lang="en-US" sz="1800" dirty="0" smtClean="0"/>
              <a:t>Functional Requirement</a:t>
            </a:r>
          </a:p>
          <a:p>
            <a:pPr lvl="1"/>
            <a:r>
              <a:rPr lang="en-US" sz="1800" dirty="0" smtClean="0"/>
              <a:t>Non-Functional Requirement</a:t>
            </a:r>
          </a:p>
          <a:p>
            <a:r>
              <a:rPr lang="en-US" sz="1800" dirty="0" smtClean="0"/>
              <a:t>Analysis Modeling</a:t>
            </a:r>
          </a:p>
          <a:p>
            <a:r>
              <a:rPr lang="en-US" sz="1800" dirty="0" err="1" smtClean="0"/>
              <a:t>Pendekatan</a:t>
            </a:r>
            <a:r>
              <a:rPr lang="en-US" sz="1800" dirty="0" smtClean="0"/>
              <a:t> </a:t>
            </a:r>
            <a:r>
              <a:rPr lang="en-US" sz="1800" dirty="0" err="1" smtClean="0"/>
              <a:t>Terstruktur</a:t>
            </a:r>
            <a:endParaRPr lang="en-US" sz="1800" dirty="0" smtClean="0"/>
          </a:p>
          <a:p>
            <a:pPr lvl="1"/>
            <a:r>
              <a:rPr lang="en-US" sz="1800" dirty="0" smtClean="0"/>
              <a:t>DFD</a:t>
            </a:r>
          </a:p>
          <a:p>
            <a:pPr lvl="1"/>
            <a:r>
              <a:rPr lang="en-US" sz="1800" dirty="0" smtClean="0"/>
              <a:t>ERD</a:t>
            </a:r>
          </a:p>
          <a:p>
            <a:pPr lvl="1"/>
            <a:r>
              <a:rPr lang="en-US" sz="1800" dirty="0" smtClean="0"/>
              <a:t>STD</a:t>
            </a:r>
          </a:p>
          <a:p>
            <a:r>
              <a:rPr lang="en-US" sz="1800" dirty="0" err="1" smtClean="0"/>
              <a:t>Pendekatan</a:t>
            </a:r>
            <a:r>
              <a:rPr lang="en-US" sz="1800" dirty="0" smtClean="0"/>
              <a:t> </a:t>
            </a:r>
            <a:r>
              <a:rPr lang="en-US" sz="1800" dirty="0" err="1" smtClean="0"/>
              <a:t>berorientasi</a:t>
            </a:r>
            <a:r>
              <a:rPr lang="en-US" sz="1800" dirty="0" smtClean="0"/>
              <a:t> </a:t>
            </a:r>
            <a:r>
              <a:rPr lang="en-US" sz="1800" dirty="0" err="1" smtClean="0"/>
              <a:t>Objek</a:t>
            </a:r>
            <a:endParaRPr lang="en-US" sz="1800" dirty="0" smtClean="0"/>
          </a:p>
          <a:p>
            <a:pPr lvl="1"/>
            <a:r>
              <a:rPr lang="en-US" sz="1800" dirty="0" smtClean="0"/>
              <a:t>Use Case Diagram</a:t>
            </a:r>
          </a:p>
          <a:p>
            <a:pPr lvl="1"/>
            <a:r>
              <a:rPr lang="en-US" sz="1800" dirty="0" smtClean="0"/>
              <a:t>Class Diagram</a:t>
            </a:r>
          </a:p>
          <a:p>
            <a:pPr lvl="1"/>
            <a:r>
              <a:rPr lang="en-US" sz="1800" dirty="0" smtClean="0"/>
              <a:t>Activity Diagram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endParaRPr lang="en-US" sz="1800" dirty="0" smtClean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sz="1800" dirty="0"/>
          </a:p>
          <a:p>
            <a:pPr marL="293688" lvl="1">
              <a:buFont typeface="Arial" pitchFamily="34" charset="0"/>
              <a:buChar char="•"/>
            </a:pPr>
            <a:endParaRPr lang="en-US" sz="1800" dirty="0" smtClean="0"/>
          </a:p>
          <a:p>
            <a:pPr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Software Design</a:t>
            </a:r>
          </a:p>
          <a:p>
            <a:pPr lvl="1"/>
            <a:r>
              <a:rPr lang="en-US" sz="1800" dirty="0" err="1" smtClean="0"/>
              <a:t>Desain</a:t>
            </a:r>
            <a:r>
              <a:rPr lang="en-US" sz="1800" dirty="0" smtClean="0"/>
              <a:t> data</a:t>
            </a:r>
          </a:p>
          <a:p>
            <a:pPr lvl="1"/>
            <a:r>
              <a:rPr lang="en-US" sz="1800" dirty="0" err="1" smtClean="0"/>
              <a:t>Desain</a:t>
            </a:r>
            <a:r>
              <a:rPr lang="en-US" sz="1800" dirty="0" smtClean="0"/>
              <a:t> Interface</a:t>
            </a:r>
          </a:p>
          <a:p>
            <a:pPr lvl="1"/>
            <a:r>
              <a:rPr lang="en-US" sz="1800" dirty="0" err="1" smtClean="0"/>
              <a:t>Desain</a:t>
            </a:r>
            <a:r>
              <a:rPr lang="en-US" sz="1800" dirty="0" smtClean="0"/>
              <a:t> </a:t>
            </a:r>
            <a:r>
              <a:rPr lang="en-US" sz="1800" dirty="0" err="1" smtClean="0"/>
              <a:t>Arsitektur</a:t>
            </a:r>
            <a:endParaRPr lang="en-US" sz="1800" dirty="0" smtClean="0"/>
          </a:p>
          <a:p>
            <a:pPr lvl="1"/>
            <a:r>
              <a:rPr lang="en-US" sz="1800" dirty="0" err="1" smtClean="0"/>
              <a:t>Desain</a:t>
            </a:r>
            <a:r>
              <a:rPr lang="en-US" sz="1800" dirty="0" smtClean="0"/>
              <a:t> </a:t>
            </a:r>
            <a:r>
              <a:rPr lang="en-US" sz="1800" dirty="0" err="1" smtClean="0"/>
              <a:t>Prosedural</a:t>
            </a:r>
            <a:endParaRPr lang="en-US" sz="1800" dirty="0" smtClean="0"/>
          </a:p>
          <a:p>
            <a:r>
              <a:rPr lang="en-US" sz="1800" dirty="0" smtClean="0"/>
              <a:t>Software Testing</a:t>
            </a:r>
          </a:p>
          <a:p>
            <a:pPr lvl="1"/>
            <a:r>
              <a:rPr lang="en-US" sz="1800" dirty="0" smtClean="0"/>
              <a:t>Unit testing</a:t>
            </a:r>
          </a:p>
          <a:p>
            <a:pPr lvl="1"/>
            <a:r>
              <a:rPr lang="en-US" sz="1800" dirty="0" err="1" smtClean="0"/>
              <a:t>Integrasi</a:t>
            </a:r>
            <a:r>
              <a:rPr lang="en-US" sz="1800" dirty="0" smtClean="0"/>
              <a:t> Testing</a:t>
            </a:r>
          </a:p>
          <a:p>
            <a:pPr lvl="1"/>
            <a:r>
              <a:rPr lang="en-US" sz="1800" dirty="0" err="1" smtClean="0"/>
              <a:t>Fungsional</a:t>
            </a:r>
            <a:r>
              <a:rPr lang="en-US" sz="1800" dirty="0" smtClean="0"/>
              <a:t> Testing</a:t>
            </a:r>
          </a:p>
          <a:p>
            <a:pPr lvl="1"/>
            <a:r>
              <a:rPr lang="en-US" sz="1800" dirty="0" smtClean="0"/>
              <a:t>Performance Testing</a:t>
            </a:r>
          </a:p>
          <a:p>
            <a:pPr lvl="1"/>
            <a:r>
              <a:rPr lang="en-US" sz="1800" dirty="0" smtClean="0"/>
              <a:t>Acceptance testing</a:t>
            </a:r>
            <a:endParaRPr lang="en-US" sz="1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Referensi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dirty="0"/>
              <a:t>Roger S. Pressman, </a:t>
            </a:r>
            <a:r>
              <a:rPr lang="en-US" b="1" i="1" dirty="0"/>
              <a:t>Software Engineering A Practitioner’s Approach</a:t>
            </a:r>
            <a:r>
              <a:rPr lang="en-US" dirty="0"/>
              <a:t>, </a:t>
            </a:r>
            <a:r>
              <a:rPr lang="en-US" dirty="0" smtClean="0"/>
              <a:t>Seventh </a:t>
            </a:r>
            <a:r>
              <a:rPr lang="en-US" dirty="0"/>
              <a:t>Edition, McGraw-Hill </a:t>
            </a:r>
            <a:r>
              <a:rPr lang="en-US" dirty="0" smtClean="0"/>
              <a:t>2010.</a:t>
            </a:r>
          </a:p>
          <a:p>
            <a:r>
              <a:rPr lang="en-US" dirty="0" err="1" smtClean="0"/>
              <a:t>Sommervile</a:t>
            </a:r>
            <a:r>
              <a:rPr lang="en-US" dirty="0" smtClean="0"/>
              <a:t>, Ian, </a:t>
            </a:r>
            <a:r>
              <a:rPr lang="en-US" i="1" dirty="0" smtClean="0"/>
              <a:t>Software Engineering</a:t>
            </a:r>
            <a:r>
              <a:rPr lang="en-US" dirty="0" smtClean="0"/>
              <a:t>, 7</a:t>
            </a:r>
            <a:r>
              <a:rPr lang="en-US" baseline="30000" dirty="0" smtClean="0"/>
              <a:t>th</a:t>
            </a:r>
            <a:r>
              <a:rPr lang="en-US" dirty="0" smtClean="0"/>
              <a:t> Addison Wesley Publishing Company, 2003</a:t>
            </a:r>
          </a:p>
          <a:p>
            <a:r>
              <a:rPr lang="en-US" dirty="0" err="1" smtClean="0"/>
              <a:t>Sharl</a:t>
            </a:r>
            <a:r>
              <a:rPr lang="en-US" dirty="0" smtClean="0"/>
              <a:t> Lawrence </a:t>
            </a:r>
            <a:r>
              <a:rPr lang="en-US" dirty="0" err="1" smtClean="0"/>
              <a:t>Pfleeger</a:t>
            </a:r>
            <a:r>
              <a:rPr lang="en-US" dirty="0" smtClean="0"/>
              <a:t>, Software Engineering, </a:t>
            </a:r>
            <a:r>
              <a:rPr lang="en-US" smtClean="0"/>
              <a:t>Fourth </a:t>
            </a:r>
            <a:r>
              <a:rPr lang="en-US" smtClean="0"/>
              <a:t>Edition</a:t>
            </a:r>
            <a:endParaRPr lang="en-US" dirty="0" smtClean="0"/>
          </a:p>
          <a:p>
            <a:r>
              <a:rPr lang="en-US" dirty="0" smtClean="0"/>
              <a:t>Alan </a:t>
            </a:r>
            <a:r>
              <a:rPr lang="en-US" dirty="0" err="1" smtClean="0"/>
              <a:t>dennis</a:t>
            </a:r>
            <a:r>
              <a:rPr lang="en-US" dirty="0" smtClean="0"/>
              <a:t>, System Analysis and Design with UML</a:t>
            </a:r>
          </a:p>
          <a:p>
            <a:pPr lvl="0"/>
            <a:r>
              <a:rPr lang="en-US" dirty="0" err="1" smtClean="0"/>
              <a:t>Artikel-artikel</a:t>
            </a:r>
            <a:r>
              <a:rPr lang="en-US" dirty="0" smtClean="0"/>
              <a:t> internet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657</TotalTime>
  <Words>187</Words>
  <Application>Microsoft Office PowerPoint</Application>
  <PresentationFormat>On-screen Show (4:3)</PresentationFormat>
  <Paragraphs>70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Module</vt:lpstr>
      <vt:lpstr>Rekayasa Perangkat Lunak</vt:lpstr>
      <vt:lpstr>Aturan Perkuliahan</vt:lpstr>
      <vt:lpstr>Sylabus</vt:lpstr>
      <vt:lpstr>Sylabus</vt:lpstr>
      <vt:lpstr>Sylabus</vt:lpstr>
      <vt:lpstr>Materi</vt:lpstr>
      <vt:lpstr>Slide 7</vt:lpstr>
      <vt:lpstr>Referensi</vt:lpstr>
    </vt:vector>
  </TitlesOfParts>
  <Company>stikom-db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Testing dan Implementasi System</dc:title>
  <dc:creator>eriya</dc:creator>
  <cp:lastModifiedBy>Eriya</cp:lastModifiedBy>
  <cp:revision>47</cp:revision>
  <dcterms:created xsi:type="dcterms:W3CDTF">2010-10-16T17:52:39Z</dcterms:created>
  <dcterms:modified xsi:type="dcterms:W3CDTF">2013-10-07T03:04:47Z</dcterms:modified>
</cp:coreProperties>
</file>