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sldIdLst>
    <p:sldId id="256" r:id="rId2"/>
    <p:sldId id="270" r:id="rId3"/>
    <p:sldId id="288" r:id="rId4"/>
    <p:sldId id="304" r:id="rId5"/>
    <p:sldId id="305" r:id="rId6"/>
    <p:sldId id="306" r:id="rId7"/>
    <p:sldId id="307" r:id="rId8"/>
    <p:sldId id="308" r:id="rId9"/>
    <p:sldId id="310" r:id="rId10"/>
    <p:sldId id="309" r:id="rId11"/>
    <p:sldId id="311" r:id="rId12"/>
    <p:sldId id="313" r:id="rId13"/>
    <p:sldId id="312" r:id="rId14"/>
    <p:sldId id="314" r:id="rId15"/>
    <p:sldId id="315" r:id="rId16"/>
    <p:sldId id="317" r:id="rId17"/>
    <p:sldId id="318" r:id="rId18"/>
    <p:sldId id="316" r:id="rId19"/>
    <p:sldId id="319" r:id="rId20"/>
    <p:sldId id="321" r:id="rId21"/>
    <p:sldId id="320" r:id="rId22"/>
    <p:sldId id="322" r:id="rId23"/>
    <p:sldId id="324" r:id="rId24"/>
    <p:sldId id="325" r:id="rId25"/>
    <p:sldId id="282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>
        <p:scale>
          <a:sx n="80" d="100"/>
          <a:sy n="80" d="100"/>
        </p:scale>
        <p:origin x="-103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 Proses Bisnis </a:t>
            </a: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#7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Business Model Abstraction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Skenario Abstraksi Model Proses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 Abstraction Scenarios</a:t>
            </a: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624168"/>
            <a:ext cx="9021688" cy="4901176"/>
          </a:xfrm>
        </p:spPr>
        <p:txBody>
          <a:bodyPr>
            <a:normAutofit fontScale="92500"/>
          </a:bodyPr>
          <a:lstStyle/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Skenario model proses merupakan bagian dari proses model yang berisi alur proses terkait kegiatan tertentu. Berikut ini adalah parameter yang perlu diperhatikan dalam melakukan analisis skenario model proses;</a:t>
            </a:r>
          </a:p>
          <a:p>
            <a:pPr marL="798513" indent="-457200"/>
            <a:r>
              <a:rPr lang="en-US" i="1" smtClean="0">
                <a:solidFill>
                  <a:schemeClr val="tx2"/>
                </a:solidFill>
              </a:rPr>
              <a:t>Probability </a:t>
            </a:r>
            <a:r>
              <a:rPr lang="en-US" i="1">
                <a:solidFill>
                  <a:schemeClr val="tx2"/>
                </a:solidFill>
              </a:rPr>
              <a:t>of a process scenario </a:t>
            </a:r>
            <a:r>
              <a:rPr lang="en-US" i="1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3500" b="1" i="1">
                <a:solidFill>
                  <a:schemeClr val="tx2"/>
                </a:solidFill>
                <a:sym typeface="Wingdings" panose="05000000000000000000" pitchFamily="2" charset="2"/>
              </a:rPr>
              <a:t>P</a:t>
            </a:r>
            <a:r>
              <a:rPr lang="en-US" sz="3500" b="1" i="1" baseline="-25000" smtClean="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i="1">
                <a:solidFill>
                  <a:schemeClr val="tx2"/>
                </a:solidFill>
              </a:rPr>
              <a:t>.</a:t>
            </a:r>
          </a:p>
          <a:p>
            <a:pPr marL="803275" lvl="2" indent="0" defTabSz="804863">
              <a:buNone/>
            </a:pPr>
            <a:r>
              <a:rPr lang="en-US" i="1" smtClean="0">
                <a:solidFill>
                  <a:schemeClr val="tx2"/>
                </a:solidFill>
              </a:rPr>
              <a:t>Probabilitas dari skenario proses i dijalankan.</a:t>
            </a:r>
          </a:p>
          <a:p>
            <a:pPr marL="803275" lvl="2" indent="0" defTabSz="804863">
              <a:buNone/>
            </a:pPr>
            <a:r>
              <a:rPr lang="en-US" i="1" smtClean="0">
                <a:solidFill>
                  <a:schemeClr val="tx2"/>
                </a:solidFill>
              </a:rPr>
              <a:t>Skenario model proses yang memiliki durasi tertinggi akan menjadi fokus utama dalam melakukan abstraksi proses.</a:t>
            </a:r>
            <a:endParaRPr lang="en-US" i="1">
              <a:solidFill>
                <a:schemeClr val="tx2"/>
              </a:solidFill>
            </a:endParaRPr>
          </a:p>
          <a:p>
            <a:pPr marL="798513" indent="-457200"/>
            <a:r>
              <a:rPr lang="en-US" i="1">
                <a:solidFill>
                  <a:schemeClr val="tx2"/>
                </a:solidFill>
              </a:rPr>
              <a:t>Effort of a process scenario (Ei) </a:t>
            </a:r>
            <a:r>
              <a:rPr lang="en-US" i="1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i="1">
                <a:solidFill>
                  <a:schemeClr val="tx2"/>
                </a:solidFill>
              </a:rPr>
              <a:t> </a:t>
            </a:r>
            <a:r>
              <a:rPr lang="en-US" sz="3500" b="1" i="1" smtClean="0">
                <a:solidFill>
                  <a:schemeClr val="tx2"/>
                </a:solidFill>
              </a:rPr>
              <a:t>E</a:t>
            </a:r>
            <a:r>
              <a:rPr lang="en-US" sz="3500" b="1" i="1" baseline="-25000" smtClean="0">
                <a:solidFill>
                  <a:schemeClr val="tx2"/>
                </a:solidFill>
              </a:rPr>
              <a:t>i</a:t>
            </a:r>
          </a:p>
          <a:p>
            <a:pPr marL="803275" lvl="2" indent="0" defTabSz="804863">
              <a:buNone/>
            </a:pPr>
            <a:r>
              <a:rPr lang="en-US" i="1" smtClean="0">
                <a:solidFill>
                  <a:schemeClr val="tx2"/>
                </a:solidFill>
              </a:rPr>
              <a:t>Effort yang diperlukan dalam menjalankan skenario proses i, hal ini bisa didapat melalui penjumlahan effort semua tugas di dalam skenario proses.</a:t>
            </a:r>
          </a:p>
        </p:txBody>
      </p:sp>
    </p:spTree>
    <p:extLst>
      <p:ext uri="{BB962C8B-B14F-4D97-AF65-F5344CB8AC3E}">
        <p14:creationId xmlns:p14="http://schemas.microsoft.com/office/powerpoint/2010/main" val="285415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16832"/>
            <a:ext cx="4104456" cy="3888432"/>
          </a:xfrm>
        </p:spPr>
        <p:txBody>
          <a:bodyPr>
            <a:normAutofit fontScale="92500" lnSpcReduction="10000"/>
          </a:bodyPr>
          <a:lstStyle/>
          <a:p>
            <a:pPr marL="341313" indent="0">
              <a:buNone/>
            </a:pPr>
            <a:r>
              <a:rPr lang="en-US" sz="2400" b="1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en-US" sz="2400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smtClean="0">
                <a:solidFill>
                  <a:schemeClr val="tx2"/>
                </a:solidFill>
              </a:rPr>
              <a:t>is Abstraksi Model Proses:</a:t>
            </a:r>
          </a:p>
          <a:p>
            <a:pPr marL="341313" indent="0">
              <a:buNone/>
            </a:pPr>
            <a:endParaRPr lang="en-US" sz="2400" i="1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z="2400" i="1" smtClean="0">
                <a:solidFill>
                  <a:srgbClr val="C00000"/>
                </a:solidFill>
              </a:rPr>
              <a:t>Kegunaan dari abstraksi model proses adalah untuk mengetahui kegunaan/peruntukan dari suatu Model proses.</a:t>
            </a:r>
          </a:p>
          <a:p>
            <a:pPr marL="341313" indent="0">
              <a:buNone/>
            </a:pPr>
            <a:endParaRPr lang="en-US" sz="2400" i="1" smtClean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z="2400" i="1" smtClean="0">
                <a:solidFill>
                  <a:schemeClr val="tx2"/>
                </a:solidFill>
              </a:rPr>
              <a:t>Agar lebih mudah dipahami maksud dan tujuan dari suatu proses.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Skenario Abstraksi Model Proses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 Abstraction Scenarios</a:t>
            </a: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09677"/>
            <a:ext cx="4968552" cy="530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0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 Slider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624168"/>
            <a:ext cx="9021688" cy="4901176"/>
          </a:xfrm>
        </p:spPr>
        <p:txBody>
          <a:bodyPr>
            <a:normAutofit/>
          </a:bodyPr>
          <a:lstStyle/>
          <a:p>
            <a:pPr marL="341313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Abstraction Slider digunakan untuk memisahkan proses-proses penting dari proses-proses yang tidak penting.</a:t>
            </a:r>
          </a:p>
          <a:p>
            <a:pPr marL="341313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Dengan menghilangkan proses-proses tidak penting, sehingga model proses lebih mudah dipahami sesuai tingkat detil tertentu.</a:t>
            </a:r>
          </a:p>
        </p:txBody>
      </p:sp>
    </p:spTree>
    <p:extLst>
      <p:ext uri="{BB962C8B-B14F-4D97-AF65-F5344CB8AC3E}">
        <p14:creationId xmlns:p14="http://schemas.microsoft.com/office/powerpoint/2010/main" val="253583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Model Proses</a:t>
            </a:r>
            <a:b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(Process Model Transformation)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b="1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How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to membuat abstraksi model </a:t>
            </a:r>
            <a:r>
              <a:rPr lang="en-US" smtClean="0">
                <a:solidFill>
                  <a:schemeClr val="tx2"/>
                </a:solidFill>
              </a:rPr>
              <a:t>proses, berikut adalah dua teknik dalam melakukan transformasi model proses menjadi abstraksi model proses;</a:t>
            </a:r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Elimination</a:t>
            </a:r>
          </a:p>
          <a:p>
            <a:r>
              <a:rPr lang="en-US" smtClean="0">
                <a:solidFill>
                  <a:schemeClr val="tx2"/>
                </a:solidFill>
              </a:rPr>
              <a:t>Aggregation</a:t>
            </a: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Model Proses</a:t>
            </a:r>
            <a:b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(Process Model Transformation)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b="1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Elimination Rules</a:t>
            </a:r>
          </a:p>
          <a:p>
            <a:r>
              <a:rPr lang="en-US" smtClean="0">
                <a:solidFill>
                  <a:schemeClr val="tx2"/>
                </a:solidFill>
              </a:rPr>
              <a:t>Elimination berarti bahwa element proses model yang tidak penting dihapuskan dalam abstraksi model proses.</a:t>
            </a:r>
          </a:p>
          <a:p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Harus dipastikan </a:t>
            </a:r>
            <a:r>
              <a:rPr lang="en-US">
                <a:solidFill>
                  <a:schemeClr val="tx2"/>
                </a:solidFill>
              </a:rPr>
              <a:t>bahwa model proses yang dihasilkan adalah well-formed, </a:t>
            </a:r>
            <a:r>
              <a:rPr lang="en-US" smtClean="0">
                <a:solidFill>
                  <a:schemeClr val="tx2"/>
                </a:solidFill>
              </a:rPr>
              <a:t>dan urutan proses tetap terjaga.</a:t>
            </a: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9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Model Proses</a:t>
            </a:r>
            <a:b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(Process Model Transformation)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Aggregation Rules</a:t>
            </a:r>
          </a:p>
          <a:p>
            <a:r>
              <a:rPr lang="en-US" smtClean="0">
                <a:solidFill>
                  <a:schemeClr val="tx2"/>
                </a:solidFill>
              </a:rPr>
              <a:t>element proses yang tidak penting pada proses model dikelompokkan (group) dengan element lain.</a:t>
            </a:r>
          </a:p>
          <a:p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Informasi element-element proses tidak penting tetap dipertahankan dengan menggabungkannya dalam satu element process (abstracted).</a:t>
            </a:r>
          </a:p>
          <a:p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Jika ada  dua tugas sekuensial yang digabungkan (aggregated) manjadi satu, maka penamaan tugas hasil dari penggabungan tersebut mengikuti tujuan atau fungsi dari tugas-tugas tersebut.</a:t>
            </a:r>
          </a:p>
        </p:txBody>
      </p:sp>
    </p:spTree>
    <p:extLst>
      <p:ext uri="{BB962C8B-B14F-4D97-AF65-F5344CB8AC3E}">
        <p14:creationId xmlns:p14="http://schemas.microsoft.com/office/powerpoint/2010/main" val="161701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Requirements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>
                <a:solidFill>
                  <a:schemeClr val="tx2"/>
                </a:solidFill>
              </a:rPr>
              <a:t>Dua persyaratan yang </a:t>
            </a:r>
            <a:r>
              <a:rPr lang="en-US" smtClean="0">
                <a:solidFill>
                  <a:schemeClr val="tx2"/>
                </a:solidFill>
              </a:rPr>
              <a:t>berlaku </a:t>
            </a:r>
            <a:r>
              <a:rPr lang="en-US">
                <a:solidFill>
                  <a:schemeClr val="tx2"/>
                </a:solidFill>
              </a:rPr>
              <a:t>pada abstraksi</a:t>
            </a:r>
            <a:r>
              <a:rPr lang="en-US" smtClean="0">
                <a:solidFill>
                  <a:schemeClr val="tx2"/>
                </a:solidFill>
              </a:rPr>
              <a:t>:</a:t>
            </a:r>
          </a:p>
          <a:p>
            <a:pPr marL="109728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Masalah urutan pada </a:t>
            </a:r>
            <a:r>
              <a:rPr lang="en-US">
                <a:solidFill>
                  <a:schemeClr val="tx2"/>
                </a:solidFill>
              </a:rPr>
              <a:t>model proses harus dilestarikan</a:t>
            </a:r>
            <a:r>
              <a:rPr lang="en-US" smtClean="0">
                <a:solidFill>
                  <a:schemeClr val="tx2"/>
                </a:solidFill>
              </a:rPr>
              <a:t>.</a:t>
            </a:r>
          </a:p>
          <a:p>
            <a:pPr marL="109728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Absolute process effort </a:t>
            </a:r>
            <a:r>
              <a:rPr lang="en-US">
                <a:solidFill>
                  <a:schemeClr val="tx2"/>
                </a:solidFill>
              </a:rPr>
              <a:t>mutlak harus dipertahankan</a:t>
            </a:r>
            <a:r>
              <a:rPr lang="en-US" smtClean="0">
                <a:solidFill>
                  <a:schemeClr val="tx2"/>
                </a:solidFill>
              </a:rPr>
              <a:t>.</a:t>
            </a: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2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mtClean="0">
                <a:solidFill>
                  <a:schemeClr val="tx2"/>
                </a:solidFill>
              </a:rPr>
              <a:t>Untuk memenuhi transformation requirement, diperlukan suatu pendekatan, pendekatan </a:t>
            </a:r>
            <a:r>
              <a:rPr lang="en-US" b="1" smtClean="0">
                <a:solidFill>
                  <a:schemeClr val="tx2"/>
                </a:solidFill>
              </a:rPr>
              <a:t>four elementary abstractions</a:t>
            </a:r>
            <a:r>
              <a:rPr lang="en-US" smtClean="0">
                <a:solidFill>
                  <a:schemeClr val="tx2"/>
                </a:solidFill>
              </a:rPr>
              <a:t>;</a:t>
            </a:r>
          </a:p>
          <a:p>
            <a:r>
              <a:rPr lang="en-US" smtClean="0">
                <a:solidFill>
                  <a:schemeClr val="tx2"/>
                </a:solidFill>
              </a:rPr>
              <a:t>sequential</a:t>
            </a:r>
            <a:r>
              <a:rPr lang="en-US">
                <a:solidFill>
                  <a:schemeClr val="tx2"/>
                </a:solidFill>
              </a:rPr>
              <a:t>, </a:t>
            </a:r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block</a:t>
            </a:r>
            <a:r>
              <a:rPr lang="en-US">
                <a:solidFill>
                  <a:schemeClr val="tx2"/>
                </a:solidFill>
              </a:rPr>
              <a:t>, </a:t>
            </a:r>
            <a:endParaRPr lang="en-US" smtClean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loop</a:t>
            </a:r>
            <a:r>
              <a:rPr lang="en-US">
                <a:solidFill>
                  <a:schemeClr val="tx2"/>
                </a:solidFill>
              </a:rPr>
              <a:t>,</a:t>
            </a:r>
          </a:p>
          <a:p>
            <a:r>
              <a:rPr lang="en-US" smtClean="0">
                <a:solidFill>
                  <a:schemeClr val="tx2"/>
                </a:solidFill>
              </a:rPr>
              <a:t>dead </a:t>
            </a:r>
            <a:r>
              <a:rPr lang="en-US">
                <a:solidFill>
                  <a:schemeClr val="tx2"/>
                </a:solidFill>
              </a:rPr>
              <a:t>end abstraction</a:t>
            </a:r>
          </a:p>
        </p:txBody>
      </p:sp>
    </p:spTree>
    <p:extLst>
      <p:ext uri="{BB962C8B-B14F-4D97-AF65-F5344CB8AC3E}">
        <p14:creationId xmlns:p14="http://schemas.microsoft.com/office/powerpoint/2010/main" val="19194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4978896" cy="496855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b="1" u="sng"/>
              <a:t>Definition 1</a:t>
            </a:r>
            <a:r>
              <a:rPr lang="en-US"/>
              <a:t>: </a:t>
            </a:r>
            <a:endParaRPr lang="en-US" smtClean="0"/>
          </a:p>
          <a:p>
            <a:pPr marL="402336" lvl="1" indent="0">
              <a:buNone/>
            </a:pPr>
            <a:r>
              <a:rPr lang="en-US" smtClean="0"/>
              <a:t>Potongan proses dikatakan </a:t>
            </a:r>
            <a:r>
              <a:rPr lang="en-US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jika; dibentuk dari urutan;</a:t>
            </a:r>
          </a:p>
          <a:p>
            <a:pPr marL="402336" lvl="1" indent="0">
              <a:buNone/>
            </a:pPr>
            <a:r>
              <a:rPr lang="en-US" b="1" smtClean="0"/>
              <a:t>function</a:t>
            </a:r>
            <a:r>
              <a:rPr lang="en-US" smtClean="0"/>
              <a:t>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</a:t>
            </a:r>
            <a:r>
              <a:rPr lang="en-US" b="1" smtClean="0"/>
              <a:t>event</a:t>
            </a:r>
            <a:r>
              <a:rPr lang="en-US" smtClean="0"/>
              <a:t>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</a:t>
            </a:r>
            <a:r>
              <a:rPr lang="en-US" b="1" smtClean="0"/>
              <a:t>function</a:t>
            </a:r>
            <a:r>
              <a:rPr lang="en-US" smtClean="0"/>
              <a:t>.</a:t>
            </a:r>
          </a:p>
          <a:p>
            <a:endParaRPr lang="en-US" b="1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Sequential abstractions</a:t>
            </a:r>
            <a:r>
              <a:rPr lang="en-US" smtClean="0">
                <a:solidFill>
                  <a:schemeClr val="tx2"/>
                </a:solidFill>
              </a:rPr>
              <a:t>;</a:t>
            </a:r>
          </a:p>
          <a:p>
            <a:r>
              <a:rPr lang="en-US" smtClean="0">
                <a:solidFill>
                  <a:schemeClr val="tx2"/>
                </a:solidFill>
              </a:rPr>
              <a:t>Sekuensial (urutan) dari function dan event dapat diganti dengan satu fungsi agregasi.</a:t>
            </a:r>
          </a:p>
          <a:p>
            <a:endParaRPr lang="en-US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smtClean="0">
                <a:solidFill>
                  <a:schemeClr val="tx2"/>
                </a:solidFill>
              </a:rPr>
              <a:t>Contoh;</a:t>
            </a:r>
          </a:p>
          <a:p>
            <a:pPr marL="402336" lvl="1" indent="0">
              <a:buNone/>
            </a:pPr>
            <a:r>
              <a:rPr lang="en-US" smtClean="0">
                <a:solidFill>
                  <a:schemeClr val="tx2"/>
                </a:solidFill>
              </a:rPr>
              <a:t>Events : e</a:t>
            </a:r>
            <a:r>
              <a:rPr lang="en-US" baseline="-25000" smtClean="0">
                <a:solidFill>
                  <a:schemeClr val="tx2"/>
                </a:solidFill>
              </a:rPr>
              <a:t>0 </a:t>
            </a:r>
            <a:r>
              <a:rPr lang="en-US" smtClean="0">
                <a:solidFill>
                  <a:schemeClr val="tx2"/>
                </a:solidFill>
              </a:rPr>
              <a:t>,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e</a:t>
            </a:r>
            <a:r>
              <a:rPr lang="en-US" baseline="-25000" smtClean="0">
                <a:solidFill>
                  <a:schemeClr val="tx2"/>
                </a:solidFill>
              </a:rPr>
              <a:t>1 </a:t>
            </a:r>
            <a:r>
              <a:rPr lang="en-US" smtClean="0">
                <a:solidFill>
                  <a:schemeClr val="tx2"/>
                </a:solidFill>
              </a:rPr>
              <a:t>,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e</a:t>
            </a:r>
            <a:r>
              <a:rPr lang="en-US" baseline="-25000" smtClean="0">
                <a:solidFill>
                  <a:schemeClr val="tx2"/>
                </a:solidFill>
              </a:rPr>
              <a:t>2 </a:t>
            </a:r>
            <a:r>
              <a:rPr lang="en-US" smtClean="0">
                <a:solidFill>
                  <a:schemeClr val="tx2"/>
                </a:solidFill>
              </a:rPr>
              <a:t>.</a:t>
            </a:r>
          </a:p>
          <a:p>
            <a:pPr marL="402336" lvl="1" indent="0">
              <a:buNone/>
            </a:pPr>
            <a:r>
              <a:rPr lang="en-US" smtClean="0">
                <a:solidFill>
                  <a:schemeClr val="tx2"/>
                </a:solidFill>
              </a:rPr>
              <a:t>Functions : f</a:t>
            </a:r>
            <a:r>
              <a:rPr lang="en-US" baseline="-25000" smtClean="0">
                <a:solidFill>
                  <a:schemeClr val="tx2"/>
                </a:solidFill>
              </a:rPr>
              <a:t>1</a:t>
            </a:r>
            <a:r>
              <a:rPr lang="en-US" smtClean="0">
                <a:solidFill>
                  <a:schemeClr val="tx2"/>
                </a:solidFill>
              </a:rPr>
              <a:t> ,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f</a:t>
            </a:r>
            <a:r>
              <a:rPr lang="en-US" baseline="-25000" smtClean="0">
                <a:solidFill>
                  <a:schemeClr val="tx2"/>
                </a:solidFill>
              </a:rPr>
              <a:t>2</a:t>
            </a:r>
            <a:r>
              <a:rPr lang="en-US" smtClean="0">
                <a:solidFill>
                  <a:schemeClr val="tx2"/>
                </a:solidFill>
              </a:rPr>
              <a:t> </a:t>
            </a:r>
          </a:p>
          <a:p>
            <a:pPr marL="402336" lvl="1" indent="0">
              <a:buNone/>
            </a:pPr>
            <a:r>
              <a:rPr lang="en-US" smtClean="0">
                <a:solidFill>
                  <a:schemeClr val="tx2"/>
                </a:solidFill>
              </a:rPr>
              <a:t>Lakukan aggregasi terhadap sekuesial functions dan events tersebut!</a:t>
            </a:r>
          </a:p>
          <a:p>
            <a:pPr marL="402336" lvl="1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en-US" smtClean="0">
                <a:solidFill>
                  <a:schemeClr val="tx2"/>
                </a:solidFill>
              </a:rPr>
              <a:t>Hasilnya;</a:t>
            </a:r>
          </a:p>
          <a:p>
            <a:pPr marL="402336" lvl="1" indent="0">
              <a:buNone/>
            </a:pPr>
            <a:r>
              <a:rPr lang="en-US" b="1" smtClean="0">
                <a:solidFill>
                  <a:schemeClr val="tx2"/>
                </a:solidFill>
              </a:rPr>
              <a:t>f</a:t>
            </a:r>
            <a:r>
              <a:rPr lang="en-US" b="1" baseline="-25000" smtClean="0">
                <a:solidFill>
                  <a:schemeClr val="tx2"/>
                </a:solidFill>
              </a:rPr>
              <a:t>s</a:t>
            </a:r>
            <a:r>
              <a:rPr lang="en-US" smtClean="0">
                <a:solidFill>
                  <a:schemeClr val="tx2"/>
                </a:solidFill>
              </a:rPr>
              <a:t> merupakan hasil aggregasi sekuensial functions, dimana di dalamnya terdapat </a:t>
            </a:r>
            <a:r>
              <a:rPr lang="en-US">
                <a:solidFill>
                  <a:schemeClr val="tx2"/>
                </a:solidFill>
              </a:rPr>
              <a:t>f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, e</a:t>
            </a:r>
            <a:r>
              <a:rPr lang="en-US" baseline="-25000" smtClean="0">
                <a:solidFill>
                  <a:schemeClr val="tx2"/>
                </a:solidFill>
              </a:rPr>
              <a:t>1</a:t>
            </a:r>
            <a:r>
              <a:rPr lang="en-US" smtClean="0">
                <a:solidFill>
                  <a:schemeClr val="tx2"/>
                </a:solidFill>
              </a:rPr>
              <a:t> dan f</a:t>
            </a:r>
            <a:r>
              <a:rPr lang="en-US" baseline="-25000" smtClean="0">
                <a:solidFill>
                  <a:schemeClr val="tx2"/>
                </a:solidFill>
              </a:rPr>
              <a:t>2</a:t>
            </a:r>
            <a:r>
              <a:rPr lang="en-US" smtClean="0">
                <a:solidFill>
                  <a:schemeClr val="tx2"/>
                </a:solidFill>
              </a:rPr>
              <a:t> .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717376"/>
            <a:ext cx="3403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20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5050904" cy="496855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400" b="1" smtClean="0">
                <a:solidFill>
                  <a:schemeClr val="tx2"/>
                </a:solidFill>
              </a:rPr>
              <a:t>Parallel model </a:t>
            </a:r>
            <a:r>
              <a:rPr lang="en-US" sz="2400" smtClean="0">
                <a:solidFill>
                  <a:schemeClr val="tx2"/>
                </a:solidFill>
              </a:rPr>
              <a:t>or </a:t>
            </a:r>
            <a:r>
              <a:rPr lang="en-US" sz="2400" b="1">
                <a:solidFill>
                  <a:schemeClr val="tx2"/>
                </a:solidFill>
              </a:rPr>
              <a:t>a decision point</a:t>
            </a:r>
            <a:r>
              <a:rPr lang="en-US" sz="2400" smtClean="0">
                <a:solidFill>
                  <a:schemeClr val="tx2"/>
                </a:solidFill>
              </a:rPr>
              <a:t>;</a:t>
            </a:r>
          </a:p>
          <a:p>
            <a:r>
              <a:rPr lang="en-US" sz="2400" smtClean="0">
                <a:solidFill>
                  <a:schemeClr val="tx2"/>
                </a:solidFill>
              </a:rPr>
              <a:t>Untuk menggambarkan model paralel atau decision point dalam suatu proses, digunakan </a:t>
            </a:r>
            <a:r>
              <a:rPr lang="en-US" sz="2400" b="1" smtClean="0">
                <a:solidFill>
                  <a:schemeClr val="tx2"/>
                </a:solidFill>
              </a:rPr>
              <a:t>konektor split</a:t>
            </a:r>
            <a:r>
              <a:rPr lang="en-US" sz="2400" smtClean="0">
                <a:solidFill>
                  <a:schemeClr val="tx2"/>
                </a:solidFill>
              </a:rPr>
              <a:t> dengan keluaran bercabang yang nantinya percabangan tersebut akan bergabung lagi dengan </a:t>
            </a:r>
            <a:r>
              <a:rPr lang="en-US" sz="2400" b="1" smtClean="0">
                <a:solidFill>
                  <a:schemeClr val="tx2"/>
                </a:solidFill>
              </a:rPr>
              <a:t>konektor join</a:t>
            </a:r>
            <a:r>
              <a:rPr lang="en-US" sz="2400" smtClean="0">
                <a:solidFill>
                  <a:schemeClr val="tx2"/>
                </a:solidFill>
              </a:rPr>
              <a:t>.</a:t>
            </a:r>
          </a:p>
          <a:p>
            <a:endParaRPr lang="en-US" sz="2400" smtClean="0">
              <a:solidFill>
                <a:schemeClr val="tx2"/>
              </a:solidFill>
            </a:endParaRPr>
          </a:p>
          <a:p>
            <a:r>
              <a:rPr lang="en-US" sz="2400" smtClean="0">
                <a:solidFill>
                  <a:schemeClr val="tx2"/>
                </a:solidFill>
              </a:rPr>
              <a:t>Alur keluaran mana yang dipilih tergantung pada semantics (digambarkan dgn tipe connector yang sesuai; </a:t>
            </a:r>
            <a:r>
              <a:rPr lang="en-US" sz="2400">
                <a:solidFill>
                  <a:schemeClr val="tx2"/>
                </a:solidFill>
              </a:rPr>
              <a:t>AND, OR, or </a:t>
            </a:r>
            <a:r>
              <a:rPr lang="en-US" sz="2400" smtClean="0">
                <a:solidFill>
                  <a:schemeClr val="tx2"/>
                </a:solidFill>
              </a:rPr>
              <a:t>XOR).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84168" y="3970799"/>
            <a:ext cx="28091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C00000"/>
                </a:solidFill>
              </a:rPr>
              <a:t>Jika </a:t>
            </a:r>
            <a:r>
              <a:rPr lang="en-US" sz="1600" b="1" smtClean="0">
                <a:solidFill>
                  <a:srgbClr val="C00000"/>
                </a:solidFill>
              </a:rPr>
              <a:t>C</a:t>
            </a:r>
            <a:r>
              <a:rPr lang="en-US" sz="1600" b="1" baseline="-25000" smtClean="0">
                <a:solidFill>
                  <a:srgbClr val="C00000"/>
                </a:solidFill>
              </a:rPr>
              <a:t>1</a:t>
            </a:r>
            <a:r>
              <a:rPr lang="en-US" sz="1600" baseline="-25000" smtClean="0">
                <a:solidFill>
                  <a:srgbClr val="C00000"/>
                </a:solidFill>
              </a:rPr>
              <a:t> </a:t>
            </a:r>
            <a:r>
              <a:rPr lang="en-US" sz="1600" smtClean="0">
                <a:solidFill>
                  <a:srgbClr val="C00000"/>
                </a:solidFill>
              </a:rPr>
              <a:t>adalah:</a:t>
            </a:r>
          </a:p>
          <a:p>
            <a:pPr marL="109538" indent="-109538">
              <a:buFont typeface="Arial" panose="020B0604020202020204" pitchFamily="34" charset="0"/>
              <a:buChar char="•"/>
            </a:pPr>
            <a:r>
              <a:rPr lang="en-US" sz="1600" b="1" smtClean="0">
                <a:solidFill>
                  <a:srgbClr val="C00000"/>
                </a:solidFill>
              </a:rPr>
              <a:t>AND</a:t>
            </a:r>
            <a:r>
              <a:rPr lang="en-US" sz="1600" smtClean="0">
                <a:solidFill>
                  <a:srgbClr val="C00000"/>
                </a:solidFill>
              </a:rPr>
              <a:t>, maka keluarannya;</a:t>
            </a:r>
          </a:p>
          <a:p>
            <a:pPr marL="103188" lvl="1"/>
            <a:r>
              <a:rPr lang="en-US" sz="1600" smtClean="0">
                <a:solidFill>
                  <a:srgbClr val="C00000"/>
                </a:solidFill>
              </a:rPr>
              <a:t>a b c (paralel).</a:t>
            </a:r>
          </a:p>
          <a:p>
            <a:pPr marL="103188" lvl="1"/>
            <a:endParaRPr lang="en-US" sz="1600" smtClean="0">
              <a:solidFill>
                <a:srgbClr val="C00000"/>
              </a:solidFill>
            </a:endParaRPr>
          </a:p>
          <a:p>
            <a:pPr marL="109538" indent="-109538">
              <a:buFont typeface="Arial" panose="020B0604020202020204" pitchFamily="34" charset="0"/>
              <a:buChar char="•"/>
            </a:pPr>
            <a:r>
              <a:rPr lang="en-US" sz="1600" b="1" smtClean="0">
                <a:solidFill>
                  <a:srgbClr val="C00000"/>
                </a:solidFill>
              </a:rPr>
              <a:t>OR</a:t>
            </a:r>
            <a:r>
              <a:rPr lang="en-US" sz="1600" smtClean="0">
                <a:solidFill>
                  <a:srgbClr val="C00000"/>
                </a:solidFill>
              </a:rPr>
              <a:t>, maka keluarannya;</a:t>
            </a:r>
          </a:p>
          <a:p>
            <a:pPr marL="103188" lvl="1"/>
            <a:r>
              <a:rPr lang="en-US" sz="1600" smtClean="0">
                <a:solidFill>
                  <a:srgbClr val="C00000"/>
                </a:solidFill>
              </a:rPr>
              <a:t>a, b, c, a b, a c, b c, abc.</a:t>
            </a:r>
          </a:p>
          <a:p>
            <a:pPr marL="103188" lvl="1"/>
            <a:endParaRPr lang="en-US" sz="1600" smtClean="0">
              <a:solidFill>
                <a:srgbClr val="C00000"/>
              </a:solidFill>
            </a:endParaRPr>
          </a:p>
          <a:p>
            <a:pPr marL="109538" lvl="1" indent="-109538">
              <a:buFont typeface="Arial" panose="020B0604020202020204" pitchFamily="34" charset="0"/>
              <a:buChar char="•"/>
            </a:pPr>
            <a:r>
              <a:rPr lang="en-US" sz="1600" b="1" smtClean="0">
                <a:solidFill>
                  <a:srgbClr val="C00000"/>
                </a:solidFill>
              </a:rPr>
              <a:t>XOR</a:t>
            </a:r>
            <a:r>
              <a:rPr lang="en-US" sz="1600" smtClean="0">
                <a:solidFill>
                  <a:srgbClr val="C00000"/>
                </a:solidFill>
              </a:rPr>
              <a:t>, maka keluarannya;</a:t>
            </a:r>
          </a:p>
          <a:p>
            <a:pPr marL="103188" lvl="2"/>
            <a:r>
              <a:rPr lang="en-US" sz="1600" smtClean="0">
                <a:solidFill>
                  <a:srgbClr val="C00000"/>
                </a:solidFill>
              </a:rPr>
              <a:t>a, b, c.</a:t>
            </a:r>
          </a:p>
          <a:p>
            <a:pPr marL="109538" indent="-109538">
              <a:buFont typeface="Arial" panose="020B0604020202020204" pitchFamily="34" charset="0"/>
              <a:buChar char="•"/>
            </a:pP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6429724" y="980728"/>
            <a:ext cx="2174724" cy="2664296"/>
            <a:chOff x="6429724" y="980728"/>
            <a:chExt cx="2174724" cy="2664296"/>
          </a:xfrm>
        </p:grpSpPr>
        <p:sp>
          <p:nvSpPr>
            <p:cNvPr id="4" name="Oval 3"/>
            <p:cNvSpPr/>
            <p:nvPr/>
          </p:nvSpPr>
          <p:spPr>
            <a:xfrm>
              <a:off x="7091450" y="1289334"/>
              <a:ext cx="648072" cy="5554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r>
                <a:rPr lang="en-US" baseline="-25000" smtClean="0">
                  <a:solidFill>
                    <a:schemeClr val="tx1"/>
                  </a:solidFill>
                </a:rPr>
                <a:t>1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30" idx="4"/>
            </p:cNvCxnSpPr>
            <p:nvPr/>
          </p:nvCxnSpPr>
          <p:spPr>
            <a:xfrm>
              <a:off x="7415486" y="3336418"/>
              <a:ext cx="0" cy="3086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>
              <a:stCxn id="4" idx="2"/>
            </p:cNvCxnSpPr>
            <p:nvPr/>
          </p:nvCxnSpPr>
          <p:spPr>
            <a:xfrm rot="10800000" flipV="1">
              <a:off x="6731410" y="1567079"/>
              <a:ext cx="360040" cy="493768"/>
            </a:xfrm>
            <a:prstGeom prst="bentConnector2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4" idx="6"/>
            </p:cNvCxnSpPr>
            <p:nvPr/>
          </p:nvCxnSpPr>
          <p:spPr>
            <a:xfrm>
              <a:off x="7739522" y="1567079"/>
              <a:ext cx="576064" cy="493769"/>
            </a:xfrm>
            <a:prstGeom prst="bentConnector3">
              <a:avLst>
                <a:gd name="adj1" fmla="val 99752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4" idx="6"/>
            </p:cNvCxnSpPr>
            <p:nvPr/>
          </p:nvCxnSpPr>
          <p:spPr>
            <a:xfrm>
              <a:off x="7739522" y="1567079"/>
              <a:ext cx="288032" cy="493769"/>
            </a:xfrm>
            <a:prstGeom prst="bentConnector2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429724" y="16638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</a:t>
              </a:r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85761" y="169151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b</a:t>
              </a:r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15586" y="166389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</a:t>
              </a: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91450" y="2780928"/>
              <a:ext cx="648072" cy="5554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r>
                <a:rPr lang="en-US" baseline="-25000" smtClean="0">
                  <a:solidFill>
                    <a:schemeClr val="tx1"/>
                  </a:solidFill>
                </a:rPr>
                <a:t>2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32" name="Elbow Connector 31"/>
            <p:cNvCxnSpPr>
              <a:endCxn id="30" idx="6"/>
            </p:cNvCxnSpPr>
            <p:nvPr/>
          </p:nvCxnSpPr>
          <p:spPr>
            <a:xfrm rot="10800000" flipV="1">
              <a:off x="7739522" y="2780927"/>
              <a:ext cx="576064" cy="277745"/>
            </a:xfrm>
            <a:prstGeom prst="bentConnector3">
              <a:avLst>
                <a:gd name="adj1" fmla="val -2121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endCxn id="30" idx="6"/>
            </p:cNvCxnSpPr>
            <p:nvPr/>
          </p:nvCxnSpPr>
          <p:spPr>
            <a:xfrm rot="10800000" flipV="1">
              <a:off x="7739523" y="2780929"/>
              <a:ext cx="305779" cy="277744"/>
            </a:xfrm>
            <a:prstGeom prst="bentConnector3">
              <a:avLst>
                <a:gd name="adj1" fmla="val 904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endCxn id="30" idx="2"/>
            </p:cNvCxnSpPr>
            <p:nvPr/>
          </p:nvCxnSpPr>
          <p:spPr>
            <a:xfrm>
              <a:off x="6765477" y="2780927"/>
              <a:ext cx="325973" cy="277746"/>
            </a:xfrm>
            <a:prstGeom prst="bentConnector3">
              <a:avLst>
                <a:gd name="adj1" fmla="val -4428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4" idx="0"/>
            </p:cNvCxnSpPr>
            <p:nvPr/>
          </p:nvCxnSpPr>
          <p:spPr>
            <a:xfrm>
              <a:off x="7415486" y="980728"/>
              <a:ext cx="0" cy="3086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315586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8045301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765477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789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09728" indent="0" algn="ctr">
              <a:buNone/>
            </a:pPr>
            <a:r>
              <a:rPr lang="en-US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Intro to BPM Abstraction</a:t>
            </a:r>
            <a:endParaRPr lang="en-US" sz="4000" b="1" i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058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6347048" cy="49685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u="sng"/>
              <a:t>Definition 2</a:t>
            </a:r>
            <a:r>
              <a:rPr lang="en-US" sz="2400">
                <a:solidFill>
                  <a:schemeClr val="tx2"/>
                </a:solidFill>
              </a:rPr>
              <a:t>: </a:t>
            </a:r>
            <a:endParaRPr lang="en-US" sz="2400" smtClean="0">
              <a:solidFill>
                <a:schemeClr val="tx2"/>
              </a:solidFill>
            </a:endParaRPr>
          </a:p>
          <a:p>
            <a:pPr marL="395288" indent="0">
              <a:buNone/>
            </a:pPr>
            <a:r>
              <a:rPr lang="en-US" sz="1900" smtClean="0">
                <a:solidFill>
                  <a:srgbClr val="C00000"/>
                </a:solidFill>
              </a:rPr>
              <a:t>Potongan proses adalah </a:t>
            </a:r>
            <a:r>
              <a:rPr lang="en-US" sz="19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</a:t>
            </a:r>
            <a:r>
              <a:rPr lang="en-US" sz="1900">
                <a:solidFill>
                  <a:srgbClr val="C00000"/>
                </a:solidFill>
              </a:rPr>
              <a:t> </a:t>
            </a:r>
            <a:r>
              <a:rPr lang="en-US" sz="1900" smtClean="0">
                <a:solidFill>
                  <a:srgbClr val="C00000"/>
                </a:solidFill>
              </a:rPr>
              <a:t>jika: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Dimulai dengan konektor </a:t>
            </a:r>
            <a:r>
              <a:rPr lang="en-US" sz="1900" b="1">
                <a:solidFill>
                  <a:srgbClr val="C00000"/>
                </a:solidFill>
              </a:rPr>
              <a:t>split</a:t>
            </a:r>
            <a:r>
              <a:rPr lang="en-US" sz="1900">
                <a:solidFill>
                  <a:srgbClr val="C00000"/>
                </a:solidFill>
              </a:rPr>
              <a:t> </a:t>
            </a:r>
            <a:r>
              <a:rPr lang="en-US" sz="1900" smtClean="0">
                <a:solidFill>
                  <a:srgbClr val="C00000"/>
                </a:solidFill>
              </a:rPr>
              <a:t>and ditutup dengan konektor </a:t>
            </a:r>
            <a:r>
              <a:rPr lang="en-US" sz="1900" b="1">
                <a:solidFill>
                  <a:srgbClr val="C00000"/>
                </a:solidFill>
              </a:rPr>
              <a:t>join </a:t>
            </a:r>
            <a:r>
              <a:rPr lang="en-US" sz="1900" smtClean="0">
                <a:solidFill>
                  <a:srgbClr val="C00000"/>
                </a:solidFill>
              </a:rPr>
              <a:t>dengan tipe yang sama </a:t>
            </a:r>
          </a:p>
          <a:p>
            <a:pPr marL="741363" lvl="1" indent="0">
              <a:buNone/>
            </a:pPr>
            <a:r>
              <a:rPr lang="en-US" sz="1700" smtClean="0">
                <a:solidFill>
                  <a:srgbClr val="C00000"/>
                </a:solidFill>
              </a:rPr>
              <a:t>(tipe C</a:t>
            </a:r>
            <a:r>
              <a:rPr lang="en-US" sz="1700" baseline="-25000" smtClean="0">
                <a:solidFill>
                  <a:srgbClr val="C00000"/>
                </a:solidFill>
              </a:rPr>
              <a:t>1</a:t>
            </a:r>
            <a:r>
              <a:rPr lang="en-US" sz="1700" smtClean="0">
                <a:solidFill>
                  <a:srgbClr val="C00000"/>
                </a:solidFill>
              </a:rPr>
              <a:t> = tipe C</a:t>
            </a:r>
            <a:r>
              <a:rPr lang="en-US" sz="1700" baseline="-25000" smtClean="0">
                <a:solidFill>
                  <a:srgbClr val="C00000"/>
                </a:solidFill>
              </a:rPr>
              <a:t>2</a:t>
            </a:r>
            <a:r>
              <a:rPr lang="en-US" sz="1700" smtClean="0">
                <a:solidFill>
                  <a:srgbClr val="C00000"/>
                </a:solidFill>
              </a:rPr>
              <a:t>).</a:t>
            </a:r>
            <a:endParaRPr lang="en-US" sz="17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Semua alur dari </a:t>
            </a:r>
            <a:r>
              <a:rPr lang="en-US" sz="1900" b="1" smtClean="0">
                <a:solidFill>
                  <a:srgbClr val="C00000"/>
                </a:solidFill>
              </a:rPr>
              <a:t>split</a:t>
            </a:r>
            <a:r>
              <a:rPr lang="en-US" sz="1900" smtClean="0">
                <a:solidFill>
                  <a:srgbClr val="C00000"/>
                </a:solidFill>
              </a:rPr>
              <a:t> bermuara ke konektor </a:t>
            </a:r>
            <a:r>
              <a:rPr lang="en-US" sz="1900" b="1" smtClean="0">
                <a:solidFill>
                  <a:srgbClr val="C00000"/>
                </a:solidFill>
              </a:rPr>
              <a:t>join</a:t>
            </a:r>
            <a:r>
              <a:rPr lang="en-US" sz="1900" smtClean="0">
                <a:solidFill>
                  <a:srgbClr val="C00000"/>
                </a:solidFill>
              </a:rPr>
              <a:t>.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Hanya terdapat </a:t>
            </a:r>
            <a:r>
              <a:rPr lang="en-US" sz="1900" b="1" smtClean="0">
                <a:solidFill>
                  <a:srgbClr val="C00000"/>
                </a:solidFill>
              </a:rPr>
              <a:t>satu function </a:t>
            </a:r>
            <a:r>
              <a:rPr lang="en-US" sz="1900" smtClean="0">
                <a:solidFill>
                  <a:srgbClr val="C00000"/>
                </a:solidFill>
              </a:rPr>
              <a:t>pada setiap satu jalur.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Setiap jalur hanya terdiri dari event dan function.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Jumlah jalur yang keluar dari konektor split sama dengan jumlah jalur yang masuk ke konektor join.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Hanya ada satu koneksi yang masuk ke Konektor split dan hanya satu koneksi yang keluar dari konektor join.</a:t>
            </a:r>
            <a:endParaRPr lang="en-US" sz="1900">
              <a:solidFill>
                <a:srgbClr val="C0000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7092280" y="2420888"/>
            <a:ext cx="1584176" cy="2664296"/>
            <a:chOff x="6731410" y="980728"/>
            <a:chExt cx="1584176" cy="2664296"/>
          </a:xfrm>
        </p:grpSpPr>
        <p:sp>
          <p:nvSpPr>
            <p:cNvPr id="4" name="Oval 3"/>
            <p:cNvSpPr/>
            <p:nvPr/>
          </p:nvSpPr>
          <p:spPr>
            <a:xfrm>
              <a:off x="7091450" y="1289334"/>
              <a:ext cx="648072" cy="5554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r>
                <a:rPr lang="en-US" baseline="-25000" smtClean="0">
                  <a:solidFill>
                    <a:schemeClr val="tx1"/>
                  </a:solidFill>
                </a:rPr>
                <a:t>1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30" idx="4"/>
            </p:cNvCxnSpPr>
            <p:nvPr/>
          </p:nvCxnSpPr>
          <p:spPr>
            <a:xfrm>
              <a:off x="7415486" y="3336418"/>
              <a:ext cx="0" cy="3086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>
              <a:stCxn id="4" idx="2"/>
            </p:cNvCxnSpPr>
            <p:nvPr/>
          </p:nvCxnSpPr>
          <p:spPr>
            <a:xfrm rot="10800000" flipV="1">
              <a:off x="6731410" y="1567079"/>
              <a:ext cx="360040" cy="493768"/>
            </a:xfrm>
            <a:prstGeom prst="bentConnector2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4" idx="6"/>
            </p:cNvCxnSpPr>
            <p:nvPr/>
          </p:nvCxnSpPr>
          <p:spPr>
            <a:xfrm>
              <a:off x="7739522" y="1567079"/>
              <a:ext cx="576064" cy="493769"/>
            </a:xfrm>
            <a:prstGeom prst="bentConnector3">
              <a:avLst>
                <a:gd name="adj1" fmla="val 99752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4" idx="6"/>
            </p:cNvCxnSpPr>
            <p:nvPr/>
          </p:nvCxnSpPr>
          <p:spPr>
            <a:xfrm>
              <a:off x="7739522" y="1567079"/>
              <a:ext cx="288032" cy="493769"/>
            </a:xfrm>
            <a:prstGeom prst="bentConnector2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7091450" y="2780928"/>
              <a:ext cx="648072" cy="5554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r>
                <a:rPr lang="en-US" baseline="-25000" smtClean="0">
                  <a:solidFill>
                    <a:schemeClr val="tx1"/>
                  </a:solidFill>
                </a:rPr>
                <a:t>2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32" name="Elbow Connector 31"/>
            <p:cNvCxnSpPr>
              <a:endCxn id="30" idx="6"/>
            </p:cNvCxnSpPr>
            <p:nvPr/>
          </p:nvCxnSpPr>
          <p:spPr>
            <a:xfrm rot="10800000" flipV="1">
              <a:off x="7739522" y="2780927"/>
              <a:ext cx="576064" cy="277745"/>
            </a:xfrm>
            <a:prstGeom prst="bentConnector3">
              <a:avLst>
                <a:gd name="adj1" fmla="val -2121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endCxn id="30" idx="6"/>
            </p:cNvCxnSpPr>
            <p:nvPr/>
          </p:nvCxnSpPr>
          <p:spPr>
            <a:xfrm rot="10800000" flipV="1">
              <a:off x="7739523" y="2780929"/>
              <a:ext cx="305779" cy="277744"/>
            </a:xfrm>
            <a:prstGeom prst="bentConnector3">
              <a:avLst>
                <a:gd name="adj1" fmla="val 904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endCxn id="30" idx="2"/>
            </p:cNvCxnSpPr>
            <p:nvPr/>
          </p:nvCxnSpPr>
          <p:spPr>
            <a:xfrm>
              <a:off x="6765477" y="2780927"/>
              <a:ext cx="325973" cy="277746"/>
            </a:xfrm>
            <a:prstGeom prst="bentConnector3">
              <a:avLst>
                <a:gd name="adj1" fmla="val -4428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4" idx="0"/>
            </p:cNvCxnSpPr>
            <p:nvPr/>
          </p:nvCxnSpPr>
          <p:spPr>
            <a:xfrm>
              <a:off x="7415486" y="980728"/>
              <a:ext cx="0" cy="3086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315586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8045301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765477" y="2276872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186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58" y="1700808"/>
            <a:ext cx="4359738" cy="434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5040560" cy="496855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Block abstractions</a:t>
            </a:r>
            <a:r>
              <a:rPr lang="en-US" smtClean="0">
                <a:solidFill>
                  <a:schemeClr val="tx2"/>
                </a:solidFill>
              </a:rPr>
              <a:t>;</a:t>
            </a:r>
          </a:p>
          <a:p>
            <a:r>
              <a:rPr lang="en-US" smtClean="0">
                <a:solidFill>
                  <a:schemeClr val="tx2"/>
                </a:solidFill>
              </a:rPr>
              <a:t>Potongan 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</a:t>
            </a:r>
            <a:r>
              <a:rPr lang="en-US" smtClean="0">
                <a:solidFill>
                  <a:schemeClr val="tx2"/>
                </a:solidFill>
              </a:rPr>
              <a:t>(bercabang) dimulai dari konektor split sampai konektor join, dapat diganti dengan satu fungsi general perwakilannya.</a:t>
            </a:r>
          </a:p>
          <a:p>
            <a:endParaRPr lang="en-US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sz="2900" smtClean="0">
                <a:solidFill>
                  <a:schemeClr val="tx2"/>
                </a:solidFill>
              </a:rPr>
              <a:t>Contoh;</a:t>
            </a:r>
          </a:p>
          <a:p>
            <a:pPr marL="402336" lvl="1" indent="0">
              <a:buNone/>
            </a:pPr>
            <a:r>
              <a:rPr lang="en-US" sz="2900" smtClean="0">
                <a:solidFill>
                  <a:schemeClr val="tx2"/>
                </a:solidFill>
              </a:rPr>
              <a:t>Generalisasi terhadap block proses bercabang:</a:t>
            </a:r>
            <a:endParaRPr lang="en-US" sz="290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en-US" sz="2900" smtClean="0">
                <a:solidFill>
                  <a:schemeClr val="tx2"/>
                </a:solidFill>
              </a:rPr>
              <a:t>Events : e</a:t>
            </a:r>
            <a:r>
              <a:rPr lang="en-US" sz="2900" baseline="-25000" smtClean="0">
                <a:solidFill>
                  <a:schemeClr val="tx2"/>
                </a:solidFill>
              </a:rPr>
              <a:t>11 </a:t>
            </a:r>
            <a:r>
              <a:rPr lang="en-US" sz="2900" smtClean="0">
                <a:solidFill>
                  <a:schemeClr val="tx2"/>
                </a:solidFill>
              </a:rPr>
              <a:t>, e</a:t>
            </a:r>
            <a:r>
              <a:rPr lang="en-US" sz="2900" baseline="-25000" smtClean="0">
                <a:solidFill>
                  <a:schemeClr val="tx2"/>
                </a:solidFill>
              </a:rPr>
              <a:t>21 </a:t>
            </a:r>
            <a:r>
              <a:rPr lang="en-US" sz="2900" smtClean="0">
                <a:solidFill>
                  <a:schemeClr val="tx2"/>
                </a:solidFill>
              </a:rPr>
              <a:t>, … e</a:t>
            </a:r>
            <a:r>
              <a:rPr lang="en-US" sz="2900" baseline="-25000" smtClean="0">
                <a:solidFill>
                  <a:schemeClr val="tx2"/>
                </a:solidFill>
              </a:rPr>
              <a:t>k1 </a:t>
            </a:r>
            <a:r>
              <a:rPr lang="en-US" sz="290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2900">
                <a:solidFill>
                  <a:schemeClr val="tx2"/>
                </a:solidFill>
              </a:rPr>
              <a:t>e</a:t>
            </a:r>
            <a:r>
              <a:rPr lang="en-US" sz="2900" baseline="-25000">
                <a:solidFill>
                  <a:schemeClr val="tx2"/>
                </a:solidFill>
              </a:rPr>
              <a:t>1</a:t>
            </a:r>
            <a:endParaRPr lang="en-US" sz="2900" smtClean="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en-US" sz="2900">
                <a:solidFill>
                  <a:schemeClr val="tx2"/>
                </a:solidFill>
              </a:rPr>
              <a:t>Functions : </a:t>
            </a:r>
            <a:r>
              <a:rPr lang="en-US" sz="2900" smtClean="0">
                <a:solidFill>
                  <a:schemeClr val="tx2"/>
                </a:solidFill>
              </a:rPr>
              <a:t>f</a:t>
            </a:r>
            <a:r>
              <a:rPr lang="en-US" sz="2900" baseline="-25000" smtClean="0">
                <a:solidFill>
                  <a:schemeClr val="tx2"/>
                </a:solidFill>
              </a:rPr>
              <a:t>1 </a:t>
            </a:r>
            <a:r>
              <a:rPr lang="en-US" sz="2900">
                <a:solidFill>
                  <a:schemeClr val="tx2"/>
                </a:solidFill>
              </a:rPr>
              <a:t>, </a:t>
            </a:r>
            <a:r>
              <a:rPr lang="en-US" sz="2900" smtClean="0">
                <a:solidFill>
                  <a:schemeClr val="tx2"/>
                </a:solidFill>
              </a:rPr>
              <a:t>f</a:t>
            </a:r>
            <a:r>
              <a:rPr lang="en-US" sz="2900" baseline="-25000" smtClean="0">
                <a:solidFill>
                  <a:schemeClr val="tx2"/>
                </a:solidFill>
              </a:rPr>
              <a:t>2 </a:t>
            </a:r>
            <a:r>
              <a:rPr lang="en-US" sz="2900">
                <a:solidFill>
                  <a:schemeClr val="tx2"/>
                </a:solidFill>
              </a:rPr>
              <a:t>, … </a:t>
            </a:r>
            <a:r>
              <a:rPr lang="en-US" sz="2900" smtClean="0">
                <a:solidFill>
                  <a:schemeClr val="tx2"/>
                </a:solidFill>
              </a:rPr>
              <a:t>f</a:t>
            </a:r>
            <a:r>
              <a:rPr lang="en-US" sz="2900" baseline="-25000" smtClean="0">
                <a:solidFill>
                  <a:schemeClr val="tx2"/>
                </a:solidFill>
              </a:rPr>
              <a:t>k </a:t>
            </a:r>
            <a:r>
              <a:rPr lang="en-US" sz="290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2900" smtClean="0">
                <a:solidFill>
                  <a:schemeClr val="tx2"/>
                </a:solidFill>
              </a:rPr>
              <a:t>f</a:t>
            </a:r>
            <a:r>
              <a:rPr lang="en-US" sz="2900" baseline="-25000" smtClean="0">
                <a:solidFill>
                  <a:schemeClr val="tx2"/>
                </a:solidFill>
              </a:rPr>
              <a:t>B</a:t>
            </a:r>
            <a:endParaRPr lang="en-US" sz="290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en-US" sz="2900">
                <a:solidFill>
                  <a:schemeClr val="tx2"/>
                </a:solidFill>
              </a:rPr>
              <a:t>Events : </a:t>
            </a:r>
            <a:r>
              <a:rPr lang="en-US" sz="2900" smtClean="0">
                <a:solidFill>
                  <a:schemeClr val="tx2"/>
                </a:solidFill>
              </a:rPr>
              <a:t>e</a:t>
            </a:r>
            <a:r>
              <a:rPr lang="en-US" sz="2900" baseline="-25000" smtClean="0">
                <a:solidFill>
                  <a:schemeClr val="tx2"/>
                </a:solidFill>
              </a:rPr>
              <a:t>12 </a:t>
            </a:r>
            <a:r>
              <a:rPr lang="en-US" sz="2900">
                <a:solidFill>
                  <a:schemeClr val="tx2"/>
                </a:solidFill>
              </a:rPr>
              <a:t>, </a:t>
            </a:r>
            <a:r>
              <a:rPr lang="en-US" sz="2900" smtClean="0">
                <a:solidFill>
                  <a:schemeClr val="tx2"/>
                </a:solidFill>
              </a:rPr>
              <a:t>e</a:t>
            </a:r>
            <a:r>
              <a:rPr lang="en-US" sz="2900" baseline="-25000" smtClean="0">
                <a:solidFill>
                  <a:schemeClr val="tx2"/>
                </a:solidFill>
              </a:rPr>
              <a:t>22 </a:t>
            </a:r>
            <a:r>
              <a:rPr lang="en-US" sz="2900">
                <a:solidFill>
                  <a:schemeClr val="tx2"/>
                </a:solidFill>
              </a:rPr>
              <a:t>, … </a:t>
            </a:r>
            <a:r>
              <a:rPr lang="en-US" sz="2900" smtClean="0">
                <a:solidFill>
                  <a:schemeClr val="tx2"/>
                </a:solidFill>
              </a:rPr>
              <a:t>e</a:t>
            </a:r>
            <a:r>
              <a:rPr lang="en-US" sz="2900" baseline="-25000" smtClean="0">
                <a:solidFill>
                  <a:schemeClr val="tx2"/>
                </a:solidFill>
              </a:rPr>
              <a:t>k2 </a:t>
            </a:r>
            <a:r>
              <a:rPr lang="en-US" sz="290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2900" smtClean="0">
                <a:solidFill>
                  <a:schemeClr val="tx2"/>
                </a:solidFill>
              </a:rPr>
              <a:t>e</a:t>
            </a:r>
            <a:r>
              <a:rPr lang="en-US" sz="2900" baseline="-25000" smtClean="0">
                <a:solidFill>
                  <a:schemeClr val="tx2"/>
                </a:solidFill>
              </a:rPr>
              <a:t>2</a:t>
            </a:r>
            <a:endParaRPr lang="en-US" sz="2900" smtClean="0">
              <a:solidFill>
                <a:schemeClr val="tx2"/>
              </a:solidFill>
            </a:endParaRPr>
          </a:p>
          <a:p>
            <a:pPr marL="402336" lvl="1" indent="0"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en-US" smtClean="0">
                <a:solidFill>
                  <a:schemeClr val="tx2"/>
                </a:solidFill>
              </a:rPr>
              <a:t>Hasilnya;</a:t>
            </a:r>
          </a:p>
          <a:p>
            <a:pPr marL="402336" lvl="1" indent="0">
              <a:buNone/>
            </a:pPr>
            <a:r>
              <a:rPr lang="en-US" sz="2900" smtClean="0">
                <a:solidFill>
                  <a:schemeClr val="tx2"/>
                </a:solidFill>
              </a:rPr>
              <a:t>proses general yang berisi </a:t>
            </a:r>
            <a:r>
              <a:rPr lang="en-US" sz="2900" b="1" smtClean="0">
                <a:solidFill>
                  <a:schemeClr val="tx2"/>
                </a:solidFill>
              </a:rPr>
              <a:t>e</a:t>
            </a:r>
            <a:r>
              <a:rPr lang="en-US" sz="2900" b="1" baseline="-25000" smtClean="0">
                <a:solidFill>
                  <a:schemeClr val="tx2"/>
                </a:solidFill>
              </a:rPr>
              <a:t>1</a:t>
            </a:r>
            <a:r>
              <a:rPr lang="en-US" sz="2900" smtClean="0">
                <a:solidFill>
                  <a:schemeClr val="tx2"/>
                </a:solidFill>
              </a:rPr>
              <a:t> </a:t>
            </a:r>
            <a:r>
              <a:rPr lang="en-US" sz="2900">
                <a:solidFill>
                  <a:schemeClr val="tx2"/>
                </a:solidFill>
              </a:rPr>
              <a:t>, </a:t>
            </a:r>
            <a:r>
              <a:rPr lang="en-US" sz="2900" b="1">
                <a:solidFill>
                  <a:schemeClr val="tx2"/>
                </a:solidFill>
              </a:rPr>
              <a:t>f</a:t>
            </a:r>
            <a:r>
              <a:rPr lang="en-US" sz="2900" b="1" baseline="-25000">
                <a:solidFill>
                  <a:schemeClr val="tx2"/>
                </a:solidFill>
              </a:rPr>
              <a:t>B</a:t>
            </a:r>
            <a:r>
              <a:rPr lang="en-US" sz="2900">
                <a:solidFill>
                  <a:schemeClr val="tx2"/>
                </a:solidFill>
              </a:rPr>
              <a:t> </a:t>
            </a:r>
            <a:r>
              <a:rPr lang="en-US" sz="2900" smtClean="0">
                <a:solidFill>
                  <a:schemeClr val="tx2"/>
                </a:solidFill>
              </a:rPr>
              <a:t>dan </a:t>
            </a:r>
            <a:r>
              <a:rPr lang="en-US" sz="2900" b="1">
                <a:solidFill>
                  <a:schemeClr val="tx2"/>
                </a:solidFill>
              </a:rPr>
              <a:t>e</a:t>
            </a:r>
            <a:r>
              <a:rPr lang="en-US" sz="2900" b="1" baseline="-25000" smtClean="0">
                <a:solidFill>
                  <a:schemeClr val="tx2"/>
                </a:solidFill>
              </a:rPr>
              <a:t>2</a:t>
            </a:r>
            <a:r>
              <a:rPr lang="en-US" sz="2900" smtClean="0">
                <a:solidFill>
                  <a:schemeClr val="tx2"/>
                </a:solidFill>
              </a:rPr>
              <a:t> .</a:t>
            </a:r>
          </a:p>
          <a:p>
            <a:pPr marL="406400" indent="0">
              <a:buNone/>
            </a:pPr>
            <a:r>
              <a:rPr lang="en-US" smtClean="0">
                <a:solidFill>
                  <a:schemeClr val="tx2"/>
                </a:solidFill>
              </a:rPr>
              <a:t>Semantik fungsi dan event disesuaikan dengan tipe dari konektor (C1 dan C2).</a:t>
            </a:r>
          </a:p>
          <a:p>
            <a:pPr marL="406400" indent="0">
              <a:buNone/>
            </a:pPr>
            <a:r>
              <a:rPr lang="en-US" smtClean="0">
                <a:solidFill>
                  <a:schemeClr val="tx2"/>
                </a:solidFill>
              </a:rPr>
              <a:t>Jika tipe konektor adalah XOR maka hanya satu fungsi yang dijalankan.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76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6347048" cy="49685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u="sng"/>
              <a:t>Definition </a:t>
            </a:r>
            <a:r>
              <a:rPr lang="en-US" sz="2400" b="1" u="sng" smtClean="0"/>
              <a:t>3</a:t>
            </a:r>
            <a:r>
              <a:rPr lang="en-US" sz="2400" smtClean="0">
                <a:solidFill>
                  <a:schemeClr val="tx2"/>
                </a:solidFill>
              </a:rPr>
              <a:t>: </a:t>
            </a:r>
          </a:p>
          <a:p>
            <a:pPr marL="395288" indent="0">
              <a:buNone/>
            </a:pPr>
            <a:r>
              <a:rPr lang="en-US" sz="1900" smtClean="0">
                <a:solidFill>
                  <a:srgbClr val="C00000"/>
                </a:solidFill>
              </a:rPr>
              <a:t>Potongan proses adalah </a:t>
            </a:r>
            <a:r>
              <a:rPr lang="en-US" sz="19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</a:t>
            </a:r>
            <a:r>
              <a:rPr lang="en-US" sz="1900" smtClean="0">
                <a:solidFill>
                  <a:srgbClr val="C00000"/>
                </a:solidFill>
              </a:rPr>
              <a:t> jika: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Dimulai dengan konektor join XOR dan ditutup dengan konektor split XOR.</a:t>
            </a:r>
            <a:endParaRPr lang="en-US" sz="1900">
              <a:solidFill>
                <a:srgbClr val="C00000"/>
              </a:solidFill>
            </a:endParaRP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Potongan proses tidak mengandung konektor lain. </a:t>
            </a: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Konektor join XOR hanya memiliki satu koneksi keluar dan dua koneksi masuk.</a:t>
            </a:r>
          </a:p>
          <a:p>
            <a:pPr marL="738188" indent="-342900"/>
            <a:r>
              <a:rPr lang="fi-FI" sz="1900">
                <a:solidFill>
                  <a:srgbClr val="C00000"/>
                </a:solidFill>
              </a:rPr>
              <a:t>Konektor </a:t>
            </a:r>
            <a:r>
              <a:rPr lang="fi-FI" sz="1900" smtClean="0">
                <a:solidFill>
                  <a:srgbClr val="C00000"/>
                </a:solidFill>
              </a:rPr>
              <a:t>split XOR </a:t>
            </a:r>
            <a:r>
              <a:rPr lang="fi-FI" sz="1900">
                <a:solidFill>
                  <a:srgbClr val="C00000"/>
                </a:solidFill>
              </a:rPr>
              <a:t>hanya memiliki </a:t>
            </a:r>
            <a:r>
              <a:rPr lang="fi-FI" sz="1900" smtClean="0">
                <a:solidFill>
                  <a:srgbClr val="C00000"/>
                </a:solidFill>
              </a:rPr>
              <a:t>dua </a:t>
            </a:r>
            <a:r>
              <a:rPr lang="fi-FI" sz="1900">
                <a:solidFill>
                  <a:srgbClr val="C00000"/>
                </a:solidFill>
              </a:rPr>
              <a:t>koneksi keluar dan </a:t>
            </a:r>
            <a:r>
              <a:rPr lang="fi-FI" sz="1900" smtClean="0">
                <a:solidFill>
                  <a:srgbClr val="C00000"/>
                </a:solidFill>
              </a:rPr>
              <a:t>satu </a:t>
            </a:r>
            <a:r>
              <a:rPr lang="fi-FI" sz="1900">
                <a:solidFill>
                  <a:srgbClr val="C00000"/>
                </a:solidFill>
              </a:rPr>
              <a:t>koneksi masuk</a:t>
            </a:r>
            <a:r>
              <a:rPr lang="en-US" sz="1900" smtClean="0">
                <a:solidFill>
                  <a:srgbClr val="C00000"/>
                </a:solidFill>
              </a:rPr>
              <a:t>.</a:t>
            </a: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Hanya terdapat satu jalur dari konektor  split ke konektor join, demikian juga sebaliknya</a:t>
            </a:r>
          </a:p>
          <a:p>
            <a:pPr marL="738188" indent="-342900"/>
            <a:r>
              <a:rPr lang="en-US" sz="1900" smtClean="0">
                <a:solidFill>
                  <a:srgbClr val="C00000"/>
                </a:solidFill>
              </a:rPr>
              <a:t>Minimal terdapat satu fucntion pada potongan proses.</a:t>
            </a:r>
            <a:endParaRPr lang="en-US" sz="1900">
              <a:solidFill>
                <a:srgbClr val="C00000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164288" y="2348880"/>
            <a:ext cx="1512169" cy="3456384"/>
            <a:chOff x="7164288" y="1628800"/>
            <a:chExt cx="1512169" cy="3456384"/>
          </a:xfrm>
        </p:grpSpPr>
        <p:sp>
          <p:nvSpPr>
            <p:cNvPr id="19" name="Oval 18"/>
            <p:cNvSpPr/>
            <p:nvPr/>
          </p:nvSpPr>
          <p:spPr>
            <a:xfrm>
              <a:off x="7164288" y="1834538"/>
              <a:ext cx="936104" cy="80237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</a:rPr>
                <a:t>XOR</a:t>
              </a:r>
              <a:r>
                <a:rPr lang="en-US" baseline="-25000" smtClean="0">
                  <a:solidFill>
                    <a:schemeClr val="tx1"/>
                  </a:solidFill>
                </a:rPr>
                <a:t>1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24" idx="4"/>
            </p:cNvCxnSpPr>
            <p:nvPr/>
          </p:nvCxnSpPr>
          <p:spPr>
            <a:xfrm>
              <a:off x="7632340" y="4776578"/>
              <a:ext cx="6350" cy="3086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4"/>
            </p:cNvCxnSpPr>
            <p:nvPr/>
          </p:nvCxnSpPr>
          <p:spPr>
            <a:xfrm rot="16200000" flipH="1">
              <a:off x="7452319" y="2816933"/>
              <a:ext cx="366392" cy="6350"/>
            </a:xfrm>
            <a:prstGeom prst="bentConnector3">
              <a:avLst>
                <a:gd name="adj1" fmla="val 50000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19" idx="6"/>
            </p:cNvCxnSpPr>
            <p:nvPr/>
          </p:nvCxnSpPr>
          <p:spPr>
            <a:xfrm>
              <a:off x="8100392" y="2235725"/>
              <a:ext cx="576064" cy="761229"/>
            </a:xfrm>
            <a:prstGeom prst="bentConnector2">
              <a:avLst/>
            </a:prstGeom>
            <a:ln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164288" y="3974204"/>
              <a:ext cx="936104" cy="80237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</a:rPr>
                <a:t>XOR</a:t>
              </a:r>
              <a:r>
                <a:rPr lang="en-US" baseline="-25000" smtClean="0">
                  <a:solidFill>
                    <a:schemeClr val="tx1"/>
                  </a:solidFill>
                </a:rPr>
                <a:t>n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cxnSp>
          <p:nvCxnSpPr>
            <p:cNvPr id="25" name="Elbow Connector 24"/>
            <p:cNvCxnSpPr>
              <a:endCxn id="24" idx="6"/>
            </p:cNvCxnSpPr>
            <p:nvPr/>
          </p:nvCxnSpPr>
          <p:spPr>
            <a:xfrm rot="5400000">
              <a:off x="8059245" y="3758179"/>
              <a:ext cx="658359" cy="576064"/>
            </a:xfrm>
            <a:prstGeom prst="bentConnector2">
              <a:avLst/>
            </a:prstGeom>
            <a:ln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endCxn id="24" idx="0"/>
            </p:cNvCxnSpPr>
            <p:nvPr/>
          </p:nvCxnSpPr>
          <p:spPr>
            <a:xfrm rot="5400000">
              <a:off x="7506929" y="3842443"/>
              <a:ext cx="257172" cy="6350"/>
            </a:xfrm>
            <a:prstGeom prst="bentConnector3">
              <a:avLst>
                <a:gd name="adj1" fmla="val 50000"/>
              </a:avLst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9" idx="0"/>
            </p:cNvCxnSpPr>
            <p:nvPr/>
          </p:nvCxnSpPr>
          <p:spPr>
            <a:xfrm>
              <a:off x="7632340" y="1628800"/>
              <a:ext cx="0" cy="2057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676456" y="3212976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32340" y="3212976"/>
              <a:ext cx="0" cy="2160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598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5117820" cy="496855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b="1" smtClean="0">
                <a:solidFill>
                  <a:schemeClr val="tx2"/>
                </a:solidFill>
              </a:rPr>
              <a:t>Block abstractions</a:t>
            </a:r>
            <a:r>
              <a:rPr lang="en-US" smtClean="0">
                <a:solidFill>
                  <a:schemeClr val="tx2"/>
                </a:solidFill>
              </a:rPr>
              <a:t>;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800" smtClean="0">
                <a:solidFill>
                  <a:schemeClr val="tx2"/>
                </a:solidFill>
              </a:rPr>
              <a:t>Potongan </a:t>
            </a: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loop </a:t>
            </a:r>
            <a:r>
              <a:rPr lang="en-US" sz="2800">
                <a:solidFill>
                  <a:schemeClr val="tx2"/>
                </a:solidFill>
              </a:rPr>
              <a:t>dimulai dari konektor join XOR sampai konektor split XOR, dapat diganti dengan satu fungsi agregasi </a:t>
            </a:r>
            <a:r>
              <a:rPr lang="en-US" sz="2800">
                <a:solidFill>
                  <a:schemeClr val="tx2"/>
                </a:solidFill>
              </a:rPr>
              <a:t>(penggabungan</a:t>
            </a:r>
            <a:r>
              <a:rPr lang="en-US" sz="2800">
                <a:solidFill>
                  <a:schemeClr val="tx2"/>
                </a:solidFill>
              </a:rPr>
              <a:t>).</a:t>
            </a:r>
          </a:p>
          <a:p>
            <a:endParaRPr lang="en-US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r>
              <a:rPr lang="en-US" sz="2900" smtClean="0">
                <a:solidFill>
                  <a:schemeClr val="tx2"/>
                </a:solidFill>
              </a:rPr>
              <a:t>Penjelasan;</a:t>
            </a:r>
            <a:endParaRPr lang="en-US" sz="2900" smtClean="0">
              <a:solidFill>
                <a:schemeClr val="tx2"/>
              </a:solidFill>
            </a:endParaRPr>
          </a:p>
          <a:p>
            <a:pPr marL="341313" indent="-231775"/>
            <a:r>
              <a:rPr lang="en-US" sz="3100">
                <a:solidFill>
                  <a:schemeClr val="tx2"/>
                </a:solidFill>
              </a:rPr>
              <a:t>Fungsi </a:t>
            </a:r>
            <a:r>
              <a:rPr lang="en-US" sz="3100">
                <a:solidFill>
                  <a:schemeClr val="tx2"/>
                </a:solidFill>
              </a:rPr>
              <a:t>agregasi </a:t>
            </a:r>
            <a:r>
              <a:rPr lang="en-US" sz="31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3100" b="1" baseline="-250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3100" smtClean="0">
                <a:solidFill>
                  <a:schemeClr val="tx2"/>
                </a:solidFill>
              </a:rPr>
              <a:t> menggantikan potongan proses loop. </a:t>
            </a:r>
          </a:p>
          <a:p>
            <a:pPr marL="341313" indent="-231775"/>
            <a:r>
              <a:rPr lang="en-US" sz="3100" smtClean="0">
                <a:solidFill>
                  <a:schemeClr val="tx2"/>
                </a:solidFill>
              </a:rPr>
              <a:t>Event </a:t>
            </a:r>
            <a:r>
              <a:rPr lang="en-US" sz="37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100" b="1" baseline="-250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3100" smtClean="0">
                <a:solidFill>
                  <a:schemeClr val="tx2"/>
                </a:solidFill>
              </a:rPr>
              <a:t> disisipkan di awal (sebelum f</a:t>
            </a:r>
            <a:r>
              <a:rPr lang="en-US" sz="3100" baseline="-25000" smtClean="0">
                <a:solidFill>
                  <a:schemeClr val="tx2"/>
                </a:solidFill>
              </a:rPr>
              <a:t>L </a:t>
            </a:r>
            <a:r>
              <a:rPr lang="en-US" sz="3100" smtClean="0">
                <a:solidFill>
                  <a:schemeClr val="tx2"/>
                </a:solidFill>
              </a:rPr>
              <a:t>) untuk menjelaskan bahwa loop terjadi sesuai event (dalam hal ini event </a:t>
            </a:r>
            <a:r>
              <a:rPr lang="en-US" sz="3700">
                <a:solidFill>
                  <a:schemeClr val="tx2"/>
                </a:solidFill>
              </a:rPr>
              <a:t>e</a:t>
            </a:r>
            <a:r>
              <a:rPr lang="en-US" sz="3100" baseline="-25000">
                <a:solidFill>
                  <a:schemeClr val="tx2"/>
                </a:solidFill>
              </a:rPr>
              <a:t>0</a:t>
            </a:r>
            <a:r>
              <a:rPr lang="en-US" sz="3100">
                <a:solidFill>
                  <a:schemeClr val="tx2"/>
                </a:solidFill>
              </a:rPr>
              <a:t> </a:t>
            </a:r>
            <a:r>
              <a:rPr lang="en-US" sz="3100" smtClean="0">
                <a:solidFill>
                  <a:schemeClr val="tx2"/>
                </a:solidFill>
              </a:rPr>
              <a:t>) .</a:t>
            </a:r>
          </a:p>
          <a:p>
            <a:pPr marL="341313" indent="-231775"/>
            <a:r>
              <a:rPr lang="en-US" sz="3100">
                <a:solidFill>
                  <a:schemeClr val="tx2"/>
                </a:solidFill>
              </a:rPr>
              <a:t>Fungsi agregasi (penggabungan) dari potongan proses </a:t>
            </a:r>
            <a:r>
              <a:rPr lang="en-US" sz="3100">
                <a:solidFill>
                  <a:schemeClr val="tx2"/>
                </a:solidFill>
              </a:rPr>
              <a:t>loop </a:t>
            </a:r>
            <a:r>
              <a:rPr lang="en-US" sz="3100" smtClean="0">
                <a:solidFill>
                  <a:schemeClr val="tx2"/>
                </a:solidFill>
              </a:rPr>
              <a:t>berisi fungsi </a:t>
            </a:r>
            <a:r>
              <a:rPr lang="en-US" sz="3100">
                <a:solidFill>
                  <a:schemeClr val="tx2"/>
                </a:solidFill>
              </a:rPr>
              <a:t>f</a:t>
            </a:r>
            <a:r>
              <a:rPr lang="en-US" sz="3100" baseline="-25000">
                <a:solidFill>
                  <a:schemeClr val="tx2"/>
                </a:solidFill>
              </a:rPr>
              <a:t>1</a:t>
            </a:r>
            <a:r>
              <a:rPr lang="en-US" sz="3100">
                <a:solidFill>
                  <a:schemeClr val="tx2"/>
                </a:solidFill>
              </a:rPr>
              <a:t> dan f</a:t>
            </a:r>
            <a:r>
              <a:rPr lang="en-US" sz="3100" baseline="-25000">
                <a:solidFill>
                  <a:schemeClr val="tx2"/>
                </a:solidFill>
              </a:rPr>
              <a:t>2</a:t>
            </a:r>
            <a:r>
              <a:rPr lang="en-US" sz="3100" smtClean="0">
                <a:solidFill>
                  <a:schemeClr val="tx2"/>
                </a:solidFill>
              </a:rPr>
              <a:t> dan menyatakan </a:t>
            </a:r>
            <a:r>
              <a:rPr lang="en-US" sz="3100">
                <a:solidFill>
                  <a:schemeClr val="tx2"/>
                </a:solidFill>
              </a:rPr>
              <a:t>bahwa </a:t>
            </a:r>
            <a:r>
              <a:rPr lang="en-US" sz="3100">
                <a:solidFill>
                  <a:schemeClr val="tx2"/>
                </a:solidFill>
              </a:rPr>
              <a:t>fungsi </a:t>
            </a:r>
            <a:r>
              <a:rPr lang="en-US" sz="3100" smtClean="0">
                <a:solidFill>
                  <a:schemeClr val="tx2"/>
                </a:solidFill>
              </a:rPr>
              <a:t>f</a:t>
            </a:r>
            <a:r>
              <a:rPr lang="en-US" sz="3100" baseline="-25000" smtClean="0">
                <a:solidFill>
                  <a:schemeClr val="tx2"/>
                </a:solidFill>
              </a:rPr>
              <a:t>1</a:t>
            </a:r>
            <a:r>
              <a:rPr lang="en-US" sz="3100" smtClean="0">
                <a:solidFill>
                  <a:schemeClr val="tx2"/>
                </a:solidFill>
              </a:rPr>
              <a:t> </a:t>
            </a:r>
            <a:r>
              <a:rPr lang="en-US" sz="3100">
                <a:solidFill>
                  <a:schemeClr val="tx2"/>
                </a:solidFill>
              </a:rPr>
              <a:t>dan </a:t>
            </a:r>
            <a:r>
              <a:rPr lang="en-US" sz="3100" smtClean="0">
                <a:solidFill>
                  <a:schemeClr val="tx2"/>
                </a:solidFill>
              </a:rPr>
              <a:t>f</a:t>
            </a:r>
            <a:r>
              <a:rPr lang="en-US" sz="3100" baseline="-25000" smtClean="0">
                <a:solidFill>
                  <a:schemeClr val="tx2"/>
                </a:solidFill>
              </a:rPr>
              <a:t>2</a:t>
            </a:r>
            <a:r>
              <a:rPr lang="en-US" sz="3100" smtClean="0">
                <a:solidFill>
                  <a:schemeClr val="tx2"/>
                </a:solidFill>
              </a:rPr>
              <a:t> dijalankan secara iteratif (berulang).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324" y="1271984"/>
            <a:ext cx="3883180" cy="539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017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066800"/>
          </a:xfrm>
        </p:spPr>
        <p:txBody>
          <a:bodyPr>
            <a:norm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Rules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77" y="3501008"/>
            <a:ext cx="5072360" cy="3370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4608512" cy="460851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2000" b="1" smtClean="0">
                <a:solidFill>
                  <a:schemeClr val="tx2"/>
                </a:solidFill>
              </a:rPr>
              <a:t>Dead End abstraction</a:t>
            </a:r>
            <a:r>
              <a:rPr lang="en-US" sz="2000" smtClean="0">
                <a:solidFill>
                  <a:schemeClr val="tx2"/>
                </a:solidFill>
              </a:rPr>
              <a:t>;</a:t>
            </a:r>
            <a:endParaRPr lang="en-US" sz="2000" smtClean="0">
              <a:solidFill>
                <a:schemeClr val="tx2"/>
              </a:solidFill>
            </a:endParaRPr>
          </a:p>
          <a:p>
            <a:pPr marL="109728" lvl="1" indent="0">
              <a:buClr>
                <a:schemeClr val="accent3"/>
              </a:buClr>
              <a:buNone/>
            </a:pPr>
            <a:r>
              <a:rPr lang="en-US" sz="2000" smtClean="0">
                <a:solidFill>
                  <a:schemeClr val="tx2"/>
                </a:solidFill>
              </a:rPr>
              <a:t>Model proses dengan beberapa kendali alur percabangan akan berujung pada beberapa event yang mungkin akan berakhir pada dead end.</a:t>
            </a:r>
          </a:p>
          <a:p>
            <a:pPr marL="109538" indent="0">
              <a:buNone/>
            </a:pPr>
            <a:endParaRPr lang="en-US" sz="2000" smtClean="0">
              <a:solidFill>
                <a:schemeClr val="tx2"/>
              </a:solidFill>
            </a:endParaRPr>
          </a:p>
          <a:p>
            <a:pPr marL="341313" indent="-231775"/>
            <a:r>
              <a:rPr lang="en-US" sz="2000">
                <a:solidFill>
                  <a:schemeClr val="tx2"/>
                </a:solidFill>
              </a:rPr>
              <a:t>Dead end abstraction bertujuan untuk menanggulangi percabangan yang berujung pada dead end, </a:t>
            </a:r>
            <a:r>
              <a:rPr lang="en-US" sz="2000">
                <a:solidFill>
                  <a:schemeClr val="tx2"/>
                </a:solidFill>
              </a:rPr>
              <a:t>dengan </a:t>
            </a:r>
            <a:r>
              <a:rPr lang="en-US" sz="2000" smtClean="0">
                <a:solidFill>
                  <a:schemeClr val="tx2"/>
                </a:solidFill>
              </a:rPr>
              <a:t>cara mengidentifikasi dan menspesifikasi alur dead end.</a:t>
            </a:r>
          </a:p>
          <a:p>
            <a:pPr marL="341313" indent="-231775"/>
            <a:endParaRPr lang="en-US" sz="2000" smtClean="0">
              <a:solidFill>
                <a:schemeClr val="tx2"/>
              </a:solidFill>
            </a:endParaRPr>
          </a:p>
          <a:p>
            <a:pPr marL="341313" indent="-231775"/>
            <a:r>
              <a:rPr lang="en-US" sz="2000" smtClean="0">
                <a:solidFill>
                  <a:schemeClr val="tx2"/>
                </a:solidFill>
              </a:rPr>
              <a:t>Abstraksi dead end akan menghilangkan cabang yang </a:t>
            </a:r>
          </a:p>
          <a:p>
            <a:pPr marL="347663" indent="0">
              <a:buNone/>
            </a:pPr>
            <a:r>
              <a:rPr lang="en-US" sz="2000" smtClean="0">
                <a:solidFill>
                  <a:schemeClr val="tx2"/>
                </a:solidFill>
              </a:rPr>
              <a:t>memiliki alur dead end.</a:t>
            </a:r>
          </a:p>
          <a:p>
            <a:pPr marL="346075" indent="-227013"/>
            <a:r>
              <a:rPr lang="en-US" sz="2000" smtClean="0">
                <a:solidFill>
                  <a:schemeClr val="tx2"/>
                </a:solidFill>
              </a:rPr>
              <a:t>Fungsi agregasi f</a:t>
            </a:r>
            <a:r>
              <a:rPr lang="en-US" sz="2000" baseline="-25000" smtClean="0">
                <a:solidFill>
                  <a:schemeClr val="tx2"/>
                </a:solidFill>
              </a:rPr>
              <a:t>D</a:t>
            </a:r>
            <a:r>
              <a:rPr lang="en-US" sz="2000" smtClean="0">
                <a:solidFill>
                  <a:schemeClr val="tx2"/>
                </a:solidFill>
              </a:rPr>
              <a:t> menggantikan fungsi f</a:t>
            </a:r>
            <a:r>
              <a:rPr lang="en-US" sz="2000" baseline="-25000" smtClean="0">
                <a:solidFill>
                  <a:schemeClr val="tx2"/>
                </a:solidFill>
              </a:rPr>
              <a:t>0</a:t>
            </a:r>
            <a:endParaRPr lang="en-US" sz="2000" baseline="-2500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8064" y="1459230"/>
            <a:ext cx="374441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/>
              <a:t>Definition 4</a:t>
            </a:r>
            <a:r>
              <a:rPr lang="en-US"/>
              <a:t>: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/>
              <a:t>Potongan proses dikatakan dead end jika berisi;</a:t>
            </a:r>
          </a:p>
          <a:p>
            <a:pPr marL="463550"/>
            <a:r>
              <a:rPr lang="en-US" sz="1600">
                <a:solidFill>
                  <a:schemeClr val="tx2"/>
                </a:solidFill>
              </a:rPr>
              <a:t>function </a:t>
            </a:r>
            <a:r>
              <a:rPr lang="en-US" sz="1600" smtClean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sz="1600" smtClean="0">
                <a:solidFill>
                  <a:schemeClr val="tx2"/>
                </a:solidFill>
              </a:rPr>
              <a:t> </a:t>
            </a:r>
            <a:r>
              <a:rPr lang="en-US" sz="1600">
                <a:solidFill>
                  <a:schemeClr val="tx2"/>
                </a:solidFill>
              </a:rPr>
              <a:t>konektor split </a:t>
            </a:r>
            <a:r>
              <a:rPr lang="en-US" sz="1600">
                <a:solidFill>
                  <a:schemeClr val="tx2"/>
                </a:solidFill>
              </a:rPr>
              <a:t>XOR </a:t>
            </a:r>
            <a:r>
              <a:rPr lang="en-US" sz="1600" smtClean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sz="1600" smtClean="0">
                <a:solidFill>
                  <a:schemeClr val="tx2"/>
                </a:solidFill>
              </a:rPr>
              <a:t> </a:t>
            </a:r>
            <a:r>
              <a:rPr lang="en-US" sz="1600">
                <a:solidFill>
                  <a:schemeClr val="tx2"/>
                </a:solidFill>
              </a:rPr>
              <a:t>event </a:t>
            </a:r>
            <a:r>
              <a:rPr lang="en-US" sz="1600" smtClean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sz="1600" smtClean="0">
                <a:solidFill>
                  <a:schemeClr val="tx2"/>
                </a:solidFill>
              </a:rPr>
              <a:t> </a:t>
            </a:r>
            <a:r>
              <a:rPr lang="en-US" sz="1600">
                <a:solidFill>
                  <a:schemeClr val="tx2"/>
                </a:solidFill>
              </a:rPr>
              <a:t>function </a:t>
            </a:r>
            <a:r>
              <a:rPr lang="en-US" sz="1600" smtClean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sz="1600" smtClean="0">
                <a:solidFill>
                  <a:schemeClr val="tx2"/>
                </a:solidFill>
              </a:rPr>
              <a:t> </a:t>
            </a:r>
            <a:r>
              <a:rPr lang="en-US" sz="1600">
                <a:solidFill>
                  <a:schemeClr val="tx2"/>
                </a:solidFill>
              </a:rPr>
              <a:t>end event</a:t>
            </a:r>
            <a:r>
              <a:rPr lang="en-US" sz="1600"/>
              <a:t>.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/>
              <a:t>Konektor split XOR hanya memiliki satu koneksi masukan.</a:t>
            </a:r>
          </a:p>
        </p:txBody>
      </p:sp>
    </p:spTree>
    <p:extLst>
      <p:ext uri="{BB962C8B-B14F-4D97-AF65-F5344CB8AC3E}">
        <p14:creationId xmlns:p14="http://schemas.microsoft.com/office/powerpoint/2010/main" val="303189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ALL</a:t>
            </a:r>
            <a:endParaRPr lang="en-US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See You Next Session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904" y="709811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381" y="4653136"/>
            <a:ext cx="2907787" cy="2178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00" y="4886325"/>
            <a:ext cx="23241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066800"/>
          </a:xfrm>
        </p:spPr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2348880"/>
            <a:ext cx="8229600" cy="4325112"/>
          </a:xfrm>
        </p:spPr>
        <p:txBody>
          <a:bodyPr>
            <a:normAutofit/>
          </a:bodyPr>
          <a:lstStyle/>
          <a:p>
            <a:pPr marL="341313" indent="0">
              <a:buNone/>
            </a:pP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the understanding of processes and to enable their 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analysis, business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processes are represented by 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models”</a:t>
            </a:r>
            <a:r>
              <a:rPr lang="en-US" b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95288" indent="0">
              <a:buNone/>
            </a:pPr>
            <a:r>
              <a:rPr lang="en-US" sz="2200">
                <a:solidFill>
                  <a:schemeClr val="accent2"/>
                </a:solidFill>
              </a:rPr>
              <a:t>(Davenport 1993; Hammer and Champy 1994; Weske 2007)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1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066800"/>
          </a:xfrm>
        </p:spPr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480152"/>
            <a:ext cx="9021688" cy="4901176"/>
          </a:xfrm>
        </p:spPr>
        <p:txBody>
          <a:bodyPr>
            <a:normAutofit/>
          </a:bodyPr>
          <a:lstStyle/>
          <a:p>
            <a:pPr marL="341313" indent="0">
              <a:buNone/>
            </a:pP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Kegunaan Model Proses (</a:t>
            </a:r>
            <a:r>
              <a:rPr lang="en-US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Untuk mengkomunikasikan proses, 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Untuk berbagi pengetahuan atau Visi,</a:t>
            </a:r>
            <a:r>
              <a:rPr lang="en-US" b="1" smtClean="0">
                <a:solidFill>
                  <a:schemeClr val="tx2"/>
                </a:solidFill>
              </a:rPr>
              <a:t> 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Sebagai titik awal untuk disain ulang proses,</a:t>
            </a:r>
          </a:p>
          <a:p>
            <a:pPr marL="798513" indent="-457200"/>
            <a:r>
              <a:rPr lang="en-US">
                <a:solidFill>
                  <a:schemeClr val="tx2"/>
                </a:solidFill>
              </a:rPr>
              <a:t>Sebagai titik awal </a:t>
            </a:r>
            <a:r>
              <a:rPr lang="en-US" smtClean="0">
                <a:solidFill>
                  <a:schemeClr val="tx2"/>
                </a:solidFill>
              </a:rPr>
              <a:t>untuk optimalisasi proses</a:t>
            </a:r>
            <a:r>
              <a:rPr lang="en-US" b="1" smtClean="0">
                <a:solidFill>
                  <a:schemeClr val="tx2"/>
                </a:solidFill>
              </a:rPr>
              <a:t>,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Sebagai instruksi lengkap untuk melaksanakan pekerjaan bisnis.</a:t>
            </a: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16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066800"/>
          </a:xfrm>
        </p:spPr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480152"/>
            <a:ext cx="9021688" cy="4901176"/>
          </a:xfrm>
        </p:spPr>
        <p:txBody>
          <a:bodyPr>
            <a:normAutofit fontScale="70000" lnSpcReduction="20000"/>
          </a:bodyPr>
          <a:lstStyle/>
          <a:p>
            <a:pPr marL="341313" indent="0">
              <a:buNone/>
            </a:pP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Goal/Tujuan Model Proses (</a:t>
            </a:r>
            <a:r>
              <a:rPr lang="en-US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798513" indent="-457200"/>
            <a:r>
              <a:rPr lang="en-US">
                <a:solidFill>
                  <a:schemeClr val="tx2"/>
                </a:solidFill>
              </a:rPr>
              <a:t>untuk </a:t>
            </a:r>
            <a:r>
              <a:rPr lang="en-US" smtClean="0">
                <a:solidFill>
                  <a:schemeClr val="tx2"/>
                </a:solidFill>
              </a:rPr>
              <a:t>menangkap/pemahaman </a:t>
            </a:r>
            <a:r>
              <a:rPr lang="en-US">
                <a:solidFill>
                  <a:schemeClr val="tx2"/>
                </a:solidFill>
              </a:rPr>
              <a:t>prosedur kerja pada tingkat detail yang </a:t>
            </a:r>
            <a:r>
              <a:rPr lang="en-US" smtClean="0">
                <a:solidFill>
                  <a:schemeClr val="tx2"/>
                </a:solidFill>
              </a:rPr>
              <a:t>sesuai/tepat sehingga memenuhi </a:t>
            </a:r>
            <a:r>
              <a:rPr lang="en-US">
                <a:solidFill>
                  <a:schemeClr val="tx2"/>
                </a:solidFill>
              </a:rPr>
              <a:t>tugas sesuai </a:t>
            </a:r>
            <a:r>
              <a:rPr lang="en-US" smtClean="0">
                <a:solidFill>
                  <a:schemeClr val="tx2"/>
                </a:solidFill>
              </a:rPr>
              <a:t>visi.</a:t>
            </a:r>
          </a:p>
          <a:p>
            <a:pPr marL="798513" indent="-457200"/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Abstraksi (abstraction) BPM;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Adalah </a:t>
            </a:r>
            <a:r>
              <a:rPr lang="en-US">
                <a:solidFill>
                  <a:schemeClr val="tx2"/>
                </a:solidFill>
              </a:rPr>
              <a:t>generalisasi </a:t>
            </a:r>
            <a:r>
              <a:rPr lang="en-US" smtClean="0">
                <a:solidFill>
                  <a:schemeClr val="tx2"/>
                </a:solidFill>
              </a:rPr>
              <a:t>dengan mengurangi </a:t>
            </a:r>
            <a:r>
              <a:rPr lang="en-US">
                <a:solidFill>
                  <a:schemeClr val="tx2"/>
                </a:solidFill>
              </a:rPr>
              <a:t>detail yang tidak </a:t>
            </a:r>
            <a:r>
              <a:rPr lang="en-US" smtClean="0">
                <a:solidFill>
                  <a:schemeClr val="tx2"/>
                </a:solidFill>
              </a:rPr>
              <a:t>diinginkan, hanya </a:t>
            </a:r>
            <a:r>
              <a:rPr lang="en-US">
                <a:solidFill>
                  <a:schemeClr val="tx2"/>
                </a:solidFill>
              </a:rPr>
              <a:t>mempertahankan </a:t>
            </a:r>
            <a:r>
              <a:rPr lang="en-US" smtClean="0">
                <a:solidFill>
                  <a:schemeClr val="tx2"/>
                </a:solidFill>
              </a:rPr>
              <a:t>informasi </a:t>
            </a:r>
            <a:r>
              <a:rPr lang="en-US">
                <a:solidFill>
                  <a:schemeClr val="tx2"/>
                </a:solidFill>
              </a:rPr>
              <a:t>penting tentang suatu entitas atau fenomena</a:t>
            </a:r>
            <a:r>
              <a:rPr lang="en-US" smtClean="0">
                <a:solidFill>
                  <a:schemeClr val="tx2"/>
                </a:solidFill>
              </a:rPr>
              <a:t>.</a:t>
            </a:r>
          </a:p>
          <a:p>
            <a:pPr marL="798513" indent="-457200"/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Goal/Tujuan Abstraksi Model Proses (Process Model);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Untuk </a:t>
            </a:r>
            <a:r>
              <a:rPr lang="en-US">
                <a:solidFill>
                  <a:schemeClr val="tx2"/>
                </a:solidFill>
              </a:rPr>
              <a:t>menghasilkan sebuah model yang berisi informasi penting </a:t>
            </a:r>
            <a:r>
              <a:rPr lang="en-US" smtClean="0">
                <a:solidFill>
                  <a:schemeClr val="tx2"/>
                </a:solidFill>
              </a:rPr>
              <a:t>yang didapat </a:t>
            </a:r>
            <a:r>
              <a:rPr lang="en-US">
                <a:solidFill>
                  <a:schemeClr val="tx2"/>
                </a:solidFill>
              </a:rPr>
              <a:t>(berdasarkan) dari spesifikasi model rinci</a:t>
            </a:r>
            <a:r>
              <a:rPr lang="en-US" smtClean="0">
                <a:solidFill>
                  <a:schemeClr val="tx2"/>
                </a:solidFill>
              </a:rPr>
              <a:t>. Informasi </a:t>
            </a:r>
            <a:r>
              <a:rPr lang="en-US">
                <a:solidFill>
                  <a:schemeClr val="tx2"/>
                </a:solidFill>
              </a:rPr>
              <a:t>penting </a:t>
            </a:r>
            <a:r>
              <a:rPr lang="en-US" smtClean="0">
                <a:solidFill>
                  <a:schemeClr val="tx2"/>
                </a:solidFill>
              </a:rPr>
              <a:t>yang dimaksud adalah </a:t>
            </a:r>
            <a:r>
              <a:rPr lang="en-US">
                <a:solidFill>
                  <a:schemeClr val="tx2"/>
                </a:solidFill>
              </a:rPr>
              <a:t>informasi yang diperlukan oleh pihak tertentu untuk </a:t>
            </a:r>
            <a:r>
              <a:rPr lang="en-US" smtClean="0">
                <a:solidFill>
                  <a:schemeClr val="tx2"/>
                </a:solidFill>
              </a:rPr>
              <a:t>mengerjakan/menjalankan fungsi (tugas-tugasnya).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Untuk mempelajari bagaimana abstraksi individual dikombinasikan dan dikendalikan.</a:t>
            </a:r>
          </a:p>
        </p:txBody>
      </p:sp>
    </p:spTree>
    <p:extLst>
      <p:ext uri="{BB962C8B-B14F-4D97-AF65-F5344CB8AC3E}">
        <p14:creationId xmlns:p14="http://schemas.microsoft.com/office/powerpoint/2010/main" val="190854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066800"/>
          </a:xfrm>
        </p:spPr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340768"/>
            <a:ext cx="9021688" cy="4901176"/>
          </a:xfrm>
        </p:spPr>
        <p:txBody>
          <a:bodyPr>
            <a:normAutofit fontScale="77500" lnSpcReduction="20000"/>
          </a:bodyPr>
          <a:lstStyle/>
          <a:p>
            <a:pPr marL="341313" indent="0">
              <a:buNone/>
            </a:pP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Process Model Abstraction Methodology;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Gunakan model proses kompleks </a:t>
            </a:r>
            <a:r>
              <a:rPr lang="nb-NO" smtClean="0">
                <a:solidFill>
                  <a:schemeClr val="tx2"/>
                </a:solidFill>
              </a:rPr>
              <a:t>(</a:t>
            </a:r>
            <a:r>
              <a:rPr lang="nb-NO">
                <a:solidFill>
                  <a:schemeClr val="tx2"/>
                </a:solidFill>
              </a:rPr>
              <a:t>spesifikasi proses rinci</a:t>
            </a:r>
            <a:r>
              <a:rPr lang="nb-NO" smtClean="0">
                <a:solidFill>
                  <a:schemeClr val="tx2"/>
                </a:solidFill>
              </a:rPr>
              <a:t>) sebagai input.</a:t>
            </a:r>
            <a:r>
              <a:rPr lang="en-US" smtClean="0">
                <a:solidFill>
                  <a:schemeClr val="tx2"/>
                </a:solidFill>
              </a:rPr>
              <a:t> </a:t>
            </a:r>
          </a:p>
          <a:p>
            <a:pPr marL="798513" indent="-457200"/>
            <a:endParaRPr lang="en-US" smtClean="0">
              <a:solidFill>
                <a:schemeClr val="tx2"/>
              </a:solidFill>
            </a:endParaRP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Buat sejumlah abstraksi sebagai model awal (setiap satu abstraksi adalah suatu fungsi yang didapat dari model proses rinci).</a:t>
            </a:r>
          </a:p>
          <a:p>
            <a:pPr marL="798513" indent="-457200"/>
            <a:endParaRPr lang="en-US" smtClean="0">
              <a:solidFill>
                <a:schemeClr val="tx2"/>
              </a:solidFill>
            </a:endParaRP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Abstraksi-abstraksi model awal tersebut kemudian menjadi model proses umum (sebagai generalisasi dari proses rinci/detil). </a:t>
            </a:r>
          </a:p>
          <a:p>
            <a:pPr marL="798513" indent="-457200"/>
            <a:endParaRPr lang="en-US" smtClean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 </a:t>
            </a:r>
            <a:r>
              <a:rPr lang="en-US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Slider</a:t>
            </a:r>
            <a:endParaRPr lang="en-US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798513" indent="-457200"/>
            <a:r>
              <a:rPr lang="en-US" smtClean="0">
                <a:solidFill>
                  <a:schemeClr val="tx2"/>
                </a:solidFill>
                <a:sym typeface="Wingdings" panose="05000000000000000000" pitchFamily="2" charset="2"/>
              </a:rPr>
              <a:t>Adalah suatu mekanisme yang memiliki kendali pengguna melalui abstraksi model proses (Process Model)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  <a:sym typeface="Wingdings" panose="05000000000000000000" pitchFamily="2" charset="2"/>
              </a:rPr>
              <a:t>Digunakan sebagai kontrol pada abstraksi model proses.</a:t>
            </a:r>
            <a:endParaRPr lang="en-US" smtClean="0">
              <a:solidFill>
                <a:schemeClr val="tx2"/>
              </a:solidFill>
            </a:endParaRPr>
          </a:p>
          <a:p>
            <a:pPr marL="798513" indent="-457200"/>
            <a:endParaRPr lang="en-US" smtClean="0">
              <a:solidFill>
                <a:schemeClr val="tx2"/>
              </a:solidFill>
            </a:endParaRPr>
          </a:p>
          <a:p>
            <a:pPr marL="798513" indent="-457200"/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8513" indent="-457200"/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615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Skenario Abstraksi Model Proses</a:t>
            </a:r>
            <a:b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 Abstraction Scenarios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840192"/>
            <a:ext cx="9021688" cy="4901176"/>
          </a:xfrm>
        </p:spPr>
        <p:txBody>
          <a:bodyPr>
            <a:normAutofit/>
          </a:bodyPr>
          <a:lstStyle/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Abstraksi dilakukan dengan cara melakukan generalisasi elemen model yang tidak significant</a:t>
            </a:r>
            <a:r>
              <a:rPr lang="nb-NO" smtClean="0">
                <a:solidFill>
                  <a:schemeClr val="tx2"/>
                </a:solidFill>
              </a:rPr>
              <a:t>.</a:t>
            </a:r>
            <a:r>
              <a:rPr lang="en-US" smtClean="0">
                <a:solidFill>
                  <a:schemeClr val="tx2"/>
                </a:solidFill>
              </a:rPr>
              <a:t> </a:t>
            </a:r>
          </a:p>
          <a:p>
            <a:pPr marL="798513" indent="-457200"/>
            <a:endParaRPr lang="en-US" smtClean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Abstraksi model bisnis proses melibatkan aktifitas mencari jawaban (</a:t>
            </a:r>
            <a:r>
              <a:rPr lang="en-US" b="1" smtClean="0">
                <a:solidFill>
                  <a:schemeClr val="tx2"/>
                </a:solidFill>
              </a:rPr>
              <a:t>what and How</a:t>
            </a:r>
            <a:r>
              <a:rPr lang="en-US" smtClean="0">
                <a:solidFill>
                  <a:schemeClr val="tx2"/>
                </a:solidFill>
              </a:rPr>
              <a:t>):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Bagian model proses mana yang memiliki significant rendah?</a:t>
            </a:r>
          </a:p>
          <a:p>
            <a:pPr marL="798513" indent="-457200"/>
            <a:r>
              <a:rPr lang="en-US" smtClean="0">
                <a:solidFill>
                  <a:schemeClr val="tx2"/>
                </a:solidFill>
              </a:rPr>
              <a:t>Bagaimana merubah suatu model proses, sehingga bagian yang tidak significant tersebut bisa dihilangkan?</a:t>
            </a: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8513" indent="-457200"/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085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Skenario Abstraksi Model Proses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 Abstraction Scenarios</a:t>
            </a: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624168"/>
            <a:ext cx="9021688" cy="4901176"/>
          </a:xfrm>
        </p:spPr>
        <p:txBody>
          <a:bodyPr>
            <a:normAutofit lnSpcReduction="10000"/>
          </a:bodyPr>
          <a:lstStyle/>
          <a:p>
            <a:pPr marL="341313" indent="0">
              <a:buNone/>
            </a:pPr>
            <a:r>
              <a:rPr lang="en-US" smtClean="0">
                <a:solidFill>
                  <a:schemeClr val="tx2"/>
                </a:solidFill>
              </a:rPr>
              <a:t>Saat mempelajari business process model, analyst akan memperhatikan kondisi tugas-tugas yang sering muncul pada suatu proses melalui parameter berikut;.</a:t>
            </a:r>
          </a:p>
          <a:p>
            <a:pPr marL="798513" indent="-457200"/>
            <a:r>
              <a:rPr lang="en-US" i="1" smtClean="0">
                <a:solidFill>
                  <a:schemeClr val="tx2"/>
                </a:solidFill>
              </a:rPr>
              <a:t>Occurrence </a:t>
            </a:r>
            <a:r>
              <a:rPr lang="en-US" i="1">
                <a:solidFill>
                  <a:schemeClr val="tx2"/>
                </a:solidFill>
              </a:rPr>
              <a:t>number of a process task) </a:t>
            </a:r>
            <a:r>
              <a:rPr lang="en-US" i="1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3500" b="1" i="1">
                <a:solidFill>
                  <a:schemeClr val="tx2"/>
                </a:solidFill>
                <a:sym typeface="Wingdings" panose="05000000000000000000" pitchFamily="2" charset="2"/>
              </a:rPr>
              <a:t>m</a:t>
            </a:r>
            <a:r>
              <a:rPr lang="en-US" sz="3500" b="1" i="1" baseline="-2500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i="1">
                <a:solidFill>
                  <a:schemeClr val="tx2"/>
                </a:solidFill>
              </a:rPr>
              <a:t>.</a:t>
            </a:r>
          </a:p>
          <a:p>
            <a:pPr marL="803275" lvl="2" indent="0" defTabSz="804863">
              <a:buNone/>
            </a:pPr>
            <a:r>
              <a:rPr lang="en-US" i="1" smtClean="0">
                <a:solidFill>
                  <a:schemeClr val="tx2"/>
                </a:solidFill>
              </a:rPr>
              <a:t>Rata-rata suatu tugas terdapat pada suatu proses</a:t>
            </a:r>
          </a:p>
          <a:p>
            <a:pPr marL="798513" indent="-457200"/>
            <a:r>
              <a:rPr lang="en-US" i="1" smtClean="0">
                <a:solidFill>
                  <a:schemeClr val="tx2"/>
                </a:solidFill>
              </a:rPr>
              <a:t>Relative </a:t>
            </a:r>
            <a:r>
              <a:rPr lang="en-US" i="1">
                <a:solidFill>
                  <a:schemeClr val="tx2"/>
                </a:solidFill>
              </a:rPr>
              <a:t>effort of a process </a:t>
            </a:r>
            <a:r>
              <a:rPr lang="en-US" i="1" smtClean="0">
                <a:solidFill>
                  <a:schemeClr val="tx2"/>
                </a:solidFill>
              </a:rPr>
              <a:t>task </a:t>
            </a:r>
            <a:r>
              <a:rPr lang="en-US" i="1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 i="1">
                <a:solidFill>
                  <a:schemeClr val="tx2"/>
                </a:solidFill>
              </a:rPr>
              <a:t> </a:t>
            </a:r>
            <a:r>
              <a:rPr lang="en-US" sz="3500" b="1" i="1" smtClean="0">
                <a:solidFill>
                  <a:schemeClr val="tx2"/>
                </a:solidFill>
              </a:rPr>
              <a:t>e</a:t>
            </a:r>
            <a:r>
              <a:rPr lang="en-US" sz="3500" b="1" i="1" baseline="-25000" smtClean="0">
                <a:solidFill>
                  <a:schemeClr val="tx2"/>
                </a:solidFill>
              </a:rPr>
              <a:t>r</a:t>
            </a:r>
          </a:p>
          <a:p>
            <a:pPr marL="803275" lvl="2" indent="0" defTabSz="804863">
              <a:buNone/>
            </a:pPr>
            <a:r>
              <a:rPr lang="en-US" i="1" smtClean="0">
                <a:solidFill>
                  <a:schemeClr val="tx2"/>
                </a:solidFill>
              </a:rPr>
              <a:t>Waktu yang dibutuhkan untuk menjalankan suatu tugas</a:t>
            </a:r>
          </a:p>
          <a:p>
            <a:pPr marL="798513" indent="-457200"/>
            <a:r>
              <a:rPr lang="en-US">
                <a:solidFill>
                  <a:schemeClr val="tx2"/>
                </a:solidFill>
              </a:rPr>
              <a:t>Absolute effort of a process task </a:t>
            </a:r>
            <a:r>
              <a:rPr lang="en-US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z="3500" b="1" i="1">
                <a:solidFill>
                  <a:schemeClr val="tx2"/>
                </a:solidFill>
              </a:rPr>
              <a:t>e</a:t>
            </a:r>
            <a:r>
              <a:rPr lang="en-US" sz="3800" b="1" baseline="-25000">
                <a:solidFill>
                  <a:schemeClr val="tx2"/>
                </a:solidFill>
              </a:rPr>
              <a:t>a</a:t>
            </a:r>
            <a:r>
              <a:rPr lang="en-US" smtClean="0">
                <a:solidFill>
                  <a:schemeClr val="tx2"/>
                </a:solidFill>
              </a:rPr>
              <a:t>.</a:t>
            </a:r>
          </a:p>
          <a:p>
            <a:pPr marL="803275" lvl="2" indent="0" defTabSz="804863">
              <a:buNone/>
            </a:pPr>
            <a:r>
              <a:rPr lang="en-US" smtClean="0">
                <a:solidFill>
                  <a:schemeClr val="tx2"/>
                </a:solidFill>
              </a:rPr>
              <a:t>Rata-rata </a:t>
            </a:r>
            <a:r>
              <a:rPr lang="en-US">
                <a:solidFill>
                  <a:schemeClr val="tx2"/>
                </a:solidFill>
              </a:rPr>
              <a:t>waktu </a:t>
            </a:r>
            <a:r>
              <a:rPr lang="en-US" smtClean="0">
                <a:solidFill>
                  <a:schemeClr val="tx2"/>
                </a:solidFill>
              </a:rPr>
              <a:t>eksekusi (</a:t>
            </a:r>
            <a:r>
              <a:rPr lang="en-US">
                <a:solidFill>
                  <a:schemeClr val="tx2"/>
                </a:solidFill>
              </a:rPr>
              <a:t>effort</a:t>
            </a:r>
            <a:r>
              <a:rPr lang="en-US" smtClean="0">
                <a:solidFill>
                  <a:schemeClr val="tx2"/>
                </a:solidFill>
              </a:rPr>
              <a:t>) suatu tugas dalam kontribusinya </a:t>
            </a:r>
            <a:r>
              <a:rPr lang="en-US">
                <a:solidFill>
                  <a:schemeClr val="tx2"/>
                </a:solidFill>
              </a:rPr>
              <a:t>pada suatu </a:t>
            </a:r>
            <a:r>
              <a:rPr lang="en-US" smtClean="0">
                <a:solidFill>
                  <a:schemeClr val="tx2"/>
                </a:solidFill>
              </a:rPr>
              <a:t>proses</a:t>
            </a:r>
          </a:p>
        </p:txBody>
      </p:sp>
    </p:spTree>
    <p:extLst>
      <p:ext uri="{BB962C8B-B14F-4D97-AF65-F5344CB8AC3E}">
        <p14:creationId xmlns:p14="http://schemas.microsoft.com/office/powerpoint/2010/main" val="86049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Skenario Abstraksi Model Proses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Model Abstraction Scenarios</a:t>
            </a:r>
            <a:r>
              <a:rPr lang="en-US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1696176"/>
            <a:ext cx="9021688" cy="4901176"/>
          </a:xfrm>
        </p:spPr>
        <p:txBody>
          <a:bodyPr>
            <a:normAutofit fontScale="85000" lnSpcReduction="20000"/>
          </a:bodyPr>
          <a:lstStyle/>
          <a:p>
            <a:pPr marL="341313" indent="0">
              <a:buNone/>
            </a:pPr>
            <a:r>
              <a:rPr lang="en-US" sz="3100">
                <a:solidFill>
                  <a:schemeClr val="tx2"/>
                </a:solidFill>
              </a:rPr>
              <a:t>Saat mempelajari business process model, analyst akan memperhatikan kondisi tugas-tugas yang sering muncul pada suatu proses melalui parameter berikut</a:t>
            </a:r>
            <a:r>
              <a:rPr lang="en-US" sz="3100" smtClean="0">
                <a:solidFill>
                  <a:schemeClr val="tx2"/>
                </a:solidFill>
              </a:rPr>
              <a:t>;</a:t>
            </a:r>
            <a:endParaRPr lang="en-US" sz="3100">
              <a:solidFill>
                <a:schemeClr val="tx2"/>
              </a:solidFill>
            </a:endParaRPr>
          </a:p>
          <a:p>
            <a:pPr marL="803275" lvl="2" indent="0" defTabSz="804863"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798513" indent="-457200"/>
            <a:r>
              <a:rPr lang="fr-FR" sz="3100">
                <a:solidFill>
                  <a:schemeClr val="tx2"/>
                </a:solidFill>
              </a:rPr>
              <a:t>Effort suatu tugas diukur dalam satuan waktu (menit atau jam</a:t>
            </a:r>
            <a:r>
              <a:rPr lang="fr-FR" sz="3100" smtClean="0">
                <a:solidFill>
                  <a:schemeClr val="tx2"/>
                </a:solidFill>
              </a:rPr>
              <a:t>).</a:t>
            </a:r>
          </a:p>
          <a:p>
            <a:pPr marL="798513" indent="-457200"/>
            <a:endParaRPr lang="fr-FR" sz="3100" smtClean="0">
              <a:solidFill>
                <a:schemeClr val="tx2"/>
              </a:solidFill>
            </a:endParaRPr>
          </a:p>
          <a:p>
            <a:pPr marL="798513" indent="-457200"/>
            <a:r>
              <a:rPr lang="en-US" sz="3100" smtClean="0">
                <a:solidFill>
                  <a:schemeClr val="tx2"/>
                </a:solidFill>
              </a:rPr>
              <a:t>Jika terdapat dua tugas berjalan secara paralel, maka total effort-nya adalah penjumlahan effort dari tiap tugas.</a:t>
            </a:r>
          </a:p>
          <a:p>
            <a:pPr marL="798513" indent="-457200"/>
            <a:endParaRPr lang="en-US" sz="3100" smtClean="0">
              <a:solidFill>
                <a:schemeClr val="tx2"/>
              </a:solidFill>
            </a:endParaRPr>
          </a:p>
          <a:p>
            <a:pPr marL="798513" indent="-457200"/>
            <a:r>
              <a:rPr lang="en-US" sz="3100">
                <a:solidFill>
                  <a:schemeClr val="tx2"/>
                </a:solidFill>
              </a:rPr>
              <a:t>Perhitungan </a:t>
            </a:r>
            <a:r>
              <a:rPr lang="en-US" sz="3100" i="1" smtClean="0">
                <a:solidFill>
                  <a:schemeClr val="tx2"/>
                </a:solidFill>
              </a:rPr>
              <a:t>process </a:t>
            </a:r>
            <a:r>
              <a:rPr lang="en-US" sz="3100" i="1">
                <a:solidFill>
                  <a:schemeClr val="tx2"/>
                </a:solidFill>
              </a:rPr>
              <a:t>task effort </a:t>
            </a:r>
            <a:r>
              <a:rPr lang="en-US" sz="3100">
                <a:solidFill>
                  <a:schemeClr val="tx2"/>
                </a:solidFill>
              </a:rPr>
              <a:t>tersebut </a:t>
            </a:r>
            <a:r>
              <a:rPr lang="en-US" sz="3100" smtClean="0">
                <a:solidFill>
                  <a:schemeClr val="tx2"/>
                </a:solidFill>
              </a:rPr>
              <a:t>merupakan </a:t>
            </a:r>
            <a:r>
              <a:rPr lang="en-US" sz="3100">
                <a:solidFill>
                  <a:schemeClr val="tx2"/>
                </a:solidFill>
              </a:rPr>
              <a:t>dasar dalam menentukan proses model mana yang akan </a:t>
            </a:r>
            <a:r>
              <a:rPr lang="en-US" sz="3100" smtClean="0">
                <a:solidFill>
                  <a:schemeClr val="tx2"/>
                </a:solidFill>
              </a:rPr>
              <a:t>dianalisis</a:t>
            </a:r>
            <a:r>
              <a:rPr lang="en-US" sz="310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967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8556</TotalTime>
  <Words>1477</Words>
  <Application>Microsoft Office PowerPoint</Application>
  <PresentationFormat>On-screen Show (4:3)</PresentationFormat>
  <Paragraphs>199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Analisis Proses Bisnis #7</vt:lpstr>
      <vt:lpstr>PowerPoint Presentation</vt:lpstr>
      <vt:lpstr>Intro</vt:lpstr>
      <vt:lpstr>Intro</vt:lpstr>
      <vt:lpstr>Intro</vt:lpstr>
      <vt:lpstr>Intro</vt:lpstr>
      <vt:lpstr>Skenario Abstraksi Model Proses (Process Model Abstraction Scenarios)</vt:lpstr>
      <vt:lpstr>Skenario Abstraksi Model Proses (Process Model Abstraction Scenarios)</vt:lpstr>
      <vt:lpstr>Skenario Abstraksi Model Proses (Process Model Abstraction Scenarios)</vt:lpstr>
      <vt:lpstr>Skenario Abstraksi Model Proses (Process Model Abstraction Scenarios)</vt:lpstr>
      <vt:lpstr>Skenario Abstraksi Model Proses (Process Model Abstraction Scenarios)</vt:lpstr>
      <vt:lpstr>Abstraction Slider</vt:lpstr>
      <vt:lpstr>Transformasi Model Proses (Process Model Transformation)</vt:lpstr>
      <vt:lpstr>Transformasi Model Proses (Process Model Transformation)</vt:lpstr>
      <vt:lpstr>Transformasi Model Proses (Process Model Transformation)</vt:lpstr>
      <vt:lpstr>Transformation Requirements</vt:lpstr>
      <vt:lpstr>Transformation Rules</vt:lpstr>
      <vt:lpstr>Transformation Rules</vt:lpstr>
      <vt:lpstr>Transformation Rules</vt:lpstr>
      <vt:lpstr>Transformation Rules</vt:lpstr>
      <vt:lpstr>Transformation Rules</vt:lpstr>
      <vt:lpstr>Transformation Rules</vt:lpstr>
      <vt:lpstr>Transformation Rules</vt:lpstr>
      <vt:lpstr>Transformation Rules</vt:lpstr>
      <vt:lpstr>THAT’S ALL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</cp:lastModifiedBy>
  <cp:revision>503</cp:revision>
  <dcterms:created xsi:type="dcterms:W3CDTF">2011-09-16T02:11:44Z</dcterms:created>
  <dcterms:modified xsi:type="dcterms:W3CDTF">2013-11-04T04:08:28Z</dcterms:modified>
</cp:coreProperties>
</file>