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0"/>
  </p:notesMasterIdLst>
  <p:sldIdLst>
    <p:sldId id="256" r:id="rId2"/>
    <p:sldId id="283" r:id="rId3"/>
    <p:sldId id="284" r:id="rId4"/>
    <p:sldId id="285" r:id="rId5"/>
    <p:sldId id="286" r:id="rId6"/>
    <p:sldId id="287" r:id="rId7"/>
    <p:sldId id="288" r:id="rId8"/>
    <p:sldId id="282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81481" autoAdjust="0"/>
  </p:normalViewPr>
  <p:slideViewPr>
    <p:cSldViewPr>
      <p:cViewPr varScale="1">
        <p:scale>
          <a:sx n="57" d="100"/>
          <a:sy n="57" d="100"/>
        </p:scale>
        <p:origin x="1572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29/03/2017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29/03/2017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29/03/2017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29/03/2017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29/03/2017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9"/>
            <a:ext cx="8121080" cy="356065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29/03/2017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29/03/2017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29/03/2017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29/03/2017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29/03/2017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29/03/2017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29/03/2017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29/03/2017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Analisis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Proses </a:t>
            </a:r>
            <a:r>
              <a:rPr lang="en-US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Bisnis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#6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Elisitasi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Elisitasi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Elisitasi merupakan rancangan yang dibuat berdasarkan sistem yang baru yang diinginkan oleh pihak manajemen terkait dan disanggupi oleh penulis untuk dieksekusi. Elisitasi didapat melalui metode </a:t>
            </a:r>
            <a:r>
              <a:rPr lang="id-ID" b="1" dirty="0"/>
              <a:t>wawancara</a:t>
            </a:r>
            <a:r>
              <a:rPr lang="id-ID" dirty="0"/>
              <a:t> dan dilakukan melalui tiga </a:t>
            </a:r>
            <a:r>
              <a:rPr lang="id-ID" dirty="0" smtClean="0"/>
              <a:t>tahap</a:t>
            </a:r>
            <a:r>
              <a:rPr lang="en-US" dirty="0" smtClean="0"/>
              <a:t>,</a:t>
            </a:r>
            <a:r>
              <a:rPr lang="id-ID" dirty="0" smtClean="0"/>
              <a:t> (</a:t>
            </a:r>
            <a:r>
              <a:rPr lang="id-ID" dirty="0"/>
              <a:t>Hidayati, 2007) </a:t>
            </a:r>
          </a:p>
        </p:txBody>
      </p:sp>
    </p:spTree>
    <p:extLst>
      <p:ext uri="{BB962C8B-B14F-4D97-AF65-F5344CB8AC3E}">
        <p14:creationId xmlns:p14="http://schemas.microsoft.com/office/powerpoint/2010/main" val="121246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Elisitasi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b="1" dirty="0"/>
              <a:t>Elisitasi tahap I</a:t>
            </a:r>
          </a:p>
          <a:p>
            <a:pPr lvl="1"/>
            <a:r>
              <a:rPr lang="id-ID" dirty="0"/>
              <a:t>yaitu berisi seluruh rancangan sistem baru yang diusulkan oleh pihak manajemen terkait melalui proses wawancara.</a:t>
            </a:r>
          </a:p>
          <a:p>
            <a:r>
              <a:rPr lang="id-ID" b="1" dirty="0"/>
              <a:t>Elisitasi tahap II</a:t>
            </a:r>
          </a:p>
          <a:p>
            <a:pPr lvl="1"/>
            <a:r>
              <a:rPr lang="id-ID" dirty="0"/>
              <a:t>merupakan hasil pengklasifikasian dari elisitasi tahap I berdasarkan metode MDI. Metode MDI ini bertujuan untuk memisahkan antara rancangan sistem yang penting dan harus ada pada sistem baru dengan rancangan yang disanggupi oleh penulis untuk </a:t>
            </a:r>
            <a:r>
              <a:rPr lang="id-ID" dirty="0" smtClean="0"/>
              <a:t>dieksekusi</a:t>
            </a:r>
            <a:endParaRPr lang="en-US" dirty="0" smtClean="0"/>
          </a:p>
          <a:p>
            <a:r>
              <a:rPr lang="id-ID" b="1" dirty="0"/>
              <a:t>Elisitasi tahap III</a:t>
            </a:r>
          </a:p>
          <a:p>
            <a:pPr lvl="1"/>
            <a:r>
              <a:rPr lang="id-ID" dirty="0"/>
              <a:t>merupakan hasil penyusutan dari elisitasi tahap II dengan cara mengeliminasi semua requirement yang optionnya I pada metode MDI. Selanjutnya semua requirement yang tersisa diklasifikasikan kembali melalui metode TOE</a:t>
            </a:r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0529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Metode MDI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b="1" dirty="0">
                <a:solidFill>
                  <a:srgbClr val="C00000"/>
                </a:solidFill>
              </a:rPr>
              <a:t>M</a:t>
            </a:r>
            <a:r>
              <a:rPr lang="id-ID" dirty="0"/>
              <a:t> pada MDI itu artinya </a:t>
            </a:r>
            <a:r>
              <a:rPr lang="id-ID" i="1" dirty="0"/>
              <a:t>Mandatory</a:t>
            </a:r>
            <a:r>
              <a:rPr lang="id-ID" dirty="0"/>
              <a:t> (Penting). Maksudnya requirement tersebut harus ada dan tidak boleh dihilangkan pada saat membuat sistem baru.</a:t>
            </a:r>
          </a:p>
          <a:p>
            <a:r>
              <a:rPr lang="id-ID" b="1" dirty="0">
                <a:solidFill>
                  <a:srgbClr val="C00000"/>
                </a:solidFill>
              </a:rPr>
              <a:t>D</a:t>
            </a:r>
            <a:r>
              <a:rPr lang="id-ID" dirty="0"/>
              <a:t> pada MDI itu artinya </a:t>
            </a:r>
            <a:r>
              <a:rPr lang="id-ID" i="1" dirty="0"/>
              <a:t>Desirable.</a:t>
            </a:r>
            <a:r>
              <a:rPr lang="id-ID" dirty="0"/>
              <a:t> Maksudnya requirement tersebut tidak terlalu penting dan boleh dihilangkan. Tetapi jika requirement tersebut digunakan dalam pembentukan sistem, akan membuat sistem tersebut lebih perfect.</a:t>
            </a:r>
          </a:p>
          <a:p>
            <a:r>
              <a:rPr lang="id-ID" b="1" dirty="0">
                <a:solidFill>
                  <a:srgbClr val="C00000"/>
                </a:solidFill>
              </a:rPr>
              <a:t>I</a:t>
            </a:r>
            <a:r>
              <a:rPr lang="id-ID" dirty="0"/>
              <a:t> pada MDI itu artinya </a:t>
            </a:r>
            <a:r>
              <a:rPr lang="id-ID" i="1" dirty="0"/>
              <a:t>Inessential.</a:t>
            </a:r>
            <a:r>
              <a:rPr lang="id-ID" dirty="0"/>
              <a:t> Maksudnya bahwa requirement tersebut bukanlah bagian dari sistem yang dibahas dan merupakan bagian dari luar sistem.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5469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id-ID" dirty="0" smtClean="0"/>
              <a:t>etode </a:t>
            </a:r>
            <a:r>
              <a:rPr lang="id-ID" dirty="0"/>
              <a:t>TOE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C00000"/>
                </a:solidFill>
              </a:rPr>
              <a:t>T</a:t>
            </a:r>
            <a:r>
              <a:rPr lang="id-ID" dirty="0" smtClean="0"/>
              <a:t> artinya Tehnikal, maksudnya bagaimana tata cara / tehnik pembuatan requirement tersebut dalam sistem yang diusulkan?</a:t>
            </a:r>
          </a:p>
          <a:p>
            <a:r>
              <a:rPr lang="id-ID" b="1" dirty="0" smtClean="0">
                <a:solidFill>
                  <a:srgbClr val="C00000"/>
                </a:solidFill>
              </a:rPr>
              <a:t>O</a:t>
            </a:r>
            <a:r>
              <a:rPr lang="id-ID" dirty="0" smtClean="0"/>
              <a:t> artinya Operasional, maksudnya bagaimana tata cara penggunaan requirement tersebut dalam sistem yang akan dikembangkan ?</a:t>
            </a:r>
          </a:p>
          <a:p>
            <a:r>
              <a:rPr lang="id-ID" b="1" dirty="0" smtClean="0">
                <a:solidFill>
                  <a:srgbClr val="C00000"/>
                </a:solidFill>
              </a:rPr>
              <a:t>E</a:t>
            </a:r>
            <a:r>
              <a:rPr lang="id-ID" dirty="0" smtClean="0"/>
              <a:t> artinya Ekonomi, maksudnya berapakah biaya yang diperlukan guna membangun requirement tersebut didalam sistem?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1252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Metode TOE tersebut dibagi kembali menjadi beberapa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i="1" dirty="0">
                <a:solidFill>
                  <a:srgbClr val="C00000"/>
                </a:solidFill>
              </a:rPr>
              <a:t>High</a:t>
            </a:r>
            <a:r>
              <a:rPr lang="id-ID" b="1" dirty="0">
                <a:solidFill>
                  <a:srgbClr val="C00000"/>
                </a:solidFill>
              </a:rPr>
              <a:t> (H) </a:t>
            </a:r>
            <a:r>
              <a:rPr lang="id-ID" dirty="0"/>
              <a:t>: Sulit untuk dikerjakan, karena tehnik pembuatan dan pemakaiannya sulit serta biayanya mahal. Sehingga requirement tersebut harus dieliminasi.</a:t>
            </a:r>
          </a:p>
          <a:p>
            <a:r>
              <a:rPr lang="id-ID" b="1" i="1" dirty="0">
                <a:solidFill>
                  <a:srgbClr val="C00000"/>
                </a:solidFill>
              </a:rPr>
              <a:t>Middle</a:t>
            </a:r>
            <a:r>
              <a:rPr lang="id-ID" b="1" dirty="0">
                <a:solidFill>
                  <a:srgbClr val="C00000"/>
                </a:solidFill>
              </a:rPr>
              <a:t> (M)</a:t>
            </a:r>
            <a:r>
              <a:rPr lang="id-ID" dirty="0"/>
              <a:t> : Mampu untuk dikerjakan</a:t>
            </a:r>
          </a:p>
          <a:p>
            <a:r>
              <a:rPr lang="id-ID" b="1" i="1" dirty="0">
                <a:solidFill>
                  <a:srgbClr val="C00000"/>
                </a:solidFill>
              </a:rPr>
              <a:t>Low</a:t>
            </a:r>
            <a:r>
              <a:rPr lang="id-ID" b="1" dirty="0">
                <a:solidFill>
                  <a:srgbClr val="C00000"/>
                </a:solidFill>
              </a:rPr>
              <a:t> (L)</a:t>
            </a:r>
            <a:r>
              <a:rPr lang="id-ID" dirty="0"/>
              <a:t> : Mudah untuk dikerjakan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4578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merupakan hasil akhir yang dicapai dari suatu </a:t>
            </a:r>
            <a:r>
              <a:rPr lang="id-ID" b="1" dirty="0"/>
              <a:t>proses elisitasi</a:t>
            </a:r>
            <a:r>
              <a:rPr lang="id-ID" dirty="0"/>
              <a:t> yang dapat digunakan sebagai dasar pembuatan suatu sistem yang akan dikembangkan.</a:t>
            </a:r>
          </a:p>
        </p:txBody>
      </p:sp>
    </p:spTree>
    <p:extLst>
      <p:ext uri="{BB962C8B-B14F-4D97-AF65-F5344CB8AC3E}">
        <p14:creationId xmlns:p14="http://schemas.microsoft.com/office/powerpoint/2010/main" val="14723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THAT’S ALL</a:t>
            </a:r>
            <a:endParaRPr lang="en-US" b="1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See You Next Session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9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6777</TotalTime>
  <Words>350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Georgia</vt:lpstr>
      <vt:lpstr>Trebuchet MS</vt:lpstr>
      <vt:lpstr>Wingdings 2</vt:lpstr>
      <vt:lpstr>Urban</vt:lpstr>
      <vt:lpstr>Analisis Proses Bisnis #6</vt:lpstr>
      <vt:lpstr>Elisitasi</vt:lpstr>
      <vt:lpstr>Tahapan Elisitasi</vt:lpstr>
      <vt:lpstr>Metode MDI </vt:lpstr>
      <vt:lpstr>Metode TOE</vt:lpstr>
      <vt:lpstr>Metode TOE tersebut dibagi kembali menjadi beberapa option</vt:lpstr>
      <vt:lpstr>PowerPoint Presentation</vt:lpstr>
      <vt:lpstr>THAT’S ALL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Marcello Singadji</cp:lastModifiedBy>
  <cp:revision>428</cp:revision>
  <dcterms:created xsi:type="dcterms:W3CDTF">2011-09-16T02:11:44Z</dcterms:created>
  <dcterms:modified xsi:type="dcterms:W3CDTF">2017-03-29T03:24:46Z</dcterms:modified>
</cp:coreProperties>
</file>