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1"/>
  </p:handoutMasterIdLst>
  <p:sldIdLst>
    <p:sldId id="288" r:id="rId2"/>
    <p:sldId id="289" r:id="rId3"/>
    <p:sldId id="290" r:id="rId4"/>
    <p:sldId id="291" r:id="rId5"/>
    <p:sldId id="292" r:id="rId6"/>
    <p:sldId id="295" r:id="rId7"/>
    <p:sldId id="293" r:id="rId8"/>
    <p:sldId id="294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5" r:id="rId18"/>
    <p:sldId id="306" r:id="rId19"/>
    <p:sldId id="274" r:id="rId2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8DA"/>
    <a:srgbClr val="EF32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72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2179C-E81E-4CA0-96B4-2024FC4389AA}" type="datetimeFigureOut">
              <a:rPr lang="id-ID" smtClean="0"/>
              <a:t>09/03/2015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D96AE-C1B4-46E2-A4A0-F7B1ADE00F08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30750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040" y="2895600"/>
            <a:ext cx="10363200" cy="1470025"/>
          </a:xfrm>
        </p:spPr>
        <p:txBody>
          <a:bodyPr/>
          <a:lstStyle>
            <a:lvl1pPr marL="0" indent="0" algn="r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GB" sz="54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Eras Medium ITC" panose="020B0602030504020804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-12681" y="-383"/>
            <a:ext cx="12192000" cy="198922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1971" y="5373216"/>
            <a:ext cx="12192000" cy="14847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640"/>
          <a:stretch/>
        </p:blipFill>
        <p:spPr>
          <a:xfrm>
            <a:off x="143339" y="44624"/>
            <a:ext cx="4008445" cy="188591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0840" y="5373216"/>
            <a:ext cx="8534400" cy="1440160"/>
          </a:xfrm>
        </p:spPr>
        <p:txBody>
          <a:bodyPr/>
          <a:lstStyle>
            <a:lvl1pPr marL="0" indent="0" algn="r">
              <a:buNone/>
              <a:defRPr i="1" spc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16" y="5410200"/>
            <a:ext cx="2780184" cy="134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7508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67536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07451" y="496889"/>
            <a:ext cx="2713567" cy="616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6751" y="496889"/>
            <a:ext cx="7937500" cy="616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5533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1556791"/>
            <a:ext cx="12192000" cy="504056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 strike="noStrik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Eras Medium ITC" panose="020B0602030504020804" pitchFamily="34" charset="0"/>
              </a:defRPr>
            </a:lvl1pPr>
            <a:lvl2pPr marL="800100" indent="-342900">
              <a:buFont typeface="Eras Medium ITC" panose="020B0602030504020804" pitchFamily="34" charset="0"/>
              <a:buChar char="–"/>
              <a:defRPr>
                <a:latin typeface="Eras Medium ITC" panose="020B0602030504020804" pitchFamily="34" charset="0"/>
              </a:defRPr>
            </a:lvl2pPr>
            <a:lvl3pPr>
              <a:defRPr>
                <a:latin typeface="Eras Medium ITC" panose="020B0602030504020804" pitchFamily="34" charset="0"/>
              </a:defRPr>
            </a:lvl3pPr>
            <a:lvl4pPr marL="1657350" indent="-285750">
              <a:buFont typeface="Eras Medium ITC" panose="020B0602030504020804" pitchFamily="34" charset="0"/>
              <a:buChar char="–"/>
              <a:defRPr>
                <a:latin typeface="Eras Medium ITC" panose="020B0602030504020804" pitchFamily="34" charset="0"/>
              </a:defRPr>
            </a:lvl4pPr>
            <a:lvl5pPr>
              <a:defRPr>
                <a:latin typeface="Eras Medium ITC" panose="020B06020305040208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7457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lang="en-GB" sz="4000" b="1" kern="1200" cap="none" dirty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Eras Medium ITC" panose="020B0602030504020804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18857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412875"/>
            <a:ext cx="12192000" cy="518447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684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3951" y="1412875"/>
            <a:ext cx="5317067" cy="5253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26272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1556791"/>
            <a:ext cx="12192000" cy="504056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d-ID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7608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4450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89602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96387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42653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89000"/>
              </a:schemeClr>
            </a:gs>
            <a:gs pos="3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6751" y="261854"/>
            <a:ext cx="8693612" cy="107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684" y="1556791"/>
            <a:ext cx="10837333" cy="48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27382" y="6575567"/>
            <a:ext cx="31977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200" i="1" baseline="0" dirty="0" smtClean="0">
                <a:solidFill>
                  <a:schemeClr val="bg1"/>
                </a:solidFill>
                <a:latin typeface="Calibri" panose="020F0502020204030204" pitchFamily="34" charset="0"/>
              </a:rPr>
              <a:t>Interaksi Manusia Komputer – Marcello Singadji </a:t>
            </a:r>
            <a:endParaRPr lang="id-ID" sz="1200" i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AutoShape 1"/>
          <p:cNvSpPr>
            <a:spLocks noChangeArrowheads="1"/>
          </p:cNvSpPr>
          <p:nvPr userDrawn="1"/>
        </p:nvSpPr>
        <p:spPr bwMode="auto">
          <a:xfrm>
            <a:off x="9840417" y="-171400"/>
            <a:ext cx="2112235" cy="11521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GB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129191"/>
            <a:ext cx="1390092" cy="67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76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Eras Medium ITC" panose="020B0602030504020804" pitchFamily="34" charset="0"/>
          <a:ea typeface="Adobe Kaiti Std R" panose="02020400000000000000" pitchFamily="18" charset="-128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FFFFFF"/>
          </a:solidFill>
          <a:latin typeface="Helvetica87-CondensedHeavy" pitchFamily="32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800">
          <a:solidFill>
            <a:schemeClr val="tx1"/>
          </a:solidFill>
          <a:latin typeface="Eras Medium ITC" panose="020B0602030504020804" pitchFamily="34" charset="0"/>
          <a:ea typeface="+mn-ea"/>
          <a:cs typeface="+mn-cs"/>
        </a:defRPr>
      </a:lvl1pPr>
      <a:lvl2pPr marL="800100" indent="-342900" algn="l" defTabSz="449263" rtl="0" eaLnBrk="0" fontAlgn="base" hangingPunct="0">
        <a:spcBef>
          <a:spcPts val="5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400">
          <a:solidFill>
            <a:schemeClr val="tx1"/>
          </a:solidFill>
          <a:latin typeface="Eras Medium ITC" panose="020B0602030504020804" pitchFamily="34" charset="0"/>
          <a:cs typeface="+mn-cs"/>
        </a:defRPr>
      </a:lvl2pPr>
      <a:lvl3pPr marL="1200150" indent="-285750" algn="l" defTabSz="449263" rtl="0" eaLnBrk="0" fontAlgn="base" hangingPunct="0">
        <a:spcBef>
          <a:spcPts val="45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Eras Medium ITC" panose="020B0602030504020804" pitchFamily="34" charset="0"/>
          <a:cs typeface="+mn-cs"/>
        </a:defRPr>
      </a:lvl3pPr>
      <a:lvl4pPr marL="1657350" indent="-285750" algn="l" defTabSz="449263" rtl="0" eaLnBrk="0" fontAlgn="base" hangingPunct="0">
        <a:spcBef>
          <a:spcPts val="4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800">
          <a:solidFill>
            <a:schemeClr val="tx1"/>
          </a:solidFill>
          <a:latin typeface="Eras Medium ITC" panose="020B0602030504020804" pitchFamily="34" charset="0"/>
          <a:cs typeface="+mn-cs"/>
        </a:defRPr>
      </a:lvl4pPr>
      <a:lvl5pPr marL="2114550" indent="-285750" algn="l" defTabSz="449263" rtl="0" eaLnBrk="0" fontAlgn="base" hangingPunct="0">
        <a:spcBef>
          <a:spcPts val="35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1400">
          <a:solidFill>
            <a:schemeClr val="tx1"/>
          </a:solidFill>
          <a:latin typeface="Eras Medium ITC" panose="020B0602030504020804" pitchFamily="34" charset="0"/>
          <a:cs typeface="+mn-cs"/>
        </a:defRPr>
      </a:lvl5pPr>
      <a:lvl6pPr marL="25146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6600" dirty="0" smtClean="0">
                <a:latin typeface="Eras Bold ITC" panose="020B0907030504020204" pitchFamily="34" charset="0"/>
              </a:rPr>
              <a:t>konsep disain</a:t>
            </a:r>
            <a:endParaRPr lang="id-ID" sz="6600" dirty="0">
              <a:latin typeface="Eras Bold ITC" panose="020B0907030504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770840" y="4869160"/>
            <a:ext cx="8534400" cy="1440160"/>
          </a:xfrm>
        </p:spPr>
        <p:txBody>
          <a:bodyPr/>
          <a:lstStyle/>
          <a:p>
            <a:endParaRPr lang="id-ID" i="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d-ID" i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Interaksi </a:t>
            </a:r>
            <a:r>
              <a:rPr lang="id-ID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Manusia - Komputer</a:t>
            </a:r>
            <a:endParaRPr lang="en-US" i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Marcello Singadji</a:t>
            </a:r>
            <a:r>
              <a:rPr lang="id-ID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singadji@upj.ac.id, </a:t>
            </a:r>
            <a:r>
              <a:rPr lang="id-ID" i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singadji@gmail.com </a:t>
            </a:r>
            <a:endParaRPr lang="id-ID" i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6873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Kasus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Diding berusia 38 tahun, dia sebagai Manejer Gudang selama 5 tahun dan telah bekerja selama 15 tahun di TAKASIMURAH. Diding adalah lulusan SMK jurusan Administrasi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322456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4363" eaLnBrk="1" hangingPunct="1">
              <a:lnSpc>
                <a:spcPct val="90000"/>
              </a:lnSpc>
              <a:spcBef>
                <a:spcPct val="20000"/>
              </a:spcBef>
            </a:pPr>
            <a:r>
              <a:rPr lang="id-ID" sz="4800" kern="1200" cap="none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n-ea"/>
                <a:cs typeface="+mn-cs"/>
              </a:rPr>
              <a:t>SKENARIO</a:t>
            </a:r>
            <a:endParaRPr lang="id-ID" sz="4800" kern="1200" cap="none" dirty="0">
              <a:ln w="11430"/>
              <a:gradFill>
                <a:gsLst>
                  <a:gs pos="0">
                    <a:srgbClr val="FF9929">
                      <a:lumMod val="20000"/>
                      <a:lumOff val="80000"/>
                    </a:srgbClr>
                  </a:gs>
                  <a:gs pos="28000">
                    <a:srgbClr val="F8F57B"/>
                  </a:gs>
                  <a:gs pos="62000">
                    <a:srgbClr val="D5B953"/>
                  </a:gs>
                  <a:gs pos="88000">
                    <a:srgbClr val="D1943B"/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cerita untuk disain</a:t>
            </a:r>
            <a:endParaRPr lang="id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2325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SKENARIO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Sebagai panduan untuk melakukan disain</a:t>
            </a:r>
          </a:p>
          <a:p>
            <a:pPr lvl="1"/>
            <a:r>
              <a:rPr lang="id-ID" dirty="0" smtClean="0"/>
              <a:t>Melakukan komunikasi dengan siapapun yang akan menggunakan</a:t>
            </a:r>
          </a:p>
          <a:p>
            <a:pPr lvl="1"/>
            <a:r>
              <a:rPr lang="id-ID" dirty="0" smtClean="0"/>
              <a:t>Memvalidasi bentuk lain</a:t>
            </a:r>
          </a:p>
          <a:p>
            <a:pPr lvl="1"/>
            <a:r>
              <a:rPr lang="id-ID" dirty="0" smtClean="0"/>
              <a:t>Memahami setiap perubahan</a:t>
            </a:r>
          </a:p>
          <a:p>
            <a:pPr lvl="1"/>
            <a:endParaRPr lang="id-ID" dirty="0"/>
          </a:p>
          <a:p>
            <a:r>
              <a:rPr lang="id-ID" dirty="0" smtClean="0"/>
              <a:t>Linearitas</a:t>
            </a:r>
          </a:p>
          <a:p>
            <a:pPr lvl="1"/>
            <a:r>
              <a:rPr lang="id-ID" dirty="0" smtClean="0"/>
              <a:t>Waktu adalah linear</a:t>
            </a:r>
          </a:p>
          <a:p>
            <a:pPr lvl="1"/>
            <a:r>
              <a:rPr lang="id-ID" dirty="0" smtClean="0"/>
              <a:t>Tidak memberikan alternatif lain</a:t>
            </a:r>
          </a:p>
        </p:txBody>
      </p:sp>
    </p:spTree>
    <p:extLst>
      <p:ext uri="{BB962C8B-B14F-4D97-AF65-F5344CB8AC3E}">
        <p14:creationId xmlns:p14="http://schemas.microsoft.com/office/powerpoint/2010/main" val="1149241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SKENARIO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Apa yang dibutuhkan oleh user?</a:t>
            </a:r>
          </a:p>
          <a:p>
            <a:r>
              <a:rPr lang="id-ID" altLang="id-ID" dirty="0" smtClean="0"/>
              <a:t>S</a:t>
            </a:r>
            <a:r>
              <a:rPr lang="en-US" altLang="id-ID" dirty="0" err="1" smtClean="0"/>
              <a:t>tep</a:t>
            </a:r>
            <a:r>
              <a:rPr lang="en-US" altLang="id-ID" dirty="0" smtClean="0"/>
              <a:t>-by-step</a:t>
            </a:r>
            <a:endParaRPr lang="id-ID" altLang="id-ID" dirty="0" smtClean="0"/>
          </a:p>
          <a:p>
            <a:pPr lvl="1"/>
            <a:r>
              <a:rPr lang="id-ID" dirty="0"/>
              <a:t>Apa yang dapat </a:t>
            </a:r>
            <a:r>
              <a:rPr lang="id-ID" dirty="0" smtClean="0"/>
              <a:t>mereka lihat (sketches</a:t>
            </a:r>
            <a:r>
              <a:rPr lang="id-ID" dirty="0"/>
              <a:t>, screen </a:t>
            </a:r>
            <a:r>
              <a:rPr lang="id-ID" dirty="0" smtClean="0"/>
              <a:t>shots)</a:t>
            </a:r>
          </a:p>
          <a:p>
            <a:pPr lvl="1"/>
            <a:r>
              <a:rPr lang="id-ID" dirty="0" smtClean="0"/>
              <a:t>Apa yang dapat mereka gunakan (keyboard, mouse, dll)</a:t>
            </a:r>
          </a:p>
          <a:p>
            <a:pPr lvl="1"/>
            <a:r>
              <a:rPr lang="id-ID" dirty="0" smtClean="0"/>
              <a:t>Apa yang mereka pikirkan</a:t>
            </a:r>
          </a:p>
          <a:p>
            <a:pPr lvl="1"/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30278316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EKSPLORASI KEDALAMAN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altLang="id-ID" dirty="0" smtClean="0"/>
              <a:t>Eksplorasi interaksi</a:t>
            </a:r>
          </a:p>
          <a:p>
            <a:pPr lvl="1"/>
            <a:r>
              <a:rPr lang="id-ID" altLang="id-ID" dirty="0" smtClean="0"/>
              <a:t>Apa yang terjadi ketika...</a:t>
            </a:r>
          </a:p>
          <a:p>
            <a:pPr lvl="1"/>
            <a:endParaRPr lang="id-ID" altLang="id-ID" dirty="0" smtClean="0"/>
          </a:p>
          <a:p>
            <a:r>
              <a:rPr lang="id-ID" altLang="id-ID" dirty="0"/>
              <a:t>Eksplorasi </a:t>
            </a:r>
            <a:r>
              <a:rPr lang="id-ID" altLang="id-ID" dirty="0" smtClean="0"/>
              <a:t>kognitif</a:t>
            </a:r>
          </a:p>
          <a:p>
            <a:pPr lvl="1"/>
            <a:r>
              <a:rPr lang="id-ID" altLang="id-ID" dirty="0" smtClean="0"/>
              <a:t>Apa yang user pikirkan</a:t>
            </a:r>
          </a:p>
          <a:p>
            <a:pPr lvl="1"/>
            <a:endParaRPr lang="id-ID" altLang="id-ID" dirty="0" smtClean="0"/>
          </a:p>
          <a:p>
            <a:r>
              <a:rPr lang="id-ID" altLang="id-ID" dirty="0"/>
              <a:t>Eksplorasi </a:t>
            </a:r>
            <a:r>
              <a:rPr lang="en-GB" altLang="id-ID" dirty="0" smtClean="0"/>
              <a:t>architecture</a:t>
            </a:r>
            <a:endParaRPr lang="id-ID" altLang="id-ID" dirty="0" smtClean="0"/>
          </a:p>
          <a:p>
            <a:pPr lvl="1"/>
            <a:r>
              <a:rPr lang="id-ID" altLang="id-ID" dirty="0" smtClean="0"/>
              <a:t>Apa yang terjadi dibaliknya</a:t>
            </a:r>
            <a:endParaRPr lang="id-ID" altLang="id-ID" dirty="0"/>
          </a:p>
          <a:p>
            <a:endParaRPr lang="id-ID" altLang="id-ID" dirty="0"/>
          </a:p>
          <a:p>
            <a:endParaRPr lang="en-GB" alt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315867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NAVIGASI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id-ID" dirty="0"/>
              <a:t>local structure – single </a:t>
            </a:r>
            <a:r>
              <a:rPr lang="en-GB" altLang="id-ID" dirty="0" smtClean="0"/>
              <a:t>screen</a:t>
            </a:r>
            <a:r>
              <a:rPr lang="id-ID" altLang="id-ID" dirty="0" smtClean="0"/>
              <a:t>, </a:t>
            </a:r>
            <a:r>
              <a:rPr lang="en-GB" altLang="id-ID" dirty="0" smtClean="0"/>
              <a:t>global </a:t>
            </a:r>
            <a:r>
              <a:rPr lang="en-GB" altLang="id-ID" dirty="0"/>
              <a:t>structure – whole site </a:t>
            </a:r>
          </a:p>
        </p:txBody>
      </p:sp>
    </p:spTree>
    <p:extLst>
      <p:ext uri="{BB962C8B-B14F-4D97-AF65-F5344CB8AC3E}">
        <p14:creationId xmlns:p14="http://schemas.microsoft.com/office/powerpoint/2010/main" val="21881599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LEVEL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85" y="1556791"/>
            <a:ext cx="4332196" cy="4824537"/>
          </a:xfrm>
        </p:spPr>
        <p:txBody>
          <a:bodyPr/>
          <a:lstStyle/>
          <a:p>
            <a:r>
              <a:rPr lang="id-ID" altLang="id-ID" dirty="0" smtClean="0"/>
              <a:t>Pilihan </a:t>
            </a:r>
            <a:r>
              <a:rPr lang="en-US" altLang="id-ID" dirty="0" smtClean="0"/>
              <a:t>widget</a:t>
            </a:r>
            <a:endParaRPr lang="id-ID" altLang="id-ID" dirty="0"/>
          </a:p>
          <a:p>
            <a:pPr lvl="1"/>
            <a:r>
              <a:rPr lang="id-ID" altLang="id-ID" dirty="0" smtClean="0"/>
              <a:t>Menu, tombol, icon, dll</a:t>
            </a:r>
          </a:p>
          <a:p>
            <a:r>
              <a:rPr lang="id-ID" altLang="id-ID" dirty="0" smtClean="0"/>
              <a:t>Disain layar</a:t>
            </a:r>
          </a:p>
          <a:p>
            <a:r>
              <a:rPr lang="id-ID" altLang="id-ID" dirty="0" smtClean="0"/>
              <a:t>Disain navigasi aplikasi</a:t>
            </a:r>
          </a:p>
          <a:p>
            <a:r>
              <a:rPr lang="id-ID" altLang="id-ID" dirty="0" smtClean="0"/>
              <a:t>E</a:t>
            </a:r>
            <a:r>
              <a:rPr lang="en-US" altLang="id-ID" dirty="0" err="1" smtClean="0"/>
              <a:t>nvironment</a:t>
            </a:r>
            <a:r>
              <a:rPr lang="en-US" altLang="id-ID" dirty="0" smtClean="0"/>
              <a:t> </a:t>
            </a:r>
          </a:p>
          <a:p>
            <a:pPr lvl="1"/>
            <a:r>
              <a:rPr lang="en-US" altLang="id-ID" dirty="0" smtClean="0"/>
              <a:t>App</a:t>
            </a:r>
            <a:r>
              <a:rPr lang="id-ID" altLang="id-ID" dirty="0" smtClean="0"/>
              <a:t> lain</a:t>
            </a:r>
            <a:r>
              <a:rPr lang="en-US" altLang="id-ID" dirty="0" smtClean="0"/>
              <a:t>,</a:t>
            </a:r>
            <a:r>
              <a:rPr lang="id-ID" altLang="id-ID" dirty="0" smtClean="0"/>
              <a:t> </a:t>
            </a:r>
            <a:r>
              <a:rPr lang="en-US" altLang="id-ID" dirty="0" smtClean="0"/>
              <a:t> O/S </a:t>
            </a:r>
          </a:p>
          <a:p>
            <a:endParaRPr lang="en-US" altLang="id-ID" dirty="0"/>
          </a:p>
          <a:p>
            <a:endParaRPr lang="id-ID" altLang="id-ID" dirty="0" smtClean="0"/>
          </a:p>
          <a:p>
            <a:endParaRPr lang="en-US" altLang="id-ID" dirty="0"/>
          </a:p>
        </p:txBody>
      </p:sp>
    </p:spTree>
    <p:extLst>
      <p:ext uri="{BB962C8B-B14F-4D97-AF65-F5344CB8AC3E}">
        <p14:creationId xmlns:p14="http://schemas.microsoft.com/office/powerpoint/2010/main" val="15319674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WEB</a:t>
            </a:r>
            <a:endParaRPr lang="id-ID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3685" y="1556791"/>
            <a:ext cx="4332196" cy="4824537"/>
          </a:xfrm>
        </p:spPr>
        <p:txBody>
          <a:bodyPr/>
          <a:lstStyle/>
          <a:p>
            <a:r>
              <a:rPr lang="id-ID" altLang="id-ID" dirty="0" smtClean="0"/>
              <a:t>Pilihan </a:t>
            </a:r>
            <a:r>
              <a:rPr lang="en-US" altLang="id-ID" dirty="0" smtClean="0"/>
              <a:t>widget</a:t>
            </a:r>
            <a:endParaRPr lang="id-ID" altLang="id-ID" dirty="0" smtClean="0"/>
          </a:p>
          <a:p>
            <a:pPr marL="0" indent="0">
              <a:buNone/>
            </a:pPr>
            <a:endParaRPr lang="id-ID" altLang="id-ID" dirty="0"/>
          </a:p>
          <a:p>
            <a:r>
              <a:rPr lang="id-ID" altLang="id-ID" dirty="0" smtClean="0"/>
              <a:t>Disain layar</a:t>
            </a:r>
          </a:p>
          <a:p>
            <a:r>
              <a:rPr lang="id-ID" altLang="id-ID" dirty="0" smtClean="0"/>
              <a:t>Disain navigasi aplikasi</a:t>
            </a:r>
          </a:p>
          <a:p>
            <a:r>
              <a:rPr lang="id-ID" altLang="id-ID" dirty="0" smtClean="0"/>
              <a:t>E</a:t>
            </a:r>
            <a:r>
              <a:rPr lang="en-US" altLang="id-ID" dirty="0" err="1" smtClean="0"/>
              <a:t>nvironment</a:t>
            </a:r>
            <a:r>
              <a:rPr lang="en-US" altLang="id-ID" dirty="0" smtClean="0"/>
              <a:t> </a:t>
            </a:r>
          </a:p>
          <a:p>
            <a:pPr lvl="1"/>
            <a:r>
              <a:rPr lang="en-US" altLang="id-ID" dirty="0" smtClean="0"/>
              <a:t>App</a:t>
            </a:r>
            <a:r>
              <a:rPr lang="id-ID" altLang="id-ID" dirty="0" smtClean="0"/>
              <a:t> lain</a:t>
            </a:r>
            <a:r>
              <a:rPr lang="en-US" altLang="id-ID" dirty="0" smtClean="0"/>
              <a:t>,</a:t>
            </a:r>
            <a:r>
              <a:rPr lang="id-ID" altLang="id-ID" dirty="0" smtClean="0"/>
              <a:t> </a:t>
            </a:r>
            <a:r>
              <a:rPr lang="en-US" altLang="id-ID" dirty="0" smtClean="0"/>
              <a:t> O/S </a:t>
            </a:r>
          </a:p>
          <a:p>
            <a:endParaRPr lang="en-US" altLang="id-ID" dirty="0"/>
          </a:p>
          <a:p>
            <a:endParaRPr lang="id-ID" altLang="id-ID" dirty="0" smtClean="0"/>
          </a:p>
          <a:p>
            <a:endParaRPr lang="en-US" altLang="id-ID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456040" y="1556790"/>
            <a:ext cx="4332196" cy="48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Eras Medium ITC" panose="020B0602030504020804" pitchFamily="34" charset="0"/>
                <a:ea typeface="+mn-ea"/>
                <a:cs typeface="+mn-cs"/>
              </a:defRPr>
            </a:lvl1pPr>
            <a:lvl2pPr marL="800100" indent="-3429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Eras Medium ITC" panose="020B0602030504020804" pitchFamily="34" charset="0"/>
              <a:buChar char="–"/>
              <a:defRPr sz="2400">
                <a:solidFill>
                  <a:schemeClr val="tx1"/>
                </a:solidFill>
                <a:latin typeface="Eras Medium ITC" panose="020B0602030504020804" pitchFamily="34" charset="0"/>
                <a:cs typeface="+mn-cs"/>
              </a:defRPr>
            </a:lvl2pPr>
            <a:lvl3pPr marL="1200150" indent="-28575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Eras Medium ITC" panose="020B0602030504020804" pitchFamily="34" charset="0"/>
                <a:cs typeface="+mn-cs"/>
              </a:defRPr>
            </a:lvl3pPr>
            <a:lvl4pPr marL="1657350" indent="-28575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Eras Medium ITC" panose="020B0602030504020804" pitchFamily="34" charset="0"/>
              <a:buChar char="–"/>
              <a:defRPr sz="1800">
                <a:solidFill>
                  <a:schemeClr val="tx1"/>
                </a:solidFill>
                <a:latin typeface="Eras Medium ITC" panose="020B0602030504020804" pitchFamily="34" charset="0"/>
                <a:cs typeface="+mn-cs"/>
              </a:defRPr>
            </a:lvl4pPr>
            <a:lvl5pPr marL="2114550" indent="-28575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Eras Medium ITC" panose="020B0602030504020804" pitchFamily="34" charset="0"/>
                <a:cs typeface="+mn-cs"/>
              </a:defRPr>
            </a:lvl5pPr>
            <a:lvl6pPr marL="2514600" indent="-22860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FFFFFF"/>
                </a:solidFill>
                <a:latin typeface="+mn-lt"/>
                <a:cs typeface="+mn-cs"/>
              </a:defRPr>
            </a:lvl6pPr>
            <a:lvl7pPr marL="2971800" indent="-22860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FFFFFF"/>
                </a:solidFill>
                <a:latin typeface="+mn-lt"/>
                <a:cs typeface="+mn-cs"/>
              </a:defRPr>
            </a:lvl7pPr>
            <a:lvl8pPr marL="3429000" indent="-22860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FFFFFF"/>
                </a:solidFill>
                <a:latin typeface="+mn-lt"/>
                <a:cs typeface="+mn-cs"/>
              </a:defRPr>
            </a:lvl8pPr>
            <a:lvl9pPr marL="3886200" indent="-22860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FFFFFF"/>
                </a:solidFill>
                <a:latin typeface="+mn-lt"/>
                <a:cs typeface="+mn-cs"/>
              </a:defRPr>
            </a:lvl9pPr>
          </a:lstStyle>
          <a:p>
            <a:r>
              <a:rPr lang="id-ID" altLang="id-ID" kern="0" dirty="0" smtClean="0"/>
              <a:t>Elemen dan tag</a:t>
            </a:r>
          </a:p>
          <a:p>
            <a:pPr lvl="1"/>
            <a:r>
              <a:rPr lang="en-US" altLang="id-ID" dirty="0">
                <a:latin typeface="Courier New" panose="02070309020205020404" pitchFamily="49" charset="0"/>
              </a:rPr>
              <a:t>&lt;a </a:t>
            </a:r>
            <a:r>
              <a:rPr lang="en-US" altLang="id-ID" dirty="0" err="1">
                <a:latin typeface="Courier New" panose="02070309020205020404" pitchFamily="49" charset="0"/>
              </a:rPr>
              <a:t>href</a:t>
            </a:r>
            <a:r>
              <a:rPr lang="en-US" altLang="id-ID" dirty="0">
                <a:latin typeface="Courier New" panose="02070309020205020404" pitchFamily="49" charset="0"/>
              </a:rPr>
              <a:t>=“...”&gt;</a:t>
            </a:r>
            <a:endParaRPr lang="en-US" altLang="id-ID" dirty="0"/>
          </a:p>
          <a:p>
            <a:r>
              <a:rPr lang="id-ID" altLang="id-ID" kern="0" dirty="0" smtClean="0"/>
              <a:t>Disain halaman</a:t>
            </a:r>
          </a:p>
          <a:p>
            <a:r>
              <a:rPr lang="id-ID" altLang="id-ID" kern="0" dirty="0" smtClean="0"/>
              <a:t>Struktur halaman</a:t>
            </a:r>
          </a:p>
          <a:p>
            <a:r>
              <a:rPr lang="id-ID" altLang="id-ID" kern="0" dirty="0" smtClean="0"/>
              <a:t>Web, browser, link</a:t>
            </a:r>
            <a:endParaRPr lang="en-US" altLang="id-ID" kern="0" dirty="0" smtClean="0"/>
          </a:p>
          <a:p>
            <a:endParaRPr lang="id-ID" altLang="id-ID" kern="0" dirty="0" smtClean="0"/>
          </a:p>
          <a:p>
            <a:endParaRPr lang="en-US" altLang="id-ID" kern="0" dirty="0"/>
          </a:p>
        </p:txBody>
      </p:sp>
    </p:spTree>
    <p:extLst>
      <p:ext uri="{BB962C8B-B14F-4D97-AF65-F5344CB8AC3E}">
        <p14:creationId xmlns:p14="http://schemas.microsoft.com/office/powerpoint/2010/main" val="18823225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 smtClean="0"/>
              <a:t>PHYSICAL DEVICES</a:t>
            </a:r>
            <a:endParaRPr lang="id-ID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3685" y="1556791"/>
            <a:ext cx="4332196" cy="4824537"/>
          </a:xfrm>
        </p:spPr>
        <p:txBody>
          <a:bodyPr/>
          <a:lstStyle/>
          <a:p>
            <a:r>
              <a:rPr lang="id-ID" altLang="id-ID" dirty="0" smtClean="0"/>
              <a:t>Pilihan </a:t>
            </a:r>
            <a:r>
              <a:rPr lang="en-US" altLang="id-ID" dirty="0" smtClean="0"/>
              <a:t>widget</a:t>
            </a:r>
            <a:endParaRPr lang="id-ID" altLang="id-ID" dirty="0"/>
          </a:p>
          <a:p>
            <a:pPr lvl="1"/>
            <a:endParaRPr lang="id-ID" altLang="id-ID" dirty="0" smtClean="0"/>
          </a:p>
          <a:p>
            <a:r>
              <a:rPr lang="id-ID" altLang="id-ID" dirty="0" smtClean="0"/>
              <a:t>Disain layar</a:t>
            </a:r>
          </a:p>
          <a:p>
            <a:r>
              <a:rPr lang="id-ID" altLang="id-ID" dirty="0" smtClean="0"/>
              <a:t>Disain navigasi aplikasi</a:t>
            </a:r>
          </a:p>
          <a:p>
            <a:r>
              <a:rPr lang="id-ID" altLang="id-ID" dirty="0" smtClean="0"/>
              <a:t>E</a:t>
            </a:r>
            <a:r>
              <a:rPr lang="en-US" altLang="id-ID" dirty="0" err="1" smtClean="0"/>
              <a:t>nvironment</a:t>
            </a:r>
            <a:r>
              <a:rPr lang="en-US" altLang="id-ID" dirty="0" smtClean="0"/>
              <a:t> </a:t>
            </a:r>
            <a:endParaRPr lang="en-US" altLang="id-ID" dirty="0"/>
          </a:p>
          <a:p>
            <a:endParaRPr lang="id-ID" altLang="id-ID" dirty="0" smtClean="0"/>
          </a:p>
          <a:p>
            <a:endParaRPr lang="en-US" altLang="id-ID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456040" y="1556790"/>
            <a:ext cx="4332196" cy="482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Eras Medium ITC" panose="020B0602030504020804" pitchFamily="34" charset="0"/>
                <a:ea typeface="+mn-ea"/>
                <a:cs typeface="+mn-cs"/>
              </a:defRPr>
            </a:lvl1pPr>
            <a:lvl2pPr marL="800100" indent="-34290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Eras Medium ITC" panose="020B0602030504020804" pitchFamily="34" charset="0"/>
              <a:buChar char="–"/>
              <a:defRPr sz="2400">
                <a:solidFill>
                  <a:schemeClr val="tx1"/>
                </a:solidFill>
                <a:latin typeface="Eras Medium ITC" panose="020B0602030504020804" pitchFamily="34" charset="0"/>
                <a:cs typeface="+mn-cs"/>
              </a:defRPr>
            </a:lvl2pPr>
            <a:lvl3pPr marL="1200150" indent="-28575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Eras Medium ITC" panose="020B0602030504020804" pitchFamily="34" charset="0"/>
                <a:cs typeface="+mn-cs"/>
              </a:defRPr>
            </a:lvl3pPr>
            <a:lvl4pPr marL="1657350" indent="-28575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Eras Medium ITC" panose="020B0602030504020804" pitchFamily="34" charset="0"/>
              <a:buChar char="–"/>
              <a:defRPr sz="1800">
                <a:solidFill>
                  <a:schemeClr val="tx1"/>
                </a:solidFill>
                <a:latin typeface="Eras Medium ITC" panose="020B0602030504020804" pitchFamily="34" charset="0"/>
                <a:cs typeface="+mn-cs"/>
              </a:defRPr>
            </a:lvl4pPr>
            <a:lvl5pPr marL="2114550" indent="-28575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Eras Medium ITC" panose="020B0602030504020804" pitchFamily="34" charset="0"/>
                <a:cs typeface="+mn-cs"/>
              </a:defRPr>
            </a:lvl5pPr>
            <a:lvl6pPr marL="2514600" indent="-22860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FFFFFF"/>
                </a:solidFill>
                <a:latin typeface="+mn-lt"/>
                <a:cs typeface="+mn-cs"/>
              </a:defRPr>
            </a:lvl6pPr>
            <a:lvl7pPr marL="2971800" indent="-22860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FFFFFF"/>
                </a:solidFill>
                <a:latin typeface="+mn-lt"/>
                <a:cs typeface="+mn-cs"/>
              </a:defRPr>
            </a:lvl7pPr>
            <a:lvl8pPr marL="3429000" indent="-22860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FFFFFF"/>
                </a:solidFill>
                <a:latin typeface="+mn-lt"/>
                <a:cs typeface="+mn-cs"/>
              </a:defRPr>
            </a:lvl8pPr>
            <a:lvl9pPr marL="3886200" indent="-228600" algn="l" defTabSz="449263" rtl="0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400">
                <a:solidFill>
                  <a:srgbClr val="FFFFFF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id-ID" altLang="id-ID" dirty="0" smtClean="0"/>
              <a:t>Kontrol</a:t>
            </a:r>
          </a:p>
          <a:p>
            <a:pPr lvl="1" eaLnBrk="1" hangingPunct="1"/>
            <a:r>
              <a:rPr lang="en-US" altLang="id-ID" dirty="0" smtClean="0"/>
              <a:t>buttons</a:t>
            </a:r>
            <a:r>
              <a:rPr lang="en-US" altLang="id-ID" dirty="0"/>
              <a:t>, knobs, dials</a:t>
            </a:r>
          </a:p>
          <a:p>
            <a:pPr eaLnBrk="1" hangingPunct="1"/>
            <a:r>
              <a:rPr lang="id-ID" altLang="id-ID" dirty="0" smtClean="0"/>
              <a:t>Tampilah fisik</a:t>
            </a:r>
            <a:endParaRPr lang="id-ID" altLang="id-ID" dirty="0"/>
          </a:p>
          <a:p>
            <a:pPr eaLnBrk="1" hangingPunct="1"/>
            <a:r>
              <a:rPr lang="id-ID" altLang="id-ID" kern="0" dirty="0" smtClean="0"/>
              <a:t>Bentuk alat</a:t>
            </a:r>
          </a:p>
          <a:p>
            <a:r>
              <a:rPr lang="id-ID" altLang="id-ID" dirty="0" smtClean="0"/>
              <a:t>T</a:t>
            </a:r>
            <a:r>
              <a:rPr lang="en-US" altLang="id-ID" dirty="0" smtClean="0"/>
              <a:t>he </a:t>
            </a:r>
            <a:r>
              <a:rPr lang="en-US" altLang="id-ID" dirty="0"/>
              <a:t>real world</a:t>
            </a:r>
            <a:endParaRPr lang="id-ID" altLang="id-ID" kern="0" dirty="0" smtClean="0"/>
          </a:p>
          <a:p>
            <a:endParaRPr lang="en-US" altLang="id-ID" kern="0" dirty="0"/>
          </a:p>
        </p:txBody>
      </p:sp>
    </p:spTree>
    <p:extLst>
      <p:ext uri="{BB962C8B-B14F-4D97-AF65-F5344CB8AC3E}">
        <p14:creationId xmlns:p14="http://schemas.microsoft.com/office/powerpoint/2010/main" val="29944289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 txBox="1">
            <a:spLocks/>
          </p:cNvSpPr>
          <p:nvPr/>
        </p:nvSpPr>
        <p:spPr bwMode="auto">
          <a:xfrm>
            <a:off x="2207568" y="299695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Blip>
                <a:blip r:embed="rId2"/>
              </a:buBlip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i="0" dirty="0" err="1" smtClean="0">
                <a:latin typeface="Eras Bold ITC" panose="020B0907030504020204" pitchFamily="34" charset="0"/>
              </a:rPr>
              <a:t>sekian</a:t>
            </a:r>
            <a:endParaRPr lang="id-ID" sz="6600" i="0" dirty="0"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3114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TOPIK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Disain</a:t>
            </a:r>
          </a:p>
          <a:p>
            <a:r>
              <a:rPr lang="id-ID" dirty="0" smtClean="0"/>
              <a:t>Proses disain</a:t>
            </a:r>
          </a:p>
          <a:p>
            <a:r>
              <a:rPr lang="id-ID" dirty="0" smtClean="0"/>
              <a:t>Pengguna</a:t>
            </a:r>
          </a:p>
          <a:p>
            <a:r>
              <a:rPr lang="id-ID" dirty="0" smtClean="0"/>
              <a:t>Skenario</a:t>
            </a:r>
          </a:p>
          <a:p>
            <a:r>
              <a:rPr lang="id-ID" dirty="0" smtClean="0"/>
              <a:t>Navigasi</a:t>
            </a:r>
          </a:p>
          <a:p>
            <a:r>
              <a:rPr lang="id-ID" altLang="id-ID" dirty="0" smtClean="0"/>
              <a:t>Prototipe</a:t>
            </a:r>
          </a:p>
          <a:p>
            <a:endParaRPr lang="en-GB" alt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5425236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altLang="id-ID" dirty="0" smtClean="0"/>
              <a:t>DISAIN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5584" y="1556791"/>
            <a:ext cx="6375433" cy="4824537"/>
          </a:xfrm>
        </p:spPr>
        <p:txBody>
          <a:bodyPr/>
          <a:lstStyle/>
          <a:p>
            <a:pPr marL="0" indent="0">
              <a:buNone/>
            </a:pPr>
            <a:r>
              <a:rPr lang="id-ID" b="1" dirty="0" smtClean="0">
                <a:solidFill>
                  <a:srgbClr val="C00000"/>
                </a:solidFill>
              </a:rPr>
              <a:t>Mencapai tujuan dalam keterbatasan</a:t>
            </a:r>
          </a:p>
          <a:p>
            <a:pPr marL="0" indent="0">
              <a:buNone/>
            </a:pPr>
            <a:endParaRPr lang="id-ID" dirty="0" smtClean="0">
              <a:solidFill>
                <a:srgbClr val="C00000"/>
              </a:solidFill>
            </a:endParaRPr>
          </a:p>
          <a:p>
            <a:r>
              <a:rPr lang="id-ID" dirty="0" smtClean="0"/>
              <a:t>Maksud – Tujuan</a:t>
            </a:r>
          </a:p>
          <a:p>
            <a:pPr lvl="1"/>
            <a:r>
              <a:rPr lang="id-ID" dirty="0" smtClean="0"/>
              <a:t>Untuk siapa dan mengapa.</a:t>
            </a:r>
          </a:p>
          <a:p>
            <a:endParaRPr lang="id-ID" dirty="0"/>
          </a:p>
          <a:p>
            <a:r>
              <a:rPr lang="id-ID" dirty="0" smtClean="0"/>
              <a:t>Kendala</a:t>
            </a:r>
          </a:p>
          <a:p>
            <a:pPr lvl="1"/>
            <a:r>
              <a:rPr lang="id-ID" altLang="id-ID" dirty="0" smtClean="0"/>
              <a:t>M</a:t>
            </a:r>
            <a:r>
              <a:rPr lang="en-GB" altLang="id-ID" dirty="0" err="1" smtClean="0"/>
              <a:t>aterial</a:t>
            </a:r>
            <a:r>
              <a:rPr lang="en-GB" altLang="id-ID" dirty="0" smtClean="0"/>
              <a:t>, </a:t>
            </a:r>
            <a:r>
              <a:rPr lang="en-GB" altLang="id-ID" dirty="0"/>
              <a:t>platforms</a:t>
            </a:r>
          </a:p>
          <a:p>
            <a:pPr lvl="1"/>
            <a:endParaRPr lang="id-ID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6795237"/>
              </p:ext>
            </p:extLst>
          </p:nvPr>
        </p:nvGraphicFramePr>
        <p:xfrm>
          <a:off x="191344" y="1694612"/>
          <a:ext cx="4954240" cy="4548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r:id="rId3" imgW="2793600" imgH="2565000" progId="">
                  <p:embed/>
                </p:oleObj>
              </mc:Choice>
              <mc:Fallback>
                <p:oleObj r:id="rId3" imgW="2793600" imgH="25650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1344" y="1694612"/>
                        <a:ext cx="4954240" cy="45488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581618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.blog.hu/on/onlinetanulas/image/Cartoon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454" y="2132856"/>
            <a:ext cx="5714553" cy="446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ATURAN DISAIN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b="1" dirty="0" smtClean="0">
                <a:solidFill>
                  <a:srgbClr val="C00000"/>
                </a:solidFill>
              </a:rPr>
              <a:t>Pahami material yang dimiliki</a:t>
            </a:r>
          </a:p>
          <a:p>
            <a:r>
              <a:rPr lang="id-ID" dirty="0" smtClean="0"/>
              <a:t>Pahami komputer yang akan digunakan</a:t>
            </a:r>
          </a:p>
          <a:p>
            <a:pPr lvl="1"/>
            <a:r>
              <a:rPr lang="id-ID" dirty="0"/>
              <a:t>keterbatasan, kapasitas, alat, </a:t>
            </a:r>
            <a:r>
              <a:rPr lang="id-ID" dirty="0" smtClean="0"/>
              <a:t>platform</a:t>
            </a:r>
          </a:p>
          <a:p>
            <a:r>
              <a:rPr lang="id-ID" dirty="0" smtClean="0"/>
              <a:t>Pahami penggunanya</a:t>
            </a:r>
          </a:p>
          <a:p>
            <a:pPr lvl="1"/>
            <a:r>
              <a:rPr lang="id-ID" dirty="0" smtClean="0"/>
              <a:t>Psikologi, aspek sosial</a:t>
            </a:r>
          </a:p>
          <a:p>
            <a:pPr lvl="1"/>
            <a:r>
              <a:rPr lang="id-ID" dirty="0" smtClean="0"/>
              <a:t>Tingkat kesalahan pengguna (human error)</a:t>
            </a:r>
          </a:p>
          <a:p>
            <a:r>
              <a:rPr lang="id-ID" dirty="0" smtClean="0"/>
              <a:t>Gaya interaksi</a:t>
            </a:r>
          </a:p>
          <a:p>
            <a:pPr lvl="1"/>
            <a:endParaRPr lang="id-ID" dirty="0" smtClean="0"/>
          </a:p>
          <a:p>
            <a:pPr lvl="1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106390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datamade.us/images/blog/2014-10-09-parsing-addresses-with-usaddress/imag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32" y="2420888"/>
            <a:ext cx="527686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KESALAHAN PENGGUNA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85" y="1556791"/>
            <a:ext cx="7788580" cy="4824537"/>
          </a:xfrm>
        </p:spPr>
        <p:txBody>
          <a:bodyPr/>
          <a:lstStyle/>
          <a:p>
            <a:r>
              <a:rPr lang="id-ID" b="1" dirty="0" smtClean="0">
                <a:solidFill>
                  <a:srgbClr val="C00000"/>
                </a:solidFill>
              </a:rPr>
              <a:t>Fakta</a:t>
            </a:r>
          </a:p>
          <a:p>
            <a:pPr lvl="1"/>
            <a:r>
              <a:rPr lang="id-ID" dirty="0" smtClean="0"/>
              <a:t>Kecelakaan kerja, kesalahan di rumah sakit</a:t>
            </a:r>
          </a:p>
          <a:p>
            <a:pPr lvl="1"/>
            <a:r>
              <a:rPr lang="id-ID" dirty="0" smtClean="0"/>
              <a:t>Semua menyalahkan “</a:t>
            </a:r>
            <a:r>
              <a:rPr lang="id-ID" dirty="0" smtClean="0">
                <a:solidFill>
                  <a:srgbClr val="C00000"/>
                </a:solidFill>
              </a:rPr>
              <a:t>kesalahan manusia</a:t>
            </a:r>
            <a:r>
              <a:rPr lang="id-ID" dirty="0" smtClean="0"/>
              <a:t>”</a:t>
            </a:r>
          </a:p>
          <a:p>
            <a:pPr lvl="1"/>
            <a:endParaRPr lang="id-ID" dirty="0"/>
          </a:p>
          <a:p>
            <a:r>
              <a:rPr lang="id-ID" dirty="0" smtClean="0"/>
              <a:t>Kesalahan manusia/ human error adalah normal</a:t>
            </a:r>
          </a:p>
          <a:p>
            <a:pPr lvl="1"/>
            <a:r>
              <a:rPr lang="id-ID" dirty="0" smtClean="0"/>
              <a:t>Bekerja dibawah tekanan</a:t>
            </a:r>
          </a:p>
          <a:p>
            <a:pPr marL="457200" lvl="1" indent="0">
              <a:buNone/>
            </a:pPr>
            <a:endParaRPr lang="id-ID" dirty="0"/>
          </a:p>
          <a:p>
            <a:pPr marL="457200" lvl="1" indent="0">
              <a:buNone/>
            </a:pPr>
            <a:r>
              <a:rPr lang="id-ID" b="1" dirty="0" smtClean="0">
                <a:solidFill>
                  <a:srgbClr val="C00000"/>
                </a:solidFill>
              </a:rPr>
              <a:t>Apakah disain dapat mengatasi hal tersebut?</a:t>
            </a:r>
          </a:p>
        </p:txBody>
      </p:sp>
    </p:spTree>
    <p:extLst>
      <p:ext uri="{BB962C8B-B14F-4D97-AF65-F5344CB8AC3E}">
        <p14:creationId xmlns:p14="http://schemas.microsoft.com/office/powerpoint/2010/main" val="8736281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PROSES DISAIN</a:t>
            </a:r>
            <a:endParaRPr lang="id-ID" dirty="0"/>
          </a:p>
        </p:txBody>
      </p:sp>
      <p:grpSp>
        <p:nvGrpSpPr>
          <p:cNvPr id="4" name="Group 3"/>
          <p:cNvGrpSpPr/>
          <p:nvPr/>
        </p:nvGrpSpPr>
        <p:grpSpPr>
          <a:xfrm>
            <a:off x="-294778" y="1628800"/>
            <a:ext cx="12486778" cy="4896544"/>
            <a:chOff x="268289" y="2286000"/>
            <a:chExt cx="8440741" cy="3309938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5029200" y="4038600"/>
              <a:ext cx="13716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 sz="1600">
                <a:latin typeface="Eras Medium ITC" panose="020B0602030504020804" pitchFamily="34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609600" y="2438400"/>
              <a:ext cx="1371600" cy="76200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id-ID" altLang="id-ID" sz="1600" dirty="0" smtClean="0">
                  <a:latin typeface="Eras Medium ITC" panose="020B0602030504020804" pitchFamily="34" charset="0"/>
                </a:rPr>
                <a:t>Apa yang </a:t>
              </a:r>
            </a:p>
            <a:p>
              <a:pPr algn="ctr"/>
              <a:r>
                <a:rPr lang="id-ID" altLang="id-ID" sz="1600" dirty="0" smtClean="0">
                  <a:latin typeface="Eras Medium ITC" panose="020B0602030504020804" pitchFamily="34" charset="0"/>
                </a:rPr>
                <a:t>diinginkan</a:t>
              </a:r>
              <a:endParaRPr lang="en-GB" altLang="id-ID" sz="1600" dirty="0">
                <a:latin typeface="Eras Medium ITC" panose="020B0602030504020804" pitchFamily="34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2819400" y="3048000"/>
              <a:ext cx="1371600" cy="76200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id-ID" altLang="id-ID" sz="1600" dirty="0" smtClean="0">
                  <a:latin typeface="Eras Medium ITC" panose="020B0602030504020804" pitchFamily="34" charset="0"/>
                </a:rPr>
                <a:t>Analisa</a:t>
              </a:r>
              <a:endParaRPr lang="en-GB" altLang="id-ID" sz="1600" dirty="0">
                <a:latin typeface="Eras Medium ITC" panose="020B0602030504020804" pitchFamily="34" charset="0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5029200" y="3657600"/>
              <a:ext cx="1371600" cy="76200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id-ID" altLang="id-ID" sz="1600" dirty="0" smtClean="0">
                  <a:latin typeface="Eras Medium ITC" panose="020B0602030504020804" pitchFamily="34" charset="0"/>
                </a:rPr>
                <a:t>Disain</a:t>
              </a:r>
              <a:endParaRPr lang="en-GB" altLang="id-ID" sz="1600" dirty="0">
                <a:latin typeface="Eras Medium ITC" panose="020B0602030504020804" pitchFamily="34" charset="0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7239000" y="4267200"/>
              <a:ext cx="1371600" cy="762000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id-ID" altLang="id-ID" sz="1600" dirty="0" smtClean="0">
                  <a:latin typeface="Eras Medium ITC" panose="020B0602030504020804" pitchFamily="34" charset="0"/>
                </a:rPr>
                <a:t>implementasi</a:t>
              </a:r>
              <a:endParaRPr lang="en-GB" altLang="id-ID" sz="1600" dirty="0">
                <a:latin typeface="Eras Medium ITC" panose="020B0602030504020804" pitchFamily="34" charset="0"/>
              </a:endParaRPr>
            </a:p>
          </p:txBody>
        </p:sp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4038600" y="5029200"/>
              <a:ext cx="1524000" cy="457200"/>
            </a:xfrm>
            <a:prstGeom prst="plaque">
              <a:avLst>
                <a:gd name="adj" fmla="val 16667"/>
              </a:avLst>
            </a:prstGeom>
            <a:solidFill>
              <a:srgbClr val="E1B8B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GB" altLang="id-ID" sz="1600" dirty="0" err="1" smtClean="0">
                  <a:latin typeface="Eras Medium ITC" panose="020B0602030504020804" pitchFamily="34" charset="0"/>
                </a:rPr>
                <a:t>protot</a:t>
              </a:r>
              <a:r>
                <a:rPr lang="id-ID" altLang="id-ID" sz="1600" dirty="0" smtClean="0">
                  <a:latin typeface="Eras Medium ITC" panose="020B0602030504020804" pitchFamily="34" charset="0"/>
                </a:rPr>
                <a:t>ipe</a:t>
              </a:r>
              <a:endParaRPr lang="en-GB" altLang="id-ID" sz="1600" dirty="0">
                <a:latin typeface="Eras Medium ITC" panose="020B0602030504020804" pitchFamily="34" charset="0"/>
              </a:endParaRPr>
            </a:p>
          </p:txBody>
        </p:sp>
        <p:cxnSp>
          <p:nvCxnSpPr>
            <p:cNvPr id="11" name="AutoShape 9"/>
            <p:cNvCxnSpPr>
              <a:cxnSpLocks noChangeShapeType="1"/>
              <a:stCxn id="6" idx="3"/>
              <a:endCxn id="7" idx="1"/>
            </p:cNvCxnSpPr>
            <p:nvPr/>
          </p:nvCxnSpPr>
          <p:spPr bwMode="auto">
            <a:xfrm>
              <a:off x="1981200" y="2819400"/>
              <a:ext cx="838200" cy="609600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rgbClr val="9933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AutoShape 10"/>
            <p:cNvCxnSpPr>
              <a:cxnSpLocks noChangeShapeType="1"/>
              <a:stCxn id="8" idx="3"/>
              <a:endCxn id="9" idx="1"/>
            </p:cNvCxnSpPr>
            <p:nvPr/>
          </p:nvCxnSpPr>
          <p:spPr bwMode="auto">
            <a:xfrm>
              <a:off x="6400800" y="4038600"/>
              <a:ext cx="838200" cy="609600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rgbClr val="9933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AutoShape 11"/>
            <p:cNvCxnSpPr>
              <a:cxnSpLocks noChangeShapeType="1"/>
              <a:stCxn id="7" idx="3"/>
              <a:endCxn id="8" idx="1"/>
            </p:cNvCxnSpPr>
            <p:nvPr/>
          </p:nvCxnSpPr>
          <p:spPr bwMode="auto">
            <a:xfrm>
              <a:off x="4191000" y="3429000"/>
              <a:ext cx="838200" cy="609600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rgbClr val="9933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AutoShape 12"/>
            <p:cNvCxnSpPr>
              <a:cxnSpLocks noChangeShapeType="1"/>
              <a:stCxn id="5" idx="3"/>
              <a:endCxn id="10" idx="3"/>
            </p:cNvCxnSpPr>
            <p:nvPr/>
          </p:nvCxnSpPr>
          <p:spPr bwMode="auto">
            <a:xfrm flipH="1">
              <a:off x="5562600" y="4229100"/>
              <a:ext cx="838200" cy="1028700"/>
            </a:xfrm>
            <a:prstGeom prst="curvedConnector3">
              <a:avLst>
                <a:gd name="adj1" fmla="val -27273"/>
              </a:avLst>
            </a:prstGeom>
            <a:noFill/>
            <a:ln w="28575">
              <a:solidFill>
                <a:srgbClr val="9933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AutoShape 13"/>
            <p:cNvCxnSpPr>
              <a:cxnSpLocks noChangeShapeType="1"/>
              <a:stCxn id="10" idx="1"/>
              <a:endCxn id="7" idx="2"/>
            </p:cNvCxnSpPr>
            <p:nvPr/>
          </p:nvCxnSpPr>
          <p:spPr bwMode="auto">
            <a:xfrm rot="10800000">
              <a:off x="3505200" y="3810000"/>
              <a:ext cx="533400" cy="1447800"/>
            </a:xfrm>
            <a:prstGeom prst="curvedConnector2">
              <a:avLst/>
            </a:prstGeom>
            <a:noFill/>
            <a:ln w="28575">
              <a:solidFill>
                <a:srgbClr val="99333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>
              <a:off x="268289" y="2286000"/>
              <a:ext cx="8440741" cy="3309938"/>
              <a:chOff x="169" y="1440"/>
              <a:chExt cx="5317" cy="2085"/>
            </a:xfrm>
          </p:grpSpPr>
          <p:sp>
            <p:nvSpPr>
              <p:cNvPr id="17" name="Text Box 15"/>
              <p:cNvSpPr txBox="1">
                <a:spLocks noChangeArrowheads="1"/>
              </p:cNvSpPr>
              <p:nvPr/>
            </p:nvSpPr>
            <p:spPr bwMode="auto">
              <a:xfrm>
                <a:off x="169" y="2064"/>
                <a:ext cx="1356" cy="9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id-ID" altLang="id-ID" sz="1600" dirty="0" smtClean="0">
                    <a:latin typeface="Eras Medium ITC" panose="020B0602030504020804" pitchFamily="34" charset="0"/>
                  </a:rPr>
                  <a:t>Wawancara</a:t>
                </a:r>
              </a:p>
              <a:p>
                <a:pPr algn="ctr"/>
                <a:r>
                  <a:rPr lang="id-ID" altLang="id-ID" sz="1600" dirty="0" smtClean="0">
                    <a:latin typeface="Eras Medium ITC" panose="020B0602030504020804" pitchFamily="34" charset="0"/>
                  </a:rPr>
                  <a:t>Etnografi/ kebutuhan</a:t>
                </a:r>
                <a:endParaRPr lang="en-GB" altLang="id-ID" sz="1600" dirty="0">
                  <a:latin typeface="Eras Medium ITC" panose="020B0602030504020804" pitchFamily="34" charset="0"/>
                </a:endParaRPr>
              </a:p>
              <a:p>
                <a:pPr algn="ctr"/>
                <a:endParaRPr lang="en-GB" altLang="id-ID" sz="1600" dirty="0">
                  <a:latin typeface="Eras Medium ITC" panose="020B0602030504020804" pitchFamily="34" charset="0"/>
                </a:endParaRPr>
              </a:p>
              <a:p>
                <a:pPr algn="ctr"/>
                <a:r>
                  <a:rPr lang="en-GB" altLang="id-ID" sz="1600" dirty="0" err="1">
                    <a:solidFill>
                      <a:srgbClr val="993333"/>
                    </a:solidFill>
                    <a:latin typeface="Eras Medium ITC" panose="020B0602030504020804" pitchFamily="34" charset="0"/>
                  </a:rPr>
                  <a:t>apa</a:t>
                </a:r>
                <a:r>
                  <a:rPr lang="en-GB" altLang="id-ID" sz="1600" dirty="0">
                    <a:solidFill>
                      <a:srgbClr val="993333"/>
                    </a:solidFill>
                    <a:latin typeface="Eras Medium ITC" panose="020B0602030504020804" pitchFamily="34" charset="0"/>
                  </a:rPr>
                  <a:t> yang </a:t>
                </a:r>
                <a:r>
                  <a:rPr lang="en-GB" altLang="id-ID" sz="1600" dirty="0" err="1">
                    <a:solidFill>
                      <a:srgbClr val="993333"/>
                    </a:solidFill>
                    <a:latin typeface="Eras Medium ITC" panose="020B0602030504020804" pitchFamily="34" charset="0"/>
                  </a:rPr>
                  <a:t>ada</a:t>
                </a:r>
                <a:endParaRPr lang="en-GB" altLang="id-ID" sz="1600" dirty="0">
                  <a:solidFill>
                    <a:srgbClr val="993333"/>
                  </a:solidFill>
                  <a:latin typeface="Eras Medium ITC" panose="020B0602030504020804" pitchFamily="34" charset="0"/>
                </a:endParaRPr>
              </a:p>
              <a:p>
                <a:pPr algn="ctr"/>
                <a:r>
                  <a:rPr lang="en-GB" altLang="id-ID" sz="1600" dirty="0">
                    <a:solidFill>
                      <a:srgbClr val="993333"/>
                    </a:solidFill>
                    <a:latin typeface="Eras Medium ITC" panose="020B0602030504020804" pitchFamily="34" charset="0"/>
                  </a:rPr>
                  <a:t>vs.</a:t>
                </a:r>
              </a:p>
              <a:p>
                <a:pPr algn="ctr"/>
                <a:r>
                  <a:rPr lang="en-GB" altLang="id-ID" sz="1600" dirty="0" err="1">
                    <a:solidFill>
                      <a:srgbClr val="993333"/>
                    </a:solidFill>
                    <a:latin typeface="Eras Medium ITC" panose="020B0602030504020804" pitchFamily="34" charset="0"/>
                  </a:rPr>
                  <a:t>apa</a:t>
                </a:r>
                <a:r>
                  <a:rPr lang="en-GB" altLang="id-ID" sz="1600" dirty="0">
                    <a:solidFill>
                      <a:srgbClr val="993333"/>
                    </a:solidFill>
                    <a:latin typeface="Eras Medium ITC" panose="020B0602030504020804" pitchFamily="34" charset="0"/>
                  </a:rPr>
                  <a:t> yang </a:t>
                </a:r>
                <a:r>
                  <a:rPr lang="en-GB" altLang="id-ID" sz="1600" dirty="0" err="1">
                    <a:solidFill>
                      <a:srgbClr val="993333"/>
                    </a:solidFill>
                    <a:latin typeface="Eras Medium ITC" panose="020B0602030504020804" pitchFamily="34" charset="0"/>
                  </a:rPr>
                  <a:t>diinginkan</a:t>
                </a:r>
                <a:endParaRPr lang="en-GB" altLang="id-ID" sz="1600" dirty="0">
                  <a:latin typeface="Eras Medium ITC" panose="020B0602030504020804" pitchFamily="34" charset="0"/>
                </a:endParaRPr>
              </a:p>
            </p:txBody>
          </p:sp>
          <p:sp>
            <p:nvSpPr>
              <p:cNvPr id="18" name="Text Box 16"/>
              <p:cNvSpPr txBox="1">
                <a:spLocks noChangeArrowheads="1"/>
              </p:cNvSpPr>
              <p:nvPr/>
            </p:nvSpPr>
            <p:spPr bwMode="auto">
              <a:xfrm>
                <a:off x="3210" y="1728"/>
                <a:ext cx="757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id-ID" altLang="id-ID" sz="1600" dirty="0" smtClean="0">
                    <a:latin typeface="Eras Medium ITC" panose="020B0602030504020804" pitchFamily="34" charset="0"/>
                  </a:rPr>
                  <a:t>Pendoman</a:t>
                </a:r>
              </a:p>
              <a:p>
                <a:pPr algn="ctr"/>
                <a:r>
                  <a:rPr lang="id-ID" altLang="id-ID" sz="1600" dirty="0" smtClean="0">
                    <a:latin typeface="Eras Medium ITC" panose="020B0602030504020804" pitchFamily="34" charset="0"/>
                  </a:rPr>
                  <a:t>dan prinsip</a:t>
                </a:r>
                <a:endParaRPr lang="en-GB" altLang="id-ID" sz="1600" dirty="0">
                  <a:latin typeface="Eras Medium ITC" panose="020B0602030504020804" pitchFamily="34" charset="0"/>
                </a:endParaRPr>
              </a:p>
            </p:txBody>
          </p:sp>
          <p:sp>
            <p:nvSpPr>
              <p:cNvPr id="19" name="Text Box 17"/>
              <p:cNvSpPr txBox="1">
                <a:spLocks noChangeArrowheads="1"/>
              </p:cNvSpPr>
              <p:nvPr/>
            </p:nvSpPr>
            <p:spPr bwMode="auto">
              <a:xfrm>
                <a:off x="2449" y="2688"/>
                <a:ext cx="790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id-ID" altLang="id-ID" sz="1600" dirty="0" smtClean="0">
                    <a:latin typeface="Eras Medium ITC" panose="020B0602030504020804" pitchFamily="34" charset="0"/>
                  </a:rPr>
                  <a:t>Notasi</a:t>
                </a:r>
              </a:p>
              <a:p>
                <a:pPr algn="ctr"/>
                <a:r>
                  <a:rPr lang="id-ID" altLang="id-ID" sz="1600" dirty="0" smtClean="0">
                    <a:latin typeface="Eras Medium ITC" panose="020B0602030504020804" pitchFamily="34" charset="0"/>
                  </a:rPr>
                  <a:t>Antar muka</a:t>
                </a:r>
                <a:endParaRPr lang="en-GB" altLang="id-ID" sz="1600" dirty="0">
                  <a:latin typeface="Eras Medium ITC" panose="020B0602030504020804" pitchFamily="34" charset="0"/>
                </a:endParaRPr>
              </a:p>
            </p:txBody>
          </p:sp>
          <p:sp>
            <p:nvSpPr>
              <p:cNvPr id="20" name="Text Box 18"/>
              <p:cNvSpPr txBox="1">
                <a:spLocks noChangeArrowheads="1"/>
              </p:cNvSpPr>
              <p:nvPr/>
            </p:nvSpPr>
            <p:spPr bwMode="auto">
              <a:xfrm>
                <a:off x="4512" y="2437"/>
                <a:ext cx="868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id-ID" altLang="id-ID" sz="1600" dirty="0" smtClean="0">
                    <a:latin typeface="Eras Medium ITC" panose="020B0602030504020804" pitchFamily="34" charset="0"/>
                  </a:rPr>
                  <a:t>Sudah tepat?</a:t>
                </a:r>
                <a:endParaRPr lang="en-GB" altLang="id-ID" sz="1600" dirty="0">
                  <a:latin typeface="Eras Medium ITC" panose="020B0602030504020804" pitchFamily="34" charset="0"/>
                </a:endParaRPr>
              </a:p>
            </p:txBody>
          </p:sp>
          <p:sp>
            <p:nvSpPr>
              <p:cNvPr id="21" name="Text Box 19"/>
              <p:cNvSpPr txBox="1">
                <a:spLocks noChangeArrowheads="1"/>
              </p:cNvSpPr>
              <p:nvPr/>
            </p:nvSpPr>
            <p:spPr bwMode="auto">
              <a:xfrm>
                <a:off x="4631" y="3312"/>
                <a:ext cx="855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id-ID" altLang="id-ID" sz="1600" dirty="0" smtClean="0">
                    <a:latin typeface="Eras Medium ITC" panose="020B0602030504020804" pitchFamily="34" charset="0"/>
                  </a:rPr>
                  <a:t>dokumentasi</a:t>
                </a:r>
                <a:endParaRPr lang="en-GB" altLang="id-ID" sz="1600" dirty="0">
                  <a:latin typeface="Eras Medium ITC" panose="020B0602030504020804" pitchFamily="34" charset="0"/>
                </a:endParaRPr>
              </a:p>
            </p:txBody>
          </p:sp>
          <p:sp>
            <p:nvSpPr>
              <p:cNvPr id="22" name="Text Box 20"/>
              <p:cNvSpPr txBox="1">
                <a:spLocks noChangeArrowheads="1"/>
              </p:cNvSpPr>
              <p:nvPr/>
            </p:nvSpPr>
            <p:spPr bwMode="auto">
              <a:xfrm>
                <a:off x="1668" y="3120"/>
                <a:ext cx="605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id-ID" altLang="id-ID" sz="1600" dirty="0" smtClean="0">
                    <a:latin typeface="Eras Medium ITC" panose="020B0602030504020804" pitchFamily="34" charset="0"/>
                  </a:rPr>
                  <a:t>Evaluasi </a:t>
                </a:r>
                <a:endParaRPr lang="en-GB" altLang="id-ID" sz="1600" dirty="0">
                  <a:latin typeface="Eras Medium ITC" panose="020B0602030504020804" pitchFamily="34" charset="0"/>
                </a:endParaRPr>
              </a:p>
            </p:txBody>
          </p:sp>
          <p:sp>
            <p:nvSpPr>
              <p:cNvPr id="23" name="Text Box 21"/>
              <p:cNvSpPr txBox="1">
                <a:spLocks noChangeArrowheads="1"/>
              </p:cNvSpPr>
              <p:nvPr/>
            </p:nvSpPr>
            <p:spPr bwMode="auto">
              <a:xfrm>
                <a:off x="1603" y="1440"/>
                <a:ext cx="739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id-ID" altLang="id-ID" sz="1600" dirty="0" smtClean="0">
                    <a:latin typeface="Eras Medium ITC" panose="020B0602030504020804" pitchFamily="34" charset="0"/>
                  </a:rPr>
                  <a:t>Melakukan</a:t>
                </a:r>
              </a:p>
              <a:p>
                <a:pPr algn="ctr"/>
                <a:r>
                  <a:rPr lang="id-ID" altLang="id-ID" sz="1600" dirty="0" smtClean="0">
                    <a:latin typeface="Eras Medium ITC" panose="020B0602030504020804" pitchFamily="34" charset="0"/>
                  </a:rPr>
                  <a:t>analisa</a:t>
                </a:r>
                <a:endParaRPr lang="en-GB" altLang="id-ID" sz="1600" dirty="0">
                  <a:latin typeface="Eras Medium ITC" panose="020B06020305040208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950930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4363" eaLnBrk="1" hangingPunct="1">
              <a:lnSpc>
                <a:spcPct val="90000"/>
              </a:lnSpc>
              <a:spcBef>
                <a:spcPct val="20000"/>
              </a:spcBef>
            </a:pPr>
            <a:r>
              <a:rPr lang="id-ID" sz="4800" kern="1200" cap="none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+mn-ea"/>
                <a:cs typeface="+mn-cs"/>
              </a:rPr>
              <a:t>FOKUS PADA PENGGUNA</a:t>
            </a:r>
            <a:endParaRPr lang="id-ID" sz="4800" kern="1200" cap="none" dirty="0">
              <a:ln w="11430"/>
              <a:gradFill>
                <a:gsLst>
                  <a:gs pos="0">
                    <a:srgbClr val="FF9929">
                      <a:lumMod val="20000"/>
                      <a:lumOff val="80000"/>
                    </a:srgbClr>
                  </a:gs>
                  <a:gs pos="28000">
                    <a:srgbClr val="F8F57B"/>
                  </a:gs>
                  <a:gs pos="62000">
                    <a:srgbClr val="D5B953"/>
                  </a:gs>
                  <a:gs pos="88000">
                    <a:srgbClr val="D1943B"/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>
                <a:solidFill>
                  <a:schemeClr val="bg1"/>
                </a:solidFill>
              </a:rPr>
              <a:t>s</a:t>
            </a:r>
            <a:r>
              <a:rPr lang="id-ID" dirty="0" smtClean="0">
                <a:solidFill>
                  <a:schemeClr val="bg1"/>
                </a:solidFill>
              </a:rPr>
              <a:t>iapa pengguna, kepribadian, masalah budaya</a:t>
            </a:r>
            <a:endParaRPr lang="id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9070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KENALI PENGGUNA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Siapakah </a:t>
            </a:r>
            <a:r>
              <a:rPr lang="id-ID" dirty="0"/>
              <a:t>mereka?</a:t>
            </a:r>
          </a:p>
          <a:p>
            <a:r>
              <a:rPr lang="id-ID" dirty="0" smtClean="0"/>
              <a:t>Mungkin </a:t>
            </a:r>
            <a:r>
              <a:rPr lang="id-ID" dirty="0"/>
              <a:t>tidak seperti Anda!</a:t>
            </a:r>
          </a:p>
          <a:p>
            <a:r>
              <a:rPr lang="id-ID" dirty="0" smtClean="0"/>
              <a:t>Berbicara </a:t>
            </a:r>
            <a:r>
              <a:rPr lang="id-ID" dirty="0"/>
              <a:t>dengan mereka</a:t>
            </a:r>
          </a:p>
          <a:p>
            <a:r>
              <a:rPr lang="id-ID" dirty="0"/>
              <a:t>M</a:t>
            </a:r>
            <a:r>
              <a:rPr lang="id-ID" dirty="0" smtClean="0"/>
              <a:t>enonton </a:t>
            </a:r>
            <a:r>
              <a:rPr lang="id-ID" dirty="0"/>
              <a:t>mereka</a:t>
            </a:r>
          </a:p>
          <a:p>
            <a:r>
              <a:rPr lang="id-ID" dirty="0" smtClean="0"/>
              <a:t>Gunakan </a:t>
            </a:r>
            <a:r>
              <a:rPr lang="id-ID" dirty="0"/>
              <a:t>imajinasi Anda</a:t>
            </a:r>
          </a:p>
        </p:txBody>
      </p:sp>
      <p:sp>
        <p:nvSpPr>
          <p:cNvPr id="6" name="AutoShape 2" descr="http://www.thefunturret.com/wp-content/uploads/2014/04/hamm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4100" name="Picture 4" descr="http://www.thefunturret.com/wp-content/uploads/2014/04/hamm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176" y="1717694"/>
            <a:ext cx="4355579" cy="485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1311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PERSONAL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Deskripsikan contoh pengguna</a:t>
            </a:r>
          </a:p>
          <a:p>
            <a:pPr lvl="1"/>
            <a:r>
              <a:rPr lang="id-ID" dirty="0" smtClean="0"/>
              <a:t>Belum tentu orang yang nyata</a:t>
            </a:r>
          </a:p>
          <a:p>
            <a:r>
              <a:rPr lang="id-ID" dirty="0" smtClean="0"/>
              <a:t>Digunakan sebagai pengganti penggunanya</a:t>
            </a:r>
          </a:p>
          <a:p>
            <a:pPr lvl="1"/>
            <a:r>
              <a:rPr lang="id-ID" dirty="0" smtClean="0"/>
              <a:t>Apa yang akan dilakukan?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779869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Theme">
      <a:majorFont>
        <a:latin typeface="Helvetica87-CondensedHeavy"/>
        <a:ea typeface="Lucida Sans Unicode"/>
        <a:cs typeface="Lucida Sans Unicode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2772</TotalTime>
  <Words>390</Words>
  <Application>Microsoft Office PowerPoint</Application>
  <PresentationFormat>Widescreen</PresentationFormat>
  <Paragraphs>135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Adobe Kaiti Std R</vt:lpstr>
      <vt:lpstr>Arial</vt:lpstr>
      <vt:lpstr>Calibri</vt:lpstr>
      <vt:lpstr>Courier New</vt:lpstr>
      <vt:lpstr>Eras Bold ITC</vt:lpstr>
      <vt:lpstr>Eras Medium ITC</vt:lpstr>
      <vt:lpstr>Helvetica87-CondensedHeavy</vt:lpstr>
      <vt:lpstr>Lucida Sans Unicode</vt:lpstr>
      <vt:lpstr>Times New Roman</vt:lpstr>
      <vt:lpstr>3_Office Theme</vt:lpstr>
      <vt:lpstr>konsep disain</vt:lpstr>
      <vt:lpstr>TOPIK</vt:lpstr>
      <vt:lpstr>DISAIN</vt:lpstr>
      <vt:lpstr>ATURAN DISAIN</vt:lpstr>
      <vt:lpstr>KESALAHAN PENGGUNA</vt:lpstr>
      <vt:lpstr>PROSES DISAIN</vt:lpstr>
      <vt:lpstr>FOKUS PADA PENGGUNA</vt:lpstr>
      <vt:lpstr>KENALI PENGGUNA</vt:lpstr>
      <vt:lpstr>PERSONAL</vt:lpstr>
      <vt:lpstr>Kasus</vt:lpstr>
      <vt:lpstr>SKENARIO</vt:lpstr>
      <vt:lpstr>SKENARIO</vt:lpstr>
      <vt:lpstr>SKENARIO</vt:lpstr>
      <vt:lpstr>EKSPLORASI KEDALAMAN</vt:lpstr>
      <vt:lpstr>NAVIGASI</vt:lpstr>
      <vt:lpstr>LEVEL</vt:lpstr>
      <vt:lpstr>WEB</vt:lpstr>
      <vt:lpstr>PHYSICAL DEVICES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Marcello Singadji</dc:creator>
  <cp:lastModifiedBy>Marcello Singadji</cp:lastModifiedBy>
  <cp:revision>156</cp:revision>
  <dcterms:created xsi:type="dcterms:W3CDTF">2011-12-05T12:45:36Z</dcterms:created>
  <dcterms:modified xsi:type="dcterms:W3CDTF">2015-03-09T17:28:01Z</dcterms:modified>
</cp:coreProperties>
</file>