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4"/>
  </p:handout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74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A"/>
    <a:srgbClr val="EF3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72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2179C-E81E-4CA0-96B4-2024FC4389AA}" type="datetimeFigureOut">
              <a:rPr lang="id-ID" smtClean="0"/>
              <a:t>02/03/2016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D96AE-C1B4-46E2-A4A0-F7B1ADE00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3075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-12681" y="1924032"/>
            <a:ext cx="12204681" cy="45719"/>
            <a:chOff x="-12681" y="1772816"/>
            <a:chExt cx="12204681" cy="157720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-12681" y="1772816"/>
              <a:ext cx="12192000" cy="157720"/>
            </a:xfrm>
            <a:prstGeom prst="rect">
              <a:avLst/>
            </a:prstGeom>
            <a:solidFill>
              <a:srgbClr val="ED32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" name="Rectangle 8"/>
            <p:cNvSpPr/>
            <p:nvPr userDrawn="1"/>
          </p:nvSpPr>
          <p:spPr bwMode="auto">
            <a:xfrm>
              <a:off x="4439816" y="1772816"/>
              <a:ext cx="4464496" cy="157720"/>
            </a:xfrm>
            <a:prstGeom prst="rect">
              <a:avLst/>
            </a:prstGeom>
            <a:solidFill>
              <a:srgbClr val="0098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8904312" y="1781412"/>
              <a:ext cx="3287688" cy="149124"/>
            </a:xfrm>
            <a:prstGeom prst="rect">
              <a:avLst/>
            </a:prstGeom>
            <a:solidFill>
              <a:srgbClr val="00A85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9021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1330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5470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29191"/>
            <a:ext cx="12192000" cy="12115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597351"/>
            <a:ext cx="1219200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id-ID" sz="1200" i="1" baseline="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Interaksi Manusia Komputer– Marcello Singadji </a:t>
            </a:r>
            <a:endParaRPr lang="id-ID" sz="12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-11617" y="142749"/>
            <a:ext cx="12204681" cy="45719"/>
            <a:chOff x="-12681" y="1772810"/>
            <a:chExt cx="12204681" cy="157730"/>
          </a:xfrm>
        </p:grpSpPr>
        <p:sp>
          <p:nvSpPr>
            <p:cNvPr id="11" name="Rectangle 10"/>
            <p:cNvSpPr/>
            <p:nvPr userDrawn="1"/>
          </p:nvSpPr>
          <p:spPr bwMode="auto">
            <a:xfrm>
              <a:off x="-12681" y="1772816"/>
              <a:ext cx="12192000" cy="157720"/>
            </a:xfrm>
            <a:prstGeom prst="rect">
              <a:avLst/>
            </a:prstGeom>
            <a:solidFill>
              <a:srgbClr val="ED32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" name="Rectangle 11"/>
            <p:cNvSpPr/>
            <p:nvPr userDrawn="1"/>
          </p:nvSpPr>
          <p:spPr bwMode="auto">
            <a:xfrm>
              <a:off x="4439816" y="1772810"/>
              <a:ext cx="4464496" cy="157720"/>
            </a:xfrm>
            <a:prstGeom prst="rect">
              <a:avLst/>
            </a:prstGeom>
            <a:solidFill>
              <a:srgbClr val="0098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>
              <a:off x="8904312" y="1781415"/>
              <a:ext cx="3287688" cy="149125"/>
            </a:xfrm>
            <a:prstGeom prst="rect">
              <a:avLst/>
            </a:prstGeom>
            <a:solidFill>
              <a:srgbClr val="00A85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524" y="155380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764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0461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4529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861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921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59636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23705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49645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11617" y="142749"/>
            <a:ext cx="12204681" cy="45719"/>
            <a:chOff x="-12681" y="1772810"/>
            <a:chExt cx="12204681" cy="15773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-12681" y="1772816"/>
              <a:ext cx="12192000" cy="157720"/>
            </a:xfrm>
            <a:prstGeom prst="rect">
              <a:avLst/>
            </a:prstGeom>
            <a:solidFill>
              <a:srgbClr val="ED323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>
              <a:off x="4439816" y="1772810"/>
              <a:ext cx="4464496" cy="157720"/>
            </a:xfrm>
            <a:prstGeom prst="rect">
              <a:avLst/>
            </a:prstGeom>
            <a:solidFill>
              <a:srgbClr val="0098D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>
              <a:off x="8904312" y="1781415"/>
              <a:ext cx="3287688" cy="149125"/>
            </a:xfrm>
            <a:prstGeom prst="rect">
              <a:avLst/>
            </a:prstGeom>
            <a:solidFill>
              <a:srgbClr val="00A85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id-ID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6536378"/>
            <a:ext cx="316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i="1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Interaksi Manusia Komputer– Marcello Singadji </a:t>
            </a:r>
            <a:endParaRPr lang="id-ID" sz="12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7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800">
          <a:solidFill>
            <a:srgbClr val="FFFFFF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400">
          <a:solidFill>
            <a:srgbClr val="FFFFFF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2000">
          <a:solidFill>
            <a:srgbClr val="FFFFFF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800">
          <a:solidFill>
            <a:srgbClr val="FFFFFF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bg1"/>
        </a:buClr>
        <a:buSzPct val="100000"/>
        <a:buFont typeface="Arial" panose="020B0604020202020204" pitchFamily="34" charset="0"/>
        <a:buChar char="•"/>
        <a:defRPr sz="1400">
          <a:solidFill>
            <a:srgbClr val="FFFFFF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8000" dirty="0" smtClean="0">
                <a:latin typeface="Eras Bold ITC" panose="020B0907030504020204" pitchFamily="34" charset="0"/>
              </a:rPr>
              <a:t>paradigma disain</a:t>
            </a:r>
            <a:endParaRPr lang="id-ID" sz="8000" dirty="0">
              <a:latin typeface="Eras Bold ITC" panose="020B0907030504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775520" y="5661248"/>
            <a:ext cx="952972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0" indent="0" algn="r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2800" i="1" spc="0">
                <a:solidFill>
                  <a:schemeClr val="bg1">
                    <a:lumMod val="50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1pPr>
            <a:lvl2pPr marL="457200" indent="0" algn="ctr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2pPr>
            <a:lvl3pPr marL="914400" indent="0" algn="ctr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3pPr>
            <a:lvl4pPr marL="1371600" indent="0" algn="ctr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4pPr>
            <a:lvl5pPr marL="1828800" indent="0" algn="ctr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5pPr>
            <a:lvl6pPr marL="2286000" indent="0" algn="ctr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FFFFFF"/>
                </a:solidFill>
                <a:latin typeface="+mn-lt"/>
                <a:cs typeface="+mn-cs"/>
              </a:defRPr>
            </a:lvl6pPr>
            <a:lvl7pPr marL="2743200" indent="0" algn="ctr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FFFFFF"/>
                </a:solidFill>
                <a:latin typeface="+mn-lt"/>
                <a:cs typeface="+mn-cs"/>
              </a:defRPr>
            </a:lvl7pPr>
            <a:lvl8pPr marL="3200400" indent="0" algn="ctr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FFFFFF"/>
                </a:solidFill>
                <a:latin typeface="+mn-lt"/>
                <a:cs typeface="+mn-cs"/>
              </a:defRPr>
            </a:lvl8pPr>
            <a:lvl9pPr marL="3657600" indent="0" algn="ctr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FFFFFF"/>
                </a:solidFill>
                <a:latin typeface="+mn-lt"/>
                <a:cs typeface="+mn-cs"/>
              </a:defRPr>
            </a:lvl9pPr>
          </a:lstStyle>
          <a:p>
            <a:r>
              <a:rPr lang="id-ID" i="0" kern="0" dirty="0" smtClean="0">
                <a:solidFill>
                  <a:schemeClr val="bg2">
                    <a:lumMod val="75000"/>
                  </a:schemeClr>
                </a:solidFill>
              </a:rPr>
              <a:t>Interaksi Manusia - Komputer</a:t>
            </a:r>
            <a:endParaRPr lang="en-US" i="0" kern="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sz="1200" i="0" kern="0" dirty="0" smtClean="0">
                <a:solidFill>
                  <a:schemeClr val="bg2">
                    <a:lumMod val="25000"/>
                  </a:schemeClr>
                </a:solidFill>
              </a:rPr>
              <a:t>Marcello Singadji</a:t>
            </a:r>
            <a:r>
              <a:rPr lang="id-ID" sz="1200" i="0" kern="0" dirty="0" smtClean="0">
                <a:solidFill>
                  <a:schemeClr val="bg2">
                    <a:lumMod val="25000"/>
                  </a:schemeClr>
                </a:solidFill>
              </a:rPr>
              <a:t> – marcello.singadji@upj.ac.id, singadji@gmail.com </a:t>
            </a:r>
            <a:endParaRPr lang="id-ID" sz="1200" i="0" kern="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873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 smtClean="0"/>
              <a:t>Time-sharing</a:t>
            </a:r>
            <a:endParaRPr lang="id-ID" altLang="id-ID" dirty="0" smtClean="0"/>
          </a:p>
          <a:p>
            <a:r>
              <a:rPr lang="en-US" altLang="id-ID" dirty="0" smtClean="0"/>
              <a:t>Networking</a:t>
            </a:r>
            <a:endParaRPr lang="id-ID" altLang="id-ID" dirty="0" smtClean="0"/>
          </a:p>
          <a:p>
            <a:r>
              <a:rPr lang="en-US" altLang="id-ID" dirty="0"/>
              <a:t>Graphical </a:t>
            </a:r>
            <a:r>
              <a:rPr lang="en-US" altLang="id-ID" dirty="0" smtClean="0"/>
              <a:t>displays</a:t>
            </a:r>
            <a:endParaRPr lang="id-ID" altLang="id-ID" dirty="0" smtClean="0"/>
          </a:p>
          <a:p>
            <a:r>
              <a:rPr lang="en-US" altLang="id-ID" dirty="0" smtClean="0"/>
              <a:t>Microprocessor</a:t>
            </a:r>
            <a:endParaRPr lang="id-ID" altLang="id-ID" dirty="0" smtClean="0"/>
          </a:p>
          <a:p>
            <a:r>
              <a:rPr lang="id-ID" altLang="id-ID" dirty="0" smtClean="0">
                <a:solidFill>
                  <a:srgbClr val="FF0000"/>
                </a:solidFill>
              </a:rPr>
              <a:t>WWW</a:t>
            </a:r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6492102" y="5477559"/>
            <a:ext cx="2109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Global information</a:t>
            </a:r>
          </a:p>
        </p:txBody>
      </p:sp>
      <p:pic>
        <p:nvPicPr>
          <p:cNvPr id="8194" name="Picture 2" descr="http://faculty.ist.psu.edu/fonseca/images/GFISdup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2172212"/>
            <a:ext cx="7222559" cy="314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342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 smtClean="0"/>
              <a:t>Time-sharing</a:t>
            </a:r>
            <a:endParaRPr lang="id-ID" altLang="id-ID" dirty="0" smtClean="0"/>
          </a:p>
          <a:p>
            <a:r>
              <a:rPr lang="en-US" altLang="id-ID" dirty="0" smtClean="0"/>
              <a:t>Networking</a:t>
            </a:r>
            <a:endParaRPr lang="id-ID" altLang="id-ID" dirty="0" smtClean="0"/>
          </a:p>
          <a:p>
            <a:r>
              <a:rPr lang="en-US" altLang="id-ID" dirty="0"/>
              <a:t>Graphical </a:t>
            </a:r>
            <a:r>
              <a:rPr lang="en-US" altLang="id-ID" dirty="0" smtClean="0"/>
              <a:t>displays</a:t>
            </a:r>
            <a:endParaRPr lang="id-ID" altLang="id-ID" dirty="0" smtClean="0"/>
          </a:p>
          <a:p>
            <a:r>
              <a:rPr lang="en-US" altLang="id-ID" dirty="0" smtClean="0"/>
              <a:t>Microprocessor</a:t>
            </a:r>
            <a:endParaRPr lang="id-ID" altLang="id-ID" dirty="0" smtClean="0"/>
          </a:p>
          <a:p>
            <a:r>
              <a:rPr lang="id-ID" altLang="id-ID" dirty="0" smtClean="0"/>
              <a:t>WWW</a:t>
            </a:r>
          </a:p>
          <a:p>
            <a:r>
              <a:rPr lang="en-US" altLang="id-ID" dirty="0">
                <a:solidFill>
                  <a:srgbClr val="C00000"/>
                </a:solidFill>
              </a:rPr>
              <a:t>Ubiquitous Computing</a:t>
            </a:r>
          </a:p>
          <a:p>
            <a:endParaRPr lang="en-US" altLang="id-ID" dirty="0" smtClean="0"/>
          </a:p>
          <a:p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919536" y="5277977"/>
            <a:ext cx="43564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 err="1">
                <a:latin typeface="Eras Medium ITC" panose="020B0602030504020804" pitchFamily="34" charset="0"/>
              </a:rPr>
              <a:t>Sebuah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simbiosis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dunia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fisik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dan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elektronik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dalam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pelayanan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kegiatan</a:t>
            </a:r>
            <a:r>
              <a:rPr kumimoji="1" lang="en-US" altLang="id-ID" i="1" dirty="0">
                <a:latin typeface="Eras Medium ITC" panose="020B0602030504020804" pitchFamily="34" charset="0"/>
              </a:rPr>
              <a:t> </a:t>
            </a:r>
            <a:r>
              <a:rPr kumimoji="1" lang="en-US" altLang="id-ID" i="1" dirty="0" err="1">
                <a:latin typeface="Eras Medium ITC" panose="020B0602030504020804" pitchFamily="34" charset="0"/>
              </a:rPr>
              <a:t>sehari</a:t>
            </a:r>
            <a:r>
              <a:rPr kumimoji="1" lang="en-US" altLang="id-ID" i="1" dirty="0">
                <a:latin typeface="Eras Medium ITC" panose="020B0602030504020804" pitchFamily="34" charset="0"/>
              </a:rPr>
              <a:t>-hari.</a:t>
            </a:r>
          </a:p>
        </p:txBody>
      </p:sp>
      <p:pic>
        <p:nvPicPr>
          <p:cNvPr id="9218" name="Picture 2" descr="http://2.bp.blogspot.com/-LCZKZep53X0/ToVsYIqqgSI/AAAAAAAAAEQ/E66MyAfn0uo/s1600/U+City+conce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065" y="1736811"/>
            <a:ext cx="567449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3032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11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 E A R N I N G  O B J E C T I V E 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Memahami konsep dan paradigma disain sistem interaktif</a:t>
            </a:r>
          </a:p>
          <a:p>
            <a:r>
              <a:rPr lang="id-ID" dirty="0" smtClean="0"/>
              <a:t>Memahami bagaimana mengembangkan sistem interaktif</a:t>
            </a:r>
          </a:p>
          <a:p>
            <a:r>
              <a:rPr lang="id-ID" dirty="0" smtClean="0"/>
              <a:t>Memahami bagaimana mendemonstrasikan sistem interaktif</a:t>
            </a:r>
          </a:p>
          <a:p>
            <a:r>
              <a:rPr lang="id-ID" dirty="0" smtClean="0"/>
              <a:t>Memahami bagaimana cara mengukur kinerja sistem interaktif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55604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PARADIGMA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Kerangka berfikir teoritis ilmiah dalam disain</a:t>
            </a:r>
          </a:p>
          <a:p>
            <a:pPr lvl="1"/>
            <a:r>
              <a:rPr lang="id-ID" dirty="0" smtClean="0"/>
              <a:t>Penganut Aristoteles, penganut Newton dalam fisika</a:t>
            </a:r>
          </a:p>
          <a:p>
            <a:r>
              <a:rPr lang="id-ID" dirty="0" smtClean="0"/>
              <a:t>Memahami sejarah HCI adalah pemahaman serangkaian perubahan paradigma</a:t>
            </a:r>
          </a:p>
          <a:p>
            <a:endParaRPr lang="id-ID" dirty="0"/>
          </a:p>
        </p:txBody>
      </p:sp>
      <p:pic>
        <p:nvPicPr>
          <p:cNvPr id="1026" name="Picture 2" descr="http://neurobonkers.com/wp-content/uploads/2012/05/Paradigm-Shif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06" b="18388"/>
          <a:stretch/>
        </p:blipFill>
        <p:spPr bwMode="auto">
          <a:xfrm>
            <a:off x="5159896" y="3112833"/>
            <a:ext cx="6213260" cy="347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4013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PARADIGMA INTERAKSI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Perkembangan teknologi komputer menjadikan persepsi hubungan/ komunikasi manusia dan komputer semakin berbeda</a:t>
            </a:r>
          </a:p>
          <a:p>
            <a:endParaRPr lang="id-ID" dirty="0"/>
          </a:p>
        </p:txBody>
      </p:sp>
      <p:pic>
        <p:nvPicPr>
          <p:cNvPr id="2052" name="Picture 4" descr="http://upload.wikimedia.org/wikipedia/commons/2/2a/Amiga-Compu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64" y="2636912"/>
            <a:ext cx="3875691" cy="35656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054" name="Picture 6" descr="http://www.tobii.com/ImageVaultFiles/id_3814/cf_760/Wearable_Eye_Tracking_Tobii_Glasses_2_simulator_d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935" y="3233867"/>
            <a:ext cx="5457825" cy="2371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796971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PERUBAHAN PARADIGMA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>
                <a:solidFill>
                  <a:srgbClr val="C00000"/>
                </a:solidFill>
              </a:rPr>
              <a:t>Batch </a:t>
            </a:r>
            <a:r>
              <a:rPr lang="id-ID" dirty="0" smtClean="0">
                <a:solidFill>
                  <a:srgbClr val="C00000"/>
                </a:solidFill>
              </a:rPr>
              <a:t>processing</a:t>
            </a:r>
          </a:p>
          <a:p>
            <a:endParaRPr lang="id-ID" dirty="0"/>
          </a:p>
        </p:txBody>
      </p:sp>
      <p:pic>
        <p:nvPicPr>
          <p:cNvPr id="3074" name="Picture 2" descr="http://www.ashoknare.com/wp-content/uploads/2009/08/Batch-Processing-in-SO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0" r="63775" b="6551"/>
          <a:stretch/>
        </p:blipFill>
        <p:spPr bwMode="auto">
          <a:xfrm>
            <a:off x="5231904" y="1340768"/>
            <a:ext cx="3024336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400256" y="4090763"/>
            <a:ext cx="2534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Impersonal computing</a:t>
            </a:r>
            <a:endParaRPr kumimoji="1" lang="en-US" altLang="id-ID" sz="2000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526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>
                <a:solidFill>
                  <a:srgbClr val="FF0000"/>
                </a:solidFill>
              </a:rPr>
              <a:t>Time-sharing</a:t>
            </a:r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8286287" y="3784393"/>
            <a:ext cx="2430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Interactive computing</a:t>
            </a:r>
          </a:p>
        </p:txBody>
      </p:sp>
      <p:pic>
        <p:nvPicPr>
          <p:cNvPr id="4100" name="Picture 4" descr="http://upload.wikimedia.org/wikipedia/commons/b/b1/TSS_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79" y="2852936"/>
            <a:ext cx="690271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6857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vtc.co.th/images/product/Home-Networking-Syste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580" y="2234677"/>
            <a:ext cx="675013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 smtClean="0"/>
              <a:t>Time-sharing</a:t>
            </a:r>
            <a:endParaRPr lang="id-ID" altLang="id-ID" dirty="0" smtClean="0"/>
          </a:p>
          <a:p>
            <a:r>
              <a:rPr lang="en-US" altLang="id-ID" dirty="0">
                <a:solidFill>
                  <a:srgbClr val="FF0000"/>
                </a:solidFill>
              </a:rPr>
              <a:t>Networking</a:t>
            </a:r>
            <a:endParaRPr lang="en-US" altLang="id-ID" dirty="0"/>
          </a:p>
          <a:p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4431580" y="6011996"/>
            <a:ext cx="2574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Community computing</a:t>
            </a:r>
          </a:p>
        </p:txBody>
      </p:sp>
    </p:spTree>
    <p:extLst>
      <p:ext uri="{BB962C8B-B14F-4D97-AF65-F5344CB8AC3E}">
        <p14:creationId xmlns:p14="http://schemas.microsoft.com/office/powerpoint/2010/main" val="35060525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hcik4.files.wordpress.com/2008/11/pic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1340768"/>
            <a:ext cx="4854364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 smtClean="0"/>
              <a:t>Time-sharing</a:t>
            </a:r>
            <a:endParaRPr lang="id-ID" altLang="id-ID" dirty="0" smtClean="0"/>
          </a:p>
          <a:p>
            <a:r>
              <a:rPr lang="en-US" altLang="id-ID" dirty="0" smtClean="0"/>
              <a:t>Networking</a:t>
            </a:r>
            <a:endParaRPr lang="id-ID" altLang="id-ID" dirty="0" smtClean="0"/>
          </a:p>
          <a:p>
            <a:r>
              <a:rPr lang="en-US" altLang="id-ID" dirty="0">
                <a:solidFill>
                  <a:srgbClr val="FF0000"/>
                </a:solidFill>
              </a:rPr>
              <a:t>Graphical displays</a:t>
            </a:r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545543" y="5935342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Direct </a:t>
            </a:r>
            <a:r>
              <a:rPr kumimoji="1" lang="en-US" altLang="id-ID" i="1" dirty="0" smtClean="0">
                <a:latin typeface="Eras Medium ITC" panose="020B0602030504020804" pitchFamily="34" charset="0"/>
              </a:rPr>
              <a:t>manipulation</a:t>
            </a:r>
            <a:endParaRPr kumimoji="1" lang="en-US" altLang="id-ID" i="1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693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PERUBAHAN PARADIGMA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Batch </a:t>
            </a:r>
            <a:r>
              <a:rPr lang="id-ID" dirty="0" smtClean="0"/>
              <a:t>processing</a:t>
            </a:r>
          </a:p>
          <a:p>
            <a:r>
              <a:rPr lang="en-US" altLang="id-ID" dirty="0" smtClean="0"/>
              <a:t>Time-sharing</a:t>
            </a:r>
            <a:endParaRPr lang="id-ID" altLang="id-ID" dirty="0" smtClean="0"/>
          </a:p>
          <a:p>
            <a:r>
              <a:rPr lang="en-US" altLang="id-ID" dirty="0" smtClean="0"/>
              <a:t>Networking</a:t>
            </a:r>
            <a:endParaRPr lang="id-ID" altLang="id-ID" dirty="0" smtClean="0"/>
          </a:p>
          <a:p>
            <a:r>
              <a:rPr lang="en-US" altLang="id-ID" dirty="0"/>
              <a:t>Graphical </a:t>
            </a:r>
            <a:r>
              <a:rPr lang="en-US" altLang="id-ID" dirty="0" smtClean="0"/>
              <a:t>displays</a:t>
            </a:r>
            <a:endParaRPr lang="id-ID" altLang="id-ID" dirty="0" smtClean="0"/>
          </a:p>
          <a:p>
            <a:r>
              <a:rPr lang="en-US" altLang="id-ID" dirty="0">
                <a:solidFill>
                  <a:srgbClr val="FF0000"/>
                </a:solidFill>
              </a:rPr>
              <a:t>Microprocessor</a:t>
            </a:r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en-US" alt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5825188" y="5281098"/>
            <a:ext cx="2233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1" lang="en-US" altLang="id-ID" i="1" dirty="0">
                <a:latin typeface="Eras Medium ITC" panose="020B0602030504020804" pitchFamily="34" charset="0"/>
              </a:rPr>
              <a:t>Personal </a:t>
            </a:r>
            <a:r>
              <a:rPr kumimoji="1" lang="en-US" altLang="id-ID" i="1" dirty="0" smtClean="0">
                <a:latin typeface="Eras Medium ITC" panose="020B0602030504020804" pitchFamily="34" charset="0"/>
              </a:rPr>
              <a:t>computing</a:t>
            </a:r>
            <a:endParaRPr kumimoji="1" lang="en-US" altLang="id-ID" i="1" dirty="0">
              <a:latin typeface="Eras Medium ITC" panose="020B0602030504020804" pitchFamily="34" charset="0"/>
            </a:endParaRPr>
          </a:p>
        </p:txBody>
      </p:sp>
      <p:pic>
        <p:nvPicPr>
          <p:cNvPr id="7170" name="Picture 2" descr="http://media10.connectedsocialmedia.com/intel/04/5078/Intel_Daniel_Beyer_Microprocessor_Landsca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2225402"/>
            <a:ext cx="4572000" cy="25717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7172" name="Picture 4" descr="http://www.ganssle.com/images/tm40-typmic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806" y="3644403"/>
            <a:ext cx="2667000" cy="23526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326371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</TotalTime>
  <Words>169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Adobe Kaiti Std R</vt:lpstr>
      <vt:lpstr>Arial</vt:lpstr>
      <vt:lpstr>Calibri</vt:lpstr>
      <vt:lpstr>Eras Bold ITC</vt:lpstr>
      <vt:lpstr>Eras Medium ITC</vt:lpstr>
      <vt:lpstr>Helvetica87-CondensedHeavy</vt:lpstr>
      <vt:lpstr>Lucida Sans Unicode</vt:lpstr>
      <vt:lpstr>Monotype Sorts</vt:lpstr>
      <vt:lpstr>Times New Roman</vt:lpstr>
      <vt:lpstr>4_Office Theme</vt:lpstr>
      <vt:lpstr>paradigma disain</vt:lpstr>
      <vt:lpstr>L E A R N I N G  O B J E C T I V E S</vt:lpstr>
      <vt:lpstr>PARADIGMA</vt:lpstr>
      <vt:lpstr>PARADIGMA INTERAKSI</vt:lpstr>
      <vt:lpstr>PERUBAHAN PARADIGMA</vt:lpstr>
      <vt:lpstr>PERUBAHAN PARADIGMA</vt:lpstr>
      <vt:lpstr>PERUBAHAN PARADIGMA</vt:lpstr>
      <vt:lpstr>PERUBAHAN PARADIGMA</vt:lpstr>
      <vt:lpstr>PERUBAHAN PARADIGMA</vt:lpstr>
      <vt:lpstr>PERUBAHAN PARADIGMA</vt:lpstr>
      <vt:lpstr>PERUBAHAN PARADIGMA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Marcello Singadji</dc:creator>
  <cp:lastModifiedBy>Marcello Singadji</cp:lastModifiedBy>
  <cp:revision>141</cp:revision>
  <dcterms:created xsi:type="dcterms:W3CDTF">2011-12-05T12:45:36Z</dcterms:created>
  <dcterms:modified xsi:type="dcterms:W3CDTF">2016-03-02T03:30:01Z</dcterms:modified>
</cp:coreProperties>
</file>