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6"/>
  </p:handoutMasterIdLst>
  <p:sldIdLst>
    <p:sldId id="288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7" r:id="rId13"/>
    <p:sldId id="286" r:id="rId14"/>
    <p:sldId id="274" r:id="rId15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DA"/>
    <a:srgbClr val="EF32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720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2179C-E81E-4CA0-96B4-2024FC4389AA}" type="datetimeFigureOut">
              <a:rPr lang="id-ID" smtClean="0"/>
              <a:t>23/02/2016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D96AE-C1B4-46E2-A4A0-F7B1ADE00F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3075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040" y="2895600"/>
            <a:ext cx="10363200" cy="1470025"/>
          </a:xfrm>
        </p:spPr>
        <p:txBody>
          <a:bodyPr/>
          <a:lstStyle>
            <a:lvl1pPr marL="0" indent="0" algn="r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GB" sz="54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Eras Medium ITC" panose="020B0602030504020804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-12681" y="-383"/>
            <a:ext cx="12192000" cy="1989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1971" y="5373216"/>
            <a:ext cx="12192000" cy="14847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0"/>
          <a:stretch/>
        </p:blipFill>
        <p:spPr>
          <a:xfrm>
            <a:off x="143339" y="44624"/>
            <a:ext cx="4008445" cy="188591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0840" y="5373216"/>
            <a:ext cx="8534400" cy="1440160"/>
          </a:xfrm>
        </p:spPr>
        <p:txBody>
          <a:bodyPr/>
          <a:lstStyle>
            <a:lvl1pPr marL="0" indent="0" algn="r">
              <a:buNone/>
              <a:defRPr i="1" spc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6" y="5410200"/>
            <a:ext cx="2780184" cy="1344240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>
            <a:off x="-12681" y="1924032"/>
            <a:ext cx="12204681" cy="45719"/>
            <a:chOff x="-12681" y="1772816"/>
            <a:chExt cx="12204681" cy="157720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-12681" y="1772816"/>
              <a:ext cx="12192000" cy="157720"/>
            </a:xfrm>
            <a:prstGeom prst="rect">
              <a:avLst/>
            </a:prstGeom>
            <a:solidFill>
              <a:srgbClr val="ED32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>
              <a:off x="4439816" y="1772816"/>
              <a:ext cx="4464496" cy="157720"/>
            </a:xfrm>
            <a:prstGeom prst="rect">
              <a:avLst/>
            </a:prstGeom>
            <a:solidFill>
              <a:srgbClr val="0098D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" name="Rectangle 10"/>
            <p:cNvSpPr/>
            <p:nvPr userDrawn="1"/>
          </p:nvSpPr>
          <p:spPr bwMode="auto">
            <a:xfrm>
              <a:off x="8904312" y="1781412"/>
              <a:ext cx="3287688" cy="149124"/>
            </a:xfrm>
            <a:prstGeom prst="rect">
              <a:avLst/>
            </a:prstGeom>
            <a:solidFill>
              <a:srgbClr val="00A85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38867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9505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07451" y="496889"/>
            <a:ext cx="2713567" cy="616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1" y="496889"/>
            <a:ext cx="7937500" cy="616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5054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556791"/>
            <a:ext cx="12192000" cy="504056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strike="noStrik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84" y="1628799"/>
            <a:ext cx="10837333" cy="4824537"/>
          </a:xfrm>
        </p:spPr>
        <p:txBody>
          <a:bodyPr/>
          <a:lstStyle>
            <a:lvl1pPr>
              <a:defRPr>
                <a:latin typeface="Eras Medium ITC" panose="020B0602030504020804" pitchFamily="34" charset="0"/>
              </a:defRPr>
            </a:lvl1pPr>
            <a:lvl2pPr>
              <a:buClr>
                <a:schemeClr val="accent6">
                  <a:lumMod val="50000"/>
                </a:schemeClr>
              </a:buClr>
              <a:defRPr>
                <a:solidFill>
                  <a:schemeClr val="accent6">
                    <a:lumMod val="75000"/>
                  </a:schemeClr>
                </a:solidFill>
                <a:latin typeface="Eras Medium ITC" panose="020B0602030504020804" pitchFamily="34" charset="0"/>
              </a:defRPr>
            </a:lvl2pPr>
            <a:lvl3pPr>
              <a:buClr>
                <a:srgbClr val="C00000"/>
              </a:buClr>
              <a:defRPr>
                <a:solidFill>
                  <a:srgbClr val="C00000"/>
                </a:solidFill>
                <a:latin typeface="Eras Medium ITC" panose="020B0602030504020804" pitchFamily="34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accent1">
                    <a:lumMod val="75000"/>
                  </a:schemeClr>
                </a:solidFill>
                <a:latin typeface="Eras Medium ITC" panose="020B0602030504020804" pitchFamily="34" charset="0"/>
              </a:defRPr>
            </a:lvl4pPr>
            <a:lvl5pPr>
              <a:defRPr>
                <a:latin typeface="Eras Medium ITC" panose="020B06020305040208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2459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55216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556791"/>
            <a:ext cx="12192000" cy="504056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683684" y="1556792"/>
            <a:ext cx="5317067" cy="5112569"/>
          </a:xfrm>
        </p:spPr>
        <p:txBody>
          <a:bodyPr/>
          <a:lstStyle>
            <a:lvl1pPr>
              <a:defRPr>
                <a:latin typeface="Eras Medium ITC" panose="020B0602030504020804" pitchFamily="34" charset="0"/>
              </a:defRPr>
            </a:lvl1pPr>
            <a:lvl2pPr>
              <a:buClr>
                <a:schemeClr val="accent6">
                  <a:lumMod val="50000"/>
                </a:schemeClr>
              </a:buClr>
              <a:defRPr>
                <a:solidFill>
                  <a:schemeClr val="accent6">
                    <a:lumMod val="75000"/>
                  </a:schemeClr>
                </a:solidFill>
                <a:latin typeface="Eras Medium ITC" panose="020B0602030504020804" pitchFamily="34" charset="0"/>
              </a:defRPr>
            </a:lvl2pPr>
            <a:lvl3pPr>
              <a:buClr>
                <a:srgbClr val="C00000"/>
              </a:buClr>
              <a:defRPr>
                <a:solidFill>
                  <a:srgbClr val="C00000"/>
                </a:solidFill>
                <a:latin typeface="Eras Medium ITC" panose="020B0602030504020804" pitchFamily="34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accent1">
                    <a:lumMod val="75000"/>
                  </a:schemeClr>
                </a:solidFill>
                <a:latin typeface="Eras Medium ITC" panose="020B0602030504020804" pitchFamily="34" charset="0"/>
              </a:defRPr>
            </a:lvl4pPr>
            <a:lvl5pPr>
              <a:defRPr>
                <a:latin typeface="Eras Medium ITC" panose="020B06020305040208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6207197" y="1556792"/>
            <a:ext cx="5317067" cy="5112569"/>
          </a:xfrm>
        </p:spPr>
        <p:txBody>
          <a:bodyPr/>
          <a:lstStyle>
            <a:lvl1pPr>
              <a:defRPr>
                <a:latin typeface="Eras Medium ITC" panose="020B0602030504020804" pitchFamily="34" charset="0"/>
              </a:defRPr>
            </a:lvl1pPr>
            <a:lvl2pPr>
              <a:buClr>
                <a:schemeClr val="accent6">
                  <a:lumMod val="50000"/>
                </a:schemeClr>
              </a:buClr>
              <a:defRPr>
                <a:solidFill>
                  <a:schemeClr val="accent6">
                    <a:lumMod val="75000"/>
                  </a:schemeClr>
                </a:solidFill>
                <a:latin typeface="Eras Medium ITC" panose="020B0602030504020804" pitchFamily="34" charset="0"/>
              </a:defRPr>
            </a:lvl2pPr>
            <a:lvl3pPr>
              <a:buClr>
                <a:srgbClr val="C00000"/>
              </a:buClr>
              <a:defRPr>
                <a:solidFill>
                  <a:srgbClr val="C00000"/>
                </a:solidFill>
                <a:latin typeface="Eras Medium ITC" panose="020B0602030504020804" pitchFamily="34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accent1">
                    <a:lumMod val="75000"/>
                  </a:schemeClr>
                </a:solidFill>
                <a:latin typeface="Eras Medium ITC" panose="020B0602030504020804" pitchFamily="34" charset="0"/>
              </a:defRPr>
            </a:lvl4pPr>
            <a:lvl5pPr>
              <a:defRPr>
                <a:latin typeface="Eras Medium ITC" panose="020B06020305040208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0338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1556791"/>
            <a:ext cx="12192000" cy="504056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609600" y="2174874"/>
            <a:ext cx="5391151" cy="4422477"/>
          </a:xfrm>
        </p:spPr>
        <p:txBody>
          <a:bodyPr/>
          <a:lstStyle>
            <a:lvl1pPr>
              <a:defRPr>
                <a:latin typeface="Eras Medium ITC" panose="020B0602030504020804" pitchFamily="34" charset="0"/>
              </a:defRPr>
            </a:lvl1pPr>
            <a:lvl2pPr>
              <a:buClr>
                <a:schemeClr val="accent6">
                  <a:lumMod val="50000"/>
                </a:schemeClr>
              </a:buClr>
              <a:defRPr>
                <a:solidFill>
                  <a:schemeClr val="accent6">
                    <a:lumMod val="75000"/>
                  </a:schemeClr>
                </a:solidFill>
                <a:latin typeface="Eras Medium ITC" panose="020B0602030504020804" pitchFamily="34" charset="0"/>
              </a:defRPr>
            </a:lvl2pPr>
            <a:lvl3pPr>
              <a:buClr>
                <a:srgbClr val="C00000"/>
              </a:buClr>
              <a:defRPr>
                <a:solidFill>
                  <a:srgbClr val="C00000"/>
                </a:solidFill>
                <a:latin typeface="Eras Medium ITC" panose="020B0602030504020804" pitchFamily="34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accent1">
                    <a:lumMod val="75000"/>
                  </a:schemeClr>
                </a:solidFill>
                <a:latin typeface="Eras Medium ITC" panose="020B0602030504020804" pitchFamily="34" charset="0"/>
              </a:defRPr>
            </a:lvl4pPr>
            <a:lvl5pPr>
              <a:defRPr>
                <a:latin typeface="Eras Medium ITC" panose="020B06020305040208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6207197" y="2174874"/>
            <a:ext cx="5375203" cy="4422477"/>
          </a:xfrm>
        </p:spPr>
        <p:txBody>
          <a:bodyPr/>
          <a:lstStyle>
            <a:lvl1pPr>
              <a:defRPr>
                <a:latin typeface="Eras Medium ITC" panose="020B0602030504020804" pitchFamily="34" charset="0"/>
              </a:defRPr>
            </a:lvl1pPr>
            <a:lvl2pPr>
              <a:buClr>
                <a:schemeClr val="accent6">
                  <a:lumMod val="50000"/>
                </a:schemeClr>
              </a:buClr>
              <a:defRPr>
                <a:solidFill>
                  <a:schemeClr val="accent6">
                    <a:lumMod val="75000"/>
                  </a:schemeClr>
                </a:solidFill>
                <a:latin typeface="Eras Medium ITC" panose="020B0602030504020804" pitchFamily="34" charset="0"/>
              </a:defRPr>
            </a:lvl2pPr>
            <a:lvl3pPr>
              <a:buClr>
                <a:srgbClr val="C00000"/>
              </a:buClr>
              <a:defRPr>
                <a:solidFill>
                  <a:srgbClr val="C00000"/>
                </a:solidFill>
                <a:latin typeface="Eras Medium ITC" panose="020B0602030504020804" pitchFamily="34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accent1">
                    <a:lumMod val="75000"/>
                  </a:schemeClr>
                </a:solidFill>
                <a:latin typeface="Eras Medium ITC" panose="020B0602030504020804" pitchFamily="34" charset="0"/>
              </a:defRPr>
            </a:lvl4pPr>
            <a:lvl5pPr>
              <a:defRPr>
                <a:latin typeface="Eras Medium ITC" panose="020B06020305040208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7708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1232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91833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52842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23835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89000"/>
              </a:schemeClr>
            </a:gs>
            <a:gs pos="3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1" y="261854"/>
            <a:ext cx="8693612" cy="107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684" y="1556791"/>
            <a:ext cx="10837333" cy="48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27382" y="6575567"/>
            <a:ext cx="3259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i="1" baseline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Interaksi Manusia Komputer– Marcello Singadji </a:t>
            </a:r>
            <a:endParaRPr lang="id-ID" sz="12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-11617" y="1511073"/>
            <a:ext cx="12204681" cy="45719"/>
            <a:chOff x="-12681" y="1772810"/>
            <a:chExt cx="12204681" cy="157730"/>
          </a:xfrm>
        </p:grpSpPr>
        <p:sp>
          <p:nvSpPr>
            <p:cNvPr id="16" name="Rectangle 15"/>
            <p:cNvSpPr/>
            <p:nvPr userDrawn="1"/>
          </p:nvSpPr>
          <p:spPr bwMode="auto">
            <a:xfrm>
              <a:off x="-12681" y="1772814"/>
              <a:ext cx="12192000" cy="157719"/>
            </a:xfrm>
            <a:prstGeom prst="rect">
              <a:avLst/>
            </a:prstGeom>
            <a:solidFill>
              <a:srgbClr val="ED32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>
              <a:off x="4439816" y="1772810"/>
              <a:ext cx="4464496" cy="157720"/>
            </a:xfrm>
            <a:prstGeom prst="rect">
              <a:avLst/>
            </a:prstGeom>
            <a:solidFill>
              <a:srgbClr val="0098D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>
              <a:off x="8904312" y="1781415"/>
              <a:ext cx="3287688" cy="149125"/>
            </a:xfrm>
            <a:prstGeom prst="rect">
              <a:avLst/>
            </a:prstGeom>
            <a:solidFill>
              <a:srgbClr val="00A85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581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Eras Medium ITC" panose="020B0602030504020804" pitchFamily="34" charset="0"/>
          <a:ea typeface="Adobe Kaiti Std R" panose="02020400000000000000" pitchFamily="18" charset="-128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Eras Medium ITC" panose="020B0602030504020804" pitchFamily="34" charset="0"/>
          <a:ea typeface="+mn-ea"/>
          <a:cs typeface="+mn-cs"/>
        </a:defRPr>
      </a:lvl1pPr>
      <a:lvl2pPr marL="800100" indent="-342900" algn="l" defTabSz="44926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400">
          <a:solidFill>
            <a:schemeClr val="tx1"/>
          </a:solidFill>
          <a:latin typeface="Eras Medium ITC" panose="020B0602030504020804" pitchFamily="34" charset="0"/>
          <a:cs typeface="+mn-cs"/>
        </a:defRPr>
      </a:lvl2pPr>
      <a:lvl3pPr marL="1200150" indent="-285750" algn="l" defTabSz="449263" rtl="0" eaLnBrk="0" fontAlgn="base" hangingPunct="0">
        <a:spcBef>
          <a:spcPts val="45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Eras Medium ITC" panose="020B0602030504020804" pitchFamily="34" charset="0"/>
          <a:cs typeface="+mn-cs"/>
        </a:defRPr>
      </a:lvl3pPr>
      <a:lvl4pPr marL="1657350" indent="-285750" algn="l" defTabSz="449263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800">
          <a:solidFill>
            <a:schemeClr val="tx1"/>
          </a:solidFill>
          <a:latin typeface="Eras Medium ITC" panose="020B0602030504020804" pitchFamily="34" charset="0"/>
          <a:cs typeface="+mn-cs"/>
        </a:defRPr>
      </a:lvl4pPr>
      <a:lvl5pPr marL="2114550" indent="-285750" algn="l" defTabSz="449263" rtl="0" eaLnBrk="0" fontAlgn="base" hangingPunct="0">
        <a:spcBef>
          <a:spcPts val="35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400">
          <a:solidFill>
            <a:schemeClr val="tx1"/>
          </a:solidFill>
          <a:latin typeface="Eras Medium ITC" panose="020B0602030504020804" pitchFamily="34" charset="0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8000" dirty="0" smtClean="0">
                <a:latin typeface="Eras Bold ITC" panose="020B0907030504020204" pitchFamily="34" charset="0"/>
              </a:rPr>
              <a:t>interaksi</a:t>
            </a:r>
            <a:endParaRPr lang="id-ID" sz="8000" dirty="0">
              <a:latin typeface="Eras Bold ITC" panose="020B0907030504020204" pitchFamily="34" charset="0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775520" y="5661248"/>
            <a:ext cx="9529720" cy="1008112"/>
          </a:xfrm>
        </p:spPr>
        <p:txBody>
          <a:bodyPr/>
          <a:lstStyle/>
          <a:p>
            <a:r>
              <a:rPr lang="id-ID" i="0" dirty="0" smtClean="0"/>
              <a:t>Interaksi Manusia - Komputer</a:t>
            </a:r>
            <a:endParaRPr lang="en-US" i="0" dirty="0" smtClean="0"/>
          </a:p>
          <a:p>
            <a:r>
              <a:rPr lang="en-US" sz="1200" i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Marcello Singadji</a:t>
            </a:r>
            <a:r>
              <a:rPr lang="id-ID" sz="1200" i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– marcello.singadji@upj.ac.id</a:t>
            </a:r>
            <a:r>
              <a:rPr lang="id-ID" sz="1200" i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  <a:r>
              <a:rPr lang="id-ID" sz="1200" i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singadji@gmail.com </a:t>
            </a:r>
            <a:endParaRPr lang="id-ID" sz="1200" i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6873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ERGONOMIS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Memahami karakteristik fisik interaksi</a:t>
            </a:r>
          </a:p>
          <a:p>
            <a:r>
              <a:rPr lang="id-ID" dirty="0" smtClean="0"/>
              <a:t>Memahami faktor manusia dalam interaksi</a:t>
            </a:r>
          </a:p>
          <a:p>
            <a:r>
              <a:rPr lang="id-ID" dirty="0" smtClean="0"/>
              <a:t>Mendefenisikan standar dan pedoman untuk merancang aspek-aspek tertentu dari sistem</a:t>
            </a:r>
          </a:p>
        </p:txBody>
      </p:sp>
    </p:spTree>
    <p:extLst>
      <p:ext uri="{BB962C8B-B14F-4D97-AF65-F5344CB8AC3E}">
        <p14:creationId xmlns:p14="http://schemas.microsoft.com/office/powerpoint/2010/main" val="4580242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ERGONOMIS: contoh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Pengaturan kontrol dan tampilan</a:t>
            </a:r>
          </a:p>
          <a:p>
            <a:pPr lvl="1"/>
            <a:r>
              <a:rPr lang="id-ID" dirty="0" smtClean="0"/>
              <a:t>Dikelompkan sesuai dengan fungsinya atau frekuensi penggunaanya, atau berurutan</a:t>
            </a:r>
          </a:p>
          <a:p>
            <a:r>
              <a:rPr lang="id-ID" dirty="0" smtClean="0"/>
              <a:t>Lingkukan sekitar</a:t>
            </a:r>
          </a:p>
          <a:p>
            <a:r>
              <a:rPr lang="id-ID" dirty="0" smtClean="0"/>
              <a:t>Masalah kesehatan</a:t>
            </a:r>
          </a:p>
          <a:p>
            <a:r>
              <a:rPr lang="id-ID" dirty="0" smtClean="0"/>
              <a:t>Penggunaan warna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325418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Gaya interaksi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028024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GAYA INTERAKSI UMUM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 line </a:t>
            </a:r>
            <a:r>
              <a:rPr lang="en-US" dirty="0" smtClean="0"/>
              <a:t>interface</a:t>
            </a:r>
            <a:endParaRPr lang="en-US" dirty="0"/>
          </a:p>
          <a:p>
            <a:r>
              <a:rPr lang="en-US" dirty="0"/>
              <a:t>menus</a:t>
            </a:r>
          </a:p>
          <a:p>
            <a:r>
              <a:rPr lang="en-US" dirty="0"/>
              <a:t>natural </a:t>
            </a:r>
            <a:r>
              <a:rPr lang="en-US" dirty="0" smtClean="0"/>
              <a:t>language</a:t>
            </a:r>
            <a:endParaRPr lang="en-US" dirty="0"/>
          </a:p>
          <a:p>
            <a:r>
              <a:rPr lang="en-US" dirty="0"/>
              <a:t>question/answer and query </a:t>
            </a:r>
            <a:r>
              <a:rPr lang="en-US" dirty="0" smtClean="0"/>
              <a:t>dialogue</a:t>
            </a:r>
            <a:endParaRPr lang="en-US" dirty="0"/>
          </a:p>
          <a:p>
            <a:r>
              <a:rPr lang="en-US" dirty="0"/>
              <a:t>form-fills and </a:t>
            </a:r>
            <a:r>
              <a:rPr lang="en-US" dirty="0" smtClean="0"/>
              <a:t>spreadsheets</a:t>
            </a:r>
            <a:endParaRPr lang="en-US" dirty="0"/>
          </a:p>
          <a:p>
            <a:r>
              <a:rPr lang="en-US" dirty="0"/>
              <a:t>WIMP (windows, icons, menus and pointers)</a:t>
            </a:r>
          </a:p>
          <a:p>
            <a:r>
              <a:rPr lang="en-US" dirty="0"/>
              <a:t>point and click</a:t>
            </a:r>
          </a:p>
          <a:p>
            <a:r>
              <a:rPr lang="en-US" dirty="0"/>
              <a:t>three–dimensional interfaces</a:t>
            </a:r>
          </a:p>
        </p:txBody>
      </p:sp>
    </p:spTree>
    <p:extLst>
      <p:ext uri="{BB962C8B-B14F-4D97-AF65-F5344CB8AC3E}">
        <p14:creationId xmlns:p14="http://schemas.microsoft.com/office/powerpoint/2010/main" val="28088255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2207568" y="299695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i="0" dirty="0" err="1" smtClean="0">
                <a:latin typeface="Eras Bold ITC" panose="020B0907030504020204" pitchFamily="34" charset="0"/>
              </a:rPr>
              <a:t>sekian</a:t>
            </a:r>
            <a:endParaRPr lang="id-ID" sz="6600" i="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3114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OVERVIEW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Memahami model interaksi untuk menterjemahkan apa yang diinginkan oleh pengguna dan apa yang tidak dapat dikerjakan oleh sistem</a:t>
            </a:r>
          </a:p>
          <a:p>
            <a:r>
              <a:rPr lang="id-ID" dirty="0" smtClean="0"/>
              <a:t>Memahami betapa pentingnya aspek ergonomis sangat mempengaruhi efektivitas</a:t>
            </a:r>
          </a:p>
          <a:p>
            <a:r>
              <a:rPr lang="id-ID" dirty="0" smtClean="0"/>
              <a:t>Memahami pengaruh gaya interaksi antara pengguna dangen sistem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721876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INTERAKSI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model interaksi</a:t>
            </a:r>
          </a:p>
          <a:p>
            <a:pPr lvl="1"/>
            <a:r>
              <a:rPr lang="id-ID" dirty="0"/>
              <a:t>sebagai penterjemah antara pengguna dan sistem</a:t>
            </a:r>
          </a:p>
          <a:p>
            <a:r>
              <a:rPr lang="id-ID" dirty="0"/>
              <a:t>ergonimis</a:t>
            </a:r>
          </a:p>
          <a:p>
            <a:pPr lvl="1"/>
            <a:r>
              <a:rPr lang="id-ID" dirty="0"/>
              <a:t>krakteristik fisik sebuah interaksi</a:t>
            </a:r>
          </a:p>
          <a:p>
            <a:r>
              <a:rPr lang="id-ID" dirty="0"/>
              <a:t>gaya interaksi</a:t>
            </a:r>
          </a:p>
          <a:p>
            <a:pPr lvl="1"/>
            <a:r>
              <a:rPr lang="id-ID" dirty="0"/>
              <a:t>sifat interaksi manusia/ sistem</a:t>
            </a:r>
          </a:p>
          <a:p>
            <a:r>
              <a:rPr lang="id-ID" dirty="0"/>
              <a:t>konteks</a:t>
            </a:r>
          </a:p>
          <a:p>
            <a:pPr lvl="1"/>
            <a:r>
              <a:rPr lang="id-ID" dirty="0"/>
              <a:t>sosial, organisasi, motivasi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307358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APA ITU INTERAKSI?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3200" dirty="0" smtClean="0"/>
              <a:t>Komunikasi </a:t>
            </a:r>
          </a:p>
          <a:p>
            <a:pPr lvl="1"/>
            <a:r>
              <a:rPr lang="id-ID" sz="2800" dirty="0" smtClean="0"/>
              <a:t>Antara pengguna dengan komputer</a:t>
            </a:r>
            <a:endParaRPr lang="id-ID" sz="2800" dirty="0"/>
          </a:p>
        </p:txBody>
      </p:sp>
      <p:pic>
        <p:nvPicPr>
          <p:cNvPr id="9" name="Picture 13" descr="http://naupress.narotama.ac.id/gambar/student-comput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112" y="1753684"/>
            <a:ext cx="4248472" cy="4430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77152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MODEL INTERAKSI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400" dirty="0" smtClean="0"/>
              <a:t>Dengan model interaksi membantu untuk memahami perilaku yang kompleks dan sistem yang kompleks</a:t>
            </a:r>
          </a:p>
          <a:p>
            <a:r>
              <a:rPr lang="id-ID" sz="2400" dirty="0" smtClean="0"/>
              <a:t>Interaksi melibatkan setidaknya dua peserta: pengguna dan sistem</a:t>
            </a:r>
          </a:p>
          <a:p>
            <a:r>
              <a:rPr lang="id-ID" sz="2400" dirty="0" smtClean="0"/>
              <a:t>Tahapan model interaksi menurut </a:t>
            </a:r>
            <a:r>
              <a:rPr lang="en-GB" altLang="id-ID" sz="2400" dirty="0"/>
              <a:t>Donald </a:t>
            </a:r>
            <a:r>
              <a:rPr lang="en-GB" altLang="id-ID" sz="2400" dirty="0" smtClean="0"/>
              <a:t>Norman</a:t>
            </a:r>
            <a:r>
              <a:rPr lang="id-ID" altLang="id-ID" sz="2400" dirty="0" smtClean="0"/>
              <a:t>:</a:t>
            </a:r>
          </a:p>
          <a:p>
            <a:pPr lvl="1"/>
            <a:r>
              <a:rPr lang="id-ID" sz="2000" dirty="0"/>
              <a:t>Penetapan tujuan (goal)</a:t>
            </a:r>
          </a:p>
          <a:p>
            <a:pPr lvl="1"/>
            <a:r>
              <a:rPr lang="id-ID" sz="2000" dirty="0"/>
              <a:t>Menetapkan maksud (intention)</a:t>
            </a:r>
          </a:p>
          <a:p>
            <a:pPr lvl="1"/>
            <a:r>
              <a:rPr lang="id-ID" sz="2000" dirty="0"/>
              <a:t>Menentukan tindakan</a:t>
            </a:r>
          </a:p>
          <a:p>
            <a:pPr lvl="1"/>
            <a:r>
              <a:rPr lang="id-ID" sz="2000" dirty="0"/>
              <a:t>Melaksanakan tindakan</a:t>
            </a:r>
          </a:p>
          <a:p>
            <a:pPr lvl="1"/>
            <a:r>
              <a:rPr lang="id-ID" sz="2000" dirty="0"/>
              <a:t>Mengetahui status sistem</a:t>
            </a:r>
          </a:p>
          <a:p>
            <a:pPr lvl="1"/>
            <a:r>
              <a:rPr lang="id-ID" sz="2000" dirty="0"/>
              <a:t>Menginterpretasi status sistem</a:t>
            </a:r>
          </a:p>
          <a:p>
            <a:pPr lvl="1"/>
            <a:r>
              <a:rPr lang="id-ID" sz="2000" dirty="0"/>
              <a:t>Mengevaluasi hasil</a:t>
            </a:r>
            <a:endParaRPr lang="id-ID" sz="2000" dirty="0" smtClean="0"/>
          </a:p>
          <a:p>
            <a:pPr lvl="1"/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15042536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PELAKSANAAN DAN EVALUASI</a:t>
            </a:r>
            <a:endParaRPr lang="id-ID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97746" y="1844826"/>
            <a:ext cx="5789615" cy="1604963"/>
            <a:chOff x="1740" y="3120"/>
            <a:chExt cx="3647" cy="1011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3361" y="3840"/>
              <a:ext cx="64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id-ID" sz="2400" dirty="0" smtClean="0">
                  <a:latin typeface="Eras Medium ITC" panose="020B0602030504020804" pitchFamily="34" charset="0"/>
                </a:rPr>
                <a:t>s</a:t>
              </a:r>
              <a:r>
                <a:rPr lang="id-ID" altLang="id-ID" sz="2400" dirty="0" smtClean="0">
                  <a:latin typeface="Eras Medium ITC" panose="020B0602030504020804" pitchFamily="34" charset="0"/>
                </a:rPr>
                <a:t>i</a:t>
              </a:r>
              <a:r>
                <a:rPr lang="en-GB" altLang="id-ID" sz="2400" dirty="0" smtClean="0">
                  <a:latin typeface="Eras Medium ITC" panose="020B0602030504020804" pitchFamily="34" charset="0"/>
                </a:rPr>
                <a:t>stem</a:t>
              </a:r>
              <a:endParaRPr lang="en-GB" altLang="id-ID" sz="2400" dirty="0">
                <a:latin typeface="Eras Medium ITC" panose="020B0602030504020804" pitchFamily="34" charset="0"/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4587" y="3504"/>
              <a:ext cx="80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d-ID" altLang="id-ID" sz="2400" dirty="0" smtClean="0">
                  <a:latin typeface="Eras Medium ITC" panose="020B0602030504020804" pitchFamily="34" charset="0"/>
                </a:rPr>
                <a:t>evaluasi</a:t>
              </a:r>
              <a:endParaRPr lang="en-GB" altLang="id-ID" sz="2400" dirty="0">
                <a:latin typeface="Eras Medium ITC" panose="020B0602030504020804" pitchFamily="34" charset="0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740" y="3502"/>
              <a:ext cx="119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d-ID" altLang="id-ID" sz="2400" dirty="0" smtClean="0">
                  <a:latin typeface="Eras Medium ITC" panose="020B0602030504020804" pitchFamily="34" charset="0"/>
                </a:rPr>
                <a:t>pelaksanaan</a:t>
              </a:r>
              <a:endParaRPr lang="en-GB" altLang="id-ID" sz="2400" dirty="0">
                <a:latin typeface="Eras Medium ITC" panose="020B0602030504020804" pitchFamily="34" charset="0"/>
              </a:endParaRPr>
            </a:p>
          </p:txBody>
        </p: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2955" y="3216"/>
              <a:ext cx="1536" cy="816"/>
              <a:chOff x="1680" y="1104"/>
              <a:chExt cx="1536" cy="816"/>
            </a:xfrm>
          </p:grpSpPr>
          <p:sp>
            <p:nvSpPr>
              <p:cNvPr id="10" name="AutoShape 9"/>
              <p:cNvSpPr>
                <a:spLocks noChangeArrowheads="1"/>
              </p:cNvSpPr>
              <p:nvPr/>
            </p:nvSpPr>
            <p:spPr bwMode="auto">
              <a:xfrm>
                <a:off x="1680" y="1152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id-ID" altLang="id-ID">
                  <a:latin typeface="Eras Medium ITC" panose="020B0602030504020804" pitchFamily="34" charset="0"/>
                </a:endParaRPr>
              </a:p>
            </p:txBody>
          </p:sp>
          <p:sp>
            <p:nvSpPr>
              <p:cNvPr id="11" name="AutoShape 10"/>
              <p:cNvSpPr>
                <a:spLocks noChangeArrowheads="1"/>
              </p:cNvSpPr>
              <p:nvPr/>
            </p:nvSpPr>
            <p:spPr bwMode="auto">
              <a:xfrm flipH="1" flipV="1">
                <a:off x="2832" y="1104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id-ID" altLang="id-ID">
                  <a:latin typeface="Eras Medium ITC" panose="020B0602030504020804" pitchFamily="34" charset="0"/>
                </a:endParaRPr>
              </a:p>
            </p:txBody>
          </p:sp>
        </p:grp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3374" y="3120"/>
              <a:ext cx="67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d-ID" altLang="id-ID" sz="2400" dirty="0" smtClean="0">
                  <a:latin typeface="Eras Medium ITC" panose="020B0602030504020804" pitchFamily="34" charset="0"/>
                </a:rPr>
                <a:t>tujuan</a:t>
              </a:r>
              <a:endParaRPr lang="en-GB" altLang="id-ID" sz="2400" dirty="0">
                <a:latin typeface="Eras Medium ITC" panose="020B0602030504020804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4012159" y="3816295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Penetapan tujuan (goal)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Menetapkan maksud (intention)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Menentukan tindakan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Melaksanakan tindakan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Mengetahui status sistem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Menginterpretasi status sistem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Mengevaluasi hasil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5524871" y="1778254"/>
            <a:ext cx="1219201" cy="606425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367808" y="3816295"/>
            <a:ext cx="4104456" cy="404793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4261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PELAKSANAAN DAN EVALUASI</a:t>
            </a:r>
            <a:endParaRPr lang="id-ID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97746" y="1844826"/>
            <a:ext cx="5789615" cy="1604963"/>
            <a:chOff x="1740" y="3120"/>
            <a:chExt cx="3647" cy="1011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3361" y="3840"/>
              <a:ext cx="64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id-ID" sz="2400" dirty="0" smtClean="0">
                  <a:latin typeface="Eras Medium ITC" panose="020B0602030504020804" pitchFamily="34" charset="0"/>
                </a:rPr>
                <a:t>s</a:t>
              </a:r>
              <a:r>
                <a:rPr lang="id-ID" altLang="id-ID" sz="2400" dirty="0" smtClean="0">
                  <a:latin typeface="Eras Medium ITC" panose="020B0602030504020804" pitchFamily="34" charset="0"/>
                </a:rPr>
                <a:t>i</a:t>
              </a:r>
              <a:r>
                <a:rPr lang="en-GB" altLang="id-ID" sz="2400" dirty="0" smtClean="0">
                  <a:latin typeface="Eras Medium ITC" panose="020B0602030504020804" pitchFamily="34" charset="0"/>
                </a:rPr>
                <a:t>stem</a:t>
              </a:r>
              <a:endParaRPr lang="en-GB" altLang="id-ID" sz="2400" dirty="0">
                <a:latin typeface="Eras Medium ITC" panose="020B0602030504020804" pitchFamily="34" charset="0"/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4587" y="3504"/>
              <a:ext cx="80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d-ID" altLang="id-ID" sz="2400" dirty="0" smtClean="0">
                  <a:latin typeface="Eras Medium ITC" panose="020B0602030504020804" pitchFamily="34" charset="0"/>
                </a:rPr>
                <a:t>evaluasi</a:t>
              </a:r>
              <a:endParaRPr lang="en-GB" altLang="id-ID" sz="2400" dirty="0">
                <a:latin typeface="Eras Medium ITC" panose="020B0602030504020804" pitchFamily="34" charset="0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740" y="3502"/>
              <a:ext cx="119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d-ID" altLang="id-ID" sz="2400" dirty="0" smtClean="0">
                  <a:latin typeface="Eras Medium ITC" panose="020B0602030504020804" pitchFamily="34" charset="0"/>
                </a:rPr>
                <a:t>pelaksanaan</a:t>
              </a:r>
              <a:endParaRPr lang="en-GB" altLang="id-ID" sz="2400" dirty="0">
                <a:latin typeface="Eras Medium ITC" panose="020B0602030504020804" pitchFamily="34" charset="0"/>
              </a:endParaRPr>
            </a:p>
          </p:txBody>
        </p: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2955" y="3216"/>
              <a:ext cx="1536" cy="816"/>
              <a:chOff x="1680" y="1104"/>
              <a:chExt cx="1536" cy="816"/>
            </a:xfrm>
          </p:grpSpPr>
          <p:sp>
            <p:nvSpPr>
              <p:cNvPr id="10" name="AutoShape 9"/>
              <p:cNvSpPr>
                <a:spLocks noChangeArrowheads="1"/>
              </p:cNvSpPr>
              <p:nvPr/>
            </p:nvSpPr>
            <p:spPr bwMode="auto">
              <a:xfrm>
                <a:off x="1680" y="1152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id-ID" altLang="id-ID">
                  <a:latin typeface="Eras Medium ITC" panose="020B0602030504020804" pitchFamily="34" charset="0"/>
                </a:endParaRPr>
              </a:p>
            </p:txBody>
          </p:sp>
          <p:sp>
            <p:nvSpPr>
              <p:cNvPr id="11" name="AutoShape 10"/>
              <p:cNvSpPr>
                <a:spLocks noChangeArrowheads="1"/>
              </p:cNvSpPr>
              <p:nvPr/>
            </p:nvSpPr>
            <p:spPr bwMode="auto">
              <a:xfrm flipH="1" flipV="1">
                <a:off x="2832" y="1104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id-ID" altLang="id-ID">
                  <a:latin typeface="Eras Medium ITC" panose="020B0602030504020804" pitchFamily="34" charset="0"/>
                </a:endParaRPr>
              </a:p>
            </p:txBody>
          </p:sp>
        </p:grp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3374" y="3120"/>
              <a:ext cx="67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d-ID" altLang="id-ID" sz="2400" dirty="0" smtClean="0">
                  <a:latin typeface="Eras Medium ITC" panose="020B0602030504020804" pitchFamily="34" charset="0"/>
                </a:rPr>
                <a:t>tujuan</a:t>
              </a:r>
              <a:endParaRPr lang="en-GB" altLang="id-ID" sz="2400" dirty="0">
                <a:latin typeface="Eras Medium ITC" panose="020B0602030504020804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4012159" y="3816295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Penetapan tujuan (goal)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Menetapkan maksud (intention)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Menentukan tindakan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Melaksanakan tindakan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Mengetahui status sistem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Menginterpretasi status sistem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Mengevaluasi hasil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2854722" y="2306790"/>
            <a:ext cx="2089150" cy="740780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367808" y="4207020"/>
            <a:ext cx="4248472" cy="875759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9204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PELAKSANAAN DAN EVALUASI</a:t>
            </a:r>
            <a:endParaRPr lang="id-ID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97746" y="1844826"/>
            <a:ext cx="5789615" cy="1604963"/>
            <a:chOff x="1740" y="3120"/>
            <a:chExt cx="3647" cy="1011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3361" y="3840"/>
              <a:ext cx="64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id-ID" sz="2400" dirty="0" smtClean="0">
                  <a:latin typeface="Eras Medium ITC" panose="020B0602030504020804" pitchFamily="34" charset="0"/>
                </a:rPr>
                <a:t>s</a:t>
              </a:r>
              <a:r>
                <a:rPr lang="id-ID" altLang="id-ID" sz="2400" dirty="0" smtClean="0">
                  <a:latin typeface="Eras Medium ITC" panose="020B0602030504020804" pitchFamily="34" charset="0"/>
                </a:rPr>
                <a:t>i</a:t>
              </a:r>
              <a:r>
                <a:rPr lang="en-GB" altLang="id-ID" sz="2400" dirty="0" smtClean="0">
                  <a:latin typeface="Eras Medium ITC" panose="020B0602030504020804" pitchFamily="34" charset="0"/>
                </a:rPr>
                <a:t>stem</a:t>
              </a:r>
              <a:endParaRPr lang="en-GB" altLang="id-ID" sz="2400" dirty="0">
                <a:latin typeface="Eras Medium ITC" panose="020B0602030504020804" pitchFamily="34" charset="0"/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4587" y="3504"/>
              <a:ext cx="80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d-ID" altLang="id-ID" sz="2400" dirty="0" smtClean="0">
                  <a:latin typeface="Eras Medium ITC" panose="020B0602030504020804" pitchFamily="34" charset="0"/>
                </a:rPr>
                <a:t>evaluasi</a:t>
              </a:r>
              <a:endParaRPr lang="en-GB" altLang="id-ID" sz="2400" dirty="0">
                <a:latin typeface="Eras Medium ITC" panose="020B0602030504020804" pitchFamily="34" charset="0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740" y="3502"/>
              <a:ext cx="119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d-ID" altLang="id-ID" sz="2400" dirty="0" smtClean="0">
                  <a:latin typeface="Eras Medium ITC" panose="020B0602030504020804" pitchFamily="34" charset="0"/>
                </a:rPr>
                <a:t>pelaksanaan</a:t>
              </a:r>
              <a:endParaRPr lang="en-GB" altLang="id-ID" sz="2400" dirty="0">
                <a:latin typeface="Eras Medium ITC" panose="020B0602030504020804" pitchFamily="34" charset="0"/>
              </a:endParaRPr>
            </a:p>
          </p:txBody>
        </p: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2955" y="3216"/>
              <a:ext cx="1536" cy="816"/>
              <a:chOff x="1680" y="1104"/>
              <a:chExt cx="1536" cy="816"/>
            </a:xfrm>
          </p:grpSpPr>
          <p:sp>
            <p:nvSpPr>
              <p:cNvPr id="10" name="AutoShape 9"/>
              <p:cNvSpPr>
                <a:spLocks noChangeArrowheads="1"/>
              </p:cNvSpPr>
              <p:nvPr/>
            </p:nvSpPr>
            <p:spPr bwMode="auto">
              <a:xfrm>
                <a:off x="1680" y="1152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id-ID" altLang="id-ID">
                  <a:latin typeface="Eras Medium ITC" panose="020B0602030504020804" pitchFamily="34" charset="0"/>
                </a:endParaRPr>
              </a:p>
            </p:txBody>
          </p:sp>
          <p:sp>
            <p:nvSpPr>
              <p:cNvPr id="11" name="AutoShape 10"/>
              <p:cNvSpPr>
                <a:spLocks noChangeArrowheads="1"/>
              </p:cNvSpPr>
              <p:nvPr/>
            </p:nvSpPr>
            <p:spPr bwMode="auto">
              <a:xfrm flipH="1" flipV="1">
                <a:off x="2832" y="1104"/>
                <a:ext cx="384" cy="768"/>
              </a:xfrm>
              <a:prstGeom prst="curvedRightArrow">
                <a:avLst>
                  <a:gd name="adj1" fmla="val 40000"/>
                  <a:gd name="adj2" fmla="val 80000"/>
                  <a:gd name="adj3" fmla="val 33333"/>
                </a:avLst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id-ID" altLang="id-ID">
                  <a:latin typeface="Eras Medium ITC" panose="020B0602030504020804" pitchFamily="34" charset="0"/>
                </a:endParaRPr>
              </a:p>
            </p:txBody>
          </p:sp>
        </p:grp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3374" y="3120"/>
              <a:ext cx="67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d-ID" altLang="id-ID" sz="2400" dirty="0" smtClean="0">
                  <a:latin typeface="Eras Medium ITC" panose="020B0602030504020804" pitchFamily="34" charset="0"/>
                </a:rPr>
                <a:t>tujuan</a:t>
              </a:r>
              <a:endParaRPr lang="en-GB" altLang="id-ID" sz="2400" dirty="0">
                <a:latin typeface="Eras Medium ITC" panose="020B0602030504020804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4012159" y="3816295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Penetapan tujuan (goal)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Menetapkan maksud (intention)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Menentukan tindakan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Melaksanakan tindakan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Mengetahui status sistem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Menginterpretasi status sistem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Eras Medium ITC" panose="020B0602030504020804" pitchFamily="34" charset="0"/>
              </a:rPr>
              <a:t>Mengevaluasi hasil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7460210" y="2306789"/>
            <a:ext cx="1327151" cy="740780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295800" y="5145529"/>
            <a:ext cx="4248472" cy="875759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806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ergonomis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71229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Helvetica87-CondensedHeavy"/>
        <a:ea typeface="Lucida Sans Unicode"/>
        <a:cs typeface="Lucida Sans Unicode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2134</TotalTime>
  <Words>306</Words>
  <Application>Microsoft Office PowerPoint</Application>
  <PresentationFormat>Widescreen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Adobe Kaiti Std R</vt:lpstr>
      <vt:lpstr>Arial</vt:lpstr>
      <vt:lpstr>Calibri</vt:lpstr>
      <vt:lpstr>Eras Bold ITC</vt:lpstr>
      <vt:lpstr>Eras Medium ITC</vt:lpstr>
      <vt:lpstr>Helvetica87-CondensedHeavy</vt:lpstr>
      <vt:lpstr>Lucida Sans Unicode</vt:lpstr>
      <vt:lpstr>Times New Roman</vt:lpstr>
      <vt:lpstr>2_Office Theme</vt:lpstr>
      <vt:lpstr>interaksi</vt:lpstr>
      <vt:lpstr>OVERVIEW</vt:lpstr>
      <vt:lpstr>INTERAKSI</vt:lpstr>
      <vt:lpstr>APA ITU INTERAKSI?</vt:lpstr>
      <vt:lpstr>MODEL INTERAKSI</vt:lpstr>
      <vt:lpstr>PELAKSANAAN DAN EVALUASI</vt:lpstr>
      <vt:lpstr>PELAKSANAAN DAN EVALUASI</vt:lpstr>
      <vt:lpstr>PELAKSANAAN DAN EVALUASI</vt:lpstr>
      <vt:lpstr>ergonomis</vt:lpstr>
      <vt:lpstr>ERGONOMIS</vt:lpstr>
      <vt:lpstr>ERGONOMIS: contoh</vt:lpstr>
      <vt:lpstr>Gaya interaksi</vt:lpstr>
      <vt:lpstr>GAYA INTERAKSI UMUM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Marcello Singadji</dc:creator>
  <cp:lastModifiedBy>Marcello Singadji</cp:lastModifiedBy>
  <cp:revision>126</cp:revision>
  <dcterms:created xsi:type="dcterms:W3CDTF">2011-12-05T12:45:36Z</dcterms:created>
  <dcterms:modified xsi:type="dcterms:W3CDTF">2016-02-23T02:00:34Z</dcterms:modified>
</cp:coreProperties>
</file>