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3"/>
  </p:notesMasterIdLst>
  <p:sldIdLst>
    <p:sldId id="256" r:id="rId2"/>
    <p:sldId id="297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7" r:id="rId17"/>
    <p:sldId id="313" r:id="rId18"/>
    <p:sldId id="314" r:id="rId19"/>
    <p:sldId id="315" r:id="rId20"/>
    <p:sldId id="316" r:id="rId21"/>
    <p:sldId id="296" r:id="rId22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89946" autoAdjust="0"/>
  </p:normalViewPr>
  <p:slideViewPr>
    <p:cSldViewPr>
      <p:cViewPr varScale="1">
        <p:scale>
          <a:sx n="62" d="100"/>
          <a:sy n="62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Aljabar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Linier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Terapan</a:t>
            </a:r>
            <a:r>
              <a:rPr lang="en-US" dirty="0" smtClean="0"/>
              <a:t> – </a:t>
            </a:r>
            <a:r>
              <a:rPr lang="en-US" dirty="0" err="1" smtClean="0"/>
              <a:t>Aljabar</a:t>
            </a:r>
            <a:r>
              <a:rPr lang="en-US" dirty="0" smtClean="0"/>
              <a:t> Linier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085184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tx2"/>
                </a:solidFill>
              </a:rPr>
              <a:t>Oleh</a:t>
            </a:r>
            <a:r>
              <a:rPr lang="en-US" i="1" dirty="0" smtClean="0">
                <a:solidFill>
                  <a:schemeClr val="tx2"/>
                </a:solidFill>
              </a:rPr>
              <a:t>: </a:t>
            </a:r>
            <a:r>
              <a:rPr lang="en-US" i="1" dirty="0" err="1" smtClean="0">
                <a:solidFill>
                  <a:schemeClr val="tx2"/>
                </a:solidFill>
              </a:rPr>
              <a:t>Chaerul</a:t>
            </a:r>
            <a:r>
              <a:rPr lang="en-US" i="1" dirty="0" smtClean="0">
                <a:solidFill>
                  <a:schemeClr val="tx2"/>
                </a:solidFill>
              </a:rPr>
              <a:t> Anwar, MTI</a:t>
            </a:r>
            <a:endParaRPr lang="id-ID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REGRESI LINEAR BERGANDA</a:t>
            </a:r>
          </a:p>
        </p:txBody>
      </p:sp>
      <p:sp>
        <p:nvSpPr>
          <p:cNvPr id="1003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Contoh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84FE8E9D-EED1-43B8-BA13-E313A3399D8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795338" y="2438400"/>
          <a:ext cx="6450012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3" imgW="3060700" imgH="2095500" progId="Equation.3">
                  <p:embed/>
                </p:oleObj>
              </mc:Choice>
              <mc:Fallback>
                <p:oleObj name="Equation" r:id="rId3" imgW="3060700" imgH="2095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8" y="2438400"/>
                        <a:ext cx="6450012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0358" name="Group 13"/>
          <p:cNvGrpSpPr>
            <a:grpSpLocks/>
          </p:cNvGrpSpPr>
          <p:nvPr/>
        </p:nvGrpSpPr>
        <p:grpSpPr bwMode="auto">
          <a:xfrm>
            <a:off x="1524000" y="4114800"/>
            <a:ext cx="1828800" cy="1066800"/>
            <a:chOff x="1524000" y="4114800"/>
            <a:chExt cx="1828800" cy="1066800"/>
          </a:xfrm>
        </p:grpSpPr>
        <p:cxnSp>
          <p:nvCxnSpPr>
            <p:cNvPr id="7" name="Straight Arrow Connector 6"/>
            <p:cNvCxnSpPr/>
            <p:nvPr/>
          </p:nvCxnSpPr>
          <p:spPr>
            <a:xfrm rot="16200000" flipH="1">
              <a:off x="1485900" y="4229100"/>
              <a:ext cx="1066800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 flipH="1">
              <a:off x="1943100" y="4229100"/>
              <a:ext cx="1066800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 flipH="1">
              <a:off x="2400300" y="4229100"/>
              <a:ext cx="1066800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1485900" y="4229100"/>
              <a:ext cx="990600" cy="914400"/>
            </a:xfrm>
            <a:prstGeom prst="straightConnector1">
              <a:avLst/>
            </a:prstGeom>
            <a:ln>
              <a:solidFill>
                <a:schemeClr val="bg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1943100" y="4229100"/>
              <a:ext cx="990600" cy="914400"/>
            </a:xfrm>
            <a:prstGeom prst="straightConnector1">
              <a:avLst/>
            </a:prstGeom>
            <a:ln>
              <a:solidFill>
                <a:schemeClr val="bg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2400300" y="4229100"/>
              <a:ext cx="990600" cy="914400"/>
            </a:xfrm>
            <a:prstGeom prst="straightConnector1">
              <a:avLst/>
            </a:prstGeom>
            <a:ln>
              <a:solidFill>
                <a:schemeClr val="bg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863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REGRESI LINEAR BERGANDA</a:t>
            </a:r>
            <a:br>
              <a:rPr lang="en-US" dirty="0" smtClean="0"/>
            </a:br>
            <a:r>
              <a:rPr lang="en-US" sz="3100" dirty="0" err="1" smtClean="0">
                <a:solidFill>
                  <a:srgbClr val="FF0000"/>
                </a:solidFill>
              </a:rPr>
              <a:t>Penggunaan</a:t>
            </a:r>
            <a:r>
              <a:rPr lang="en-US" sz="3100" dirty="0" smtClean="0">
                <a:solidFill>
                  <a:srgbClr val="FF0000"/>
                </a:solidFill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</a:rPr>
              <a:t>matriks</a:t>
            </a:r>
            <a:r>
              <a:rPr lang="en-US" sz="3100" dirty="0" smtClean="0">
                <a:solidFill>
                  <a:srgbClr val="FF0000"/>
                </a:solidFill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</a:rPr>
              <a:t>dalam</a:t>
            </a:r>
            <a:r>
              <a:rPr lang="en-US" sz="3100" dirty="0" smtClean="0">
                <a:solidFill>
                  <a:srgbClr val="FF0000"/>
                </a:solidFill>
              </a:rPr>
              <a:t> 3 </a:t>
            </a:r>
            <a:r>
              <a:rPr lang="en-US" sz="3100" dirty="0" err="1" smtClean="0">
                <a:solidFill>
                  <a:srgbClr val="FF0000"/>
                </a:solidFill>
              </a:rPr>
              <a:t>persamaan</a:t>
            </a:r>
            <a:r>
              <a:rPr lang="en-US" sz="3100" dirty="0" smtClean="0">
                <a:solidFill>
                  <a:srgbClr val="FF0000"/>
                </a:solidFill>
              </a:rPr>
              <a:t> 3 </a:t>
            </a:r>
            <a:r>
              <a:rPr lang="en-US" sz="3100" dirty="0" err="1" smtClean="0">
                <a:solidFill>
                  <a:srgbClr val="FF0000"/>
                </a:solidFill>
              </a:rPr>
              <a:t>variabel</a:t>
            </a:r>
            <a:r>
              <a:rPr lang="en-US" sz="3100" dirty="0" smtClean="0">
                <a:solidFill>
                  <a:srgbClr val="FF0000"/>
                </a:solidFill>
              </a:rPr>
              <a:t/>
            </a:r>
            <a:br>
              <a:rPr lang="en-US" sz="3100" dirty="0" smtClean="0">
                <a:solidFill>
                  <a:srgbClr val="FF0000"/>
                </a:solidFill>
              </a:rPr>
            </a:br>
            <a:endParaRPr lang="en-US" sz="3100" dirty="0" smtClean="0"/>
          </a:p>
        </p:txBody>
      </p:sp>
      <p:sp>
        <p:nvSpPr>
          <p:cNvPr id="1013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rgbClr val="FF0000"/>
              </a:solidFill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56723"/>
              </p:ext>
            </p:extLst>
          </p:nvPr>
        </p:nvGraphicFramePr>
        <p:xfrm>
          <a:off x="611560" y="1988840"/>
          <a:ext cx="8299450" cy="441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3" imgW="4102100" imgH="2108200" progId="Equation.3">
                  <p:embed/>
                </p:oleObj>
              </mc:Choice>
              <mc:Fallback>
                <p:oleObj name="Equation" r:id="rId3" imgW="4102100" imgH="210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988840"/>
                        <a:ext cx="8299450" cy="441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86C6756-F083-493D-BDA2-3935E86D1F4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15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REGRESI LINEAR BERGANDA</a:t>
            </a:r>
          </a:p>
        </p:txBody>
      </p:sp>
      <p:sp>
        <p:nvSpPr>
          <p:cNvPr id="10240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325112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FF0000"/>
                </a:solidFill>
              </a:rPr>
              <a:t>Contoh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b</a:t>
            </a:r>
            <a:r>
              <a:rPr lang="en-US" baseline="-25000" dirty="0" smtClean="0"/>
              <a:t>3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C599AF7E-D141-46D0-AF70-F0464429741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685800" y="2133600"/>
          <a:ext cx="7875588" cy="449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3" imgW="3365500" imgH="2146300" progId="Equation.3">
                  <p:embed/>
                </p:oleObj>
              </mc:Choice>
              <mc:Fallback>
                <p:oleObj name="Equation" r:id="rId3" imgW="3365500" imgH="2146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33600"/>
                        <a:ext cx="7875588" cy="449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0961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REGRESI LINEAR BERGANDA</a:t>
            </a:r>
          </a:p>
        </p:txBody>
      </p:sp>
      <p:sp>
        <p:nvSpPr>
          <p:cNvPr id="1034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b="1" smtClean="0">
              <a:solidFill>
                <a:srgbClr val="FF0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71A9F1C-319E-46D3-9A93-C3CA9A14EFB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257175" y="1828800"/>
          <a:ext cx="8886825" cy="460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3" imgW="3860800" imgH="2235200" progId="Equation.3">
                  <p:embed/>
                </p:oleObj>
              </mc:Choice>
              <mc:Fallback>
                <p:oleObj name="Equation" r:id="rId3" imgW="3860800" imgH="223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1828800"/>
                        <a:ext cx="8886825" cy="460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8066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Contoh</a:t>
            </a:r>
            <a:r>
              <a:rPr lang="en-US" dirty="0" smtClean="0"/>
              <a:t>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4267200" cy="4389437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en-US" b="1" dirty="0" smtClean="0">
              <a:solidFill>
                <a:srgbClr val="FF0000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Data </a:t>
            </a:r>
            <a:r>
              <a:rPr lang="en-US" dirty="0" err="1" smtClean="0"/>
              <a:t>pengeluaran</a:t>
            </a:r>
            <a:r>
              <a:rPr lang="en-US" dirty="0" smtClean="0"/>
              <a:t> 10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tangga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tahan</a:t>
            </a:r>
            <a:r>
              <a:rPr lang="en-US" dirty="0" smtClean="0"/>
              <a:t> lama per </a:t>
            </a:r>
            <a:r>
              <a:rPr lang="en-US" dirty="0" err="1" smtClean="0"/>
              <a:t>minggu</a:t>
            </a:r>
            <a:r>
              <a:rPr lang="en-US" dirty="0" smtClean="0"/>
              <a:t>(Y), </a:t>
            </a:r>
            <a:r>
              <a:rPr lang="en-US" dirty="0" err="1" smtClean="0"/>
              <a:t>pendapatan</a:t>
            </a:r>
            <a:r>
              <a:rPr lang="en-US" dirty="0" smtClean="0"/>
              <a:t> per </a:t>
            </a:r>
            <a:r>
              <a:rPr lang="en-US" dirty="0" err="1" smtClean="0"/>
              <a:t>minggu</a:t>
            </a:r>
            <a:r>
              <a:rPr lang="en-US" dirty="0" smtClean="0"/>
              <a:t> (X</a:t>
            </a:r>
            <a:r>
              <a:rPr lang="en-US" baseline="-25000" dirty="0" smtClean="0"/>
              <a:t>1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(X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dirty="0" err="1" smtClean="0"/>
              <a:t>disajikan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tangga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per </a:t>
            </a:r>
            <a:r>
              <a:rPr lang="en-US" dirty="0" err="1" smtClean="0"/>
              <a:t>minggu</a:t>
            </a:r>
            <a:r>
              <a:rPr lang="en-US" dirty="0" smtClean="0"/>
              <a:t> (X</a:t>
            </a:r>
            <a:r>
              <a:rPr lang="en-US" baseline="-25000" dirty="0" smtClean="0"/>
              <a:t>1</a:t>
            </a:r>
            <a:r>
              <a:rPr lang="en-US" dirty="0" smtClean="0"/>
              <a:t>) Rp11.000,00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(X</a:t>
            </a:r>
            <a:r>
              <a:rPr lang="en-US" baseline="-25000" dirty="0" smtClean="0"/>
              <a:t>2</a:t>
            </a:r>
            <a:r>
              <a:rPr lang="en-US" dirty="0" smtClean="0"/>
              <a:t>) 8 </a:t>
            </a:r>
            <a:r>
              <a:rPr lang="en-US" dirty="0" err="1" smtClean="0"/>
              <a:t>orang</a:t>
            </a:r>
            <a:r>
              <a:rPr lang="en-US" dirty="0" smtClean="0"/>
              <a:t>,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</a:t>
            </a:r>
            <a:r>
              <a:rPr lang="en-US" dirty="0" err="1" smtClean="0"/>
              <a:t>tahan</a:t>
            </a:r>
            <a:r>
              <a:rPr lang="en-US" dirty="0" smtClean="0"/>
              <a:t> lama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ED72A47-1EB7-4325-BD0E-0909C8ECF39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876800" y="1981200"/>
          <a:ext cx="3657600" cy="407924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143000"/>
                <a:gridCol w="12954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083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REGRESI LINEAR BERGANDA</a:t>
            </a:r>
          </a:p>
        </p:txBody>
      </p:sp>
      <p:sp>
        <p:nvSpPr>
          <p:cNvPr id="105475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325112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FF0000"/>
                </a:solidFill>
              </a:rPr>
              <a:t>Jawaban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A147493-FD44-4DCB-8394-5FE18FFCF053}" type="slidenum">
              <a:rPr lang="en-US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532004"/>
              </p:ext>
            </p:extLst>
          </p:nvPr>
        </p:nvGraphicFramePr>
        <p:xfrm>
          <a:off x="683568" y="1700808"/>
          <a:ext cx="7620003" cy="444976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46667"/>
                <a:gridCol w="846667"/>
                <a:gridCol w="846667"/>
                <a:gridCol w="846667"/>
                <a:gridCol w="846667"/>
                <a:gridCol w="846667"/>
                <a:gridCol w="846667"/>
                <a:gridCol w="846667"/>
                <a:gridCol w="846667"/>
              </a:tblGrid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1</a:t>
                      </a:r>
                      <a:endParaRPr lang="en-US" sz="1800" baseline="-250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2</a:t>
                      </a:r>
                      <a:endParaRPr lang="en-US" sz="1800" baseline="-250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1</a:t>
                      </a:r>
                      <a:r>
                        <a:rPr lang="en-US" sz="1800" dirty="0" smtClean="0"/>
                        <a:t>Y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2</a:t>
                      </a:r>
                      <a:r>
                        <a:rPr lang="en-US" sz="1800" dirty="0" smtClean="0"/>
                        <a:t>Y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1</a:t>
                      </a:r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2</a:t>
                      </a:r>
                      <a:endParaRPr lang="en-US" sz="1800" baseline="-250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</a:t>
                      </a:r>
                      <a:r>
                        <a:rPr lang="en-US" sz="1800" baseline="30000" dirty="0" smtClean="0"/>
                        <a:t>2</a:t>
                      </a:r>
                      <a:endParaRPr lang="en-US" sz="1800" baseline="300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1</a:t>
                      </a:r>
                      <a:r>
                        <a:rPr lang="en-US" sz="1800" baseline="30000" dirty="0" smtClean="0"/>
                        <a:t>2</a:t>
                      </a:r>
                      <a:endParaRPr lang="en-US" sz="1800" baseline="300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2</a:t>
                      </a:r>
                      <a:r>
                        <a:rPr lang="en-US" sz="1800" baseline="30000" dirty="0" smtClean="0"/>
                        <a:t>2</a:t>
                      </a:r>
                      <a:endParaRPr lang="en-US" sz="1800" baseline="300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17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19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170</a:t>
                      </a:r>
                      <a:endParaRPr lang="en-US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60</a:t>
                      </a:r>
                      <a:endParaRPr lang="en-US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</a:t>
                      </a:r>
                      <a:endParaRPr lang="en-US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>
          <a:xfrm>
            <a:off x="6477000" y="0"/>
            <a:ext cx="26670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2/23/2013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692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REGRESI LINEAR BERGANDA</a:t>
            </a:r>
          </a:p>
        </p:txBody>
      </p:sp>
      <p:sp>
        <p:nvSpPr>
          <p:cNvPr id="105475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325112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FF0000"/>
                </a:solidFill>
              </a:rPr>
              <a:t>Jawaban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A147493-FD44-4DCB-8394-5FE18FFCF053}" type="slidenum">
              <a:rPr lang="en-US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429356"/>
              </p:ext>
            </p:extLst>
          </p:nvPr>
        </p:nvGraphicFramePr>
        <p:xfrm>
          <a:off x="683568" y="1700808"/>
          <a:ext cx="7620003" cy="444976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46667"/>
                <a:gridCol w="846667"/>
                <a:gridCol w="846667"/>
                <a:gridCol w="846667"/>
                <a:gridCol w="846667"/>
                <a:gridCol w="846667"/>
                <a:gridCol w="846667"/>
                <a:gridCol w="846667"/>
                <a:gridCol w="846667"/>
              </a:tblGrid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1</a:t>
                      </a:r>
                      <a:endParaRPr lang="en-US" sz="1800" baseline="-250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2</a:t>
                      </a:r>
                      <a:endParaRPr lang="en-US" sz="1800" baseline="-250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1</a:t>
                      </a:r>
                      <a:r>
                        <a:rPr lang="en-US" sz="1800" dirty="0" smtClean="0"/>
                        <a:t>Y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2</a:t>
                      </a:r>
                      <a:r>
                        <a:rPr lang="en-US" sz="1800" dirty="0" smtClean="0"/>
                        <a:t>Y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1</a:t>
                      </a:r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2</a:t>
                      </a:r>
                      <a:endParaRPr lang="en-US" sz="1800" baseline="-250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</a:t>
                      </a:r>
                      <a:r>
                        <a:rPr lang="en-US" sz="1800" baseline="30000" dirty="0" smtClean="0"/>
                        <a:t>2</a:t>
                      </a:r>
                      <a:endParaRPr lang="en-US" sz="1800" baseline="300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1</a:t>
                      </a:r>
                      <a:r>
                        <a:rPr lang="en-US" sz="1800" baseline="30000" dirty="0" smtClean="0"/>
                        <a:t>2</a:t>
                      </a:r>
                      <a:endParaRPr lang="en-US" sz="1800" baseline="300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2</a:t>
                      </a:r>
                      <a:r>
                        <a:rPr lang="en-US" sz="1800" baseline="30000" dirty="0" smtClean="0"/>
                        <a:t>2</a:t>
                      </a:r>
                      <a:endParaRPr lang="en-US" sz="1800" baseline="300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161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529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49</a:t>
                      </a:r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21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49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17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102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68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289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</a:t>
                      </a:r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138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48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529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36</a:t>
                      </a:r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35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484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49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25</a:t>
                      </a:r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42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196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28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49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</a:t>
                      </a:r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19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114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57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361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36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170</a:t>
                      </a:r>
                      <a:endParaRPr lang="en-US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60</a:t>
                      </a:r>
                      <a:endParaRPr lang="en-US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</a:t>
                      </a:r>
                      <a:endParaRPr lang="en-US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1122</a:t>
                      </a:r>
                      <a:endParaRPr lang="en-US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737</a:t>
                      </a:r>
                      <a:endParaRPr lang="en-US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267</a:t>
                      </a:r>
                      <a:endParaRPr lang="en-US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3162</a:t>
                      </a:r>
                      <a:endParaRPr lang="en-US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406</a:t>
                      </a:r>
                      <a:endParaRPr lang="en-US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182</a:t>
                      </a:r>
                      <a:endParaRPr lang="en-US" sz="1800" b="1" dirty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>
          <a:xfrm>
            <a:off x="6477000" y="0"/>
            <a:ext cx="26670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2/23/2013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891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REGRESI LINEAR BERGANDA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Jawaban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Persamaan normal adalah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AC3D8E5-D73E-47D6-A92B-D69DC417839C}" type="slidenum">
              <a:rPr lang="en-US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838200" y="2895600"/>
          <a:ext cx="5797550" cy="359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3" imgW="2806700" imgH="1739900" progId="Equation.3">
                  <p:embed/>
                </p:oleObj>
              </mc:Choice>
              <mc:Fallback>
                <p:oleObj name="Equation" r:id="rId3" imgW="2806700" imgH="173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95600"/>
                        <a:ext cx="5797550" cy="359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1608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REGRESI LINEAR BERGANDA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5100" b="1" dirty="0" err="1" smtClean="0">
                <a:solidFill>
                  <a:srgbClr val="FF0000"/>
                </a:solidFill>
              </a:rPr>
              <a:t>Jawaban</a:t>
            </a:r>
            <a:endParaRPr lang="en-US" sz="5100" b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44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4400" dirty="0" smtClean="0"/>
              <a:t>	</a:t>
            </a:r>
            <a:r>
              <a:rPr lang="en-US" sz="5100" dirty="0" err="1" smtClean="0"/>
              <a:t>Jadi</a:t>
            </a:r>
            <a:r>
              <a:rPr lang="en-US" sz="5100" dirty="0" smtClean="0"/>
              <a:t> </a:t>
            </a:r>
            <a:r>
              <a:rPr lang="en-US" sz="5100" dirty="0" err="1" smtClean="0"/>
              <a:t>suatu</a:t>
            </a:r>
            <a:r>
              <a:rPr lang="en-US" sz="5100" dirty="0" smtClean="0"/>
              <a:t> </a:t>
            </a:r>
            <a:r>
              <a:rPr lang="en-US" sz="5100" dirty="0" err="1" smtClean="0"/>
              <a:t>rumah</a:t>
            </a:r>
            <a:r>
              <a:rPr lang="en-US" sz="5100" dirty="0" smtClean="0"/>
              <a:t> </a:t>
            </a:r>
            <a:r>
              <a:rPr lang="en-US" sz="5100" dirty="0" err="1" smtClean="0"/>
              <a:t>tangga</a:t>
            </a:r>
            <a:r>
              <a:rPr lang="en-US" sz="5100" dirty="0" smtClean="0"/>
              <a:t> </a:t>
            </a:r>
            <a:r>
              <a:rPr lang="en-US" sz="5100" dirty="0" err="1" smtClean="0"/>
              <a:t>dengan</a:t>
            </a:r>
            <a:r>
              <a:rPr lang="en-US" sz="5100" dirty="0" smtClean="0"/>
              <a:t> </a:t>
            </a:r>
            <a:r>
              <a:rPr lang="en-US" sz="5100" dirty="0" err="1" smtClean="0"/>
              <a:t>pendapatan</a:t>
            </a:r>
            <a:r>
              <a:rPr lang="en-US" sz="5100" dirty="0" smtClean="0"/>
              <a:t> per </a:t>
            </a:r>
            <a:r>
              <a:rPr lang="en-US" sz="5100" dirty="0" err="1" smtClean="0"/>
              <a:t>minggu</a:t>
            </a:r>
            <a:r>
              <a:rPr lang="en-US" sz="5100" dirty="0" smtClean="0"/>
              <a:t> Rp11.000,00 </a:t>
            </a:r>
            <a:r>
              <a:rPr lang="en-US" sz="5100" dirty="0" err="1" smtClean="0"/>
              <a:t>dan</a:t>
            </a:r>
            <a:r>
              <a:rPr lang="en-US" sz="5100" dirty="0" smtClean="0"/>
              <a:t> </a:t>
            </a:r>
            <a:r>
              <a:rPr lang="en-US" sz="5100" dirty="0" err="1" smtClean="0"/>
              <a:t>jumlah</a:t>
            </a:r>
            <a:r>
              <a:rPr lang="en-US" sz="5100" dirty="0" smtClean="0"/>
              <a:t> </a:t>
            </a:r>
            <a:r>
              <a:rPr lang="en-US" sz="5100" dirty="0" err="1" smtClean="0"/>
              <a:t>anggota</a:t>
            </a:r>
            <a:r>
              <a:rPr lang="en-US" sz="5100" dirty="0" smtClean="0"/>
              <a:t> </a:t>
            </a:r>
            <a:r>
              <a:rPr lang="en-US" sz="5100" dirty="0" err="1" smtClean="0"/>
              <a:t>keluarga</a:t>
            </a:r>
            <a:r>
              <a:rPr lang="en-US" sz="5100" dirty="0" smtClean="0"/>
              <a:t> 8 </a:t>
            </a:r>
            <a:r>
              <a:rPr lang="en-US" sz="5100" dirty="0" err="1" smtClean="0"/>
              <a:t>orang</a:t>
            </a:r>
            <a:r>
              <a:rPr lang="en-US" sz="5100" dirty="0" smtClean="0"/>
              <a:t>, </a:t>
            </a:r>
            <a:r>
              <a:rPr lang="en-US" sz="5100" dirty="0" err="1" smtClean="0"/>
              <a:t>diperkirakan</a:t>
            </a:r>
            <a:r>
              <a:rPr lang="en-US" sz="5100" dirty="0" smtClean="0"/>
              <a:t> </a:t>
            </a:r>
            <a:r>
              <a:rPr lang="en-US" sz="5100" dirty="0" err="1" smtClean="0"/>
              <a:t>akan</a:t>
            </a:r>
            <a:r>
              <a:rPr lang="en-US" sz="5100" dirty="0" smtClean="0"/>
              <a:t> </a:t>
            </a:r>
            <a:r>
              <a:rPr lang="en-US" sz="5100" dirty="0" err="1" smtClean="0"/>
              <a:t>mengeluarkan</a:t>
            </a:r>
            <a:r>
              <a:rPr lang="en-US" sz="5100" dirty="0" smtClean="0"/>
              <a:t> Rp27.500,00 </a:t>
            </a:r>
            <a:r>
              <a:rPr lang="en-US" sz="5100" dirty="0" err="1" smtClean="0"/>
              <a:t>untuk</a:t>
            </a:r>
            <a:r>
              <a:rPr lang="en-US" sz="5100" dirty="0" smtClean="0"/>
              <a:t> </a:t>
            </a:r>
            <a:r>
              <a:rPr lang="en-US" sz="5100" dirty="0" err="1" smtClean="0"/>
              <a:t>pembelian</a:t>
            </a:r>
            <a:r>
              <a:rPr lang="en-US" sz="5100" dirty="0" smtClean="0"/>
              <a:t> </a:t>
            </a:r>
            <a:r>
              <a:rPr lang="en-US" sz="5100" dirty="0" err="1" smtClean="0"/>
              <a:t>barang-barang</a:t>
            </a:r>
            <a:r>
              <a:rPr lang="en-US" sz="5100" dirty="0" smtClean="0"/>
              <a:t> </a:t>
            </a:r>
            <a:r>
              <a:rPr lang="en-US" sz="5100" dirty="0" err="1" smtClean="0"/>
              <a:t>tahan</a:t>
            </a:r>
            <a:r>
              <a:rPr lang="en-US" sz="5100" dirty="0" smtClean="0"/>
              <a:t> lama.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5FFE066-8A7D-45BC-A3F5-0E5ED8AE1728}" type="slidenum">
              <a:rPr lang="en-US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804863" y="2362200"/>
          <a:ext cx="4986337" cy="233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3" imgW="2413000" imgH="1130300" progId="Equation.3">
                  <p:embed/>
                </p:oleObj>
              </mc:Choice>
              <mc:Fallback>
                <p:oleObj name="Equation" r:id="rId3" imgW="2413000" imgH="1130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863" y="2362200"/>
                        <a:ext cx="4986337" cy="233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5608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Contoh</a:t>
            </a:r>
            <a:r>
              <a:rPr lang="en-US" dirty="0" smtClean="0"/>
              <a:t> 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8F58F82-3CD0-4A4B-A774-23395EC74626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935163"/>
            <a:ext cx="3962400" cy="332263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en-US" sz="2600" dirty="0">
                <a:latin typeface="+mn-lt"/>
              </a:rPr>
              <a:t>X</a:t>
            </a:r>
            <a:r>
              <a:rPr lang="en-US" sz="2600" baseline="-25000" dirty="0">
                <a:latin typeface="+mn-lt"/>
              </a:rPr>
              <a:t>1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adalah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persediaan</a:t>
            </a:r>
            <a:r>
              <a:rPr lang="en-US" sz="2600" dirty="0">
                <a:latin typeface="+mn-lt"/>
              </a:rPr>
              <a:t> modal (</a:t>
            </a:r>
            <a:r>
              <a:rPr lang="en-US" sz="2600" dirty="0" err="1">
                <a:latin typeface="+mn-lt"/>
              </a:rPr>
              <a:t>dalam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jutaan</a:t>
            </a:r>
            <a:r>
              <a:rPr lang="en-US" sz="2600" dirty="0">
                <a:latin typeface="+mn-lt"/>
              </a:rPr>
              <a:t> rupiah), X</a:t>
            </a:r>
            <a:r>
              <a:rPr lang="en-US" sz="2600" baseline="-25000" dirty="0">
                <a:latin typeface="+mn-lt"/>
              </a:rPr>
              <a:t>2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adalah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biaya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iklan</a:t>
            </a:r>
            <a:r>
              <a:rPr lang="en-US" sz="2600" dirty="0">
                <a:latin typeface="+mn-lt"/>
              </a:rPr>
              <a:t> (</a:t>
            </a:r>
            <a:r>
              <a:rPr lang="en-US" sz="2600" dirty="0" err="1">
                <a:latin typeface="+mn-lt"/>
              </a:rPr>
              <a:t>dalam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jutaan</a:t>
            </a:r>
            <a:r>
              <a:rPr lang="en-US" sz="2600" dirty="0">
                <a:latin typeface="+mn-lt"/>
              </a:rPr>
              <a:t> rupiah), </a:t>
            </a:r>
            <a:r>
              <a:rPr lang="en-US" sz="2600" dirty="0" err="1">
                <a:latin typeface="+mn-lt"/>
              </a:rPr>
              <a:t>dan</a:t>
            </a:r>
            <a:r>
              <a:rPr lang="en-US" sz="2600" dirty="0">
                <a:latin typeface="+mn-lt"/>
              </a:rPr>
              <a:t> Y = </a:t>
            </a:r>
            <a:r>
              <a:rPr lang="en-US" sz="2600" dirty="0" err="1">
                <a:latin typeface="+mn-lt"/>
              </a:rPr>
              <a:t>penjualan</a:t>
            </a:r>
            <a:r>
              <a:rPr lang="en-US" sz="2600" dirty="0">
                <a:latin typeface="+mn-lt"/>
              </a:rPr>
              <a:t> (</a:t>
            </a:r>
            <a:r>
              <a:rPr lang="en-US" sz="2600" dirty="0" err="1">
                <a:latin typeface="+mn-lt"/>
              </a:rPr>
              <a:t>dalam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jutaan</a:t>
            </a:r>
            <a:r>
              <a:rPr lang="en-US" sz="2600" dirty="0">
                <a:latin typeface="+mn-lt"/>
              </a:rPr>
              <a:t> rupiah). </a:t>
            </a:r>
            <a:r>
              <a:rPr lang="en-US" sz="2600" dirty="0" err="1">
                <a:latin typeface="+mn-lt"/>
              </a:rPr>
              <a:t>Tentukan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nilai</a:t>
            </a:r>
            <a:r>
              <a:rPr lang="en-US" sz="2600" dirty="0">
                <a:latin typeface="+mn-lt"/>
              </a:rPr>
              <a:t> Y </a:t>
            </a:r>
            <a:r>
              <a:rPr lang="en-US" sz="2600" dirty="0" err="1">
                <a:latin typeface="+mn-lt"/>
              </a:rPr>
              <a:t>jika</a:t>
            </a:r>
            <a:r>
              <a:rPr lang="en-US" sz="2600" dirty="0">
                <a:latin typeface="+mn-lt"/>
              </a:rPr>
              <a:t> X</a:t>
            </a:r>
            <a:r>
              <a:rPr lang="en-US" sz="2600" baseline="-25000" dirty="0">
                <a:latin typeface="+mn-lt"/>
              </a:rPr>
              <a:t>1</a:t>
            </a:r>
            <a:r>
              <a:rPr lang="en-US" sz="2600" dirty="0">
                <a:latin typeface="+mn-lt"/>
              </a:rPr>
              <a:t> = 15 </a:t>
            </a:r>
            <a:r>
              <a:rPr lang="en-US" sz="2600" dirty="0" err="1">
                <a:latin typeface="+mn-lt"/>
              </a:rPr>
              <a:t>dan</a:t>
            </a:r>
            <a:r>
              <a:rPr lang="en-US" sz="2600" dirty="0">
                <a:latin typeface="+mn-lt"/>
              </a:rPr>
              <a:t> X</a:t>
            </a:r>
            <a:r>
              <a:rPr lang="en-US" sz="2600" baseline="-25000" dirty="0">
                <a:latin typeface="+mn-lt"/>
              </a:rPr>
              <a:t>2</a:t>
            </a:r>
            <a:r>
              <a:rPr lang="en-US" sz="2600" dirty="0">
                <a:latin typeface="+mn-lt"/>
              </a:rPr>
              <a:t> = 10.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876800" y="1905000"/>
          <a:ext cx="3657600" cy="3336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295400"/>
                <a:gridCol w="1219200"/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1</a:t>
                      </a:r>
                      <a:endParaRPr lang="en-US" sz="1800" baseline="-250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r>
                        <a:rPr lang="en-US" sz="1800" baseline="-25000" dirty="0" smtClean="0"/>
                        <a:t>2</a:t>
                      </a:r>
                      <a:endParaRPr lang="en-US" sz="1800" baseline="-250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19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11" marB="45711"/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21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11" marB="4571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249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Terapan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Linier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081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Soal-soal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3249AF6-4D19-4E55-8FFC-C1A0E4B6456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935163"/>
            <a:ext cx="4038600" cy="332263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en-US" sz="2600" dirty="0">
                <a:latin typeface="+mn-lt"/>
              </a:rPr>
              <a:t>X</a:t>
            </a:r>
            <a:r>
              <a:rPr lang="en-US" sz="2600" baseline="-25000" dirty="0">
                <a:latin typeface="+mn-lt"/>
              </a:rPr>
              <a:t>1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adalah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persediaan</a:t>
            </a:r>
            <a:r>
              <a:rPr lang="en-US" sz="2600" dirty="0">
                <a:latin typeface="+mn-lt"/>
              </a:rPr>
              <a:t> modal (</a:t>
            </a:r>
            <a:r>
              <a:rPr lang="en-US" sz="2600" dirty="0" err="1">
                <a:latin typeface="+mn-lt"/>
              </a:rPr>
              <a:t>dalam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jutaan</a:t>
            </a:r>
            <a:r>
              <a:rPr lang="en-US" sz="2600" dirty="0">
                <a:latin typeface="+mn-lt"/>
              </a:rPr>
              <a:t> rupiah), X</a:t>
            </a:r>
            <a:r>
              <a:rPr lang="en-US" sz="2600" baseline="-25000" dirty="0">
                <a:latin typeface="+mn-lt"/>
              </a:rPr>
              <a:t>2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adalah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biaya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iklan</a:t>
            </a:r>
            <a:r>
              <a:rPr lang="en-US" sz="2600" dirty="0">
                <a:latin typeface="+mn-lt"/>
              </a:rPr>
              <a:t> (</a:t>
            </a:r>
            <a:r>
              <a:rPr lang="en-US" sz="2600" dirty="0" err="1">
                <a:latin typeface="+mn-lt"/>
              </a:rPr>
              <a:t>dalam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jutaan</a:t>
            </a:r>
            <a:r>
              <a:rPr lang="en-US" sz="2600" dirty="0">
                <a:latin typeface="+mn-lt"/>
              </a:rPr>
              <a:t> rupiah), </a:t>
            </a:r>
            <a:r>
              <a:rPr lang="en-US" sz="2600" dirty="0" err="1">
                <a:latin typeface="+mn-lt"/>
              </a:rPr>
              <a:t>dan</a:t>
            </a:r>
            <a:r>
              <a:rPr lang="en-US" sz="2600" dirty="0">
                <a:latin typeface="+mn-lt"/>
              </a:rPr>
              <a:t> Y = </a:t>
            </a:r>
            <a:r>
              <a:rPr lang="en-US" sz="2600" dirty="0" err="1">
                <a:latin typeface="+mn-lt"/>
              </a:rPr>
              <a:t>penjualan</a:t>
            </a:r>
            <a:r>
              <a:rPr lang="en-US" sz="2600" dirty="0">
                <a:latin typeface="+mn-lt"/>
              </a:rPr>
              <a:t> (</a:t>
            </a:r>
            <a:r>
              <a:rPr lang="en-US" sz="2600" dirty="0" err="1">
                <a:latin typeface="+mn-lt"/>
              </a:rPr>
              <a:t>dalam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jutaan</a:t>
            </a:r>
            <a:r>
              <a:rPr lang="en-US" sz="2600" dirty="0">
                <a:latin typeface="+mn-lt"/>
              </a:rPr>
              <a:t> rupiah). </a:t>
            </a:r>
            <a:r>
              <a:rPr lang="en-US" sz="2600" dirty="0" err="1">
                <a:latin typeface="+mn-lt"/>
              </a:rPr>
              <a:t>Tentukan</a:t>
            </a:r>
            <a:r>
              <a:rPr lang="en-US" sz="2600" dirty="0">
                <a:latin typeface="+mn-lt"/>
              </a:rPr>
              <a:t> </a:t>
            </a:r>
            <a:r>
              <a:rPr lang="en-US" sz="2600" dirty="0" err="1">
                <a:latin typeface="+mn-lt"/>
              </a:rPr>
              <a:t>nilai</a:t>
            </a:r>
            <a:r>
              <a:rPr lang="en-US" sz="2600" dirty="0">
                <a:latin typeface="+mn-lt"/>
              </a:rPr>
              <a:t> Y </a:t>
            </a:r>
            <a:r>
              <a:rPr lang="en-US" sz="2600" dirty="0" err="1">
                <a:latin typeface="+mn-lt"/>
              </a:rPr>
              <a:t>jika</a:t>
            </a:r>
            <a:r>
              <a:rPr lang="en-US" sz="2600" dirty="0">
                <a:latin typeface="+mn-lt"/>
              </a:rPr>
              <a:t> X</a:t>
            </a:r>
            <a:r>
              <a:rPr lang="en-US" sz="2600" baseline="-25000" dirty="0">
                <a:latin typeface="+mn-lt"/>
              </a:rPr>
              <a:t>1</a:t>
            </a:r>
            <a:r>
              <a:rPr lang="en-US" sz="2600" dirty="0">
                <a:latin typeface="+mn-lt"/>
              </a:rPr>
              <a:t> = 15 </a:t>
            </a:r>
            <a:r>
              <a:rPr lang="en-US" sz="2600" dirty="0" err="1">
                <a:latin typeface="+mn-lt"/>
              </a:rPr>
              <a:t>dan</a:t>
            </a:r>
            <a:r>
              <a:rPr lang="en-US" sz="2600" dirty="0">
                <a:latin typeface="+mn-lt"/>
              </a:rPr>
              <a:t> X</a:t>
            </a:r>
            <a:r>
              <a:rPr lang="en-US" sz="2600" baseline="-25000" dirty="0">
                <a:latin typeface="+mn-lt"/>
              </a:rPr>
              <a:t>2</a:t>
            </a:r>
            <a:r>
              <a:rPr lang="en-US" sz="2600" dirty="0">
                <a:latin typeface="+mn-lt"/>
              </a:rPr>
              <a:t> = 10.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876800" y="1905000"/>
          <a:ext cx="3657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2954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400" baseline="-25000" dirty="0" smtClean="0"/>
                        <a:t>1</a:t>
                      </a:r>
                      <a:endParaRPr lang="en-US" sz="2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400" baseline="-25000" dirty="0" smtClean="0"/>
                        <a:t>2</a:t>
                      </a:r>
                      <a:endParaRPr lang="en-US" sz="24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398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8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1. STATISTIKA : REGRESI </a:t>
            </a:r>
            <a:r>
              <a:rPr lang="en-US" dirty="0" smtClean="0"/>
              <a:t>LINEAR BERGANDA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Rumus</a:t>
            </a:r>
          </a:p>
          <a:p>
            <a:pPr eaLnBrk="1" hangingPunct="1"/>
            <a:endParaRPr lang="en-US" b="1" smtClean="0">
              <a:solidFill>
                <a:srgbClr val="FF0000"/>
              </a:solidFill>
            </a:endParaRPr>
          </a:p>
          <a:p>
            <a:pPr eaLnBrk="1" hangingPunct="1"/>
            <a:endParaRPr lang="en-US" b="1" smtClean="0">
              <a:solidFill>
                <a:srgbClr val="FF0000"/>
              </a:solidFill>
            </a:endParaRPr>
          </a:p>
          <a:p>
            <a:pPr eaLnBrk="1" hangingPunct="1"/>
            <a:endParaRPr lang="en-US" b="1" smtClean="0">
              <a:solidFill>
                <a:srgbClr val="FF0000"/>
              </a:solidFill>
            </a:endParaRPr>
          </a:p>
          <a:p>
            <a:pPr eaLnBrk="1" hangingPunct="1"/>
            <a:endParaRPr lang="en-US" b="1" smtClean="0">
              <a:solidFill>
                <a:srgbClr val="FF0000"/>
              </a:solidFill>
            </a:endParaRPr>
          </a:p>
          <a:p>
            <a:pPr eaLnBrk="1" hangingPunct="1"/>
            <a:r>
              <a:rPr lang="en-US" smtClean="0"/>
              <a:t>Y	=	nilai observasi (data hasil pencatatan)</a:t>
            </a:r>
          </a:p>
          <a:p>
            <a:pPr eaLnBrk="1" hangingPunct="1"/>
            <a:r>
              <a:rPr lang="en-US" smtClean="0"/>
              <a:t>Y’	=	nilai regresi</a:t>
            </a:r>
          </a:p>
          <a:p>
            <a:pPr eaLnBrk="1" hangingPunct="1"/>
            <a:r>
              <a:rPr lang="en-US" smtClean="0"/>
              <a:t>i	=	1, 2, …, n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A1F6656-A1B0-4A15-9B1C-321DAA9FBC00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573940"/>
              </p:ext>
            </p:extLst>
          </p:nvPr>
        </p:nvGraphicFramePr>
        <p:xfrm>
          <a:off x="899592" y="2780928"/>
          <a:ext cx="50974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" imgW="2184400" imgH="457200" progId="Equation.3">
                  <p:embed/>
                </p:oleObj>
              </mc:Choice>
              <mc:Fallback>
                <p:oleObj name="Equation" r:id="rId3" imgW="2184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780928"/>
                        <a:ext cx="50974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3595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REGRESI LINEAR BERGANDA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Linear </a:t>
            </a:r>
            <a:r>
              <a:rPr lang="en-US" dirty="0" err="1" smtClean="0"/>
              <a:t>Sederhana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1023938" indent="-7366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tabLst>
                <a:tab pos="682625" algn="l"/>
                <a:tab pos="1023938" algn="l"/>
              </a:tabLst>
              <a:defRPr/>
            </a:pPr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r>
              <a:rPr lang="en-US" dirty="0" smtClean="0"/>
              <a:t>	=	</a:t>
            </a:r>
            <a:r>
              <a:rPr lang="en-US" dirty="0" err="1" smtClean="0"/>
              <a:t>nilai</a:t>
            </a:r>
            <a:r>
              <a:rPr lang="en-US" dirty="0" smtClean="0"/>
              <a:t> Y’, </a:t>
            </a:r>
            <a:r>
              <a:rPr lang="en-US" dirty="0" err="1" smtClean="0"/>
              <a:t>jika</a:t>
            </a:r>
            <a:r>
              <a:rPr lang="en-US" dirty="0" smtClean="0"/>
              <a:t> X</a:t>
            </a:r>
            <a:r>
              <a:rPr lang="en-US" baseline="-25000" dirty="0" smtClean="0"/>
              <a:t>1</a:t>
            </a:r>
            <a:r>
              <a:rPr lang="en-US" dirty="0" smtClean="0"/>
              <a:t> = X</a:t>
            </a:r>
            <a:r>
              <a:rPr lang="en-US" baseline="-25000" dirty="0" smtClean="0"/>
              <a:t>2</a:t>
            </a:r>
            <a:r>
              <a:rPr lang="en-US" dirty="0" smtClean="0"/>
              <a:t> = 0</a:t>
            </a:r>
          </a:p>
          <a:p>
            <a:pPr marL="1023938" indent="-7366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tabLst>
                <a:tab pos="682625" algn="l"/>
                <a:tab pos="1023938" algn="l"/>
              </a:tabLst>
              <a:defRPr/>
            </a:pP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	=	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(</a:t>
            </a:r>
            <a:r>
              <a:rPr lang="en-US" dirty="0" err="1" smtClean="0"/>
              <a:t>penurunan</a:t>
            </a:r>
            <a:r>
              <a:rPr lang="en-US" dirty="0" smtClean="0"/>
              <a:t>) Y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X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(</a:t>
            </a:r>
            <a:r>
              <a:rPr lang="en-US" dirty="0" err="1" smtClean="0"/>
              <a:t>turun</a:t>
            </a:r>
            <a:r>
              <a:rPr lang="en-US" dirty="0" smtClean="0"/>
              <a:t>)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X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endParaRPr lang="en-US" dirty="0" smtClean="0"/>
          </a:p>
          <a:p>
            <a:pPr marL="1023938" indent="-7366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tabLst>
                <a:tab pos="682625" algn="l"/>
                <a:tab pos="1023938" algn="l"/>
              </a:tabLst>
              <a:defRPr/>
            </a:pP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	=	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(</a:t>
            </a:r>
            <a:r>
              <a:rPr lang="en-US" dirty="0" err="1" smtClean="0"/>
              <a:t>penurunan</a:t>
            </a:r>
            <a:r>
              <a:rPr lang="en-US" dirty="0" smtClean="0"/>
              <a:t>) Y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X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(</a:t>
            </a:r>
            <a:r>
              <a:rPr lang="en-US" dirty="0" err="1" smtClean="0"/>
              <a:t>turun</a:t>
            </a:r>
            <a:r>
              <a:rPr lang="en-US" dirty="0" smtClean="0"/>
              <a:t>)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X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endParaRPr lang="en-US" dirty="0" smtClean="0"/>
          </a:p>
          <a:p>
            <a:pPr marL="1023938" indent="-7366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tabLst>
                <a:tab pos="682625" algn="l"/>
                <a:tab pos="1023938" algn="l"/>
              </a:tabLs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578EB8BA-98B6-4420-A09B-FFF42333EE4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830208" y="2514600"/>
            <a:ext cx="5109944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Y’ = b</a:t>
            </a:r>
            <a:r>
              <a:rPr lang="en-US" sz="2800" b="1" baseline="-25000" dirty="0">
                <a:solidFill>
                  <a:schemeClr val="tx1"/>
                </a:solidFill>
              </a:rPr>
              <a:t>0</a:t>
            </a:r>
            <a:r>
              <a:rPr lang="en-US" sz="2800" b="1" dirty="0">
                <a:solidFill>
                  <a:schemeClr val="tx1"/>
                </a:solidFill>
              </a:rPr>
              <a:t> + b</a:t>
            </a:r>
            <a:r>
              <a:rPr lang="en-US" sz="2800" b="1" baseline="-25000" dirty="0">
                <a:solidFill>
                  <a:schemeClr val="tx1"/>
                </a:solidFill>
              </a:rPr>
              <a:t>1</a:t>
            </a:r>
            <a:r>
              <a:rPr lang="en-US" sz="2800" b="1" dirty="0">
                <a:solidFill>
                  <a:schemeClr val="tx1"/>
                </a:solidFill>
              </a:rPr>
              <a:t>X</a:t>
            </a:r>
            <a:r>
              <a:rPr lang="en-US" sz="2800" b="1" baseline="-25000" dirty="0">
                <a:solidFill>
                  <a:schemeClr val="tx1"/>
                </a:solidFill>
              </a:rPr>
              <a:t>1</a:t>
            </a:r>
            <a:r>
              <a:rPr lang="en-US" sz="2800" b="1" dirty="0">
                <a:solidFill>
                  <a:schemeClr val="tx1"/>
                </a:solidFill>
              </a:rPr>
              <a:t> + b</a:t>
            </a:r>
            <a:r>
              <a:rPr lang="en-US" sz="2800" b="1" baseline="-25000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X</a:t>
            </a:r>
            <a:r>
              <a:rPr lang="en-US" sz="2800" b="1" baseline="-250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21357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REGRESI LINEAR BERGANDA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654216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b</a:t>
            </a:r>
            <a:r>
              <a:rPr lang="en-US" baseline="-25000" dirty="0" smtClean="0"/>
              <a:t>0</a:t>
            </a:r>
            <a:r>
              <a:rPr lang="en-US" dirty="0" smtClean="0"/>
              <a:t>, 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Kuadrat</a:t>
            </a:r>
            <a:r>
              <a:rPr lang="en-US" dirty="0" smtClean="0"/>
              <a:t> </a:t>
            </a:r>
            <a:r>
              <a:rPr lang="en-US" dirty="0" err="1" smtClean="0"/>
              <a:t>Terkecil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 smtClean="0"/>
              <a:t>Penyelesaiannya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b</a:t>
            </a:r>
            <a:r>
              <a:rPr lang="en-US" baseline="-25000" dirty="0" smtClean="0"/>
              <a:t>0</a:t>
            </a:r>
            <a:r>
              <a:rPr lang="en-US" dirty="0" smtClean="0"/>
              <a:t>, 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…, b</a:t>
            </a:r>
            <a:r>
              <a:rPr lang="en-US" baseline="-25000" dirty="0" smtClean="0"/>
              <a:t>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834BB98-4B25-42E2-94AD-6F564F5FE9E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4800" y="2895600"/>
            <a:ext cx="8305800" cy="2895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952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794413"/>
              </p:ext>
            </p:extLst>
          </p:nvPr>
        </p:nvGraphicFramePr>
        <p:xfrm>
          <a:off x="472578" y="2971800"/>
          <a:ext cx="7843838" cy="272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" imgW="3797300" imgH="1320800" progId="Equation.3">
                  <p:embed/>
                </p:oleObj>
              </mc:Choice>
              <mc:Fallback>
                <p:oleObj name="Equation" r:id="rId3" imgW="3797300" imgH="132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78" y="2971800"/>
                        <a:ext cx="7843838" cy="2727325"/>
                      </a:xfrm>
                      <a:prstGeom prst="rect">
                        <a:avLst/>
                      </a:prstGeom>
                      <a:solidFill>
                        <a:srgbClr val="F5CEA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8917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REGRESI LINEAR BERGANDA</a:t>
            </a: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Misalnya,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Variabel terikat ada 1, yaitu Y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Variabel bebas ada 2 (k = 2), yaitu X</a:t>
            </a:r>
            <a:r>
              <a:rPr lang="en-US" baseline="-25000" smtClean="0"/>
              <a:t>1</a:t>
            </a:r>
            <a:r>
              <a:rPr lang="en-US" smtClean="0"/>
              <a:t> dan X</a:t>
            </a:r>
            <a:r>
              <a:rPr lang="en-US" baseline="-25000" smtClean="0"/>
              <a:t>2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Penyelesaiannya diperoleh b</a:t>
            </a:r>
            <a:r>
              <a:rPr lang="en-US" baseline="-25000" smtClean="0"/>
              <a:t>0</a:t>
            </a:r>
            <a:r>
              <a:rPr lang="en-US" smtClean="0"/>
              <a:t>, b</a:t>
            </a:r>
            <a:r>
              <a:rPr lang="en-US" baseline="-25000" smtClean="0"/>
              <a:t>1</a:t>
            </a:r>
            <a:r>
              <a:rPr lang="en-US" smtClean="0"/>
              <a:t>, dan b</a:t>
            </a:r>
            <a:r>
              <a:rPr lang="en-US" baseline="-25000" smtClean="0"/>
              <a:t>2</a:t>
            </a: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Persamaannya adalah</a:t>
            </a:r>
            <a:endParaRPr lang="en-US" baseline="-25000" smtClean="0"/>
          </a:p>
          <a:p>
            <a:pPr eaLnBrk="1" hangingPunct="1">
              <a:buFont typeface="Wingdings 2" pitchFamily="18" charset="2"/>
              <a:buNone/>
            </a:pPr>
            <a:r>
              <a:rPr lang="en-US" baseline="-25000" smtClean="0"/>
              <a:t>	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85FCF80-2FC0-4C72-8484-41D376CA1F5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838200" y="4495800"/>
            <a:ext cx="5943600" cy="1828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42975" y="4495800"/>
          <a:ext cx="5588000" cy="167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" imgW="2705100" imgH="812800" progId="Equation.3">
                  <p:embed/>
                </p:oleObj>
              </mc:Choice>
              <mc:Fallback>
                <p:oleObj name="Equation" r:id="rId3" imgW="2705100" imgH="812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4495800"/>
                        <a:ext cx="5588000" cy="1679575"/>
                      </a:xfrm>
                      <a:prstGeom prst="rect">
                        <a:avLst/>
                      </a:prstGeom>
                      <a:solidFill>
                        <a:srgbClr val="FAE6D3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376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REGRESI LINEAR BERGANDA</a:t>
            </a: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US" dirty="0" err="1" smtClean="0"/>
              <a:t>Penyelesaiannya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endParaRPr lang="en-US" dirty="0" smtClean="0"/>
          </a:p>
          <a:p>
            <a:pPr eaLnBrk="1" hangingPunct="1">
              <a:spcBef>
                <a:spcPct val="0"/>
              </a:spcBef>
              <a:defRPr/>
            </a:pPr>
            <a:endParaRPr lang="en-US" dirty="0"/>
          </a:p>
          <a:p>
            <a:pPr eaLnBrk="1" hangingPunct="1">
              <a:spcBef>
                <a:spcPct val="0"/>
              </a:spcBef>
              <a:defRPr/>
            </a:pPr>
            <a:endParaRPr lang="en-US" dirty="0" smtClean="0"/>
          </a:p>
          <a:p>
            <a:pPr eaLnBrk="1" hangingPunct="1">
              <a:spcBef>
                <a:spcPct val="0"/>
              </a:spcBef>
              <a:defRPr/>
            </a:pPr>
            <a:endParaRPr lang="en-US" dirty="0" smtClean="0"/>
          </a:p>
          <a:p>
            <a:pPr eaLnBrk="1" hangingPunct="1">
              <a:spcBef>
                <a:spcPct val="0"/>
              </a:spcBef>
              <a:defRPr/>
            </a:pPr>
            <a:endParaRPr lang="en-US" sz="2000" dirty="0" smtClean="0"/>
          </a:p>
          <a:p>
            <a:pPr eaLnBrk="1" hangingPunct="1">
              <a:spcBef>
                <a:spcPct val="0"/>
              </a:spcBef>
              <a:defRPr/>
            </a:pPr>
            <a:endParaRPr lang="en-US" sz="2000" dirty="0" smtClean="0"/>
          </a:p>
          <a:p>
            <a:pPr eaLnBrk="1" hangingPunct="1">
              <a:spcBef>
                <a:spcPct val="0"/>
              </a:spcBef>
              <a:defRPr/>
            </a:pPr>
            <a:endParaRPr lang="en-US" sz="2000" dirty="0" smtClean="0"/>
          </a:p>
          <a:p>
            <a:pPr eaLnBrk="1" hangingPunct="1">
              <a:spcBef>
                <a:spcPct val="0"/>
              </a:spcBef>
              <a:defRPr/>
            </a:pPr>
            <a:endParaRPr lang="en-US" sz="2000" dirty="0" smtClean="0"/>
          </a:p>
          <a:p>
            <a:pPr eaLnBrk="1" hangingPunct="1">
              <a:spcBef>
                <a:spcPct val="0"/>
              </a:spcBef>
              <a:defRPr/>
            </a:pPr>
            <a:endParaRPr lang="en-US" sz="2000" dirty="0" smtClean="0"/>
          </a:p>
          <a:p>
            <a:pPr eaLnBrk="1" hangingPunct="1">
              <a:spcBef>
                <a:spcPct val="0"/>
              </a:spcBef>
              <a:defRPr/>
            </a:pPr>
            <a:endParaRPr lang="en-US" sz="2000" dirty="0" smtClean="0"/>
          </a:p>
          <a:p>
            <a:pPr eaLnBrk="1" hangingPunct="1">
              <a:spcBef>
                <a:spcPct val="0"/>
              </a:spcBef>
              <a:defRPr/>
            </a:pPr>
            <a:endParaRPr lang="en-US" sz="2000" dirty="0" smtClean="0"/>
          </a:p>
          <a:p>
            <a:pPr eaLnBrk="1" hangingPunct="1">
              <a:spcBef>
                <a:spcPct val="0"/>
              </a:spcBef>
              <a:defRPr/>
            </a:pPr>
            <a:endParaRPr lang="en-US" sz="2000" dirty="0" smtClean="0"/>
          </a:p>
          <a:p>
            <a:pPr eaLnBrk="1" hangingPunct="1">
              <a:spcBef>
                <a:spcPct val="0"/>
              </a:spcBef>
              <a:defRPr/>
            </a:pPr>
            <a:endParaRPr lang="en-US" dirty="0" smtClean="0"/>
          </a:p>
          <a:p>
            <a:pPr eaLnBrk="1" hangingPunct="1">
              <a:spcBef>
                <a:spcPct val="0"/>
              </a:spcBef>
              <a:defRPr/>
            </a:pPr>
            <a:r>
              <a:rPr lang="en-US" dirty="0" smtClean="0"/>
              <a:t>A	=	</a:t>
            </a:r>
            <a:r>
              <a:rPr lang="en-US" dirty="0" err="1" smtClean="0"/>
              <a:t>matriks</a:t>
            </a:r>
            <a:r>
              <a:rPr lang="en-US" dirty="0" smtClean="0"/>
              <a:t> (</a:t>
            </a:r>
            <a:r>
              <a:rPr lang="en-US" dirty="0" err="1" smtClean="0"/>
              <a:t>diketahui</a:t>
            </a:r>
            <a:r>
              <a:rPr lang="en-US" dirty="0" smtClean="0"/>
              <a:t>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dirty="0" smtClean="0"/>
              <a:t>H	=	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(</a:t>
            </a:r>
            <a:r>
              <a:rPr lang="en-US" dirty="0" err="1" smtClean="0"/>
              <a:t>diketahui</a:t>
            </a:r>
            <a:r>
              <a:rPr lang="en-US" dirty="0" smtClean="0"/>
              <a:t>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dirty="0" smtClean="0"/>
              <a:t>b	=	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)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dirty="0" smtClean="0"/>
              <a:t>A</a:t>
            </a:r>
            <a:r>
              <a:rPr lang="en-US" baseline="30000" dirty="0" smtClean="0"/>
              <a:t>-1</a:t>
            </a:r>
            <a:r>
              <a:rPr lang="en-US" dirty="0" smtClean="0"/>
              <a:t>	=	</a:t>
            </a:r>
            <a:r>
              <a:rPr lang="en-US" dirty="0" err="1" smtClean="0"/>
              <a:t>kebalikan</a:t>
            </a:r>
            <a:r>
              <a:rPr lang="en-US" dirty="0" smtClean="0"/>
              <a:t> (</a:t>
            </a:r>
            <a:r>
              <a:rPr lang="en-US" dirty="0" err="1" smtClean="0"/>
              <a:t>invers</a:t>
            </a:r>
            <a:r>
              <a:rPr lang="en-US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A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118FD51-72EF-4544-BFA9-D9ED7DA43251}" type="slidenum">
              <a:rPr lang="en-US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896043"/>
              </p:ext>
            </p:extLst>
          </p:nvPr>
        </p:nvGraphicFramePr>
        <p:xfrm>
          <a:off x="899592" y="2590800"/>
          <a:ext cx="566102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" imgW="2984500" imgH="1244600" progId="Equation.3">
                  <p:embed/>
                </p:oleObj>
              </mc:Choice>
              <mc:Fallback>
                <p:oleObj name="Equation" r:id="rId3" imgW="2984500" imgH="1244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590800"/>
                        <a:ext cx="566102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6858000" y="3048000"/>
            <a:ext cx="1905000" cy="14478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solidFill>
                  <a:schemeClr val="tx1"/>
                </a:solidFill>
              </a:rPr>
              <a:t>Ab</a:t>
            </a:r>
            <a:r>
              <a:rPr lang="en-US" sz="3200" dirty="0">
                <a:solidFill>
                  <a:schemeClr val="tx1"/>
                </a:solidFill>
              </a:rPr>
              <a:t> = 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</a:rPr>
              <a:t>b = A</a:t>
            </a:r>
            <a:r>
              <a:rPr lang="en-US" sz="3200" baseline="30000" dirty="0">
                <a:solidFill>
                  <a:schemeClr val="tx1"/>
                </a:solidFill>
              </a:rPr>
              <a:t>-1</a:t>
            </a:r>
            <a:r>
              <a:rPr lang="en-US" sz="3200" dirty="0">
                <a:solidFill>
                  <a:schemeClr val="tx1"/>
                </a:solidFill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39805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REGRESI LINEAR BERGANDA</a:t>
            </a:r>
          </a:p>
        </p:txBody>
      </p:sp>
      <p:sp>
        <p:nvSpPr>
          <p:cNvPr id="5125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325112"/>
          </a:xfrm>
        </p:spPr>
        <p:txBody>
          <a:bodyPr/>
          <a:lstStyle/>
          <a:p>
            <a:pPr eaLnBrk="1" hangingPunct="1"/>
            <a:r>
              <a:rPr lang="en-US" dirty="0" err="1" smtClean="0"/>
              <a:t>Matriks</a:t>
            </a:r>
            <a:r>
              <a:rPr lang="en-US" dirty="0" smtClean="0"/>
              <a:t> 2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2 </a:t>
            </a:r>
            <a:r>
              <a:rPr lang="en-US" dirty="0" err="1" smtClean="0"/>
              <a:t>kolom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determinan</a:t>
            </a:r>
            <a:r>
              <a:rPr lang="en-US" dirty="0" smtClean="0"/>
              <a:t> A = </a:t>
            </a:r>
            <a:r>
              <a:rPr lang="en-US" dirty="0" err="1" smtClean="0"/>
              <a:t>det</a:t>
            </a:r>
            <a:r>
              <a:rPr lang="en-US" dirty="0" smtClean="0"/>
              <a:t> (A) = | A | = a</a:t>
            </a:r>
            <a:r>
              <a:rPr lang="en-US" baseline="-25000" dirty="0" smtClean="0"/>
              <a:t>11</a:t>
            </a:r>
            <a:r>
              <a:rPr lang="en-US" dirty="0" smtClean="0"/>
              <a:t>a</a:t>
            </a:r>
            <a:r>
              <a:rPr lang="en-US" baseline="-25000" dirty="0" smtClean="0"/>
              <a:t>22</a:t>
            </a:r>
            <a:r>
              <a:rPr lang="en-US" dirty="0" smtClean="0"/>
              <a:t> – a</a:t>
            </a:r>
            <a:r>
              <a:rPr lang="en-US" baseline="-25000" dirty="0" smtClean="0"/>
              <a:t>12</a:t>
            </a:r>
            <a:r>
              <a:rPr lang="en-US" dirty="0" smtClean="0"/>
              <a:t>a</a:t>
            </a:r>
            <a:r>
              <a:rPr lang="en-US" baseline="-25000" dirty="0" smtClean="0"/>
              <a:t>21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Contoh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	 </a:t>
            </a:r>
            <a:r>
              <a:rPr lang="en-US" dirty="0" err="1" smtClean="0"/>
              <a:t>det</a:t>
            </a:r>
            <a:r>
              <a:rPr lang="en-US" dirty="0" smtClean="0"/>
              <a:t> (A) = | A | = a</a:t>
            </a:r>
            <a:r>
              <a:rPr lang="en-US" baseline="-25000" dirty="0" smtClean="0"/>
              <a:t>11</a:t>
            </a:r>
            <a:r>
              <a:rPr lang="en-US" dirty="0" smtClean="0"/>
              <a:t>a</a:t>
            </a:r>
            <a:r>
              <a:rPr lang="en-US" baseline="-25000" dirty="0" smtClean="0"/>
              <a:t>22</a:t>
            </a:r>
            <a:r>
              <a:rPr lang="en-US" dirty="0" smtClean="0"/>
              <a:t> – a</a:t>
            </a:r>
            <a:r>
              <a:rPr lang="en-US" baseline="-25000" dirty="0" smtClean="0"/>
              <a:t>12</a:t>
            </a:r>
            <a:r>
              <a:rPr lang="en-US" dirty="0" smtClean="0"/>
              <a:t>a</a:t>
            </a:r>
            <a:r>
              <a:rPr lang="en-US" baseline="-25000" dirty="0" smtClean="0"/>
              <a:t>21</a:t>
            </a:r>
            <a:r>
              <a:rPr lang="en-US" dirty="0" smtClean="0"/>
              <a:t> = 14 – 24 = -10</a:t>
            </a:r>
            <a:endParaRPr lang="en-US" baseline="-25000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endParaRPr lang="en-US" baseline="-25000" dirty="0" smtClean="0"/>
          </a:p>
          <a:p>
            <a:pPr eaLnBrk="1" hangingPunct="1">
              <a:buFont typeface="Wingdings 2" pitchFamily="18" charset="2"/>
              <a:buNone/>
            </a:pPr>
            <a:endParaRPr lang="en-US" baseline="-25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7E71CC9-A879-468C-A1C7-C101AAE542AD}" type="slidenum">
              <a:rPr lang="en-US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98309" name="Object 2"/>
          <p:cNvGraphicFramePr>
            <a:graphicFrameLocks noChangeAspect="1"/>
          </p:cNvGraphicFramePr>
          <p:nvPr/>
        </p:nvGraphicFramePr>
        <p:xfrm>
          <a:off x="990600" y="2133600"/>
          <a:ext cx="25812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3" imgW="1485900" imgH="482600" progId="Equation.3">
                  <p:embed/>
                </p:oleObj>
              </mc:Choice>
              <mc:Fallback>
                <p:oleObj name="Equation" r:id="rId3" imgW="14859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133600"/>
                        <a:ext cx="25812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0" name="Object 3"/>
          <p:cNvGraphicFramePr>
            <a:graphicFrameLocks noChangeAspect="1"/>
          </p:cNvGraphicFramePr>
          <p:nvPr/>
        </p:nvGraphicFramePr>
        <p:xfrm>
          <a:off x="914400" y="4419600"/>
          <a:ext cx="21844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5" imgW="1257300" imgH="457200" progId="Equation.3">
                  <p:embed/>
                </p:oleObj>
              </mc:Choice>
              <mc:Fallback>
                <p:oleObj name="Equation" r:id="rId5" imgW="1257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419600"/>
                        <a:ext cx="218440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136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REGRESI LINEAR BERGANDA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Matrisk 3 baris dan 3 kolom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EFA8B4E-7662-4E57-8621-51592B0928EA}" type="slidenum">
              <a:rPr lang="en-US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99333" name="Object 2"/>
          <p:cNvGraphicFramePr>
            <a:graphicFrameLocks noChangeAspect="1"/>
          </p:cNvGraphicFramePr>
          <p:nvPr/>
        </p:nvGraphicFramePr>
        <p:xfrm>
          <a:off x="152400" y="2471738"/>
          <a:ext cx="8882063" cy="377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" imgW="4483100" imgH="1905000" progId="Equation.3">
                  <p:embed/>
                </p:oleObj>
              </mc:Choice>
              <mc:Fallback>
                <p:oleObj name="Equation" r:id="rId3" imgW="4483100" imgH="190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471738"/>
                        <a:ext cx="8882063" cy="377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9334" name="Group 13"/>
          <p:cNvGrpSpPr>
            <a:grpSpLocks/>
          </p:cNvGrpSpPr>
          <p:nvPr/>
        </p:nvGrpSpPr>
        <p:grpSpPr bwMode="auto">
          <a:xfrm>
            <a:off x="914400" y="4114800"/>
            <a:ext cx="2743200" cy="1066800"/>
            <a:chOff x="914400" y="4114800"/>
            <a:chExt cx="2743200" cy="106680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914400" y="4114800"/>
              <a:ext cx="1371600" cy="1066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600200" y="4114800"/>
              <a:ext cx="1371600" cy="1066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2286000" y="4114800"/>
              <a:ext cx="1371600" cy="1066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914400" y="4191000"/>
              <a:ext cx="1219200" cy="990600"/>
            </a:xfrm>
            <a:prstGeom prst="straightConnector1">
              <a:avLst/>
            </a:prstGeom>
            <a:ln>
              <a:solidFill>
                <a:schemeClr val="bg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1600200" y="4191000"/>
              <a:ext cx="1219200" cy="990600"/>
            </a:xfrm>
            <a:prstGeom prst="straightConnector1">
              <a:avLst/>
            </a:prstGeom>
            <a:ln>
              <a:solidFill>
                <a:schemeClr val="bg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2286000" y="4191000"/>
              <a:ext cx="1219200" cy="990600"/>
            </a:xfrm>
            <a:prstGeom prst="straightConnector1">
              <a:avLst/>
            </a:prstGeom>
            <a:ln>
              <a:solidFill>
                <a:schemeClr val="bg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7487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8490</TotalTime>
  <Words>495</Words>
  <Application>Microsoft Office PowerPoint</Application>
  <PresentationFormat>On-screen Show (4:3)</PresentationFormat>
  <Paragraphs>356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Urban</vt:lpstr>
      <vt:lpstr>Equation</vt:lpstr>
      <vt:lpstr>Aljabar Linier</vt:lpstr>
      <vt:lpstr>Objective</vt:lpstr>
      <vt:lpstr>1. STATISTIKA : REGRESI LINEAR BERGANDA</vt:lpstr>
      <vt:lpstr>REGRESI LINEAR BERGANDA</vt:lpstr>
      <vt:lpstr>REGRESI LINEAR BERGANDA</vt:lpstr>
      <vt:lpstr>REGRESI LINEAR BERGANDA</vt:lpstr>
      <vt:lpstr>REGRESI LINEAR BERGANDA</vt:lpstr>
      <vt:lpstr>REGRESI LINEAR BERGANDA</vt:lpstr>
      <vt:lpstr>REGRESI LINEAR BERGANDA</vt:lpstr>
      <vt:lpstr>REGRESI LINEAR BERGANDA</vt:lpstr>
      <vt:lpstr>REGRESI LINEAR BERGANDA Penggunaan matriks dalam 3 persamaan 3 variabel </vt:lpstr>
      <vt:lpstr>REGRESI LINEAR BERGANDA</vt:lpstr>
      <vt:lpstr>REGRESI LINEAR BERGANDA</vt:lpstr>
      <vt:lpstr>Contoh (1)</vt:lpstr>
      <vt:lpstr>REGRESI LINEAR BERGANDA</vt:lpstr>
      <vt:lpstr>REGRESI LINEAR BERGANDA</vt:lpstr>
      <vt:lpstr>REGRESI LINEAR BERGANDA</vt:lpstr>
      <vt:lpstr>REGRESI LINEAR BERGANDA</vt:lpstr>
      <vt:lpstr>Contoh (2)</vt:lpstr>
      <vt:lpstr>Soal-soal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</cp:lastModifiedBy>
  <cp:revision>595</cp:revision>
  <dcterms:created xsi:type="dcterms:W3CDTF">2011-09-16T02:11:44Z</dcterms:created>
  <dcterms:modified xsi:type="dcterms:W3CDTF">2016-11-25T01:59:27Z</dcterms:modified>
</cp:coreProperties>
</file>