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5"/>
  </p:notesMasterIdLst>
  <p:sldIdLst>
    <p:sldId id="256" r:id="rId2"/>
    <p:sldId id="297" r:id="rId3"/>
    <p:sldId id="299" r:id="rId4"/>
    <p:sldId id="298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296" r:id="rId34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9946" autoAdjust="0"/>
  </p:normalViewPr>
  <p:slideViewPr>
    <p:cSldViewPr>
      <p:cViewPr varScale="1">
        <p:scale>
          <a:sx n="71" d="100"/>
          <a:sy n="71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jpe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cs typeface="Times New Roman" pitchFamily="18" charset="0"/>
              </a:rPr>
              <a:t>Besaran vektor: besaran fisis yang memiliki dua pengertian dasar yaitu </a:t>
            </a:r>
            <a:r>
              <a:rPr lang="id-ID" i="1" dirty="0" smtClean="0">
                <a:cs typeface="Times New Roman" pitchFamily="18" charset="0"/>
              </a:rPr>
              <a:t>besar</a:t>
            </a:r>
            <a:r>
              <a:rPr lang="id-ID" dirty="0" smtClean="0">
                <a:cs typeface="Times New Roman" pitchFamily="18" charset="0"/>
              </a:rPr>
              <a:t> (ku-antitas) dan </a:t>
            </a:r>
            <a:r>
              <a:rPr lang="id-ID" i="1" dirty="0" smtClean="0">
                <a:cs typeface="Times New Roman" pitchFamily="18" charset="0"/>
              </a:rPr>
              <a:t>arah</a:t>
            </a:r>
            <a:r>
              <a:rPr lang="id-ID" dirty="0" smtClean="0">
                <a:cs typeface="Times New Roman" pitchFamily="18" charset="0"/>
              </a:rPr>
              <a:t>. </a:t>
            </a:r>
            <a:endParaRPr lang="id-ID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210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3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577" indent="-280607" defTabSz="9135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2426" indent="-224485" defTabSz="9135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1396" indent="-224485" defTabSz="9135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0367" indent="-224485" defTabSz="9135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9337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8308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7278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6248" indent="-224485" defTabSz="913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97BA4F-016A-495C-836D-9EEFD9CFD27B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14/12/2015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Aljabar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Linier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VEKTOR NOL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Vektor nol adalah vektor yang memiliki panjang = 0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0 + v = v + 0 = v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47800" y="33528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981200" y="33528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24200" y="33528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6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VEKTOR NEGATIF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18864" y="1624168"/>
            <a:ext cx="8229600" cy="43251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Vektor</a:t>
            </a:r>
            <a:r>
              <a:rPr lang="en-US" dirty="0" smtClean="0"/>
              <a:t> w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(invers </a:t>
            </a:r>
            <a:r>
              <a:rPr lang="en-US" dirty="0" err="1" smtClean="0"/>
              <a:t>iditif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v,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w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v,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arahnya</a:t>
            </a:r>
            <a:r>
              <a:rPr lang="en-US" dirty="0" smtClean="0"/>
              <a:t>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v </a:t>
            </a:r>
          </a:p>
          <a:p>
            <a:pPr eaLnBrk="1" hangingPunct="1"/>
            <a:r>
              <a:rPr lang="en-US" dirty="0" smtClean="0"/>
              <a:t>W = -V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17526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81200" y="22098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28074" y="2996952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35507" y="2208212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63153" y="2636912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18882" y="3429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10871" y="3424518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3" name="Group 77"/>
          <p:cNvGrpSpPr>
            <a:grpSpLocks/>
          </p:cNvGrpSpPr>
          <p:nvPr/>
        </p:nvGrpSpPr>
        <p:grpSpPr bwMode="auto">
          <a:xfrm>
            <a:off x="3810000" y="4800600"/>
            <a:ext cx="1431925" cy="369888"/>
            <a:chOff x="2200" y="2704"/>
            <a:chExt cx="1497" cy="417"/>
          </a:xfrm>
        </p:grpSpPr>
        <p:sp>
          <p:nvSpPr>
            <p:cNvPr id="23582" name="Text Box 37"/>
            <p:cNvSpPr txBox="1">
              <a:spLocks noChangeArrowheads="1"/>
            </p:cNvSpPr>
            <p:nvPr/>
          </p:nvSpPr>
          <p:spPr bwMode="auto">
            <a:xfrm>
              <a:off x="3470" y="2704"/>
              <a:ext cx="227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W</a:t>
              </a:r>
            </a:p>
          </p:txBody>
        </p:sp>
        <p:sp>
          <p:nvSpPr>
            <p:cNvPr id="23583" name="Line 43"/>
            <p:cNvSpPr>
              <a:spLocks noChangeShapeType="1"/>
            </p:cNvSpPr>
            <p:nvPr/>
          </p:nvSpPr>
          <p:spPr bwMode="auto">
            <a:xfrm>
              <a:off x="2200" y="2886"/>
              <a:ext cx="1315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44"/>
            <p:cNvSpPr>
              <a:spLocks noChangeShapeType="1"/>
            </p:cNvSpPr>
            <p:nvPr/>
          </p:nvSpPr>
          <p:spPr bwMode="auto">
            <a:xfrm>
              <a:off x="2200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45"/>
            <p:cNvSpPr>
              <a:spLocks noChangeShapeType="1"/>
            </p:cNvSpPr>
            <p:nvPr/>
          </p:nvSpPr>
          <p:spPr bwMode="auto">
            <a:xfrm>
              <a:off x="2608" y="2841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46"/>
            <p:cNvSpPr>
              <a:spLocks noChangeShapeType="1"/>
            </p:cNvSpPr>
            <p:nvPr/>
          </p:nvSpPr>
          <p:spPr bwMode="auto">
            <a:xfrm>
              <a:off x="3016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4" name="Group 77"/>
          <p:cNvGrpSpPr>
            <a:grpSpLocks/>
          </p:cNvGrpSpPr>
          <p:nvPr/>
        </p:nvGrpSpPr>
        <p:grpSpPr bwMode="auto">
          <a:xfrm flipH="1">
            <a:off x="3581400" y="4267200"/>
            <a:ext cx="1447800" cy="369888"/>
            <a:chOff x="2200" y="2704"/>
            <a:chExt cx="1497" cy="417"/>
          </a:xfrm>
        </p:grpSpPr>
        <p:sp>
          <p:nvSpPr>
            <p:cNvPr id="23577" name="Text Box 37"/>
            <p:cNvSpPr txBox="1">
              <a:spLocks noChangeArrowheads="1"/>
            </p:cNvSpPr>
            <p:nvPr/>
          </p:nvSpPr>
          <p:spPr bwMode="auto">
            <a:xfrm>
              <a:off x="3470" y="2704"/>
              <a:ext cx="227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V</a:t>
              </a:r>
            </a:p>
          </p:txBody>
        </p:sp>
        <p:sp>
          <p:nvSpPr>
            <p:cNvPr id="23578" name="Line 43"/>
            <p:cNvSpPr>
              <a:spLocks noChangeShapeType="1"/>
            </p:cNvSpPr>
            <p:nvPr/>
          </p:nvSpPr>
          <p:spPr bwMode="auto">
            <a:xfrm>
              <a:off x="2200" y="2886"/>
              <a:ext cx="1315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44"/>
            <p:cNvSpPr>
              <a:spLocks noChangeShapeType="1"/>
            </p:cNvSpPr>
            <p:nvPr/>
          </p:nvSpPr>
          <p:spPr bwMode="auto">
            <a:xfrm>
              <a:off x="2200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45"/>
            <p:cNvSpPr>
              <a:spLocks noChangeShapeType="1"/>
            </p:cNvSpPr>
            <p:nvPr/>
          </p:nvSpPr>
          <p:spPr bwMode="auto">
            <a:xfrm>
              <a:off x="2608" y="2841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46"/>
            <p:cNvSpPr>
              <a:spLocks noChangeShapeType="1"/>
            </p:cNvSpPr>
            <p:nvPr/>
          </p:nvSpPr>
          <p:spPr bwMode="auto">
            <a:xfrm>
              <a:off x="3016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5" name="Group 77"/>
          <p:cNvGrpSpPr>
            <a:grpSpLocks/>
          </p:cNvGrpSpPr>
          <p:nvPr/>
        </p:nvGrpSpPr>
        <p:grpSpPr bwMode="auto">
          <a:xfrm rot="19372295" flipH="1">
            <a:off x="5527675" y="5048250"/>
            <a:ext cx="1447800" cy="369888"/>
            <a:chOff x="2200" y="2704"/>
            <a:chExt cx="1497" cy="417"/>
          </a:xfrm>
        </p:grpSpPr>
        <p:sp>
          <p:nvSpPr>
            <p:cNvPr id="23572" name="Text Box 37"/>
            <p:cNvSpPr txBox="1">
              <a:spLocks noChangeArrowheads="1"/>
            </p:cNvSpPr>
            <p:nvPr/>
          </p:nvSpPr>
          <p:spPr bwMode="auto">
            <a:xfrm>
              <a:off x="3470" y="2704"/>
              <a:ext cx="227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V</a:t>
              </a:r>
            </a:p>
          </p:txBody>
        </p:sp>
        <p:sp>
          <p:nvSpPr>
            <p:cNvPr id="23573" name="Line 43"/>
            <p:cNvSpPr>
              <a:spLocks noChangeShapeType="1"/>
            </p:cNvSpPr>
            <p:nvPr/>
          </p:nvSpPr>
          <p:spPr bwMode="auto">
            <a:xfrm>
              <a:off x="2200" y="2886"/>
              <a:ext cx="1315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44"/>
            <p:cNvSpPr>
              <a:spLocks noChangeShapeType="1"/>
            </p:cNvSpPr>
            <p:nvPr/>
          </p:nvSpPr>
          <p:spPr bwMode="auto">
            <a:xfrm>
              <a:off x="2200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45"/>
            <p:cNvSpPr>
              <a:spLocks noChangeShapeType="1"/>
            </p:cNvSpPr>
            <p:nvPr/>
          </p:nvSpPr>
          <p:spPr bwMode="auto">
            <a:xfrm>
              <a:off x="2608" y="2841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46"/>
            <p:cNvSpPr>
              <a:spLocks noChangeShapeType="1"/>
            </p:cNvSpPr>
            <p:nvPr/>
          </p:nvSpPr>
          <p:spPr bwMode="auto">
            <a:xfrm>
              <a:off x="3016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6" name="Group 77"/>
          <p:cNvGrpSpPr>
            <a:grpSpLocks/>
          </p:cNvGrpSpPr>
          <p:nvPr/>
        </p:nvGrpSpPr>
        <p:grpSpPr bwMode="auto">
          <a:xfrm rot="-2239736">
            <a:off x="6248400" y="5334000"/>
            <a:ext cx="1431925" cy="369888"/>
            <a:chOff x="2200" y="2704"/>
            <a:chExt cx="1497" cy="417"/>
          </a:xfrm>
        </p:grpSpPr>
        <p:sp>
          <p:nvSpPr>
            <p:cNvPr id="23567" name="Text Box 37"/>
            <p:cNvSpPr txBox="1">
              <a:spLocks noChangeArrowheads="1"/>
            </p:cNvSpPr>
            <p:nvPr/>
          </p:nvSpPr>
          <p:spPr bwMode="auto">
            <a:xfrm>
              <a:off x="3470" y="2704"/>
              <a:ext cx="227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W</a:t>
              </a:r>
            </a:p>
          </p:txBody>
        </p:sp>
        <p:sp>
          <p:nvSpPr>
            <p:cNvPr id="23568" name="Line 43"/>
            <p:cNvSpPr>
              <a:spLocks noChangeShapeType="1"/>
            </p:cNvSpPr>
            <p:nvPr/>
          </p:nvSpPr>
          <p:spPr bwMode="auto">
            <a:xfrm>
              <a:off x="2200" y="2886"/>
              <a:ext cx="1315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44"/>
            <p:cNvSpPr>
              <a:spLocks noChangeShapeType="1"/>
            </p:cNvSpPr>
            <p:nvPr/>
          </p:nvSpPr>
          <p:spPr bwMode="auto">
            <a:xfrm>
              <a:off x="2200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45"/>
            <p:cNvSpPr>
              <a:spLocks noChangeShapeType="1"/>
            </p:cNvSpPr>
            <p:nvPr/>
          </p:nvSpPr>
          <p:spPr bwMode="auto">
            <a:xfrm>
              <a:off x="2608" y="2841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46"/>
            <p:cNvSpPr>
              <a:spLocks noChangeShapeType="1"/>
            </p:cNvSpPr>
            <p:nvPr/>
          </p:nvSpPr>
          <p:spPr bwMode="auto">
            <a:xfrm>
              <a:off x="3016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116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SELISIH VEKTOR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Selisih vektor a – b didapat dengan:</a:t>
            </a:r>
          </a:p>
          <a:p>
            <a:pPr eaLnBrk="1" hangingPunct="1"/>
            <a:r>
              <a:rPr lang="en-US" smtClean="0"/>
              <a:t>a – b = a + (-b)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1524000" y="4419600"/>
            <a:ext cx="12954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14600" y="4114800"/>
            <a:ext cx="137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066800" y="4114800"/>
            <a:ext cx="1447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800100" y="4381500"/>
            <a:ext cx="12954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45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180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45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18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458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419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459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742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5219700" y="4457700"/>
            <a:ext cx="12954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62600" y="5410200"/>
            <a:ext cx="137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5905500" y="4381500"/>
            <a:ext cx="12954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180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18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742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32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KOMPONEN-KOMPONEN VEKTOR</a:t>
            </a:r>
            <a:br>
              <a:rPr lang="en-US" smtClean="0"/>
            </a:br>
            <a:r>
              <a:rPr lang="en-US" smtClean="0"/>
              <a:t>(VEKTOR SATUAN)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Vektor di ruang 2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V = (v</a:t>
            </a:r>
            <a:r>
              <a:rPr lang="en-US" baseline="-25000" smtClean="0"/>
              <a:t>x</a:t>
            </a:r>
            <a:r>
              <a:rPr lang="en-US" smtClean="0"/>
              <a:t>, v</a:t>
            </a:r>
            <a:r>
              <a:rPr lang="en-US" baseline="-25000" smtClean="0"/>
              <a:t>y</a:t>
            </a:r>
            <a:r>
              <a:rPr lang="en-US" smtClean="0"/>
              <a:t>)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Vektor di ruang 3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V = (v</a:t>
            </a:r>
            <a:r>
              <a:rPr lang="en-US" baseline="-25000" smtClean="0"/>
              <a:t>x</a:t>
            </a:r>
            <a:r>
              <a:rPr lang="en-US" smtClean="0"/>
              <a:t>, v</a:t>
            </a:r>
            <a:r>
              <a:rPr lang="en-US" baseline="-25000" smtClean="0"/>
              <a:t>y</a:t>
            </a:r>
            <a:r>
              <a:rPr lang="en-US" smtClean="0"/>
              <a:t>, v</a:t>
            </a:r>
            <a:r>
              <a:rPr lang="en-US" baseline="-25000" smtClean="0"/>
              <a:t>z</a:t>
            </a:r>
            <a:r>
              <a:rPr lang="en-US" smtClean="0"/>
              <a:t>)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715000" y="3838575"/>
            <a:ext cx="25400" cy="178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740400" y="5638800"/>
            <a:ext cx="1736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4351338" y="5638800"/>
            <a:ext cx="1389062" cy="561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5743575" y="4538663"/>
            <a:ext cx="695325" cy="11223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27"/>
          <p:cNvSpPr>
            <a:spLocks noChangeShapeType="1"/>
          </p:cNvSpPr>
          <p:nvPr/>
        </p:nvSpPr>
        <p:spPr bwMode="auto">
          <a:xfrm>
            <a:off x="6435725" y="455771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28"/>
          <p:cNvSpPr>
            <a:spLocks noChangeShapeType="1"/>
          </p:cNvSpPr>
          <p:nvPr/>
        </p:nvSpPr>
        <p:spPr bwMode="auto">
          <a:xfrm>
            <a:off x="5715000" y="5638800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29"/>
          <p:cNvSpPr>
            <a:spLocks noChangeShapeType="1"/>
          </p:cNvSpPr>
          <p:nvPr/>
        </p:nvSpPr>
        <p:spPr bwMode="auto">
          <a:xfrm flipV="1">
            <a:off x="6435725" y="56388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30"/>
          <p:cNvSpPr>
            <a:spLocks noChangeShapeType="1"/>
          </p:cNvSpPr>
          <p:nvPr/>
        </p:nvSpPr>
        <p:spPr bwMode="auto">
          <a:xfrm flipH="1">
            <a:off x="5211763" y="585470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31"/>
          <p:cNvSpPr>
            <a:spLocks noChangeShapeType="1"/>
          </p:cNvSpPr>
          <p:nvPr/>
        </p:nvSpPr>
        <p:spPr bwMode="auto">
          <a:xfrm flipH="1" flipV="1">
            <a:off x="5715000" y="4270375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32"/>
          <p:cNvSpPr>
            <a:spLocks noChangeShapeType="1"/>
          </p:cNvSpPr>
          <p:nvPr/>
        </p:nvSpPr>
        <p:spPr bwMode="auto">
          <a:xfrm flipH="1" flipV="1">
            <a:off x="5715000" y="4270375"/>
            <a:ext cx="4603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33"/>
          <p:cNvSpPr>
            <a:spLocks noChangeShapeType="1"/>
          </p:cNvSpPr>
          <p:nvPr/>
        </p:nvSpPr>
        <p:spPr bwMode="auto">
          <a:xfrm>
            <a:off x="5715000" y="563880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34"/>
          <p:cNvSpPr>
            <a:spLocks noChangeShapeType="1"/>
          </p:cNvSpPr>
          <p:nvPr/>
        </p:nvSpPr>
        <p:spPr bwMode="auto">
          <a:xfrm flipH="1">
            <a:off x="5211763" y="5627688"/>
            <a:ext cx="5032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Text Box 35"/>
          <p:cNvSpPr txBox="1">
            <a:spLocks noChangeArrowheads="1"/>
          </p:cNvSpPr>
          <p:nvPr/>
        </p:nvSpPr>
        <p:spPr bwMode="auto">
          <a:xfrm>
            <a:off x="7423150" y="5581650"/>
            <a:ext cx="34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Verdana" pitchFamily="34" charset="0"/>
              </a:rPr>
              <a:t>X</a:t>
            </a:r>
          </a:p>
        </p:txBody>
      </p:sp>
      <p:sp>
        <p:nvSpPr>
          <p:cNvPr id="25617" name="Text Box 36"/>
          <p:cNvSpPr txBox="1">
            <a:spLocks noChangeArrowheads="1"/>
          </p:cNvSpPr>
          <p:nvPr/>
        </p:nvSpPr>
        <p:spPr bwMode="auto">
          <a:xfrm>
            <a:off x="4149725" y="5797550"/>
            <a:ext cx="34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Verdana" pitchFamily="34" charset="0"/>
              </a:rPr>
              <a:t>Z</a:t>
            </a:r>
          </a:p>
        </p:txBody>
      </p:sp>
      <p:sp>
        <p:nvSpPr>
          <p:cNvPr id="25618" name="Text Box 37"/>
          <p:cNvSpPr txBox="1">
            <a:spLocks noChangeArrowheads="1"/>
          </p:cNvSpPr>
          <p:nvPr/>
        </p:nvSpPr>
        <p:spPr bwMode="auto">
          <a:xfrm>
            <a:off x="5389563" y="3765550"/>
            <a:ext cx="325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Verdana" pitchFamily="34" charset="0"/>
              </a:rPr>
              <a:t>Y</a:t>
            </a:r>
          </a:p>
        </p:txBody>
      </p:sp>
      <p:sp>
        <p:nvSpPr>
          <p:cNvPr id="25619" name="Text Box 38"/>
          <p:cNvSpPr txBox="1">
            <a:spLocks noChangeArrowheads="1"/>
          </p:cNvSpPr>
          <p:nvPr/>
        </p:nvSpPr>
        <p:spPr bwMode="auto">
          <a:xfrm>
            <a:off x="6362700" y="42672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5620" name="Text Box 40"/>
          <p:cNvSpPr txBox="1">
            <a:spLocks noChangeArrowheads="1"/>
          </p:cNvSpPr>
          <p:nvPr/>
        </p:nvSpPr>
        <p:spPr bwMode="auto">
          <a:xfrm>
            <a:off x="6580188" y="5205413"/>
            <a:ext cx="595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noProof="1">
                <a:latin typeface="Times New Roman" pitchFamily="18" charset="0"/>
              </a:rPr>
              <a:t>V</a:t>
            </a:r>
            <a:r>
              <a:rPr lang="en-US" sz="2000" baseline="-25000" noProof="1">
                <a:latin typeface="Times New Roman" pitchFamily="18" charset="0"/>
              </a:rPr>
              <a:t>x</a:t>
            </a:r>
          </a:p>
        </p:txBody>
      </p:sp>
      <p:sp>
        <p:nvSpPr>
          <p:cNvPr id="25621" name="Text Box 41"/>
          <p:cNvSpPr txBox="1">
            <a:spLocks noChangeArrowheads="1"/>
          </p:cNvSpPr>
          <p:nvPr/>
        </p:nvSpPr>
        <p:spPr bwMode="auto">
          <a:xfrm>
            <a:off x="4995863" y="5278438"/>
            <a:ext cx="595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noProof="1">
                <a:latin typeface="Times New Roman" pitchFamily="18" charset="0"/>
              </a:rPr>
              <a:t>V</a:t>
            </a:r>
            <a:r>
              <a:rPr lang="en-US" sz="2000" baseline="-25000">
                <a:latin typeface="Times New Roman" pitchFamily="18" charset="0"/>
              </a:rPr>
              <a:t>z</a:t>
            </a:r>
            <a:endParaRPr lang="en-US" sz="2000" baseline="-25000" noProof="1">
              <a:latin typeface="Times New Roman" pitchFamily="18" charset="0"/>
            </a:endParaRPr>
          </a:p>
        </p:txBody>
      </p:sp>
      <p:sp>
        <p:nvSpPr>
          <p:cNvPr id="25622" name="Text Box 42"/>
          <p:cNvSpPr txBox="1">
            <a:spLocks noChangeArrowheads="1"/>
          </p:cNvSpPr>
          <p:nvPr/>
        </p:nvSpPr>
        <p:spPr bwMode="auto">
          <a:xfrm>
            <a:off x="5211763" y="4125913"/>
            <a:ext cx="595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noProof="1">
                <a:latin typeface="Times New Roman" pitchFamily="18" charset="0"/>
              </a:rPr>
              <a:t>V</a:t>
            </a:r>
            <a:r>
              <a:rPr lang="en-US" sz="2000" baseline="-25000">
                <a:latin typeface="Times New Roman" pitchFamily="18" charset="0"/>
              </a:rPr>
              <a:t>y</a:t>
            </a:r>
            <a:endParaRPr lang="en-US" sz="2000" baseline="-25000" noProof="1">
              <a:latin typeface="Times New Roman" pitchFamily="18" charset="0"/>
            </a:endParaRPr>
          </a:p>
        </p:txBody>
      </p:sp>
      <p:sp>
        <p:nvSpPr>
          <p:cNvPr id="25623" name="Line 43"/>
          <p:cNvSpPr>
            <a:spLocks noChangeShapeType="1"/>
          </p:cNvSpPr>
          <p:nvPr/>
        </p:nvSpPr>
        <p:spPr bwMode="auto">
          <a:xfrm>
            <a:off x="6580188" y="52054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44"/>
          <p:cNvSpPr>
            <a:spLocks noChangeShapeType="1"/>
          </p:cNvSpPr>
          <p:nvPr/>
        </p:nvSpPr>
        <p:spPr bwMode="auto">
          <a:xfrm>
            <a:off x="5191125" y="41259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45"/>
          <p:cNvSpPr>
            <a:spLocks noChangeShapeType="1"/>
          </p:cNvSpPr>
          <p:nvPr/>
        </p:nvSpPr>
        <p:spPr bwMode="auto">
          <a:xfrm>
            <a:off x="4995863" y="52784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53"/>
          <p:cNvSpPr>
            <a:spLocks noChangeShapeType="1"/>
          </p:cNvSpPr>
          <p:nvPr/>
        </p:nvSpPr>
        <p:spPr bwMode="auto">
          <a:xfrm>
            <a:off x="6362700" y="4270375"/>
            <a:ext cx="431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4"/>
          <p:cNvSpPr>
            <a:spLocks noChangeShapeType="1"/>
          </p:cNvSpPr>
          <p:nvPr/>
        </p:nvSpPr>
        <p:spPr bwMode="auto">
          <a:xfrm>
            <a:off x="4953000" y="1704975"/>
            <a:ext cx="25400" cy="178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Line 7"/>
          <p:cNvSpPr>
            <a:spLocks noChangeShapeType="1"/>
          </p:cNvSpPr>
          <p:nvPr/>
        </p:nvSpPr>
        <p:spPr bwMode="auto">
          <a:xfrm flipV="1">
            <a:off x="4981575" y="2405063"/>
            <a:ext cx="695325" cy="11223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Line 32"/>
          <p:cNvSpPr>
            <a:spLocks noChangeShapeType="1"/>
          </p:cNvSpPr>
          <p:nvPr/>
        </p:nvSpPr>
        <p:spPr bwMode="auto">
          <a:xfrm flipH="1" flipV="1">
            <a:off x="4953000" y="2438400"/>
            <a:ext cx="460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Text Box 35"/>
          <p:cNvSpPr txBox="1">
            <a:spLocks noChangeArrowheads="1"/>
          </p:cNvSpPr>
          <p:nvPr/>
        </p:nvSpPr>
        <p:spPr bwMode="auto">
          <a:xfrm>
            <a:off x="6661150" y="3448050"/>
            <a:ext cx="34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Verdana" pitchFamily="34" charset="0"/>
              </a:rPr>
              <a:t>X</a:t>
            </a:r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4627563" y="1631950"/>
            <a:ext cx="325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Verdana" pitchFamily="34" charset="0"/>
              </a:rPr>
              <a:t>Y</a:t>
            </a: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>
            <a:off x="5600700" y="21336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5633" name="Text Box 40"/>
          <p:cNvSpPr txBox="1">
            <a:spLocks noChangeArrowheads="1"/>
          </p:cNvSpPr>
          <p:nvPr/>
        </p:nvSpPr>
        <p:spPr bwMode="auto">
          <a:xfrm>
            <a:off x="5818188" y="3071813"/>
            <a:ext cx="595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noProof="1">
                <a:latin typeface="Times New Roman" pitchFamily="18" charset="0"/>
              </a:rPr>
              <a:t>V</a:t>
            </a:r>
            <a:r>
              <a:rPr lang="en-US" sz="2000" baseline="-25000" noProof="1">
                <a:latin typeface="Times New Roman" pitchFamily="18" charset="0"/>
              </a:rPr>
              <a:t>x</a:t>
            </a:r>
          </a:p>
        </p:txBody>
      </p:sp>
      <p:sp>
        <p:nvSpPr>
          <p:cNvPr id="25634" name="Text Box 42"/>
          <p:cNvSpPr txBox="1">
            <a:spLocks noChangeArrowheads="1"/>
          </p:cNvSpPr>
          <p:nvPr/>
        </p:nvSpPr>
        <p:spPr bwMode="auto">
          <a:xfrm>
            <a:off x="4449763" y="1992313"/>
            <a:ext cx="595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noProof="1">
                <a:latin typeface="Times New Roman" pitchFamily="18" charset="0"/>
              </a:rPr>
              <a:t>V</a:t>
            </a:r>
            <a:r>
              <a:rPr lang="en-US" sz="2000" baseline="-25000">
                <a:latin typeface="Times New Roman" pitchFamily="18" charset="0"/>
              </a:rPr>
              <a:t>y</a:t>
            </a:r>
            <a:endParaRPr lang="en-US" sz="2000" baseline="-25000" noProof="1">
              <a:latin typeface="Times New Roman" pitchFamily="18" charset="0"/>
            </a:endParaRPr>
          </a:p>
        </p:txBody>
      </p:sp>
      <p:sp>
        <p:nvSpPr>
          <p:cNvPr id="25635" name="Line 53"/>
          <p:cNvSpPr>
            <a:spLocks noChangeShapeType="1"/>
          </p:cNvSpPr>
          <p:nvPr/>
        </p:nvSpPr>
        <p:spPr bwMode="auto">
          <a:xfrm>
            <a:off x="5600700" y="2136775"/>
            <a:ext cx="4318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Line 5"/>
          <p:cNvSpPr>
            <a:spLocks noChangeShapeType="1"/>
          </p:cNvSpPr>
          <p:nvPr/>
        </p:nvSpPr>
        <p:spPr bwMode="auto">
          <a:xfrm>
            <a:off x="4991100" y="3505200"/>
            <a:ext cx="1736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0" name="Straight Arrow Connector 59"/>
          <p:cNvCxnSpPr>
            <a:stCxn id="25629" idx="0"/>
          </p:cNvCxnSpPr>
          <p:nvPr/>
        </p:nvCxnSpPr>
        <p:spPr>
          <a:xfrm rot="16200000" flipH="1">
            <a:off x="5376069" y="3128169"/>
            <a:ext cx="0" cy="754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53000" y="2438400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5628" idx="1"/>
          </p:cNvCxnSpPr>
          <p:nvPr/>
        </p:nvCxnSpPr>
        <p:spPr>
          <a:xfrm rot="16200000" flipH="1">
            <a:off x="5145881" y="2936082"/>
            <a:ext cx="1100137" cy="381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6129" y="2450259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56129" y="4333315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06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BESAR VEKTOR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 ruang dua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 ruang tiga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2419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3238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0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0" y="4495800"/>
            <a:ext cx="73152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2133600"/>
            <a:ext cx="55626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67440"/>
          </a:xfrm>
        </p:spPr>
        <p:txBody>
          <a:bodyPr/>
          <a:lstStyle/>
          <a:p>
            <a:pPr eaLnBrk="1" hangingPunct="1"/>
            <a:r>
              <a:rPr lang="en-US" dirty="0" err="1" smtClean="0"/>
              <a:t>Ruang</a:t>
            </a:r>
            <a:r>
              <a:rPr lang="en-US" dirty="0" smtClean="0"/>
              <a:t> 2 </a:t>
            </a:r>
            <a:r>
              <a:rPr lang="en-US" dirty="0" err="1" smtClean="0"/>
              <a:t>dimensi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v + w =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 +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y</a:t>
            </a:r>
            <a:r>
              <a:rPr lang="en-US" dirty="0" smtClean="0"/>
              <a:t> +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Ruang</a:t>
            </a:r>
            <a:r>
              <a:rPr lang="en-US" dirty="0" smtClean="0"/>
              <a:t> 3 </a:t>
            </a:r>
            <a:r>
              <a:rPr lang="en-US" dirty="0" err="1" smtClean="0"/>
              <a:t>dimensi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v </a:t>
            </a:r>
            <a:r>
              <a:rPr lang="en-US" dirty="0" smtClean="0"/>
              <a:t>+ w =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 +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y</a:t>
            </a:r>
            <a:r>
              <a:rPr lang="en-US" dirty="0" smtClean="0"/>
              <a:t> +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z</a:t>
            </a:r>
            <a:r>
              <a:rPr lang="en-US" dirty="0" smtClean="0"/>
              <a:t> +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z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PENJUMLAHAN &amp; PENGURANGAN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99592" y="2276872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509192" y="2276872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" y="46482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47800" y="46482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7659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1428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7663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47339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500">
                <a:latin typeface="Calibri" pitchFamily="34" charset="0"/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766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7666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5410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86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429000" y="4267200"/>
            <a:ext cx="5410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52800" y="1905000"/>
            <a:ext cx="5410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PENJUMLAHAN &amp; PENGURANGAN</a:t>
            </a:r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395288" y="28463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V="1">
            <a:off x="395288" y="1838325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V="1">
            <a:off x="395288" y="1838325"/>
            <a:ext cx="2447925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08388" y="2012950"/>
          <a:ext cx="49958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2234880" imgH="279360" progId="Equation.3">
                  <p:embed/>
                </p:oleObj>
              </mc:Choice>
              <mc:Fallback>
                <p:oleObj name="Equation" r:id="rId3" imgW="2234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2012950"/>
                        <a:ext cx="499586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7" name="Group 36"/>
          <p:cNvGrpSpPr>
            <a:grpSpLocks/>
          </p:cNvGrpSpPr>
          <p:nvPr/>
        </p:nvGrpSpPr>
        <p:grpSpPr bwMode="auto">
          <a:xfrm>
            <a:off x="611188" y="1838325"/>
            <a:ext cx="2449512" cy="1303338"/>
            <a:chOff x="385" y="1158"/>
            <a:chExt cx="1543" cy="821"/>
          </a:xfrm>
        </p:grpSpPr>
        <p:sp>
          <p:nvSpPr>
            <p:cNvPr id="4115" name="Line 16"/>
            <p:cNvSpPr>
              <a:spLocks noChangeShapeType="1"/>
            </p:cNvSpPr>
            <p:nvPr/>
          </p:nvSpPr>
          <p:spPr bwMode="auto">
            <a:xfrm flipV="1">
              <a:off x="1065" y="1158"/>
              <a:ext cx="726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17"/>
            <p:cNvSpPr>
              <a:spLocks noChangeShapeType="1"/>
            </p:cNvSpPr>
            <p:nvPr/>
          </p:nvSpPr>
          <p:spPr bwMode="auto">
            <a:xfrm>
              <a:off x="948" y="117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Text Box 18"/>
            <p:cNvSpPr txBox="1">
              <a:spLocks noChangeArrowheads="1"/>
            </p:cNvSpPr>
            <p:nvPr/>
          </p:nvSpPr>
          <p:spPr bwMode="auto">
            <a:xfrm>
              <a:off x="1066" y="1381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 u + v</a:t>
              </a:r>
            </a:p>
          </p:txBody>
        </p:sp>
        <p:sp>
          <p:nvSpPr>
            <p:cNvPr id="4118" name="Text Box 19"/>
            <p:cNvSpPr txBox="1">
              <a:spLocks noChangeArrowheads="1"/>
            </p:cNvSpPr>
            <p:nvPr/>
          </p:nvSpPr>
          <p:spPr bwMode="auto">
            <a:xfrm>
              <a:off x="567" y="174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u</a:t>
              </a:r>
            </a:p>
          </p:txBody>
        </p:sp>
        <p:sp>
          <p:nvSpPr>
            <p:cNvPr id="4119" name="Text Box 20"/>
            <p:cNvSpPr txBox="1">
              <a:spLocks noChangeArrowheads="1"/>
            </p:cNvSpPr>
            <p:nvPr/>
          </p:nvSpPr>
          <p:spPr bwMode="auto">
            <a:xfrm>
              <a:off x="521" y="124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v</a:t>
              </a:r>
            </a:p>
          </p:txBody>
        </p:sp>
        <p:sp>
          <p:nvSpPr>
            <p:cNvPr id="4120" name="Text Box 32"/>
            <p:cNvSpPr txBox="1">
              <a:spLocks noChangeArrowheads="1"/>
            </p:cNvSpPr>
            <p:nvPr/>
          </p:nvSpPr>
          <p:spPr bwMode="auto">
            <a:xfrm>
              <a:off x="385" y="1611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b="1"/>
                <a:t>θ</a:t>
              </a:r>
            </a:p>
          </p:txBody>
        </p:sp>
        <p:sp>
          <p:nvSpPr>
            <p:cNvPr id="4121" name="Freeform 34"/>
            <p:cNvSpPr>
              <a:spLocks/>
            </p:cNvSpPr>
            <p:nvPr/>
          </p:nvSpPr>
          <p:spPr bwMode="auto">
            <a:xfrm>
              <a:off x="476" y="1616"/>
              <a:ext cx="182" cy="181"/>
            </a:xfrm>
            <a:custGeom>
              <a:avLst/>
              <a:gdLst>
                <a:gd name="T0" fmla="*/ 182 w 182"/>
                <a:gd name="T1" fmla="*/ 181 h 181"/>
                <a:gd name="T2" fmla="*/ 137 w 182"/>
                <a:gd name="T3" fmla="*/ 68 h 181"/>
                <a:gd name="T4" fmla="*/ 0 w 182"/>
                <a:gd name="T5" fmla="*/ 0 h 181"/>
                <a:gd name="T6" fmla="*/ 0 60000 65536"/>
                <a:gd name="T7" fmla="*/ 0 60000 65536"/>
                <a:gd name="T8" fmla="*/ 0 60000 65536"/>
                <a:gd name="T9" fmla="*/ 0 w 182"/>
                <a:gd name="T10" fmla="*/ 0 h 181"/>
                <a:gd name="T11" fmla="*/ 182 w 182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181">
                  <a:moveTo>
                    <a:pt x="182" y="181"/>
                  </a:moveTo>
                  <a:lnTo>
                    <a:pt x="137" y="6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708400" y="4389438"/>
          <a:ext cx="499586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2234880" imgH="279360" progId="Equation.3">
                  <p:embed/>
                </p:oleObj>
              </mc:Choice>
              <mc:Fallback>
                <p:oleObj name="Equation" r:id="rId5" imgW="2234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389438"/>
                        <a:ext cx="4995863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Line 37"/>
          <p:cNvSpPr>
            <a:spLocks noChangeShapeType="1"/>
          </p:cNvSpPr>
          <p:nvPr/>
        </p:nvSpPr>
        <p:spPr bwMode="auto">
          <a:xfrm>
            <a:off x="539750" y="5084763"/>
            <a:ext cx="251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38"/>
          <p:cNvSpPr>
            <a:spLocks noChangeShapeType="1"/>
          </p:cNvSpPr>
          <p:nvPr/>
        </p:nvSpPr>
        <p:spPr bwMode="auto">
          <a:xfrm flipV="1">
            <a:off x="539750" y="3789363"/>
            <a:ext cx="74771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39"/>
          <p:cNvSpPr>
            <a:spLocks noChangeShapeType="1"/>
          </p:cNvSpPr>
          <p:nvPr/>
        </p:nvSpPr>
        <p:spPr bwMode="auto">
          <a:xfrm>
            <a:off x="1258888" y="3789363"/>
            <a:ext cx="18002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Text Box 40"/>
          <p:cNvSpPr txBox="1">
            <a:spLocks noChangeArrowheads="1"/>
          </p:cNvSpPr>
          <p:nvPr/>
        </p:nvSpPr>
        <p:spPr bwMode="auto">
          <a:xfrm>
            <a:off x="1692275" y="501332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u</a:t>
            </a:r>
          </a:p>
        </p:txBody>
      </p:sp>
      <p:sp>
        <p:nvSpPr>
          <p:cNvPr id="4112" name="Text Box 41"/>
          <p:cNvSpPr txBox="1">
            <a:spLocks noChangeArrowheads="1"/>
          </p:cNvSpPr>
          <p:nvPr/>
        </p:nvSpPr>
        <p:spPr bwMode="auto">
          <a:xfrm>
            <a:off x="539750" y="42211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v</a:t>
            </a:r>
          </a:p>
        </p:txBody>
      </p:sp>
      <p:sp>
        <p:nvSpPr>
          <p:cNvPr id="4113" name="Text Box 42"/>
          <p:cNvSpPr txBox="1">
            <a:spLocks noChangeArrowheads="1"/>
          </p:cNvSpPr>
          <p:nvPr/>
        </p:nvSpPr>
        <p:spPr bwMode="auto">
          <a:xfrm>
            <a:off x="1979613" y="40052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u-v</a:t>
            </a:r>
          </a:p>
        </p:txBody>
      </p:sp>
      <p:sp>
        <p:nvSpPr>
          <p:cNvPr id="4114" name="Text Box 43"/>
          <p:cNvSpPr txBox="1">
            <a:spLocks noChangeArrowheads="1"/>
          </p:cNvSpPr>
          <p:nvPr/>
        </p:nvSpPr>
        <p:spPr bwMode="auto">
          <a:xfrm>
            <a:off x="684213" y="47244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b="1"/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227247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PERKALIAN DENGAN SKALAR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Jika V = (v</a:t>
            </a:r>
            <a:r>
              <a:rPr lang="en-US" baseline="-25000" smtClean="0"/>
              <a:t>x</a:t>
            </a:r>
            <a:r>
              <a:rPr lang="en-US" smtClean="0"/>
              <a:t>, v</a:t>
            </a:r>
            <a:r>
              <a:rPr lang="en-US" baseline="-25000" smtClean="0"/>
              <a:t>y</a:t>
            </a:r>
            <a:r>
              <a:rPr lang="en-US" smtClean="0"/>
              <a:t>), dan k adalah sembarang skalar, maka: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kv = (kv</a:t>
            </a:r>
            <a:r>
              <a:rPr lang="en-US" baseline="-25000" smtClean="0"/>
              <a:t>x</a:t>
            </a:r>
            <a:r>
              <a:rPr lang="en-US" smtClean="0"/>
              <a:t>, kv</a:t>
            </a:r>
            <a:r>
              <a:rPr lang="en-US" baseline="-25000" smtClean="0"/>
              <a:t>y</a:t>
            </a:r>
            <a:r>
              <a:rPr lang="en-US" smtClean="0"/>
              <a:t>)		</a:t>
            </a:r>
            <a:r>
              <a:rPr lang="en-US" smtClean="0">
                <a:sym typeface="Wingdings" pitchFamily="2" charset="2"/>
              </a:rPr>
              <a:t> di ruang 2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kv = (kv</a:t>
            </a:r>
            <a:r>
              <a:rPr lang="en-US" baseline="-25000" smtClean="0"/>
              <a:t>x</a:t>
            </a:r>
            <a:r>
              <a:rPr lang="en-US" smtClean="0"/>
              <a:t>, kv</a:t>
            </a:r>
            <a:r>
              <a:rPr lang="en-US" baseline="-25000" smtClean="0"/>
              <a:t>y</a:t>
            </a:r>
            <a:r>
              <a:rPr lang="en-US" smtClean="0"/>
              <a:t>, kv</a:t>
            </a:r>
            <a:r>
              <a:rPr lang="en-US" baseline="-25000" smtClean="0"/>
              <a:t>z</a:t>
            </a:r>
            <a:r>
              <a:rPr lang="en-US" smtClean="0"/>
              <a:t>)	</a:t>
            </a:r>
            <a:r>
              <a:rPr lang="en-US" smtClean="0">
                <a:sym typeface="Wingdings" pitchFamily="2" charset="2"/>
              </a:rPr>
              <a:t> di ruang 3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ym typeface="Wingdings" pitchFamily="2" charset="2"/>
            </a:endParaRPr>
          </a:p>
          <a:p>
            <a:pPr eaLnBrk="1" hangingPunct="1"/>
            <a:r>
              <a:rPr lang="en-US" b="1" smtClean="0">
                <a:sym typeface="Wingdings" pitchFamily="2" charset="2"/>
              </a:rPr>
              <a:t>Mengalikan k dengan setiap komponen vektor</a:t>
            </a:r>
            <a:endParaRPr lang="en-US" b="1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90600" y="2820988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00200" y="2060848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61465" y="3425826"/>
            <a:ext cx="3339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4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OPERASI-OPERASI ARITMATIKA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 + v = v + u</a:t>
            </a:r>
          </a:p>
          <a:p>
            <a:pPr eaLnBrk="1" hangingPunct="1"/>
            <a:r>
              <a:rPr lang="en-US" dirty="0" smtClean="0"/>
              <a:t>(u + v) + w = u + (v + w)</a:t>
            </a:r>
          </a:p>
          <a:p>
            <a:pPr eaLnBrk="1" hangingPunct="1"/>
            <a:r>
              <a:rPr lang="en-US" dirty="0" smtClean="0"/>
              <a:t>u + 0 = 0 + u = u</a:t>
            </a:r>
          </a:p>
          <a:p>
            <a:pPr eaLnBrk="1" hangingPunct="1"/>
            <a:r>
              <a:rPr lang="en-US" dirty="0" smtClean="0"/>
              <a:t>u + (-u) = 0</a:t>
            </a:r>
          </a:p>
          <a:p>
            <a:pPr eaLnBrk="1" hangingPunct="1"/>
            <a:r>
              <a:rPr lang="en-US" dirty="0" smtClean="0"/>
              <a:t>k(</a:t>
            </a:r>
            <a:r>
              <a:rPr lang="en-US" dirty="0" err="1" smtClean="0"/>
              <a:t>lu</a:t>
            </a:r>
            <a:r>
              <a:rPr lang="en-US" dirty="0" smtClean="0"/>
              <a:t>) = (kl)u</a:t>
            </a:r>
          </a:p>
          <a:p>
            <a:pPr eaLnBrk="1" hangingPunct="1"/>
            <a:r>
              <a:rPr lang="en-US" dirty="0" smtClean="0"/>
              <a:t>k(u + v) = </a:t>
            </a:r>
            <a:r>
              <a:rPr lang="en-US" dirty="0" err="1" smtClean="0"/>
              <a:t>ku</a:t>
            </a:r>
            <a:r>
              <a:rPr lang="en-US" dirty="0" smtClean="0"/>
              <a:t> + </a:t>
            </a:r>
            <a:r>
              <a:rPr lang="en-US" dirty="0" err="1" smtClean="0"/>
              <a:t>kv</a:t>
            </a:r>
            <a:endParaRPr lang="en-US" dirty="0" smtClean="0"/>
          </a:p>
          <a:p>
            <a:pPr eaLnBrk="1" hangingPunct="1"/>
            <a:r>
              <a:rPr lang="en-US" dirty="0" smtClean="0"/>
              <a:t>(k + l)u = </a:t>
            </a:r>
            <a:r>
              <a:rPr lang="en-US" dirty="0" err="1" smtClean="0"/>
              <a:t>ku</a:t>
            </a:r>
            <a:r>
              <a:rPr lang="en-US" dirty="0" smtClean="0"/>
              <a:t> + </a:t>
            </a:r>
            <a:r>
              <a:rPr lang="en-US" dirty="0" err="1" smtClean="0"/>
              <a:t>lu</a:t>
            </a:r>
            <a:endParaRPr lang="en-US" dirty="0" smtClean="0"/>
          </a:p>
          <a:p>
            <a:pPr eaLnBrk="1" hangingPunct="1"/>
            <a:r>
              <a:rPr lang="en-US" dirty="0" smtClean="0"/>
              <a:t>1u = u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14400" y="205926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447800" y="205926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57400" y="205926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90800" y="205926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66800" y="249289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256331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256331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256331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256331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56331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14400" y="29718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29718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6600" y="29718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14400" y="35052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51112" y="34290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91072" y="3931468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87216" y="3931468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59632" y="4365104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93032" y="4365104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89312" y="4365104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51312" y="4365104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35696" y="4867573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87216" y="486757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07296" y="486757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15616" y="5371628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49016" y="5371628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6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VEKTOR DAN TITIK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Misal titik pusat koordinat adalah O (0,0) dan terdapat titik P</a:t>
            </a:r>
            <a:r>
              <a:rPr lang="en-US" baseline="-25000" smtClean="0"/>
              <a:t>1</a:t>
            </a:r>
            <a:r>
              <a:rPr lang="en-US" smtClean="0"/>
              <a:t> (x</a:t>
            </a:r>
            <a:r>
              <a:rPr lang="en-US" baseline="-25000" smtClean="0"/>
              <a:t>1</a:t>
            </a:r>
            <a:r>
              <a:rPr lang="en-US" smtClean="0"/>
              <a:t>,y</a:t>
            </a:r>
            <a:r>
              <a:rPr lang="en-US" baseline="-25000" smtClean="0"/>
              <a:t>1</a:t>
            </a:r>
            <a:r>
              <a:rPr lang="en-US" smtClean="0"/>
              <a:t>) dan P</a:t>
            </a:r>
            <a:r>
              <a:rPr lang="en-US" baseline="-25000" smtClean="0"/>
              <a:t>2</a:t>
            </a:r>
            <a:r>
              <a:rPr lang="en-US" smtClean="0"/>
              <a:t> (x</a:t>
            </a:r>
            <a:r>
              <a:rPr lang="en-US" baseline="-25000" smtClean="0"/>
              <a:t>2</a:t>
            </a:r>
            <a:r>
              <a:rPr lang="en-US" smtClean="0"/>
              <a:t>,y</a:t>
            </a:r>
            <a:r>
              <a:rPr lang="en-US" baseline="-25000" smtClean="0"/>
              <a:t>2</a:t>
            </a:r>
            <a:r>
              <a:rPr lang="en-US" smtClean="0"/>
              <a:t>), maka vektor yang berasal dari titik P</a:t>
            </a:r>
            <a:r>
              <a:rPr lang="en-US" baseline="-25000" smtClean="0"/>
              <a:t>1</a:t>
            </a:r>
            <a:r>
              <a:rPr lang="en-US" smtClean="0"/>
              <a:t> menuju titik P</a:t>
            </a:r>
            <a:r>
              <a:rPr lang="en-US" baseline="-25000" smtClean="0"/>
              <a:t>2</a:t>
            </a:r>
            <a:r>
              <a:rPr lang="en-US" smtClean="0"/>
              <a:t> adalah</a:t>
            </a:r>
          </a:p>
          <a:p>
            <a:pPr eaLnBrk="1" hangingPunct="1"/>
            <a:r>
              <a:rPr lang="en-US" smtClean="0"/>
              <a:t>P</a:t>
            </a:r>
            <a:r>
              <a:rPr lang="en-US" baseline="-25000" smtClean="0"/>
              <a:t>1</a:t>
            </a:r>
            <a:r>
              <a:rPr lang="en-US" smtClean="0"/>
              <a:t>P</a:t>
            </a:r>
            <a:r>
              <a:rPr lang="en-US" baseline="-25000" smtClean="0"/>
              <a:t>2</a:t>
            </a:r>
            <a:r>
              <a:rPr lang="en-US" smtClean="0"/>
              <a:t> = OP</a:t>
            </a:r>
            <a:r>
              <a:rPr lang="en-US" baseline="-25000" smtClean="0"/>
              <a:t>2</a:t>
            </a:r>
            <a:r>
              <a:rPr lang="en-US" smtClean="0"/>
              <a:t> – OP</a:t>
            </a:r>
            <a:r>
              <a:rPr lang="en-US" baseline="-25000" smtClean="0"/>
              <a:t>1</a:t>
            </a:r>
            <a:r>
              <a:rPr lang="en-US" smtClean="0"/>
              <a:t> = (x</a:t>
            </a:r>
            <a:r>
              <a:rPr lang="en-US" baseline="-25000" smtClean="0"/>
              <a:t>2 </a:t>
            </a:r>
            <a:r>
              <a:rPr lang="en-US" smtClean="0"/>
              <a:t>- x</a:t>
            </a:r>
            <a:r>
              <a:rPr lang="en-US" baseline="-25000" smtClean="0"/>
              <a:t>1</a:t>
            </a:r>
            <a:r>
              <a:rPr lang="en-US" smtClean="0"/>
              <a:t>, y</a:t>
            </a:r>
            <a:r>
              <a:rPr lang="en-US" baseline="-25000" smtClean="0"/>
              <a:t>2 </a:t>
            </a:r>
            <a:r>
              <a:rPr lang="en-US" smtClean="0"/>
              <a:t>- y</a:t>
            </a:r>
            <a:r>
              <a:rPr lang="en-US" baseline="-25000" smtClean="0"/>
              <a:t>1</a:t>
            </a:r>
            <a:r>
              <a:rPr lang="en-US" smtClean="0"/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14400" y="37338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81200" y="37338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1800" y="37338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0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skalar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81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SOAL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325112"/>
          </a:xfrm>
        </p:spPr>
        <p:txBody>
          <a:bodyPr/>
          <a:lstStyle/>
          <a:p>
            <a:pPr eaLnBrk="1" hangingPunct="1"/>
            <a:r>
              <a:rPr lang="en-US" dirty="0" err="1" smtClean="0"/>
              <a:t>Misalkan</a:t>
            </a:r>
            <a:r>
              <a:rPr lang="en-US" dirty="0" smtClean="0"/>
              <a:t> u = (1, -3, 2) </a:t>
            </a:r>
            <a:r>
              <a:rPr lang="en-US" dirty="0" err="1" smtClean="0"/>
              <a:t>dan</a:t>
            </a:r>
            <a:r>
              <a:rPr lang="en-US" dirty="0" smtClean="0"/>
              <a:t> v = (1, 1, 0)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	</a:t>
            </a:r>
            <a:r>
              <a:rPr lang="en-US" dirty="0" err="1" smtClean="0"/>
              <a:t>Tentukan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|u| </a:t>
            </a:r>
            <a:r>
              <a:rPr lang="en-US" dirty="0" err="1" smtClean="0"/>
              <a:t>dan</a:t>
            </a:r>
            <a:r>
              <a:rPr lang="en-US" dirty="0" smtClean="0"/>
              <a:t> |v|</a:t>
            </a:r>
          </a:p>
          <a:p>
            <a:pPr lvl="1" eaLnBrk="1" hangingPunct="1"/>
            <a:r>
              <a:rPr lang="en-US" dirty="0" smtClean="0"/>
              <a:t>|u + v|</a:t>
            </a:r>
          </a:p>
          <a:p>
            <a:pPr lvl="1" eaLnBrk="1" hangingPunct="1"/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u </a:t>
            </a:r>
            <a:r>
              <a:rPr lang="en-US" dirty="0" err="1" smtClean="0"/>
              <a:t>dan</a:t>
            </a:r>
            <a:r>
              <a:rPr lang="en-US" dirty="0" smtClean="0"/>
              <a:t> v</a:t>
            </a:r>
          </a:p>
          <a:p>
            <a:pPr eaLnBrk="1" hangingPunct="1"/>
            <a:r>
              <a:rPr lang="en-US" dirty="0" err="1" smtClean="0"/>
              <a:t>Misalkan</a:t>
            </a:r>
            <a:r>
              <a:rPr lang="en-US" dirty="0" smtClean="0"/>
              <a:t> u = (1, 2, 3) </a:t>
            </a:r>
            <a:r>
              <a:rPr lang="en-US" dirty="0" err="1" smtClean="0"/>
              <a:t>dan</a:t>
            </a:r>
            <a:r>
              <a:rPr lang="en-US" dirty="0" smtClean="0"/>
              <a:t> v = (2, -3, 1).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3(u – 7v)</a:t>
            </a:r>
          </a:p>
          <a:p>
            <a:pPr eaLnBrk="1" hangingPunct="1"/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76128" y="198725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279504" y="198725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47800" y="28956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7000" y="28956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34290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0" y="34290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55776" y="4217095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08488" y="4217095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13088" y="4706045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465313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05264" y="385946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88224" y="385946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5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SOAL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Carilah komponen-komponen dari vektor yang mempunyai permulaan P</a:t>
            </a:r>
            <a:r>
              <a:rPr lang="en-US" sz="2400" baseline="-25000" smtClean="0"/>
              <a:t>1</a:t>
            </a:r>
            <a:r>
              <a:rPr lang="en-US" sz="2400" smtClean="0"/>
              <a:t> (6, 5, 8) dan titik terminal P</a:t>
            </a:r>
            <a:r>
              <a:rPr lang="en-US" sz="2400" baseline="-25000" smtClean="0"/>
              <a:t>2</a:t>
            </a:r>
            <a:r>
              <a:rPr lang="en-US" sz="2400" smtClean="0"/>
              <a:t>(8, -7, 3). Tentukan juga besarnya!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Perlihatkan bahwa tidak ada skalar untuk c</a:t>
            </a:r>
            <a:r>
              <a:rPr lang="en-US" sz="2400" baseline="-25000" smtClean="0"/>
              <a:t>1</a:t>
            </a:r>
            <a:r>
              <a:rPr lang="en-US" sz="2400" smtClean="0"/>
              <a:t>, c</a:t>
            </a:r>
            <a:r>
              <a:rPr lang="en-US" sz="2400" baseline="-25000" smtClean="0"/>
              <a:t>2</a:t>
            </a:r>
            <a:r>
              <a:rPr lang="en-US" sz="2400" smtClean="0"/>
              <a:t>, dan c</a:t>
            </a:r>
            <a:r>
              <a:rPr lang="en-US" sz="2400" baseline="-25000" smtClean="0"/>
              <a:t>3</a:t>
            </a:r>
            <a:r>
              <a:rPr lang="en-US" sz="2400" smtClean="0"/>
              <a:t> sehingga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	c</a:t>
            </a:r>
            <a:r>
              <a:rPr lang="en-US" sz="2400" baseline="-25000" smtClean="0"/>
              <a:t>1</a:t>
            </a:r>
            <a:r>
              <a:rPr lang="en-US" sz="2400" smtClean="0"/>
              <a:t>(1, 2, -3) + c</a:t>
            </a:r>
            <a:r>
              <a:rPr lang="en-US" sz="2400" baseline="-25000" smtClean="0"/>
              <a:t>2</a:t>
            </a:r>
            <a:r>
              <a:rPr lang="en-US" sz="2400" smtClean="0"/>
              <a:t>(5, 7, 1) + c</a:t>
            </a:r>
            <a:r>
              <a:rPr lang="en-US" sz="2400" baseline="-25000" smtClean="0"/>
              <a:t>3</a:t>
            </a:r>
            <a:r>
              <a:rPr lang="en-US" sz="2400" smtClean="0"/>
              <a:t>(6, 9, -2) = (4, 5, 0)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Carilah titik tengah dari segmen garis yang menghubungkan titik P(2,3,-2) dan Q(7, -4, 1)</a:t>
            </a:r>
          </a:p>
          <a:p>
            <a:pPr eaLnBrk="1" hangingPunct="1"/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23451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81000" y="4653136"/>
            <a:ext cx="66294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3276600"/>
            <a:ext cx="66294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PERKALIAN TITIK (DOT PRODUCT)</a:t>
            </a:r>
          </a:p>
        </p:txBody>
      </p:sp>
      <p:sp>
        <p:nvSpPr>
          <p:cNvPr id="337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dirty="0" smtClean="0">
                <a:sym typeface="Symbol" pitchFamily="18" charset="2"/>
              </a:rPr>
              <a:t> B = C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C </a:t>
            </a:r>
            <a:r>
              <a:rPr lang="en-US" dirty="0" err="1" smtClean="0">
                <a:sym typeface="Symbol" pitchFamily="18" charset="2"/>
              </a:rPr>
              <a:t>adalah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bilangan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skalar</a:t>
            </a:r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ym typeface="Symbol" pitchFamily="18" charset="2"/>
              </a:rPr>
              <a:t>C = </a:t>
            </a:r>
            <a:r>
              <a:rPr lang="en-US" dirty="0" smtClean="0"/>
              <a:t>|A||B| Cos </a:t>
            </a:r>
            <a:r>
              <a:rPr lang="el-GR" dirty="0" smtClean="0"/>
              <a:t>θ</a:t>
            </a:r>
            <a:r>
              <a:rPr lang="en-US" dirty="0" smtClean="0"/>
              <a:t>; </a:t>
            </a:r>
            <a:r>
              <a:rPr lang="en-US" dirty="0" err="1" smtClean="0"/>
              <a:t>jika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    0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ym typeface="Symbol" pitchFamily="18" charset="2"/>
              </a:rPr>
              <a:t>C = </a:t>
            </a:r>
            <a:r>
              <a:rPr lang="en-US" dirty="0" smtClean="0">
                <a:sym typeface="Symbol" pitchFamily="18" charset="2"/>
              </a:rPr>
              <a:t>0 ; </a:t>
            </a:r>
            <a:r>
              <a:rPr lang="en-US" dirty="0" err="1" smtClean="0">
                <a:sym typeface="Symbol" pitchFamily="18" charset="2"/>
              </a:rPr>
              <a:t>jika</a:t>
            </a:r>
            <a:r>
              <a:rPr lang="en-US" dirty="0" smtClean="0">
                <a:sym typeface="Symbol" pitchFamily="18" charset="2"/>
              </a:rPr>
              <a:t> A = 0 </a:t>
            </a:r>
            <a:r>
              <a:rPr lang="en-US" dirty="0" err="1" smtClean="0">
                <a:sym typeface="Symbol" pitchFamily="18" charset="2"/>
              </a:rPr>
              <a:t>atau</a:t>
            </a:r>
            <a:r>
              <a:rPr lang="en-US" dirty="0" smtClean="0">
                <a:sym typeface="Symbol" pitchFamily="18" charset="2"/>
              </a:rPr>
              <a:t> B = 0</a:t>
            </a:r>
          </a:p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 = A </a:t>
            </a:r>
            <a:r>
              <a:rPr lang="en-US" dirty="0" smtClean="0">
                <a:sym typeface="Symbol" pitchFamily="18" charset="2"/>
              </a:rPr>
              <a:t> B = a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b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 + a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b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 + a</a:t>
            </a:r>
            <a:r>
              <a:rPr lang="en-US" baseline="-25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b</a:t>
            </a:r>
            <a:r>
              <a:rPr lang="en-US" baseline="-25000" dirty="0" smtClean="0">
                <a:sym typeface="Symbol" pitchFamily="18" charset="2"/>
              </a:rPr>
              <a:t>3	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 pitchFamily="18" charset="2"/>
              </a:rPr>
              <a:t>R3</a:t>
            </a:r>
            <a:endParaRPr lang="en-US" baseline="-25000" dirty="0" smtClean="0">
              <a:sym typeface="Symbol" pitchFamily="18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 = A </a:t>
            </a:r>
            <a:r>
              <a:rPr lang="en-US" dirty="0" smtClean="0">
                <a:sym typeface="Symbol" pitchFamily="18" charset="2"/>
              </a:rPr>
              <a:t> B = a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b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sym typeface="Symbol" pitchFamily="18" charset="2"/>
              </a:rPr>
              <a:t> + a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b</a:t>
            </a:r>
            <a:r>
              <a:rPr lang="en-US" baseline="-25000" dirty="0" smtClean="0">
                <a:sym typeface="Symbol" pitchFamily="18" charset="2"/>
              </a:rPr>
              <a:t>2			</a:t>
            </a:r>
            <a:r>
              <a:rPr lang="en-US" dirty="0" smtClean="0">
                <a:sym typeface="Wingdings" pitchFamily="2" charset="2"/>
              </a:rPr>
              <a:t> </a:t>
            </a:r>
            <a:r>
              <a:rPr lang="en-US" dirty="0" smtClean="0">
                <a:sym typeface="Symbol" pitchFamily="18" charset="2"/>
              </a:rPr>
              <a:t>R2</a:t>
            </a:r>
            <a:endParaRPr lang="en-US" baseline="-25000" dirty="0" smtClean="0"/>
          </a:p>
        </p:txBody>
      </p:sp>
      <p:grpSp>
        <p:nvGrpSpPr>
          <p:cNvPr id="33798" name="Group 33"/>
          <p:cNvGrpSpPr>
            <a:grpSpLocks/>
          </p:cNvGrpSpPr>
          <p:nvPr/>
        </p:nvGrpSpPr>
        <p:grpSpPr bwMode="auto">
          <a:xfrm>
            <a:off x="5943600" y="1676400"/>
            <a:ext cx="3017838" cy="1938338"/>
            <a:chOff x="616" y="2296"/>
            <a:chExt cx="1901" cy="1221"/>
          </a:xfrm>
        </p:grpSpPr>
        <p:sp>
          <p:nvSpPr>
            <p:cNvPr id="33809" name="Line 14"/>
            <p:cNvSpPr>
              <a:spLocks noChangeShapeType="1"/>
            </p:cNvSpPr>
            <p:nvPr/>
          </p:nvSpPr>
          <p:spPr bwMode="auto">
            <a:xfrm>
              <a:off x="930" y="3067"/>
              <a:ext cx="15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5"/>
            <p:cNvSpPr>
              <a:spLocks noChangeShapeType="1"/>
            </p:cNvSpPr>
            <p:nvPr/>
          </p:nvSpPr>
          <p:spPr bwMode="auto">
            <a:xfrm flipV="1">
              <a:off x="930" y="2523"/>
              <a:ext cx="997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16"/>
            <p:cNvSpPr>
              <a:spLocks noChangeShapeType="1"/>
            </p:cNvSpPr>
            <p:nvPr/>
          </p:nvSpPr>
          <p:spPr bwMode="auto">
            <a:xfrm>
              <a:off x="1927" y="2523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17"/>
            <p:cNvSpPr>
              <a:spLocks noChangeShapeType="1"/>
            </p:cNvSpPr>
            <p:nvPr/>
          </p:nvSpPr>
          <p:spPr bwMode="auto">
            <a:xfrm flipV="1">
              <a:off x="930" y="2296"/>
              <a:ext cx="1406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19"/>
            <p:cNvSpPr>
              <a:spLocks noChangeShapeType="1"/>
            </p:cNvSpPr>
            <p:nvPr/>
          </p:nvSpPr>
          <p:spPr bwMode="auto">
            <a:xfrm>
              <a:off x="930" y="3112"/>
              <a:ext cx="997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0"/>
            <p:cNvSpPr>
              <a:spLocks noChangeShapeType="1"/>
            </p:cNvSpPr>
            <p:nvPr/>
          </p:nvSpPr>
          <p:spPr bwMode="auto">
            <a:xfrm flipV="1">
              <a:off x="884" y="2387"/>
              <a:ext cx="1180" cy="6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15" name="Group 51"/>
            <p:cNvGrpSpPr>
              <a:grpSpLocks/>
            </p:cNvGrpSpPr>
            <p:nvPr/>
          </p:nvGrpSpPr>
          <p:grpSpPr bwMode="auto">
            <a:xfrm>
              <a:off x="1965" y="2939"/>
              <a:ext cx="45" cy="91"/>
              <a:chOff x="1965" y="2939"/>
              <a:chExt cx="45" cy="91"/>
            </a:xfrm>
          </p:grpSpPr>
          <p:sp>
            <p:nvSpPr>
              <p:cNvPr id="33827" name="Line 23"/>
              <p:cNvSpPr>
                <a:spLocks noChangeShapeType="1"/>
              </p:cNvSpPr>
              <p:nvPr/>
            </p:nvSpPr>
            <p:spPr bwMode="auto">
              <a:xfrm>
                <a:off x="1965" y="2939"/>
                <a:ext cx="0" cy="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8" name="Line 24"/>
              <p:cNvSpPr>
                <a:spLocks noChangeShapeType="1"/>
              </p:cNvSpPr>
              <p:nvPr/>
            </p:nvSpPr>
            <p:spPr bwMode="auto">
              <a:xfrm>
                <a:off x="1965" y="3030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16" name="Text Box 25"/>
            <p:cNvSpPr txBox="1">
              <a:spLocks noChangeArrowheads="1"/>
            </p:cNvSpPr>
            <p:nvPr/>
          </p:nvSpPr>
          <p:spPr bwMode="auto">
            <a:xfrm>
              <a:off x="1140" y="2873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/>
                <a:t>θ</a:t>
              </a:r>
            </a:p>
          </p:txBody>
        </p:sp>
        <p:sp>
          <p:nvSpPr>
            <p:cNvPr id="33817" name="Text Box 26"/>
            <p:cNvSpPr txBox="1">
              <a:spLocks noChangeArrowheads="1"/>
            </p:cNvSpPr>
            <p:nvPr/>
          </p:nvSpPr>
          <p:spPr bwMode="auto">
            <a:xfrm rot="-1975062">
              <a:off x="1243" y="2511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A</a:t>
              </a:r>
              <a:endParaRPr lang="el-GR" b="1"/>
            </a:p>
          </p:txBody>
        </p:sp>
        <p:sp>
          <p:nvSpPr>
            <p:cNvPr id="33818" name="Text Box 27"/>
            <p:cNvSpPr txBox="1">
              <a:spLocks noChangeArrowheads="1"/>
            </p:cNvSpPr>
            <p:nvPr/>
          </p:nvSpPr>
          <p:spPr bwMode="auto">
            <a:xfrm>
              <a:off x="1247" y="311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B</a:t>
              </a:r>
              <a:endParaRPr lang="el-GR" b="1"/>
            </a:p>
          </p:txBody>
        </p:sp>
        <p:sp>
          <p:nvSpPr>
            <p:cNvPr id="33819" name="Line 28"/>
            <p:cNvSpPr>
              <a:spLocks noChangeShapeType="1"/>
            </p:cNvSpPr>
            <p:nvPr/>
          </p:nvSpPr>
          <p:spPr bwMode="auto">
            <a:xfrm flipH="1" flipV="1">
              <a:off x="975" y="2749"/>
              <a:ext cx="91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Text Box 29"/>
            <p:cNvSpPr txBox="1">
              <a:spLocks noChangeArrowheads="1"/>
            </p:cNvSpPr>
            <p:nvPr/>
          </p:nvSpPr>
          <p:spPr bwMode="auto">
            <a:xfrm rot="-1756111">
              <a:off x="616" y="2535"/>
              <a:ext cx="6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 cos </a:t>
              </a:r>
              <a:r>
                <a:rPr lang="el-GR"/>
                <a:t>θ</a:t>
              </a:r>
            </a:p>
          </p:txBody>
        </p:sp>
        <p:sp>
          <p:nvSpPr>
            <p:cNvPr id="33821" name="Rectangle 31"/>
            <p:cNvSpPr>
              <a:spLocks noChangeArrowheads="1"/>
            </p:cNvSpPr>
            <p:nvPr/>
          </p:nvSpPr>
          <p:spPr bwMode="auto">
            <a:xfrm>
              <a:off x="1559" y="3286"/>
              <a:ext cx="5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 cos </a:t>
              </a:r>
              <a:r>
                <a:rPr lang="el-GR"/>
                <a:t>θ</a:t>
              </a:r>
              <a:endParaRPr lang="en-US"/>
            </a:p>
          </p:txBody>
        </p:sp>
        <p:sp>
          <p:nvSpPr>
            <p:cNvPr id="33822" name="Line 32"/>
            <p:cNvSpPr>
              <a:spLocks noChangeShapeType="1"/>
            </p:cNvSpPr>
            <p:nvPr/>
          </p:nvSpPr>
          <p:spPr bwMode="auto">
            <a:xfrm>
              <a:off x="1837" y="313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39"/>
            <p:cNvSpPr>
              <a:spLocks noChangeShapeType="1"/>
            </p:cNvSpPr>
            <p:nvPr/>
          </p:nvSpPr>
          <p:spPr bwMode="auto">
            <a:xfrm flipH="1" flipV="1">
              <a:off x="2105" y="2432"/>
              <a:ext cx="36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24" name="Group 52"/>
            <p:cNvGrpSpPr>
              <a:grpSpLocks/>
            </p:cNvGrpSpPr>
            <p:nvPr/>
          </p:nvGrpSpPr>
          <p:grpSpPr bwMode="auto">
            <a:xfrm>
              <a:off x="2154" y="2409"/>
              <a:ext cx="46" cy="114"/>
              <a:chOff x="2154" y="2409"/>
              <a:chExt cx="46" cy="114"/>
            </a:xfrm>
          </p:grpSpPr>
          <p:sp>
            <p:nvSpPr>
              <p:cNvPr id="33825" name="Line 40"/>
              <p:cNvSpPr>
                <a:spLocks noChangeShapeType="1"/>
              </p:cNvSpPr>
              <p:nvPr/>
            </p:nvSpPr>
            <p:spPr bwMode="auto">
              <a:xfrm flipV="1">
                <a:off x="2154" y="2409"/>
                <a:ext cx="46" cy="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6" name="Line 41"/>
              <p:cNvSpPr>
                <a:spLocks noChangeShapeType="1"/>
              </p:cNvSpPr>
              <p:nvPr/>
            </p:nvSpPr>
            <p:spPr bwMode="auto">
              <a:xfrm>
                <a:off x="2154" y="2432"/>
                <a:ext cx="4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25" name="Straight Arrow Connector 24"/>
          <p:cNvCxnSpPr/>
          <p:nvPr/>
        </p:nvCxnSpPr>
        <p:spPr>
          <a:xfrm>
            <a:off x="929680" y="198725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63080" y="198725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57536" y="34290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67136" y="34290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804" name="Picture 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95" y="3429000"/>
            <a:ext cx="238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1331640" y="4795565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865040" y="4795565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331640" y="5302994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65040" y="5302994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2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BESAR DAN ARAH DALAM PERKALIAN DOT PRODUCT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endParaRPr lang="en-US" dirty="0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617713"/>
              </p:ext>
            </p:extLst>
          </p:nvPr>
        </p:nvGraphicFramePr>
        <p:xfrm>
          <a:off x="960438" y="3164507"/>
          <a:ext cx="5916612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1841400" imgH="419040" progId="Equation.3">
                  <p:embed/>
                </p:oleObj>
              </mc:Choice>
              <mc:Fallback>
                <p:oleObj name="Equation" r:id="rId3" imgW="1841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3164507"/>
                        <a:ext cx="5916612" cy="1344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05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SIFAT DOT PRODUCT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tabLst>
                <a:tab pos="1612900" algn="l"/>
                <a:tab pos="1879600" algn="l"/>
                <a:tab pos="2336800" algn="l"/>
                <a:tab pos="3225800" algn="l"/>
                <a:tab pos="4305300" algn="l"/>
              </a:tabLst>
            </a:pPr>
            <a:r>
              <a:rPr lang="en-US" smtClean="0">
                <a:cs typeface="Times New Roman" pitchFamily="18" charset="0"/>
              </a:rPr>
              <a:t>Komutatif	: 	A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 </a:t>
            </a:r>
            <a:r>
              <a:rPr lang="en-US" smtClean="0">
                <a:cs typeface="Times New Roman" pitchFamily="18" charset="0"/>
              </a:rPr>
              <a:t>B  =  B 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mtClean="0">
                <a:cs typeface="Times New Roman" pitchFamily="18" charset="0"/>
              </a:rPr>
              <a:t>  A</a:t>
            </a:r>
          </a:p>
          <a:p>
            <a:pPr eaLnBrk="1" hangingPunct="1">
              <a:spcBef>
                <a:spcPct val="50000"/>
              </a:spcBef>
              <a:tabLst>
                <a:tab pos="1612900" algn="l"/>
                <a:tab pos="1879600" algn="l"/>
                <a:tab pos="2336800" algn="l"/>
                <a:tab pos="3225800" algn="l"/>
                <a:tab pos="4305300" algn="l"/>
              </a:tabLst>
            </a:pPr>
            <a:r>
              <a:rPr lang="en-US" smtClean="0">
                <a:cs typeface="Times New Roman" pitchFamily="18" charset="0"/>
              </a:rPr>
              <a:t>Distributif	: 	A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 </a:t>
            </a:r>
            <a:r>
              <a:rPr lang="en-US" smtClean="0">
                <a:cs typeface="Times New Roman" pitchFamily="18" charset="0"/>
              </a:rPr>
              <a:t>(B+C) = (A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mtClean="0">
                <a:cs typeface="Times New Roman" pitchFamily="18" charset="0"/>
              </a:rPr>
              <a:t> B) + (A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mtClean="0">
                <a:cs typeface="Times New Roman" pitchFamily="18" charset="0"/>
              </a:rPr>
              <a:t> C)</a:t>
            </a:r>
          </a:p>
          <a:p>
            <a:pPr eaLnBrk="1" hangingPunct="1">
              <a:spcBef>
                <a:spcPct val="50000"/>
              </a:spcBef>
              <a:tabLst>
                <a:tab pos="1612900" algn="l"/>
                <a:tab pos="1879600" algn="l"/>
                <a:tab pos="2336800" algn="l"/>
                <a:tab pos="3225800" algn="l"/>
                <a:tab pos="4305300" algn="l"/>
              </a:tabLst>
            </a:pPr>
            <a:r>
              <a:rPr lang="en-US" smtClean="0"/>
              <a:t>Jika A dan B saling tegak lurus, maka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smtClean="0"/>
              <a:t>A </a:t>
            </a:r>
            <a:r>
              <a:rPr lang="en-US" smtClean="0">
                <a:sym typeface="Symbol" pitchFamily="18" charset="2"/>
              </a:rPr>
              <a:t> </a:t>
            </a:r>
            <a:r>
              <a:rPr lang="en-US" smtClean="0"/>
              <a:t>B = 0</a:t>
            </a:r>
          </a:p>
          <a:p>
            <a:pPr eaLnBrk="1" hangingPunct="1">
              <a:spcBef>
                <a:spcPct val="50000"/>
              </a:spcBef>
              <a:tabLst>
                <a:tab pos="1612900" algn="l"/>
                <a:tab pos="1879600" algn="l"/>
                <a:tab pos="2336800" algn="l"/>
                <a:tab pos="3225800" algn="l"/>
                <a:tab pos="4305300" algn="l"/>
              </a:tabLst>
            </a:pPr>
            <a:r>
              <a:rPr lang="en-US" smtClean="0"/>
              <a:t>k(</a:t>
            </a:r>
            <a:r>
              <a:rPr lang="en-US" smtClean="0">
                <a:cs typeface="Times New Roman" pitchFamily="18" charset="0"/>
              </a:rPr>
              <a:t>A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 </a:t>
            </a:r>
            <a:r>
              <a:rPr lang="en-US" smtClean="0">
                <a:cs typeface="Times New Roman" pitchFamily="18" charset="0"/>
              </a:rPr>
              <a:t>B</a:t>
            </a:r>
            <a:r>
              <a:rPr lang="en-US" smtClean="0"/>
              <a:t>) = kA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 B</a:t>
            </a:r>
            <a:endParaRPr lang="en-US" smtClean="0"/>
          </a:p>
          <a:p>
            <a:pPr eaLnBrk="1" hangingPunct="1">
              <a:spcBef>
                <a:spcPct val="50000"/>
              </a:spcBef>
              <a:tabLst>
                <a:tab pos="1612900" algn="l"/>
                <a:tab pos="1879600" algn="l"/>
                <a:tab pos="2336800" algn="l"/>
                <a:tab pos="3225800" algn="l"/>
                <a:tab pos="4305300" algn="l"/>
              </a:tabLs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667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ORTOGONAL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Teorema</a:t>
            </a:r>
          </a:p>
          <a:p>
            <a:pPr lvl="1"/>
            <a:r>
              <a:rPr lang="en-US" sz="2200" smtClean="0"/>
              <a:t>Hasil perkalian dot product antara dua vektor bukan-nol adalah nol jika dan hanya jika vektor-vektor tersebut saling tegak lurus</a:t>
            </a:r>
          </a:p>
          <a:p>
            <a:r>
              <a:rPr lang="en-US" sz="2600" smtClean="0"/>
              <a:t>Vektor </a:t>
            </a:r>
            <a:r>
              <a:rPr lang="en-US" sz="2600" b="1" smtClean="0"/>
              <a:t>a</a:t>
            </a:r>
            <a:r>
              <a:rPr lang="en-US" sz="2600" smtClean="0"/>
              <a:t> disebut ortogonal thd vektor </a:t>
            </a:r>
            <a:r>
              <a:rPr lang="en-US" sz="2600" b="1" smtClean="0"/>
              <a:t>b </a:t>
            </a:r>
            <a:r>
              <a:rPr lang="en-US" sz="2600" smtClean="0"/>
              <a:t>jika a</a:t>
            </a:r>
            <a:r>
              <a:rPr lang="en-US" sz="2600" smtClean="0">
                <a:cs typeface="Arial" charset="0"/>
              </a:rPr>
              <a:t>•</a:t>
            </a:r>
            <a:r>
              <a:rPr lang="en-US" sz="2600" smtClean="0"/>
              <a:t>b = 0, dan vektor </a:t>
            </a:r>
            <a:r>
              <a:rPr lang="en-US" sz="2600" b="1" smtClean="0"/>
              <a:t>b </a:t>
            </a:r>
            <a:r>
              <a:rPr lang="en-US" sz="2600" smtClean="0"/>
              <a:t> juga ortogonal thd vektor </a:t>
            </a:r>
            <a:r>
              <a:rPr lang="en-US" sz="2600" b="1" smtClean="0"/>
              <a:t>a</a:t>
            </a:r>
            <a:r>
              <a:rPr lang="en-US" sz="2600" smtClean="0"/>
              <a:t>. </a:t>
            </a:r>
          </a:p>
          <a:p>
            <a:r>
              <a:rPr lang="en-US" sz="2600" smtClean="0"/>
              <a:t>Vektor nol </a:t>
            </a:r>
            <a:r>
              <a:rPr lang="en-US" sz="2600" b="1" smtClean="0"/>
              <a:t>0 </a:t>
            </a:r>
            <a:r>
              <a:rPr lang="en-US" sz="2600" smtClean="0"/>
              <a:t>ortogonal terhadap semua vektor.</a:t>
            </a:r>
          </a:p>
          <a:p>
            <a:r>
              <a:rPr lang="en-US" sz="2600" smtClean="0"/>
              <a:t>Untuk vektor </a:t>
            </a:r>
            <a:r>
              <a:rPr lang="en-US" sz="2600" smtClean="0">
                <a:solidFill>
                  <a:srgbClr val="FF0000"/>
                </a:solidFill>
              </a:rPr>
              <a:t>bukan-nol</a:t>
            </a:r>
          </a:p>
          <a:p>
            <a:pPr lvl="1"/>
            <a:r>
              <a:rPr lang="en-US" sz="2200" smtClean="0"/>
              <a:t> a</a:t>
            </a:r>
            <a:r>
              <a:rPr lang="en-US" sz="2200" smtClean="0">
                <a:cs typeface="Arial" charset="0"/>
              </a:rPr>
              <a:t>•</a:t>
            </a:r>
            <a:r>
              <a:rPr lang="en-US" sz="2200" smtClean="0"/>
              <a:t>b = 0 jika dan hanya jika cos </a:t>
            </a:r>
            <a:r>
              <a:rPr lang="el-GR" sz="2200" smtClean="0">
                <a:cs typeface="Arial" charset="0"/>
              </a:rPr>
              <a:t>γ</a:t>
            </a:r>
            <a:r>
              <a:rPr lang="en-US" sz="2200" smtClean="0">
                <a:cs typeface="Arial" charset="0"/>
              </a:rPr>
              <a:t> = 0 </a:t>
            </a:r>
            <a:r>
              <a:rPr lang="en-US" sz="2200" smtClean="0">
                <a:cs typeface="Arial" charset="0"/>
                <a:sym typeface="Wingdings" pitchFamily="2" charset="2"/>
              </a:rPr>
              <a:t> </a:t>
            </a:r>
            <a:r>
              <a:rPr lang="el-GR" sz="2200" smtClean="0">
                <a:cs typeface="Arial" charset="0"/>
              </a:rPr>
              <a:t>γ</a:t>
            </a:r>
            <a:r>
              <a:rPr lang="en-US" sz="2200" smtClean="0">
                <a:cs typeface="Arial" charset="0"/>
              </a:rPr>
              <a:t> = 90</a:t>
            </a:r>
            <a:r>
              <a:rPr lang="en-US" sz="2200" baseline="30000" smtClean="0">
                <a:cs typeface="Arial" charset="0"/>
              </a:rPr>
              <a:t>o</a:t>
            </a:r>
            <a:r>
              <a:rPr lang="en-US" sz="2200" smtClean="0">
                <a:cs typeface="Arial" charset="0"/>
              </a:rPr>
              <a:t> = </a:t>
            </a:r>
            <a:r>
              <a:rPr lang="el-GR" sz="2200" smtClean="0">
                <a:cs typeface="Arial" charset="0"/>
              </a:rPr>
              <a:t>π</a:t>
            </a:r>
            <a:r>
              <a:rPr lang="en-US" sz="2200" smtClean="0">
                <a:cs typeface="Arial" charset="0"/>
              </a:rPr>
              <a:t>/2 </a:t>
            </a:r>
            <a:endParaRPr lang="el-GR" sz="2200" smtClean="0">
              <a:cs typeface="Arial" charset="0"/>
            </a:endParaRP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414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SOAL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Jika diketahui u = (2, -1, 1) dan v = (1,1,2)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tentukan u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mtClean="0"/>
              <a:t> v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hitung sudut antara vektor u dan v</a:t>
            </a:r>
          </a:p>
          <a:p>
            <a:pPr eaLnBrk="1" hangingPunct="1"/>
            <a:endParaRPr lang="en-US" smtClean="0"/>
          </a:p>
          <a:p>
            <a:r>
              <a:rPr lang="en-US" smtClean="0"/>
              <a:t>a = [1,2,0] dan b = [3,-2,1]</a:t>
            </a:r>
          </a:p>
          <a:p>
            <a:pPr>
              <a:buFont typeface="Arial" charset="0"/>
              <a:buNone/>
            </a:pPr>
            <a:r>
              <a:rPr lang="en-US" smtClean="0"/>
              <a:t>	Hitung sudut antara dua vektor tsb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009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VEKTOR SATUAN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Vektor satuan pada arah positif sumbu </a:t>
            </a:r>
            <a:r>
              <a:rPr lang="en-US" i="1" smtClean="0"/>
              <a:t>x</a:t>
            </a:r>
            <a:r>
              <a:rPr lang="en-US" smtClean="0"/>
              <a:t>, </a:t>
            </a:r>
            <a:r>
              <a:rPr lang="en-US" i="1" smtClean="0"/>
              <a:t>y</a:t>
            </a:r>
            <a:r>
              <a:rPr lang="en-US" smtClean="0"/>
              <a:t> dan </a:t>
            </a:r>
            <a:r>
              <a:rPr lang="en-US" i="1" smtClean="0"/>
              <a:t>z</a:t>
            </a:r>
            <a:r>
              <a:rPr lang="en-US" smtClean="0"/>
              <a:t> diberi tanda :</a:t>
            </a:r>
          </a:p>
          <a:p>
            <a:endParaRPr lang="en-US" smtClean="0"/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76913"/>
              </p:ext>
            </p:extLst>
          </p:nvPr>
        </p:nvGraphicFramePr>
        <p:xfrm>
          <a:off x="3707905" y="2372744"/>
          <a:ext cx="3024336" cy="55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622080" imgH="241200" progId="Equation.DSMT4">
                  <p:embed/>
                </p:oleObj>
              </mc:Choice>
              <mc:Fallback>
                <p:oleObj name="Equation" r:id="rId3" imgW="622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5" y="2372744"/>
                        <a:ext cx="3024336" cy="55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12" descr="Vektor_satu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733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95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VEKTOR SATUAN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4" name="Picture 15" descr="Vektor_kompon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8576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5105400" y="1905000"/>
          <a:ext cx="35052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4" imgW="825480" imgH="266400" progId="Equation.DSMT4">
                  <p:embed/>
                </p:oleObj>
              </mc:Choice>
              <mc:Fallback>
                <p:oleObj name="Equation" r:id="rId4" imgW="825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05000"/>
                        <a:ext cx="35052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7"/>
          <p:cNvGraphicFramePr>
            <a:graphicFrameLocks noChangeAspect="1"/>
          </p:cNvGraphicFramePr>
          <p:nvPr/>
        </p:nvGraphicFramePr>
        <p:xfrm>
          <a:off x="5257800" y="4191000"/>
          <a:ext cx="3352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6" imgW="799920" imgH="266400" progId="Equation.DSMT4">
                  <p:embed/>
                </p:oleObj>
              </mc:Choice>
              <mc:Fallback>
                <p:oleObj name="Equation" r:id="rId6" imgW="7999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352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7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PERKALIAN CROSS PRODUCT</a:t>
            </a: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Perkalian</a:t>
            </a:r>
            <a:r>
              <a:rPr lang="en-US" dirty="0" smtClean="0"/>
              <a:t> cross product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smtClean="0"/>
              <a:t>c </a:t>
            </a:r>
            <a:r>
              <a:rPr lang="en-US" dirty="0" err="1" smtClean="0"/>
              <a:t>adalah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Besar</a:t>
            </a:r>
            <a:r>
              <a:rPr lang="en-US" dirty="0" smtClean="0"/>
              <a:t> c = 0,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 </a:t>
            </a:r>
            <a:r>
              <a:rPr lang="en-US" dirty="0" err="1" smtClean="0"/>
              <a:t>sejajar</a:t>
            </a:r>
            <a:endParaRPr lang="en-US" dirty="0" smtClean="0"/>
          </a:p>
          <a:p>
            <a:r>
              <a:rPr lang="en-US" dirty="0" err="1" smtClean="0"/>
              <a:t>Besar</a:t>
            </a:r>
            <a:r>
              <a:rPr lang="en-US" dirty="0" smtClean="0"/>
              <a:t> c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 smtClean="0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15573"/>
              </p:ext>
            </p:extLst>
          </p:nvPr>
        </p:nvGraphicFramePr>
        <p:xfrm>
          <a:off x="838200" y="2276872"/>
          <a:ext cx="2366963" cy="618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609480" imgH="215640" progId="Equation.DSMT4">
                  <p:embed/>
                </p:oleObj>
              </mc:Choice>
              <mc:Fallback>
                <p:oleObj name="Equation" r:id="rId3" imgW="609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76872"/>
                        <a:ext cx="2366963" cy="618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29680"/>
              </p:ext>
            </p:extLst>
          </p:nvPr>
        </p:nvGraphicFramePr>
        <p:xfrm>
          <a:off x="914400" y="3352800"/>
          <a:ext cx="2805113" cy="58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5" imgW="723600" imgH="203040" progId="Equation.DSMT4">
                  <p:embed/>
                </p:oleObj>
              </mc:Choice>
              <mc:Fallback>
                <p:oleObj name="Equation" r:id="rId5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2805113" cy="580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47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43136"/>
            <a:ext cx="8229600" cy="43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id-ID" dirty="0"/>
              <a:t>Besaran skalar:</a:t>
            </a:r>
            <a:r>
              <a:rPr lang="en-US" dirty="0"/>
              <a:t> </a:t>
            </a:r>
            <a:r>
              <a:rPr lang="id-ID" dirty="0"/>
              <a:t>besaran </a:t>
            </a:r>
            <a:r>
              <a:rPr lang="id-ID" dirty="0" smtClean="0"/>
              <a:t>yang </a:t>
            </a:r>
            <a:r>
              <a:rPr lang="id-ID" dirty="0"/>
              <a:t>hanya memi-liki besar (kuantitas) saja, </a:t>
            </a:r>
            <a:r>
              <a:rPr lang="en-US" dirty="0"/>
              <a:t>(</a:t>
            </a:r>
            <a:r>
              <a:rPr lang="id-ID" dirty="0"/>
              <a:t>satu dimensi yaitu nilai</a:t>
            </a:r>
            <a:r>
              <a:rPr lang="en-US" dirty="0"/>
              <a:t>)</a:t>
            </a:r>
            <a:r>
              <a:rPr lang="id-ID" dirty="0"/>
              <a:t>. </a:t>
            </a:r>
            <a:r>
              <a:rPr lang="en-US" dirty="0" err="1" smtClean="0"/>
              <a:t>Misalkan</a:t>
            </a:r>
            <a:r>
              <a:rPr lang="en-US" dirty="0" smtClean="0"/>
              <a:t>  </a:t>
            </a:r>
            <a:r>
              <a:rPr lang="en-US" dirty="0" err="1" smtClean="0"/>
              <a:t>suhu</a:t>
            </a:r>
            <a:r>
              <a:rPr lang="en-US" dirty="0" smtClean="0"/>
              <a:t> , </a:t>
            </a:r>
            <a:r>
              <a:rPr lang="en-US" dirty="0" err="1" smtClean="0"/>
              <a:t>tinggi</a:t>
            </a:r>
            <a:r>
              <a:rPr lang="en-US" dirty="0"/>
              <a:t>,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id-ID" dirty="0">
                <a:cs typeface="Times New Roman" pitchFamily="18" charset="0"/>
              </a:rPr>
              <a:t>Besaran vektor: besaran fisis yang memiliki dua pengertian dasar yaitu </a:t>
            </a:r>
            <a:r>
              <a:rPr lang="id-ID" i="1" dirty="0">
                <a:cs typeface="Times New Roman" pitchFamily="18" charset="0"/>
              </a:rPr>
              <a:t>besar</a:t>
            </a:r>
            <a:r>
              <a:rPr lang="id-ID" dirty="0">
                <a:cs typeface="Times New Roman" pitchFamily="18" charset="0"/>
              </a:rPr>
              <a:t> (</a:t>
            </a:r>
            <a:r>
              <a:rPr lang="id-ID" dirty="0" smtClean="0">
                <a:cs typeface="Times New Roman" pitchFamily="18" charset="0"/>
              </a:rPr>
              <a:t>kuantitas</a:t>
            </a:r>
            <a:r>
              <a:rPr lang="id-ID" dirty="0">
                <a:cs typeface="Times New Roman" pitchFamily="18" charset="0"/>
              </a:rPr>
              <a:t>) dan </a:t>
            </a:r>
            <a:r>
              <a:rPr lang="id-ID" i="1" dirty="0">
                <a:cs typeface="Times New Roman" pitchFamily="18" charset="0"/>
              </a:rPr>
              <a:t>arah</a:t>
            </a:r>
            <a:r>
              <a:rPr lang="id-ID" dirty="0">
                <a:cs typeface="Times New Roman" pitchFamily="18" charset="0"/>
              </a:rPr>
              <a:t>. </a:t>
            </a:r>
            <a:r>
              <a:rPr lang="en-US" dirty="0" err="1" smtClean="0">
                <a:cs typeface="Times New Roman" pitchFamily="18" charset="0"/>
              </a:rPr>
              <a:t>Misalkan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gerakan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mobil</a:t>
            </a:r>
            <a:endParaRPr lang="id-ID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HUKUM TANGAN KANAN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x j = k</a:t>
            </a:r>
          </a:p>
          <a:p>
            <a:r>
              <a:rPr lang="en-US" smtClean="0"/>
              <a:t>j x k = i</a:t>
            </a:r>
          </a:p>
          <a:p>
            <a:r>
              <a:rPr lang="en-US" smtClean="0"/>
              <a:t>k x i = j</a:t>
            </a:r>
          </a:p>
          <a:p>
            <a:r>
              <a:rPr lang="en-US" smtClean="0"/>
              <a:t>j x i = -k</a:t>
            </a:r>
          </a:p>
          <a:p>
            <a:r>
              <a:rPr lang="en-US" smtClean="0"/>
              <a:t>k x j = -i</a:t>
            </a:r>
          </a:p>
          <a:p>
            <a:r>
              <a:rPr lang="en-US" smtClean="0"/>
              <a:t>i x k = -j</a:t>
            </a: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2438400" y="5257800"/>
          <a:ext cx="3578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1054100" imgH="241300" progId="Equation.DSMT4">
                  <p:embed/>
                </p:oleObj>
              </mc:Choice>
              <mc:Fallback>
                <p:oleObj name="Equation" r:id="rId3" imgW="1054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35782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24" descr="Cross_produc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71625"/>
            <a:ext cx="22098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08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CROSS PRODUCT DALAM VEKTOR SATUAN</a:t>
            </a:r>
          </a:p>
        </p:txBody>
      </p:sp>
      <p:sp>
        <p:nvSpPr>
          <p:cNvPr id="102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Hasil akhir: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457200" y="1752600"/>
          <a:ext cx="83677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2628720" imgH="266400" progId="Equation.DSMT4">
                  <p:embed/>
                </p:oleObj>
              </mc:Choice>
              <mc:Fallback>
                <p:oleObj name="Equation" r:id="rId3" imgW="26287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36771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1371600" y="2743200"/>
          <a:ext cx="65452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5" imgW="1586811" imgH="253890" progId="Equation.DSMT4">
                  <p:embed/>
                </p:oleObj>
              </mc:Choice>
              <mc:Fallback>
                <p:oleObj name="Equation" r:id="rId5" imgW="158681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6545263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371600" y="3733800"/>
          <a:ext cx="533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7" imgW="1866090" imgH="266584" progId="Equation.DSMT4">
                  <p:embed/>
                </p:oleObj>
              </mc:Choice>
              <mc:Fallback>
                <p:oleObj name="Equation" r:id="rId7" imgW="1866090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33800"/>
                        <a:ext cx="5334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533400" y="5105400"/>
          <a:ext cx="81645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9" imgW="3276600" imgH="266700" progId="Equation.DSMT4">
                  <p:embed/>
                </p:oleObj>
              </mc:Choice>
              <mc:Fallback>
                <p:oleObj name="Equation" r:id="rId9" imgW="3276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05400"/>
                        <a:ext cx="81645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95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SOAL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Hitung a x b</a:t>
            </a:r>
          </a:p>
          <a:p>
            <a:r>
              <a:rPr lang="en-US" smtClean="0"/>
              <a:t>Hitung sudut antara vektor a dan b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838200" y="2133600"/>
          <a:ext cx="48101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3" imgW="1231560" imgH="774360" progId="Equation.DSMT4">
                  <p:embed/>
                </p:oleObj>
              </mc:Choice>
              <mc:Fallback>
                <p:oleObj name="Equation" r:id="rId3" imgW="12315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48101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05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1981200" cy="838200"/>
          </a:xfrm>
        </p:spPr>
        <p:txBody>
          <a:bodyPr/>
          <a:lstStyle/>
          <a:p>
            <a:pPr algn="l" eaLnBrk="1" hangingPunct="1"/>
            <a:r>
              <a:rPr lang="en-US" sz="3600" dirty="0" err="1" smtClean="0">
                <a:solidFill>
                  <a:schemeClr val="tx1"/>
                </a:solidFill>
                <a:latin typeface="Lucida Bright" pitchFamily="18" charset="0"/>
              </a:rPr>
              <a:t>Contoh</a:t>
            </a:r>
            <a:r>
              <a:rPr lang="en-US" sz="3600" dirty="0" smtClean="0">
                <a:solidFill>
                  <a:schemeClr val="tx1"/>
                </a:solidFill>
                <a:latin typeface="Lucida Bright" pitchFamily="18" charset="0"/>
              </a:rPr>
              <a:t>: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3657600" cy="3505200"/>
          </a:xfrm>
        </p:spPr>
        <p:txBody>
          <a:bodyPr anchor="ctr">
            <a:normAutofit lnSpcReduction="10000"/>
          </a:bodyPr>
          <a:lstStyle/>
          <a:p>
            <a:pPr marL="533400" indent="-533400" eaLnBrk="1" hangingPunct="1">
              <a:buFontTx/>
              <a:buNone/>
            </a:pPr>
            <a:r>
              <a:rPr lang="en-US" sz="3600" b="1" smtClean="0">
                <a:latin typeface="Lucida Bright" pitchFamily="18" charset="0"/>
              </a:rPr>
              <a:t>Vektor: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600" smtClean="0">
                <a:latin typeface="Lucida Bright" pitchFamily="18" charset="0"/>
              </a:rPr>
              <a:t>Kecepatan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600" smtClean="0">
                <a:latin typeface="Lucida Bright" pitchFamily="18" charset="0"/>
              </a:rPr>
              <a:t>Gaya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600" smtClean="0">
                <a:latin typeface="Lucida Bright" pitchFamily="18" charset="0"/>
              </a:rPr>
              <a:t>Perpindahan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600" smtClean="0">
                <a:latin typeface="Lucida Bright" pitchFamily="18" charset="0"/>
              </a:rPr>
              <a:t>Percepatan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114800" y="1066800"/>
            <a:ext cx="4648200" cy="45720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None/>
            </a:pPr>
            <a:r>
              <a:rPr lang="en-US" sz="3600" b="1" smtClean="0">
                <a:latin typeface="Lucida Bright" pitchFamily="18" charset="0"/>
              </a:rPr>
              <a:t>Skalar: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600" smtClean="0">
                <a:latin typeface="Lucida Bright" pitchFamily="18" charset="0"/>
              </a:rPr>
              <a:t>Tinggi Badan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600" smtClean="0">
                <a:latin typeface="Lucida Bright" pitchFamily="18" charset="0"/>
              </a:rPr>
              <a:t>Jumlah Siswa dalam kelas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600" smtClean="0">
                <a:latin typeface="Lucida Bright" pitchFamily="18" charset="0"/>
              </a:rPr>
              <a:t>Panjang sebuah meja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600" smtClean="0">
                <a:latin typeface="Lucida Bright" pitchFamily="18" charset="0"/>
              </a:rPr>
              <a:t>Volume bangun Ruang</a:t>
            </a:r>
          </a:p>
          <a:p>
            <a:pPr marL="533400" indent="-533400" eaLnBrk="1" hangingPunct="1">
              <a:buFontTx/>
              <a:buNone/>
            </a:pPr>
            <a:endParaRPr lang="en-US" sz="3600" smtClean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0538"/>
      </p:ext>
    </p:extLst>
  </p:cSld>
  <p:clrMapOvr>
    <a:masterClrMapping/>
  </p:clrMapOvr>
  <p:transition spd="slow"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4101" grpId="0" build="p"/>
      <p:bldP spid="41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NOTASI DAN BENTUK VEKTOR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Titik P 		: Pangkal vektor</a:t>
            </a:r>
          </a:p>
          <a:p>
            <a:pPr eaLnBrk="1" hangingPunct="1"/>
            <a:r>
              <a:rPr lang="en-US" smtClean="0"/>
              <a:t>Titik Q		: Ujung vektor</a:t>
            </a:r>
          </a:p>
          <a:p>
            <a:pPr eaLnBrk="1" hangingPunct="1"/>
            <a:r>
              <a:rPr lang="en-US" smtClean="0"/>
              <a:t>Tanda panah	: Arah vektor</a:t>
            </a:r>
          </a:p>
          <a:p>
            <a:pPr eaLnBrk="1" hangingPunct="1"/>
            <a:r>
              <a:rPr lang="en-US" smtClean="0"/>
              <a:t>Panjang PQ = |PQ| : Besarnya (panjang) vektor</a:t>
            </a:r>
          </a:p>
        </p:txBody>
      </p:sp>
      <p:grpSp>
        <p:nvGrpSpPr>
          <p:cNvPr id="20484" name="Group 44"/>
          <p:cNvGrpSpPr>
            <a:grpSpLocks/>
          </p:cNvGrpSpPr>
          <p:nvPr/>
        </p:nvGrpSpPr>
        <p:grpSpPr bwMode="auto">
          <a:xfrm>
            <a:off x="2667000" y="1828800"/>
            <a:ext cx="2949575" cy="387350"/>
            <a:chOff x="1294" y="858"/>
            <a:chExt cx="1858" cy="244"/>
          </a:xfrm>
        </p:grpSpPr>
        <p:sp>
          <p:nvSpPr>
            <p:cNvPr id="20487" name="Line 6"/>
            <p:cNvSpPr>
              <a:spLocks noChangeShapeType="1"/>
            </p:cNvSpPr>
            <p:nvPr/>
          </p:nvSpPr>
          <p:spPr bwMode="auto">
            <a:xfrm>
              <a:off x="1384" y="858"/>
              <a:ext cx="15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1294" y="890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cs typeface="Times New Roman" pitchFamily="18" charset="0"/>
                </a:rPr>
                <a:t>P</a:t>
              </a:r>
            </a:p>
          </p:txBody>
        </p:sp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>
              <a:off x="2835" y="890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1047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35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EQUIVALENSI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Dua vektor dikatakan sama jika besar dan arahnya sama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Dua vektor dikatakan tidak sama jika paling tidak salah satu dari besar atau arahnya tidak sama</a:t>
            </a:r>
          </a:p>
        </p:txBody>
      </p:sp>
      <p:grpSp>
        <p:nvGrpSpPr>
          <p:cNvPr id="21508" name="Group 72"/>
          <p:cNvGrpSpPr>
            <a:grpSpLocks/>
          </p:cNvGrpSpPr>
          <p:nvPr/>
        </p:nvGrpSpPr>
        <p:grpSpPr bwMode="auto">
          <a:xfrm>
            <a:off x="1181100" y="2743200"/>
            <a:ext cx="1728788" cy="366713"/>
            <a:chOff x="884" y="976"/>
            <a:chExt cx="1089" cy="231"/>
          </a:xfrm>
        </p:grpSpPr>
        <p:sp>
          <p:nvSpPr>
            <p:cNvPr id="21547" name="Line 6"/>
            <p:cNvSpPr>
              <a:spLocks noChangeShapeType="1"/>
            </p:cNvSpPr>
            <p:nvPr/>
          </p:nvSpPr>
          <p:spPr bwMode="auto">
            <a:xfrm>
              <a:off x="884" y="1112"/>
              <a:ext cx="81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Text Box 7"/>
            <p:cNvSpPr txBox="1">
              <a:spLocks noChangeArrowheads="1"/>
            </p:cNvSpPr>
            <p:nvPr/>
          </p:nvSpPr>
          <p:spPr bwMode="auto">
            <a:xfrm>
              <a:off x="1746" y="976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A</a:t>
              </a:r>
            </a:p>
          </p:txBody>
        </p:sp>
        <p:sp>
          <p:nvSpPr>
            <p:cNvPr id="21549" name="Line 8"/>
            <p:cNvSpPr>
              <a:spLocks noChangeShapeType="1"/>
            </p:cNvSpPr>
            <p:nvPr/>
          </p:nvSpPr>
          <p:spPr bwMode="auto">
            <a:xfrm>
              <a:off x="884" y="1066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9"/>
            <p:cNvSpPr>
              <a:spLocks noChangeShapeType="1"/>
            </p:cNvSpPr>
            <p:nvPr/>
          </p:nvSpPr>
          <p:spPr bwMode="auto">
            <a:xfrm>
              <a:off x="1292" y="1067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9" name="Group 73"/>
          <p:cNvGrpSpPr>
            <a:grpSpLocks/>
          </p:cNvGrpSpPr>
          <p:nvPr/>
        </p:nvGrpSpPr>
        <p:grpSpPr bwMode="auto">
          <a:xfrm>
            <a:off x="3124200" y="2743200"/>
            <a:ext cx="1728788" cy="366713"/>
            <a:chOff x="2199" y="976"/>
            <a:chExt cx="1089" cy="231"/>
          </a:xfrm>
        </p:grpSpPr>
        <p:sp>
          <p:nvSpPr>
            <p:cNvPr id="21543" name="Line 10"/>
            <p:cNvSpPr>
              <a:spLocks noChangeShapeType="1"/>
            </p:cNvSpPr>
            <p:nvPr/>
          </p:nvSpPr>
          <p:spPr bwMode="auto">
            <a:xfrm>
              <a:off x="2199" y="1112"/>
              <a:ext cx="817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Text Box 11"/>
            <p:cNvSpPr txBox="1">
              <a:spLocks noChangeArrowheads="1"/>
            </p:cNvSpPr>
            <p:nvPr/>
          </p:nvSpPr>
          <p:spPr bwMode="auto">
            <a:xfrm>
              <a:off x="3061" y="976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B</a:t>
              </a:r>
            </a:p>
          </p:txBody>
        </p:sp>
        <p:sp>
          <p:nvSpPr>
            <p:cNvPr id="21545" name="Line 12"/>
            <p:cNvSpPr>
              <a:spLocks noChangeShapeType="1"/>
            </p:cNvSpPr>
            <p:nvPr/>
          </p:nvSpPr>
          <p:spPr bwMode="auto">
            <a:xfrm>
              <a:off x="2199" y="1066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13"/>
            <p:cNvSpPr>
              <a:spLocks noChangeShapeType="1"/>
            </p:cNvSpPr>
            <p:nvPr/>
          </p:nvSpPr>
          <p:spPr bwMode="auto">
            <a:xfrm>
              <a:off x="2607" y="1067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0" name="Text Box 15"/>
          <p:cNvSpPr txBox="1">
            <a:spLocks noChangeArrowheads="1"/>
          </p:cNvSpPr>
          <p:nvPr/>
        </p:nvSpPr>
        <p:spPr bwMode="auto">
          <a:xfrm>
            <a:off x="5861050" y="2814638"/>
            <a:ext cx="1152525" cy="38576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A = B</a:t>
            </a:r>
          </a:p>
        </p:txBody>
      </p:sp>
      <p:grpSp>
        <p:nvGrpSpPr>
          <p:cNvPr id="21511" name="Group 74"/>
          <p:cNvGrpSpPr>
            <a:grpSpLocks/>
          </p:cNvGrpSpPr>
          <p:nvPr/>
        </p:nvGrpSpPr>
        <p:grpSpPr bwMode="auto">
          <a:xfrm>
            <a:off x="1066800" y="4953000"/>
            <a:ext cx="985838" cy="204788"/>
            <a:chOff x="929" y="1929"/>
            <a:chExt cx="1089" cy="231"/>
          </a:xfrm>
        </p:grpSpPr>
        <p:sp>
          <p:nvSpPr>
            <p:cNvPr id="21539" name="Line 18"/>
            <p:cNvSpPr>
              <a:spLocks noChangeShapeType="1"/>
            </p:cNvSpPr>
            <p:nvPr/>
          </p:nvSpPr>
          <p:spPr bwMode="auto">
            <a:xfrm>
              <a:off x="929" y="2065"/>
              <a:ext cx="81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Text Box 19"/>
            <p:cNvSpPr txBox="1">
              <a:spLocks noChangeArrowheads="1"/>
            </p:cNvSpPr>
            <p:nvPr/>
          </p:nvSpPr>
          <p:spPr bwMode="auto">
            <a:xfrm>
              <a:off x="1791" y="192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A</a:t>
              </a:r>
            </a:p>
          </p:txBody>
        </p:sp>
        <p:sp>
          <p:nvSpPr>
            <p:cNvPr id="21541" name="Line 20"/>
            <p:cNvSpPr>
              <a:spLocks noChangeShapeType="1"/>
            </p:cNvSpPr>
            <p:nvPr/>
          </p:nvSpPr>
          <p:spPr bwMode="auto">
            <a:xfrm>
              <a:off x="929" y="2019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21"/>
            <p:cNvSpPr>
              <a:spLocks noChangeShapeType="1"/>
            </p:cNvSpPr>
            <p:nvPr/>
          </p:nvSpPr>
          <p:spPr bwMode="auto">
            <a:xfrm>
              <a:off x="1337" y="2020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2" name="Group 75"/>
          <p:cNvGrpSpPr>
            <a:grpSpLocks/>
          </p:cNvGrpSpPr>
          <p:nvPr/>
        </p:nvGrpSpPr>
        <p:grpSpPr bwMode="auto">
          <a:xfrm>
            <a:off x="1066800" y="5562600"/>
            <a:ext cx="977900" cy="401638"/>
            <a:chOff x="2117" y="1888"/>
            <a:chExt cx="1081" cy="453"/>
          </a:xfrm>
        </p:grpSpPr>
        <p:sp>
          <p:nvSpPr>
            <p:cNvPr id="21535" name="Line 22"/>
            <p:cNvSpPr>
              <a:spLocks noChangeShapeType="1"/>
            </p:cNvSpPr>
            <p:nvPr/>
          </p:nvSpPr>
          <p:spPr bwMode="auto">
            <a:xfrm flipV="1">
              <a:off x="2154" y="2024"/>
              <a:ext cx="816" cy="273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Text Box 23"/>
            <p:cNvSpPr txBox="1">
              <a:spLocks noChangeArrowheads="1"/>
            </p:cNvSpPr>
            <p:nvPr/>
          </p:nvSpPr>
          <p:spPr bwMode="auto">
            <a:xfrm>
              <a:off x="2971" y="188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B</a:t>
              </a:r>
            </a:p>
          </p:txBody>
        </p:sp>
        <p:sp>
          <p:nvSpPr>
            <p:cNvPr id="21537" name="Line 24"/>
            <p:cNvSpPr>
              <a:spLocks noChangeShapeType="1"/>
            </p:cNvSpPr>
            <p:nvPr/>
          </p:nvSpPr>
          <p:spPr bwMode="auto">
            <a:xfrm>
              <a:off x="2117" y="2251"/>
              <a:ext cx="46" cy="9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26"/>
            <p:cNvSpPr>
              <a:spLocks noChangeShapeType="1"/>
            </p:cNvSpPr>
            <p:nvPr/>
          </p:nvSpPr>
          <p:spPr bwMode="auto">
            <a:xfrm>
              <a:off x="2516" y="2114"/>
              <a:ext cx="46" cy="9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3" name="Group 76"/>
          <p:cNvGrpSpPr>
            <a:grpSpLocks/>
          </p:cNvGrpSpPr>
          <p:nvPr/>
        </p:nvGrpSpPr>
        <p:grpSpPr bwMode="auto">
          <a:xfrm>
            <a:off x="3581400" y="5029200"/>
            <a:ext cx="985838" cy="204788"/>
            <a:chOff x="929" y="2746"/>
            <a:chExt cx="1089" cy="231"/>
          </a:xfrm>
        </p:grpSpPr>
        <p:sp>
          <p:nvSpPr>
            <p:cNvPr id="21531" name="Line 32"/>
            <p:cNvSpPr>
              <a:spLocks noChangeShapeType="1"/>
            </p:cNvSpPr>
            <p:nvPr/>
          </p:nvSpPr>
          <p:spPr bwMode="auto">
            <a:xfrm>
              <a:off x="929" y="2882"/>
              <a:ext cx="81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Text Box 33"/>
            <p:cNvSpPr txBox="1">
              <a:spLocks noChangeArrowheads="1"/>
            </p:cNvSpPr>
            <p:nvPr/>
          </p:nvSpPr>
          <p:spPr bwMode="auto">
            <a:xfrm>
              <a:off x="1791" y="2746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A</a:t>
              </a:r>
            </a:p>
          </p:txBody>
        </p:sp>
        <p:sp>
          <p:nvSpPr>
            <p:cNvPr id="21533" name="Line 34"/>
            <p:cNvSpPr>
              <a:spLocks noChangeShapeType="1"/>
            </p:cNvSpPr>
            <p:nvPr/>
          </p:nvSpPr>
          <p:spPr bwMode="auto">
            <a:xfrm>
              <a:off x="929" y="2836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35"/>
            <p:cNvSpPr>
              <a:spLocks noChangeShapeType="1"/>
            </p:cNvSpPr>
            <p:nvPr/>
          </p:nvSpPr>
          <p:spPr bwMode="auto">
            <a:xfrm>
              <a:off x="1337" y="2837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4" name="Group 77"/>
          <p:cNvGrpSpPr>
            <a:grpSpLocks/>
          </p:cNvGrpSpPr>
          <p:nvPr/>
        </p:nvGrpSpPr>
        <p:grpSpPr bwMode="auto">
          <a:xfrm>
            <a:off x="3429000" y="5715000"/>
            <a:ext cx="1355725" cy="204788"/>
            <a:chOff x="2200" y="2704"/>
            <a:chExt cx="1497" cy="231"/>
          </a:xfrm>
        </p:grpSpPr>
        <p:sp>
          <p:nvSpPr>
            <p:cNvPr id="21526" name="Text Box 37"/>
            <p:cNvSpPr txBox="1">
              <a:spLocks noChangeArrowheads="1"/>
            </p:cNvSpPr>
            <p:nvPr/>
          </p:nvSpPr>
          <p:spPr bwMode="auto">
            <a:xfrm>
              <a:off x="3470" y="2704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B</a:t>
              </a:r>
            </a:p>
          </p:txBody>
        </p:sp>
        <p:sp>
          <p:nvSpPr>
            <p:cNvPr id="21527" name="Line 43"/>
            <p:cNvSpPr>
              <a:spLocks noChangeShapeType="1"/>
            </p:cNvSpPr>
            <p:nvPr/>
          </p:nvSpPr>
          <p:spPr bwMode="auto">
            <a:xfrm>
              <a:off x="2200" y="2886"/>
              <a:ext cx="1315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44"/>
            <p:cNvSpPr>
              <a:spLocks noChangeShapeType="1"/>
            </p:cNvSpPr>
            <p:nvPr/>
          </p:nvSpPr>
          <p:spPr bwMode="auto">
            <a:xfrm>
              <a:off x="2200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45"/>
            <p:cNvSpPr>
              <a:spLocks noChangeShapeType="1"/>
            </p:cNvSpPr>
            <p:nvPr/>
          </p:nvSpPr>
          <p:spPr bwMode="auto">
            <a:xfrm>
              <a:off x="2608" y="2841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46"/>
            <p:cNvSpPr>
              <a:spLocks noChangeShapeType="1"/>
            </p:cNvSpPr>
            <p:nvPr/>
          </p:nvSpPr>
          <p:spPr bwMode="auto">
            <a:xfrm>
              <a:off x="3016" y="2840"/>
              <a:ext cx="0" cy="91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5" name="Group 79"/>
          <p:cNvGrpSpPr>
            <a:grpSpLocks/>
          </p:cNvGrpSpPr>
          <p:nvPr/>
        </p:nvGrpSpPr>
        <p:grpSpPr bwMode="auto">
          <a:xfrm>
            <a:off x="6477000" y="4953000"/>
            <a:ext cx="985838" cy="204788"/>
            <a:chOff x="929" y="3472"/>
            <a:chExt cx="1089" cy="231"/>
          </a:xfrm>
        </p:grpSpPr>
        <p:sp>
          <p:nvSpPr>
            <p:cNvPr id="21522" name="Line 48"/>
            <p:cNvSpPr>
              <a:spLocks noChangeShapeType="1"/>
            </p:cNvSpPr>
            <p:nvPr/>
          </p:nvSpPr>
          <p:spPr bwMode="auto">
            <a:xfrm>
              <a:off x="929" y="3608"/>
              <a:ext cx="81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Text Box 49"/>
            <p:cNvSpPr txBox="1">
              <a:spLocks noChangeArrowheads="1"/>
            </p:cNvSpPr>
            <p:nvPr/>
          </p:nvSpPr>
          <p:spPr bwMode="auto">
            <a:xfrm>
              <a:off x="1791" y="347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A</a:t>
              </a:r>
            </a:p>
          </p:txBody>
        </p:sp>
        <p:sp>
          <p:nvSpPr>
            <p:cNvPr id="21524" name="Line 50"/>
            <p:cNvSpPr>
              <a:spLocks noChangeShapeType="1"/>
            </p:cNvSpPr>
            <p:nvPr/>
          </p:nvSpPr>
          <p:spPr bwMode="auto">
            <a:xfrm>
              <a:off x="929" y="3562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51"/>
            <p:cNvSpPr>
              <a:spLocks noChangeShapeType="1"/>
            </p:cNvSpPr>
            <p:nvPr/>
          </p:nvSpPr>
          <p:spPr bwMode="auto">
            <a:xfrm>
              <a:off x="1337" y="3563"/>
              <a:ext cx="0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6" name="Group 78"/>
          <p:cNvGrpSpPr>
            <a:grpSpLocks/>
          </p:cNvGrpSpPr>
          <p:nvPr/>
        </p:nvGrpSpPr>
        <p:grpSpPr bwMode="auto">
          <a:xfrm>
            <a:off x="6400800" y="5486400"/>
            <a:ext cx="1287463" cy="595313"/>
            <a:chOff x="1775" y="3431"/>
            <a:chExt cx="1423" cy="671"/>
          </a:xfrm>
        </p:grpSpPr>
        <p:sp>
          <p:nvSpPr>
            <p:cNvPr id="21517" name="Line 52"/>
            <p:cNvSpPr>
              <a:spLocks noChangeShapeType="1"/>
            </p:cNvSpPr>
            <p:nvPr/>
          </p:nvSpPr>
          <p:spPr bwMode="auto">
            <a:xfrm flipV="1">
              <a:off x="1791" y="3567"/>
              <a:ext cx="1179" cy="49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Text Box 53"/>
            <p:cNvSpPr txBox="1">
              <a:spLocks noChangeArrowheads="1"/>
            </p:cNvSpPr>
            <p:nvPr/>
          </p:nvSpPr>
          <p:spPr bwMode="auto">
            <a:xfrm>
              <a:off x="2971" y="3431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cs typeface="Times New Roman" pitchFamily="18" charset="0"/>
                </a:rPr>
                <a:t>B</a:t>
              </a:r>
            </a:p>
          </p:txBody>
        </p:sp>
        <p:sp>
          <p:nvSpPr>
            <p:cNvPr id="21519" name="Line 54"/>
            <p:cNvSpPr>
              <a:spLocks noChangeShapeType="1"/>
            </p:cNvSpPr>
            <p:nvPr/>
          </p:nvSpPr>
          <p:spPr bwMode="auto">
            <a:xfrm>
              <a:off x="2154" y="3854"/>
              <a:ext cx="46" cy="9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55"/>
            <p:cNvSpPr>
              <a:spLocks noChangeShapeType="1"/>
            </p:cNvSpPr>
            <p:nvPr/>
          </p:nvSpPr>
          <p:spPr bwMode="auto">
            <a:xfrm>
              <a:off x="2562" y="3686"/>
              <a:ext cx="46" cy="9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59"/>
            <p:cNvSpPr>
              <a:spLocks noChangeShapeType="1"/>
            </p:cNvSpPr>
            <p:nvPr/>
          </p:nvSpPr>
          <p:spPr bwMode="auto">
            <a:xfrm>
              <a:off x="1775" y="4012"/>
              <a:ext cx="46" cy="9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81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PENJUMLAHAN VEKTOR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1676400"/>
          <a:ext cx="3886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583920" imgH="215640" progId="Equation.DSMT4">
                  <p:embed/>
                </p:oleObj>
              </mc:Choice>
              <mc:Fallback>
                <p:oleObj name="Equation" r:id="rId3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886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600200" y="5257800"/>
            <a:ext cx="2819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313238" y="3657600"/>
            <a:ext cx="1676400" cy="1524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0200" y="3581400"/>
            <a:ext cx="4343400" cy="1676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38575"/>
            <a:ext cx="304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10200"/>
            <a:ext cx="3048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33863"/>
            <a:ext cx="3048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82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HUKUM KOMUTATIF PENJUMLAHAN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14400" y="1828800"/>
          <a:ext cx="533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812520" imgH="215640" progId="Equation.DSMT4">
                  <p:embed/>
                </p:oleObj>
              </mc:Choice>
              <mc:Fallback>
                <p:oleObj name="Equation" r:id="rId3" imgW="812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533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 descr="Penjumlahan_vekt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55626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8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HUKUM ASOSIATIF PENJUMLAHAN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3074" name="Object 2" descr="Parchment"/>
          <p:cNvGraphicFramePr>
            <a:graphicFrameLocks noChangeAspect="1"/>
          </p:cNvGraphicFramePr>
          <p:nvPr/>
        </p:nvGraphicFramePr>
        <p:xfrm>
          <a:off x="914400" y="1905000"/>
          <a:ext cx="5286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1917360" imgH="241200" progId="Equation.DSMT4">
                  <p:embed/>
                </p:oleObj>
              </mc:Choice>
              <mc:Fallback>
                <p:oleObj name="Equation" r:id="rId3" imgW="1917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5286375" cy="887413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Content Placeholder 3" descr="Penjumlahan_3_vekt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6413"/>
            <a:ext cx="81661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57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8311</TotalTime>
  <Words>778</Words>
  <Application>Microsoft Office PowerPoint</Application>
  <PresentationFormat>On-screen Show (4:3)</PresentationFormat>
  <Paragraphs>204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Urban</vt:lpstr>
      <vt:lpstr>Equation</vt:lpstr>
      <vt:lpstr>Aljabar Linier</vt:lpstr>
      <vt:lpstr>Objective</vt:lpstr>
      <vt:lpstr>Definisi</vt:lpstr>
      <vt:lpstr>Contoh:</vt:lpstr>
      <vt:lpstr>NOTASI DAN BENTUK VEKTOR</vt:lpstr>
      <vt:lpstr>EQUIVALENSI</vt:lpstr>
      <vt:lpstr>PENJUMLAHAN VEKTOR</vt:lpstr>
      <vt:lpstr>HUKUM KOMUTATIF PENJUMLAHAN</vt:lpstr>
      <vt:lpstr>HUKUM ASOSIATIF PENJUMLAHAN</vt:lpstr>
      <vt:lpstr>VEKTOR NOL</vt:lpstr>
      <vt:lpstr>VEKTOR NEGATIF</vt:lpstr>
      <vt:lpstr>SELISIH VEKTOR</vt:lpstr>
      <vt:lpstr>KOMPONEN-KOMPONEN VEKTOR (VEKTOR SATUAN)</vt:lpstr>
      <vt:lpstr>BESAR VEKTOR </vt:lpstr>
      <vt:lpstr>PENJUMLAHAN &amp; PENGURANGAN</vt:lpstr>
      <vt:lpstr>PENJUMLAHAN &amp; PENGURANGAN</vt:lpstr>
      <vt:lpstr>PERKALIAN DENGAN SKALAR</vt:lpstr>
      <vt:lpstr>OPERASI-OPERASI ARITMATIKA</vt:lpstr>
      <vt:lpstr>VEKTOR DAN TITIK</vt:lpstr>
      <vt:lpstr>SOAL</vt:lpstr>
      <vt:lpstr>SOAL</vt:lpstr>
      <vt:lpstr>PERKALIAN TITIK (DOT PRODUCT)</vt:lpstr>
      <vt:lpstr>BESAR DAN ARAH DALAM PERKALIAN DOT PRODUCT</vt:lpstr>
      <vt:lpstr>SIFAT DOT PRODUCT</vt:lpstr>
      <vt:lpstr>VECTOR ORTOGONAL</vt:lpstr>
      <vt:lpstr>SOAL</vt:lpstr>
      <vt:lpstr>VEKTOR SATUAN</vt:lpstr>
      <vt:lpstr>VEKTOR SATUAN</vt:lpstr>
      <vt:lpstr>PERKALIAN CROSS PRODUCT</vt:lpstr>
      <vt:lpstr>HUKUM TANGAN KANAN</vt:lpstr>
      <vt:lpstr>CROSS PRODUCT DALAM VEKTOR SATUAN</vt:lpstr>
      <vt:lpstr>SOAL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TOSHIBA</cp:lastModifiedBy>
  <cp:revision>576</cp:revision>
  <dcterms:created xsi:type="dcterms:W3CDTF">2011-09-16T02:11:44Z</dcterms:created>
  <dcterms:modified xsi:type="dcterms:W3CDTF">2015-12-14T04:00:02Z</dcterms:modified>
</cp:coreProperties>
</file>