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15"/>
  </p:notesMasterIdLst>
  <p:sldIdLst>
    <p:sldId id="325" r:id="rId2"/>
    <p:sldId id="348" r:id="rId3"/>
    <p:sldId id="373" r:id="rId4"/>
    <p:sldId id="378" r:id="rId5"/>
    <p:sldId id="375" r:id="rId6"/>
    <p:sldId id="376" r:id="rId7"/>
    <p:sldId id="377" r:id="rId8"/>
    <p:sldId id="379" r:id="rId9"/>
    <p:sldId id="380" r:id="rId10"/>
    <p:sldId id="381" r:id="rId11"/>
    <p:sldId id="382" r:id="rId12"/>
    <p:sldId id="384" r:id="rId13"/>
    <p:sldId id="347" r:id="rId14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78391" autoAdjust="0"/>
  </p:normalViewPr>
  <p:slideViewPr>
    <p:cSldViewPr>
      <p:cViewPr>
        <p:scale>
          <a:sx n="70" d="100"/>
          <a:sy n="70" d="100"/>
        </p:scale>
        <p:origin x="774" y="-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0312" y="6400800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400800"/>
            <a:ext cx="1325880" cy="457200"/>
          </a:xfrm>
        </p:spPr>
        <p:txBody>
          <a:bodyPr/>
          <a:lstStyle/>
          <a:p>
            <a:endParaRPr lang="id-ID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23/11/2015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konsep-matematika.blogspot.com/2015/09/operasi-baris-elementer-obe-dan-penerapannya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8</a:t>
            </a:r>
            <a:endParaRPr lang="en-US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Operasi Baris Elementer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Contoh</a:t>
            </a:r>
            <a:endParaRPr lang="id-ID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457200" y="2624648"/>
            <a:ext cx="7841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</a:t>
            </a:r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adjoint</a:t>
            </a:r>
            <a:endParaRPr lang="en-US" altLang="id-I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611560" y="3789040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3789040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0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62130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251520" y="764704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764704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013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323528" y="2204864"/>
                <a:ext cx="2958695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C11 = +M11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204864"/>
                <a:ext cx="2958695" cy="603499"/>
              </a:xfrm>
              <a:prstGeom prst="rect">
                <a:avLst/>
              </a:prstGeom>
              <a:blipFill rotWithShape="0">
                <a:blip r:embed="rId3"/>
                <a:stretch>
                  <a:fillRect l="-206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23528" y="2770861"/>
                <a:ext cx="3146246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C12 = -M12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</m:t>
                    </m:r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7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2770861"/>
                <a:ext cx="3146246" cy="603499"/>
              </a:xfrm>
              <a:prstGeom prst="rect">
                <a:avLst/>
              </a:prstGeom>
              <a:blipFill rotWithShape="0">
                <a:blip r:embed="rId4"/>
                <a:stretch>
                  <a:fillRect l="-193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89783" y="3374360"/>
                <a:ext cx="3019609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C13 = +M13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783" y="3374360"/>
                <a:ext cx="3019609" cy="603499"/>
              </a:xfrm>
              <a:prstGeom prst="rect">
                <a:avLst/>
              </a:prstGeom>
              <a:blipFill rotWithShape="0">
                <a:blip r:embed="rId5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363776" y="4279608"/>
                <a:ext cx="3146246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C21 = -M21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76" y="4279608"/>
                <a:ext cx="3146246" cy="603499"/>
              </a:xfrm>
              <a:prstGeom prst="rect">
                <a:avLst/>
              </a:prstGeom>
              <a:blipFill rotWithShape="0">
                <a:blip r:embed="rId6"/>
                <a:stretch>
                  <a:fillRect l="-213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63776" y="4845605"/>
                <a:ext cx="3086935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C22 = +M22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=4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76" y="4845605"/>
                <a:ext cx="3086935" cy="603499"/>
              </a:xfrm>
              <a:prstGeom prst="rect">
                <a:avLst/>
              </a:prstGeom>
              <a:blipFill rotWithShape="0">
                <a:blip r:embed="rId7"/>
                <a:stretch>
                  <a:fillRect l="-2174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/>
              <p:cNvSpPr txBox="1"/>
              <p:nvPr/>
            </p:nvSpPr>
            <p:spPr>
              <a:xfrm>
                <a:off x="330031" y="5449104"/>
                <a:ext cx="3207160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C23 = -M23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=−3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0031" y="5449104"/>
                <a:ext cx="3207160" cy="603499"/>
              </a:xfrm>
              <a:prstGeom prst="rect">
                <a:avLst/>
              </a:prstGeom>
              <a:blipFill rotWithShape="0">
                <a:blip r:embed="rId8"/>
                <a:stretch>
                  <a:fillRect l="-190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3851920" y="620688"/>
                <a:ext cx="3019609" cy="605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C31 = +M31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id-ID" sz="2000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620688"/>
                <a:ext cx="3019609" cy="605550"/>
              </a:xfrm>
              <a:prstGeom prst="rect">
                <a:avLst/>
              </a:prstGeom>
              <a:blipFill rotWithShape="0">
                <a:blip r:embed="rId9"/>
                <a:stretch>
                  <a:fillRect l="-2222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3851920" y="1186685"/>
                <a:ext cx="3207160" cy="6034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C32 = -M32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=−2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1186685"/>
                <a:ext cx="3207160" cy="603499"/>
              </a:xfrm>
              <a:prstGeom prst="rect">
                <a:avLst/>
              </a:prstGeom>
              <a:blipFill rotWithShape="0">
                <a:blip r:embed="rId10"/>
                <a:stretch>
                  <a:fillRect l="-209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3818175" y="1790184"/>
                <a:ext cx="3080523" cy="6055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C33 = +M33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8175" y="1790184"/>
                <a:ext cx="3080523" cy="605550"/>
              </a:xfrm>
              <a:prstGeom prst="rect">
                <a:avLst/>
              </a:prstGeom>
              <a:blipFill rotWithShape="0">
                <a:blip r:embed="rId11"/>
                <a:stretch>
                  <a:fillRect l="-19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/>
              <p:cNvSpPr txBox="1"/>
              <p:nvPr/>
            </p:nvSpPr>
            <p:spPr>
              <a:xfrm>
                <a:off x="3635896" y="2649113"/>
                <a:ext cx="5455917" cy="121193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|</a:t>
                </a:r>
                <a:r>
                  <a:rPr lang="id-ID" sz="2000" dirty="0" err="1" smtClean="0"/>
                  <a:t>A|</a:t>
                </a:r>
                <a:r>
                  <a:rPr lang="id-ID" sz="20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id-ID" sz="2000" dirty="0" smtClean="0"/>
                  <a:t> = 0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id-ID" sz="2000" dirty="0" smtClean="0"/>
                  <a:t> - 1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0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  <m:r>
                      <m:rPr>
                        <m:nor/>
                      </m:rPr>
                      <a:rPr lang="id-ID" sz="2000" b="0" i="0" smtClean="0">
                        <a:latin typeface="Cambria Math" panose="02040503050406030204" pitchFamily="18" charset="0"/>
                      </a:rPr>
                      <m:t>+2</m:t>
                    </m:r>
                    <m:r>
                      <m:rPr>
                        <m:nor/>
                      </m:rPr>
                      <a:rPr lang="id-ID" sz="2000" dirty="0"/>
                      <m:t> </m:t>
                    </m:r>
                    <m:d>
                      <m:dPr>
                        <m:begChr m:val="|"/>
                        <m:endChr m:val="|"/>
                        <m:ctrlPr>
                          <a:rPr lang="id-ID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 smtClean="0"/>
              </a:p>
              <a:p>
                <a:r>
                  <a:rPr lang="id-ID" sz="2000" dirty="0" smtClean="0"/>
                  <a:t>= -1(3) + 2(2) = 1</a:t>
                </a:r>
                <a:endParaRPr lang="id-ID" sz="2000" dirty="0"/>
              </a:p>
            </p:txBody>
          </p:sp>
        </mc:Choice>
        <mc:Fallback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5896" y="2649113"/>
                <a:ext cx="5455917" cy="1211935"/>
              </a:xfrm>
              <a:prstGeom prst="rect">
                <a:avLst/>
              </a:prstGeom>
              <a:blipFill rotWithShape="0">
                <a:blip r:embed="rId12"/>
                <a:stretch>
                  <a:fillRect l="-1117" b="-808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3707904" y="3977859"/>
                <a:ext cx="4684359" cy="17466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000" dirty="0" smtClean="0"/>
                  <a:t>A</a:t>
                </a:r>
                <a:r>
                  <a:rPr lang="id-ID" sz="2000" baseline="30000" dirty="0" smtClean="0"/>
                  <a:t>1</a:t>
                </a:r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sz="20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𝑎𝑑𝑗𝑜𝑖𝑛𝑡</m:t>
                    </m:r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id-ID" sz="2000" b="0" i="1" smtClean="0">
                        <a:latin typeface="Cambria Math" panose="02040503050406030204" pitchFamily="18" charset="0"/>
                      </a:rPr>
                      <m:t>= </m:t>
                    </m:r>
                    <m:f>
                      <m:fPr>
                        <m:ctrlPr>
                          <a:rPr lang="id-ID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den>
                    </m:f>
                  </m:oMath>
                </a14:m>
                <a:r>
                  <a:rPr lang="id-ID" sz="2000" dirty="0" smtClean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0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dirty="0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 smtClean="0"/>
              </a:p>
              <a:p>
                <a:r>
                  <a:rPr lang="id-ID" sz="2000" dirty="0" smtClean="0"/>
                  <a:t>=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0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000" i="1" dirty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000" b="0" i="1" dirty="0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000" i="1" dirty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0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7904" y="3977859"/>
                <a:ext cx="4684359" cy="1746632"/>
              </a:xfrm>
              <a:prstGeom prst="rect">
                <a:avLst/>
              </a:prstGeom>
              <a:blipFill rotWithShape="0">
                <a:blip r:embed="rId13"/>
                <a:stretch>
                  <a:fillRect l="-1300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616852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Cari </a:t>
            </a:r>
            <a:r>
              <a:rPr lang="id-ID" dirty="0" err="1" smtClean="0"/>
              <a:t>Invers</a:t>
            </a:r>
            <a:r>
              <a:rPr lang="id-ID" dirty="0" smtClean="0"/>
              <a:t> untuk Matriks menggunakan matriks </a:t>
            </a:r>
            <a:r>
              <a:rPr lang="id-ID" dirty="0" err="1" smtClean="0"/>
              <a:t>adjoint</a:t>
            </a:r>
            <a:r>
              <a:rPr lang="id-ID" dirty="0" smtClean="0"/>
              <a:t> A</a:t>
            </a:r>
          </a:p>
          <a:p>
            <a:pPr marL="109693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A</a:t>
                </a:r>
                <a:r>
                  <a:rPr lang="id-ID" sz="2400" baseline="30000" dirty="0"/>
                  <a:t> 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blipFill rotWithShape="0">
                <a:blip r:embed="rId2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31462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>
              <a:buClr>
                <a:schemeClr val="tx2"/>
              </a:buClr>
            </a:pPr>
            <a:r>
              <a:rPr lang="en-US" sz="4000" dirty="0"/>
              <a:t>Chapter </a:t>
            </a:r>
            <a:r>
              <a:rPr lang="id-ID" sz="4000" dirty="0" smtClean="0"/>
              <a:t>8</a:t>
            </a:r>
            <a:endParaRPr lang="en-US" sz="4000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id-ID" sz="2800" b="1" dirty="0" smtClean="0"/>
              <a:t>Operasi Baris Elementer</a:t>
            </a:r>
            <a:endParaRPr lang="en-US" sz="2800" b="1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err="1" smtClean="0"/>
              <a:t>Objective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Mahasiswa mampu menjelaskan Operasi Baris Elementer (OBE)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 menggunakan OBE</a:t>
            </a:r>
          </a:p>
          <a:p>
            <a:r>
              <a:rPr lang="id-ID" dirty="0" smtClean="0"/>
              <a:t>Mampu menyelesaikan </a:t>
            </a:r>
            <a:r>
              <a:rPr lang="id-ID" dirty="0" err="1" smtClean="0"/>
              <a:t>Invers</a:t>
            </a:r>
            <a:r>
              <a:rPr lang="id-ID" dirty="0" smtClean="0"/>
              <a:t> matriks menggunakan matriks </a:t>
            </a:r>
            <a:r>
              <a:rPr lang="id-ID" dirty="0" err="1" smtClean="0"/>
              <a:t>adjoint</a:t>
            </a:r>
            <a:endParaRPr lang="id-ID" dirty="0" smtClean="0"/>
          </a:p>
        </p:txBody>
      </p:sp>
    </p:spTree>
    <p:extLst>
      <p:ext uri="{BB962C8B-B14F-4D97-AF65-F5344CB8AC3E}">
        <p14:creationId xmlns:p14="http://schemas.microsoft.com/office/powerpoint/2010/main" val="2761692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Definisi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/>
              <a:t> </a:t>
            </a:r>
            <a:r>
              <a:rPr lang="id-ID" b="1" dirty="0" smtClean="0">
                <a:hlinkClick r:id="rId2"/>
              </a:rPr>
              <a:t>Operasi </a:t>
            </a:r>
            <a:r>
              <a:rPr lang="id-ID" b="1" dirty="0">
                <a:hlinkClick r:id="rId2"/>
              </a:rPr>
              <a:t>Baris Elementer (OBE)</a:t>
            </a:r>
            <a:r>
              <a:rPr lang="id-ID" dirty="0"/>
              <a:t> merupakan </a:t>
            </a:r>
            <a:r>
              <a:rPr lang="id-ID" dirty="0" err="1"/>
              <a:t>suatu</a:t>
            </a:r>
            <a:r>
              <a:rPr lang="id-ID" dirty="0"/>
              <a:t> operasi yang diterapkan pada baris </a:t>
            </a:r>
            <a:r>
              <a:rPr lang="id-ID" dirty="0" err="1"/>
              <a:t>suatu</a:t>
            </a:r>
            <a:r>
              <a:rPr lang="id-ID" dirty="0"/>
              <a:t> matriks. </a:t>
            </a:r>
            <a:endParaRPr lang="id-ID" dirty="0" smtClean="0"/>
          </a:p>
          <a:p>
            <a:r>
              <a:rPr lang="id-ID" dirty="0" smtClean="0"/>
              <a:t>OBE </a:t>
            </a:r>
            <a:r>
              <a:rPr lang="id-ID" dirty="0"/>
              <a:t>bisa digunakan untuk menentukan </a:t>
            </a:r>
            <a:r>
              <a:rPr lang="id-ID" dirty="0" err="1"/>
              <a:t>invers</a:t>
            </a:r>
            <a:r>
              <a:rPr lang="id-ID" dirty="0"/>
              <a:t> </a:t>
            </a:r>
            <a:r>
              <a:rPr lang="id-ID" dirty="0" err="1"/>
              <a:t>suatu</a:t>
            </a:r>
            <a:r>
              <a:rPr lang="id-ID" dirty="0"/>
              <a:t> matriks dan menyelesaikan </a:t>
            </a:r>
            <a:r>
              <a:rPr lang="id-ID" dirty="0" err="1"/>
              <a:t>suatu</a:t>
            </a:r>
            <a:r>
              <a:rPr lang="id-ID" dirty="0"/>
              <a:t> sistem persamaan linear (SPL). </a:t>
            </a:r>
          </a:p>
          <a:p>
            <a:r>
              <a:rPr lang="id-ID" dirty="0" smtClean="0"/>
              <a:t>OBE menjadi dasar penyelesaian matriks </a:t>
            </a:r>
            <a:r>
              <a:rPr lang="id-ID" dirty="0" err="1" smtClean="0"/>
              <a:t>menggunkan</a:t>
            </a:r>
            <a:r>
              <a:rPr lang="id-ID" dirty="0" smtClean="0"/>
              <a:t> teknik Eliminasi </a:t>
            </a:r>
            <a:r>
              <a:rPr lang="id-ID" dirty="0" err="1" smtClean="0"/>
              <a:t>Gauss</a:t>
            </a:r>
            <a:r>
              <a:rPr lang="id-ID" dirty="0" smtClean="0"/>
              <a:t> , </a:t>
            </a:r>
            <a:r>
              <a:rPr lang="id-ID" dirty="0" err="1" smtClean="0"/>
              <a:t>Gauss-Jordan</a:t>
            </a:r>
            <a:r>
              <a:rPr lang="id-ID" dirty="0" smtClean="0"/>
              <a:t>, </a:t>
            </a:r>
            <a:r>
              <a:rPr lang="id-ID" dirty="0" err="1" smtClean="0"/>
              <a:t>Gauss-Seidell</a:t>
            </a:r>
            <a:r>
              <a:rPr lang="id-ID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6133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48680"/>
            <a:ext cx="8229600" cy="1066800"/>
          </a:xfrm>
        </p:spPr>
        <p:txBody>
          <a:bodyPr/>
          <a:lstStyle/>
          <a:p>
            <a:r>
              <a:rPr lang="id-ID" dirty="0" smtClean="0"/>
              <a:t>Cara OBE :</a:t>
            </a:r>
            <a:endParaRPr lang="id-ID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615480"/>
                <a:ext cx="8568952" cy="4325112"/>
              </a:xfrm>
            </p:spPr>
            <p:txBody>
              <a:bodyPr>
                <a:noAutofit/>
              </a:bodyPr>
              <a:lstStyle/>
              <a:p>
                <a:pPr marL="109693" indent="0">
                  <a:buNone/>
                </a:pPr>
                <a:r>
                  <a:rPr lang="id-ID" sz="2400" dirty="0" smtClean="0"/>
                  <a:t>Perhatikan matriks berordo </a:t>
                </a:r>
                <a:r>
                  <a:rPr lang="id-ID" sz="2400" dirty="0" err="1"/>
                  <a:t>m×n</a:t>
                </a:r>
                <a:r>
                  <a:rPr lang="id-ID" sz="2400" dirty="0"/>
                  <a:t> berikut </a:t>
                </a:r>
                <a:r>
                  <a:rPr lang="id-ID" sz="2400" dirty="0" smtClean="0"/>
                  <a:t>: A=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..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𝐴𝑚</m:t>
                              </m:r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…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𝐴𝑚𝑛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  <a:p>
                <a:pPr marL="109693" indent="0">
                  <a:buNone/>
                </a:pPr>
                <a:r>
                  <a:rPr lang="id-ID" sz="2400" dirty="0" smtClean="0"/>
                  <a:t>Pada </a:t>
                </a:r>
                <a:r>
                  <a:rPr lang="id-ID" sz="2400" dirty="0"/>
                  <a:t>matriks A kita dapat melakukan </a:t>
                </a:r>
                <a:r>
                  <a:rPr lang="id-ID" sz="2400" dirty="0" smtClean="0"/>
                  <a:t>operasi </a:t>
                </a:r>
                <a:r>
                  <a:rPr lang="id-ID" sz="2400" dirty="0"/>
                  <a:t>berikut :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1). mengalikan </a:t>
                </a:r>
                <a:r>
                  <a:rPr lang="id-ID" sz="2400" dirty="0" err="1"/>
                  <a:t>suatu</a:t>
                </a:r>
                <a:r>
                  <a:rPr lang="id-ID" sz="2400" dirty="0"/>
                  <a:t> baris dengan bilangan tak nol,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2). menambahkan kelipatan </a:t>
                </a:r>
                <a:r>
                  <a:rPr lang="id-ID" sz="2400" dirty="0" err="1"/>
                  <a:t>suatu</a:t>
                </a:r>
                <a:r>
                  <a:rPr lang="id-ID" sz="2400" dirty="0"/>
                  <a:t> baris pada baris lain,</a:t>
                </a:r>
              </a:p>
              <a:p>
                <a:pPr marL="109693" indent="0">
                  <a:buNone/>
                </a:pPr>
                <a:r>
                  <a:rPr lang="id-ID" sz="2400" dirty="0"/>
                  <a:t>         3). menukarkan sebarang dua buah baris,</a:t>
                </a:r>
              </a:p>
              <a:p>
                <a:r>
                  <a:rPr lang="id-ID" sz="2400" dirty="0" smtClean="0"/>
                  <a:t>Ketiga </a:t>
                </a:r>
                <a:r>
                  <a:rPr lang="id-ID" sz="2400" dirty="0"/>
                  <a:t>operasi OBE bisa digunakan atau hanya menggunakan salah satunya saja</a:t>
                </a:r>
                <a:r>
                  <a:rPr lang="id-ID" sz="2400" dirty="0" smtClean="0"/>
                  <a:t>.</a:t>
                </a:r>
              </a:p>
              <a:p>
                <a:r>
                  <a:rPr lang="id-ID" sz="2400" dirty="0" smtClean="0"/>
                  <a:t> </a:t>
                </a:r>
                <a:r>
                  <a:rPr lang="id-ID" sz="2400" dirty="0"/>
                  <a:t>Suatu matriks A′ yang diperoleh dari proses sejumlah hingga OBE pada matriks A, dikatakan ekuivalen dengan matriks A, yang dapat dinotasikan dengan A∼A′ .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615480"/>
                <a:ext cx="8568952" cy="4325112"/>
              </a:xfrm>
              <a:blipFill rotWithShape="0">
                <a:blip r:embed="rId2"/>
                <a:stretch>
                  <a:fillRect t="-1127" b="-1760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6543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9512" y="404664"/>
            <a:ext cx="8596456" cy="60016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id-ID" sz="3200" b="1" dirty="0" err="1" smtClean="0">
                <a:latin typeface="Times New Roman" pitchFamily="18" charset="0"/>
                <a:cs typeface="Times New Roman" pitchFamily="18" charset="0"/>
              </a:rPr>
              <a:t>Invers</a:t>
            </a:r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 menggunakan </a:t>
            </a:r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3200" b="1" dirty="0" smtClean="0">
                <a:latin typeface="Times New Roman" pitchFamily="18" charset="0"/>
                <a:cs typeface="Times New Roman" pitchFamily="18" charset="0"/>
              </a:rPr>
              <a:t>OBE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b="1" dirty="0">
              <a:latin typeface="Times New Roman" pitchFamily="18" charset="0"/>
              <a:cs typeface="Times New Roman" pitchFamily="18" charset="0"/>
            </a:endParaRP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menentukan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balikan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(invers)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yang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dibalik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kita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harus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sejumlah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mereduksi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yang </a:t>
            </a:r>
          </a:p>
          <a:p>
            <a:pPr marL="5794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sama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i="1" baseline="-14000" dirty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memperoleh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Langkah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penyelesaian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buFontTx/>
              <a:buAutoNum type="arabicPeriod"/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Gabungkan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matriks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identitas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sebelah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kanan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</a:p>
          <a:p>
            <a:pPr marL="1082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[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| 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800" dirty="0">
              <a:latin typeface="Times New Roman" pitchFamily="18" charset="0"/>
              <a:cs typeface="Times New Roman" pitchFamily="18" charset="0"/>
            </a:endParaRPr>
          </a:p>
          <a:p>
            <a:pPr marL="808038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Lakukan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operasi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baris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elementer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A | I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</a:p>
          <a:p>
            <a:pPr marL="1082675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[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|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2800" baseline="30000" dirty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]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5168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228600" y="496521"/>
            <a:ext cx="784182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Tentukan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Invers</a:t>
            </a:r>
            <a:r>
              <a:rPr lang="id-ID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dari</a:t>
            </a:r>
            <a:r>
              <a:rPr lang="en-US" altLang="id-ID" sz="2400" b="1" dirty="0" smtClean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matriks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berikut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dengan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menggunakan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eaLnBrk="0" hangingPunct="0"/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operasi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baris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err="1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elementer</a:t>
            </a:r>
            <a:r>
              <a:rPr lang="en-US" altLang="id-ID" sz="2400" b="1" dirty="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altLang="id-ID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8600" y="2620963"/>
            <a:ext cx="1895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 err="1">
                <a:latin typeface="Cambria Math" panose="02040503050406030204" pitchFamily="18" charset="0"/>
                <a:ea typeface="Cambria Math" panose="02040503050406030204" pitchFamily="18" charset="0"/>
                <a:cs typeface="Cambria Math" panose="02040503050406030204" pitchFamily="18" charset="0"/>
              </a:rPr>
              <a:t>Penyelesaian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Cambria Math" panose="02040503050406030204" pitchFamily="18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4228272" y="4892823"/>
            <a:ext cx="11689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4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2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1100">
                <a:latin typeface="Cambria Math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altLang="id-ID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12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1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2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4021931" y="3013223"/>
            <a:ext cx="109998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1/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endParaRPr lang="en-US" altLang="id-ID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p:sp>
        <p:nvSpPr>
          <p:cNvPr id="513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6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3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/>
          </a:p>
        </p:txBody>
      </p:sp>
      <p:sp>
        <p:nvSpPr>
          <p:cNvPr id="5140" name="Rectangle 17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4261243" y="5325417"/>
            <a:ext cx="10021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en-US" altLang="id-ID" sz="2400" b="1" baseline="-30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r>
              <a:rPr lang="en-US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–R</a:t>
            </a:r>
            <a:r>
              <a:rPr lang="en-US" altLang="id-ID" sz="2400" b="1" baseline="-30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1</a:t>
            </a:r>
            <a:endParaRPr lang="en-US" altLang="id-ID" sz="2400" b="1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228600" y="1395722"/>
                <a:ext cx="2430024" cy="12289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1395722"/>
                <a:ext cx="2430024" cy="1228926"/>
              </a:xfrm>
              <a:prstGeom prst="rect">
                <a:avLst/>
              </a:prstGeom>
              <a:blipFill rotWithShape="0">
                <a:blip r:embed="rId2"/>
                <a:stretch>
                  <a:fillRect l="-5276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28600" y="3032434"/>
                <a:ext cx="3928191" cy="12317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 smtClean="0"/>
                  <a:t>A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3032434"/>
                <a:ext cx="3928191" cy="1231747"/>
              </a:xfrm>
              <a:prstGeom prst="rect">
                <a:avLst/>
              </a:prstGeom>
              <a:blipFill rotWithShape="0">
                <a:blip r:embed="rId3"/>
                <a:stretch>
                  <a:fillRect l="-3261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Box 22"/>
              <p:cNvSpPr txBox="1"/>
              <p:nvPr/>
            </p:nvSpPr>
            <p:spPr>
              <a:xfrm>
                <a:off x="279032" y="4259417"/>
                <a:ext cx="3915816" cy="14810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800" dirty="0"/>
                  <a:t> </a:t>
                </a:r>
                <a:r>
                  <a:rPr lang="id-ID" sz="2800" dirty="0" smtClean="0"/>
                  <a:t>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8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8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800" dirty="0"/>
              </a:p>
            </p:txBody>
          </p:sp>
        </mc:Choice>
        <mc:Fallback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9032" y="4259417"/>
                <a:ext cx="3915816" cy="1481046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38959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081" grpId="0"/>
      <p:bldP spid="24" grpId="0"/>
      <p:bldP spid="32" grpId="0"/>
      <p:bldP spid="22" grpId="0"/>
      <p:bldP spid="2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9" name="Rectangle 3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1" name="Rectangle 6"/>
          <p:cNvSpPr>
            <a:spLocks noChangeArrowheads="1"/>
          </p:cNvSpPr>
          <p:nvPr/>
        </p:nvSpPr>
        <p:spPr bwMode="auto">
          <a:xfrm>
            <a:off x="0" y="16954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3" name="Rectangle 9"/>
          <p:cNvSpPr>
            <a:spLocks noChangeArrowheads="1"/>
          </p:cNvSpPr>
          <p:nvPr/>
        </p:nvSpPr>
        <p:spPr bwMode="auto">
          <a:xfrm>
            <a:off x="0" y="16192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p:sp>
        <p:nvSpPr>
          <p:cNvPr id="6156" name="Rectangle 12"/>
          <p:cNvSpPr>
            <a:spLocks noChangeArrowheads="1"/>
          </p:cNvSpPr>
          <p:nvPr/>
        </p:nvSpPr>
        <p:spPr bwMode="auto">
          <a:xfrm>
            <a:off x="0" y="158115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endParaRPr lang="id-ID" altLang="id-ID"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-103222" y="453584"/>
                <a:ext cx="3652090" cy="149726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03222" y="453584"/>
                <a:ext cx="3652090" cy="1497269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9"/>
              <p:cNvSpPr>
                <a:spLocks noChangeArrowheads="1"/>
              </p:cNvSpPr>
              <p:nvPr/>
            </p:nvSpPr>
            <p:spPr bwMode="auto">
              <a:xfrm>
                <a:off x="3651112" y="423623"/>
                <a:ext cx="1541086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6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51112" y="423623"/>
                <a:ext cx="1541086" cy="624082"/>
              </a:xfrm>
              <a:prstGeom prst="rect">
                <a:avLst/>
              </a:prstGeom>
              <a:blipFill rotWithShape="0">
                <a:blip r:embed="rId3"/>
                <a:stretch>
                  <a:fillRect l="-6324" b="-77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xtBox 16"/>
              <p:cNvSpPr txBox="1"/>
              <p:nvPr/>
            </p:nvSpPr>
            <p:spPr>
              <a:xfrm>
                <a:off x="82967" y="2336547"/>
                <a:ext cx="4121769" cy="150329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f>
                                <m:fPr>
                                  <m:ctrlP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967" y="2336547"/>
                <a:ext cx="4121769" cy="150329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Rectangle 9"/>
          <p:cNvSpPr>
            <a:spLocks noChangeArrowheads="1"/>
          </p:cNvSpPr>
          <p:nvPr/>
        </p:nvSpPr>
        <p:spPr bwMode="auto">
          <a:xfrm>
            <a:off x="4120025" y="3301173"/>
            <a:ext cx="6511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US" altLang="id-ID" sz="2400" b="1" baseline="-25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0" name="Rectangle 9"/>
              <p:cNvSpPr>
                <a:spLocks noChangeArrowheads="1"/>
              </p:cNvSpPr>
              <p:nvPr/>
            </p:nvSpPr>
            <p:spPr bwMode="auto">
              <a:xfrm>
                <a:off x="3645035" y="1349611"/>
                <a:ext cx="1204176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–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2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45035" y="1349611"/>
                <a:ext cx="1204176" cy="624082"/>
              </a:xfrm>
              <a:prstGeom prst="rect">
                <a:avLst/>
              </a:prstGeom>
              <a:blipFill rotWithShape="0">
                <a:blip r:embed="rId5"/>
                <a:stretch>
                  <a:fillRect l="-8122" r="-3046" b="-7767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228651" y="5402117"/>
                <a:ext cx="4018472" cy="106894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51" y="5402117"/>
                <a:ext cx="4018472" cy="1068947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4" name="Rectangle 9"/>
              <p:cNvSpPr>
                <a:spLocks noChangeArrowheads="1"/>
              </p:cNvSpPr>
              <p:nvPr/>
            </p:nvSpPr>
            <p:spPr bwMode="auto">
              <a:xfrm>
                <a:off x="4204736" y="4016998"/>
                <a:ext cx="1279517" cy="62408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fontAlgn="base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0" hangingPunct="0"/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id-ID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𝟏</m:t>
                        </m:r>
                      </m:num>
                      <m:den>
                        <m:r>
                          <a:rPr lang="id-ID" altLang="id-ID" sz="24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en-US" altLang="id-ID" sz="2400" b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id-ID" altLang="id-ID" sz="2400" b="1" baseline="-250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3</a:t>
                </a:r>
                <a:endParaRPr lang="en-US" altLang="id-ID" sz="2400" b="1" baseline="-250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24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204736" y="4016998"/>
                <a:ext cx="1279517" cy="624082"/>
              </a:xfrm>
              <a:prstGeom prst="rect">
                <a:avLst/>
              </a:prstGeom>
              <a:blipFill rotWithShape="0">
                <a:blip r:embed="rId7"/>
                <a:stretch>
                  <a:fillRect l="-7619" r="-2381" b="-784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9"/>
          <p:cNvSpPr>
            <a:spLocks noChangeArrowheads="1"/>
          </p:cNvSpPr>
          <p:nvPr/>
        </p:nvSpPr>
        <p:spPr bwMode="auto">
          <a:xfrm>
            <a:off x="4204736" y="4818234"/>
            <a:ext cx="10198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/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2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id-ID" altLang="id-ID" sz="2400" b="1" dirty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-</a:t>
            </a:r>
            <a:r>
              <a:rPr lang="id-ID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400" b="1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R</a:t>
            </a:r>
            <a:r>
              <a:rPr lang="id-ID" altLang="id-ID" sz="2400" b="1" baseline="-25000" dirty="0" smtClean="0">
                <a:latin typeface="Cambria Math" panose="02040503050406030204" pitchFamily="18" charset="0"/>
                <a:ea typeface="Cambria Math" panose="02040503050406030204" pitchFamily="18" charset="0"/>
                <a:cs typeface="Times New Roman" panose="02020603050405020304" pitchFamily="18" charset="0"/>
              </a:rPr>
              <a:t>3</a:t>
            </a:r>
            <a:endParaRPr lang="en-US" altLang="id-ID" sz="2400" b="1" baseline="-25000" dirty="0">
              <a:latin typeface="Cambria Math" panose="02040503050406030204" pitchFamily="18" charset="0"/>
              <a:ea typeface="Cambria Math" panose="020405030504060302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Box 25"/>
              <p:cNvSpPr txBox="1"/>
              <p:nvPr/>
            </p:nvSpPr>
            <p:spPr>
              <a:xfrm>
                <a:off x="160043" y="4016998"/>
                <a:ext cx="4604808" cy="12834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   =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id-ID" sz="240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id-ID" sz="24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num>
                                <m:den>
                                  <m:r>
                                    <a:rPr lang="id-ID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43" y="4016998"/>
                <a:ext cx="4604808" cy="1283493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4789231" y="5449190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Jadi A</a:t>
                </a:r>
                <a:r>
                  <a:rPr lang="id-ID" sz="2400" baseline="30000" dirty="0" smtClean="0"/>
                  <a:t>-1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9231" y="5449190"/>
                <a:ext cx="3671202" cy="1068947"/>
              </a:xfrm>
              <a:prstGeom prst="rect">
                <a:avLst/>
              </a:prstGeom>
              <a:blipFill rotWithShape="0">
                <a:blip r:embed="rId9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84571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  <p:bldP spid="19" grpId="0"/>
      <p:bldP spid="20" grpId="0"/>
      <p:bldP spid="21" grpId="0"/>
      <p:bldP spid="24" grpId="0"/>
      <p:bldP spid="25" grpId="0"/>
      <p:bldP spid="26" grpId="0"/>
      <p:bldP spid="2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d-ID" dirty="0" smtClean="0"/>
              <a:t>Latihan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693" indent="0">
              <a:buNone/>
            </a:pPr>
            <a:r>
              <a:rPr lang="id-ID" dirty="0" smtClean="0"/>
              <a:t>Cari </a:t>
            </a:r>
            <a:r>
              <a:rPr lang="id-ID" dirty="0" err="1" smtClean="0"/>
              <a:t>Invers</a:t>
            </a:r>
            <a:r>
              <a:rPr lang="id-ID" dirty="0" smtClean="0"/>
              <a:t> untuk Matriks menggunakan OBE (Operasi Baris Elementer)</a:t>
            </a:r>
          </a:p>
          <a:p>
            <a:pPr marL="109693" indent="0">
              <a:buNone/>
            </a:pPr>
            <a:r>
              <a:rPr lang="id-ID" dirty="0" smtClean="0"/>
              <a:t> 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d-ID" sz="2400" dirty="0" smtClean="0"/>
                  <a:t>A</a:t>
                </a:r>
                <a:r>
                  <a:rPr lang="id-ID" sz="2400" baseline="30000" dirty="0"/>
                  <a:t> </a:t>
                </a:r>
                <a:r>
                  <a:rPr lang="id-ID" sz="2400" dirty="0" smtClean="0"/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id-ID" sz="24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id-ID" sz="24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−7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  <m:mr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  <m:e>
                              <m:r>
                                <a:rPr lang="id-ID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id-ID" sz="24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798" y="3212976"/>
                <a:ext cx="3671202" cy="1068947"/>
              </a:xfrm>
              <a:prstGeom prst="rect">
                <a:avLst/>
              </a:prstGeom>
              <a:blipFill rotWithShape="0">
                <a:blip r:embed="rId2"/>
                <a:stretch>
                  <a:fillRect l="-2658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901027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3671" y="620688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id-ID" dirty="0" err="1" smtClean="0"/>
              <a:t>Invers</a:t>
            </a:r>
            <a:r>
              <a:rPr lang="id-ID" dirty="0" smtClean="0"/>
              <a:t> menggunakan matriks </a:t>
            </a:r>
            <a:r>
              <a:rPr lang="id-ID" dirty="0" err="1" smtClean="0"/>
              <a:t>adjoint</a:t>
            </a:r>
            <a:endParaRPr lang="id-ID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51520" y="1711050"/>
                <a:ext cx="8229600" cy="4325112"/>
              </a:xfrm>
            </p:spPr>
            <p:txBody>
              <a:bodyPr>
                <a:normAutofit fontScale="77500" lnSpcReduction="20000"/>
              </a:bodyPr>
              <a:lstStyle/>
              <a:p>
                <a:pPr marL="109693" indent="0">
                  <a:buNone/>
                </a:pPr>
                <a:r>
                  <a:rPr lang="id-ID" dirty="0" smtClean="0"/>
                  <a:t>Cara lain untuk mencari </a:t>
                </a:r>
                <a:r>
                  <a:rPr lang="id-ID" dirty="0" err="1" smtClean="0"/>
                  <a:t>invers</a:t>
                </a:r>
                <a:r>
                  <a:rPr lang="id-ID" dirty="0" smtClean="0"/>
                  <a:t> adalah menggunakan </a:t>
                </a:r>
                <a:r>
                  <a:rPr lang="id-ID" dirty="0" err="1" smtClean="0"/>
                  <a:t>adjoint</a:t>
                </a:r>
                <a:r>
                  <a:rPr lang="id-ID" dirty="0" smtClean="0"/>
                  <a:t> matriks</a:t>
                </a:r>
              </a:p>
              <a:p>
                <a:pPr marL="109693" indent="0">
                  <a:buNone/>
                </a:pPr>
                <a:endParaRPr lang="id-ID" dirty="0"/>
              </a:p>
              <a:p>
                <a:pPr marL="109693" indent="0">
                  <a:buNone/>
                </a:pPr>
                <a:r>
                  <a:rPr lang="id-ID" dirty="0" smtClean="0"/>
                  <a:t>A</a:t>
                </a:r>
                <a:r>
                  <a:rPr lang="id-ID" baseline="30000" dirty="0" smtClean="0"/>
                  <a:t>1</a:t>
                </a:r>
                <a:r>
                  <a:rPr lang="id-ID" dirty="0" smtClean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id-ID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id-ID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den>
                    </m:f>
                    <m:r>
                      <a:rPr lang="id-ID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𝑎𝑑𝑗𝑜𝑖𝑛𝑡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 (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id-ID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id-ID" dirty="0" smtClean="0"/>
              </a:p>
              <a:p>
                <a:pPr marL="109693" indent="0">
                  <a:buNone/>
                </a:pPr>
                <a:endParaRPr lang="id-ID" dirty="0" smtClean="0"/>
              </a:p>
              <a:p>
                <a:r>
                  <a:rPr lang="id-ID" dirty="0" err="1" smtClean="0"/>
                  <a:t>Adjoint</a:t>
                </a:r>
                <a:r>
                  <a:rPr lang="id-ID" dirty="0" smtClean="0"/>
                  <a:t> adalah : matriks </a:t>
                </a:r>
                <a:r>
                  <a:rPr lang="id-ID" dirty="0" err="1" smtClean="0"/>
                  <a:t>transpose</a:t>
                </a:r>
                <a:r>
                  <a:rPr lang="id-ID" dirty="0" smtClean="0"/>
                  <a:t> dari matriks </a:t>
                </a:r>
                <a:r>
                  <a:rPr lang="id-ID" dirty="0" err="1" smtClean="0"/>
                  <a:t>kofaktor</a:t>
                </a:r>
                <a:r>
                  <a:rPr lang="id-ID" dirty="0" smtClean="0"/>
                  <a:t> A  </a:t>
                </a:r>
              </a:p>
              <a:p>
                <a:r>
                  <a:rPr lang="id-ID" dirty="0" smtClean="0"/>
                  <a:t>Minor </a:t>
                </a:r>
                <a:r>
                  <a:rPr lang="id-ID" dirty="0" err="1" smtClean="0"/>
                  <a:t>suatu</a:t>
                </a:r>
                <a:r>
                  <a:rPr lang="id-ID" dirty="0" smtClean="0"/>
                  <a:t> </a:t>
                </a:r>
                <a:r>
                  <a:rPr lang="id-ID" dirty="0"/>
                  <a:t>matriks 𝐴 dilambangkan dengan 𝑀</a:t>
                </a:r>
                <a:r>
                  <a:rPr lang="id-ID" baseline="-25000" dirty="0"/>
                  <a:t>𝑖j</a:t>
                </a:r>
                <a:r>
                  <a:rPr lang="id-ID" dirty="0"/>
                  <a:t> adalah matriks bagian dari 𝐴 yang diperoleh </a:t>
                </a:r>
                <a:r>
                  <a:rPr lang="id-ID" dirty="0" smtClean="0"/>
                  <a:t>dari nilai determinan semua elemen yang tidak mengandung unsur elemen baris </a:t>
                </a:r>
                <a:r>
                  <a:rPr lang="id-ID" dirty="0"/>
                  <a:t>ke-𝑖 dan </a:t>
                </a:r>
                <a:r>
                  <a:rPr lang="id-ID" dirty="0" smtClean="0"/>
                  <a:t>tidak mengandung unsur elemen </a:t>
                </a:r>
                <a:r>
                  <a:rPr lang="id-ID" dirty="0"/>
                  <a:t>pada kolom ke-</a:t>
                </a:r>
                <a:r>
                  <a:rPr lang="id-ID" dirty="0" smtClean="0"/>
                  <a:t>𝑗.</a:t>
                </a:r>
              </a:p>
              <a:p>
                <a:r>
                  <a:rPr lang="id-ID" dirty="0" err="1" smtClean="0"/>
                  <a:t>Kofaktor</a:t>
                </a:r>
                <a:r>
                  <a:rPr lang="id-ID" dirty="0" smtClean="0"/>
                  <a:t> </a:t>
                </a:r>
                <a:r>
                  <a:rPr lang="id-ID" dirty="0" err="1" smtClean="0"/>
                  <a:t>C</a:t>
                </a:r>
                <a:r>
                  <a:rPr lang="id-ID" baseline="-25000" dirty="0" err="1" smtClean="0"/>
                  <a:t>ij</a:t>
                </a:r>
                <a:r>
                  <a:rPr lang="id-ID" dirty="0" smtClean="0"/>
                  <a:t> adalah Minor </a:t>
                </a:r>
                <a:r>
                  <a:rPr lang="id-ID" dirty="0" err="1" smtClean="0"/>
                  <a:t>M</a:t>
                </a:r>
                <a:r>
                  <a:rPr lang="id-ID" baseline="-25000" dirty="0" err="1"/>
                  <a:t>ij</a:t>
                </a:r>
                <a:r>
                  <a:rPr lang="id-ID" dirty="0" smtClean="0"/>
                  <a:t> dikalikan (-)</a:t>
                </a:r>
                <a:r>
                  <a:rPr lang="id-ID" baseline="30000" dirty="0" smtClean="0"/>
                  <a:t>i+j</a:t>
                </a:r>
              </a:p>
              <a:p>
                <a:r>
                  <a:rPr lang="id-ID" dirty="0" err="1"/>
                  <a:t>C</a:t>
                </a:r>
                <a:r>
                  <a:rPr lang="id-ID" baseline="-25000" dirty="0" err="1"/>
                  <a:t>ij</a:t>
                </a:r>
                <a:r>
                  <a:rPr lang="id-ID" dirty="0"/>
                  <a:t>=</a:t>
                </a:r>
                <a:r>
                  <a:rPr lang="id-ID" dirty="0" err="1"/>
                  <a:t>±M</a:t>
                </a:r>
                <a:r>
                  <a:rPr lang="id-ID" baseline="-25000" dirty="0" err="1"/>
                  <a:t>ij</a:t>
                </a:r>
                <a:r>
                  <a:rPr lang="id-ID" dirty="0"/>
                  <a:t> </a:t>
                </a:r>
                <a:r>
                  <a:rPr lang="id-ID" dirty="0" smtClean="0"/>
                  <a:t> , jika i+j  genap bernilai positif, jika i+j ganjil maka akan bernilai negatif</a:t>
                </a:r>
                <a:endParaRPr lang="id-ID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51520" y="1711050"/>
                <a:ext cx="8229600" cy="4325112"/>
              </a:xfrm>
              <a:blipFill rotWithShape="0">
                <a:blip r:embed="rId2"/>
                <a:stretch>
                  <a:fillRect t="-2539"/>
                </a:stretch>
              </a:blipFill>
            </p:spPr>
            <p:txBody>
              <a:bodyPr/>
              <a:lstStyle/>
              <a:p>
                <a:r>
                  <a:rPr lang="id-ID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3683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conveyor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7550</TotalTime>
  <Words>295</Words>
  <Application>Microsoft Office PowerPoint</Application>
  <PresentationFormat>On-screen Show (4:3)</PresentationFormat>
  <Paragraphs>90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Cambria Math</vt:lpstr>
      <vt:lpstr>Georgia</vt:lpstr>
      <vt:lpstr>Times New Roman</vt:lpstr>
      <vt:lpstr>Trebuchet MS</vt:lpstr>
      <vt:lpstr>Wingdings 2</vt:lpstr>
      <vt:lpstr>Urban</vt:lpstr>
      <vt:lpstr>Chapter 8</vt:lpstr>
      <vt:lpstr>Objective</vt:lpstr>
      <vt:lpstr>Definisi</vt:lpstr>
      <vt:lpstr>Cara OBE :</vt:lpstr>
      <vt:lpstr>PowerPoint Presentation</vt:lpstr>
      <vt:lpstr>PowerPoint Presentation</vt:lpstr>
      <vt:lpstr>PowerPoint Presentation</vt:lpstr>
      <vt:lpstr>Latihan</vt:lpstr>
      <vt:lpstr>Invers menggunakan matriks adjoint</vt:lpstr>
      <vt:lpstr>Contoh</vt:lpstr>
      <vt:lpstr>PowerPoint Presentation</vt:lpstr>
      <vt:lpstr>Latihan</vt:lpstr>
      <vt:lpstr>Chapter 8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Chaerul Anwar</cp:lastModifiedBy>
  <cp:revision>510</cp:revision>
  <dcterms:created xsi:type="dcterms:W3CDTF">2011-09-16T02:11:44Z</dcterms:created>
  <dcterms:modified xsi:type="dcterms:W3CDTF">2015-11-23T03:08:16Z</dcterms:modified>
</cp:coreProperties>
</file>