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30"/>
  </p:notesMasterIdLst>
  <p:sldIdLst>
    <p:sldId id="325" r:id="rId2"/>
    <p:sldId id="348" r:id="rId3"/>
    <p:sldId id="373" r:id="rId4"/>
    <p:sldId id="374" r:id="rId5"/>
    <p:sldId id="350" r:id="rId6"/>
    <p:sldId id="351" r:id="rId7"/>
    <p:sldId id="352" r:id="rId8"/>
    <p:sldId id="353" r:id="rId9"/>
    <p:sldId id="354" r:id="rId10"/>
    <p:sldId id="355" r:id="rId11"/>
    <p:sldId id="356" r:id="rId12"/>
    <p:sldId id="357" r:id="rId13"/>
    <p:sldId id="358" r:id="rId14"/>
    <p:sldId id="359" r:id="rId15"/>
    <p:sldId id="360" r:id="rId16"/>
    <p:sldId id="361" r:id="rId17"/>
    <p:sldId id="362" r:id="rId18"/>
    <p:sldId id="363" r:id="rId19"/>
    <p:sldId id="364" r:id="rId20"/>
    <p:sldId id="365" r:id="rId21"/>
    <p:sldId id="366" r:id="rId22"/>
    <p:sldId id="367" r:id="rId23"/>
    <p:sldId id="368" r:id="rId24"/>
    <p:sldId id="369" r:id="rId25"/>
    <p:sldId id="370" r:id="rId26"/>
    <p:sldId id="371" r:id="rId27"/>
    <p:sldId id="372" r:id="rId28"/>
    <p:sldId id="347" r:id="rId29"/>
  </p:sldIdLst>
  <p:sldSz cx="9144000" cy="6858000" type="screen4x3"/>
  <p:notesSz cx="6858000" cy="9144000"/>
  <p:defaultTextStyle>
    <a:defPPr>
      <a:defRPr lang="id-ID"/>
    </a:defPPr>
    <a:lvl1pPr marL="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78391" autoAdjust="0"/>
  </p:normalViewPr>
  <p:slideViewPr>
    <p:cSldViewPr>
      <p:cViewPr varScale="1">
        <p:scale>
          <a:sx n="55" d="100"/>
          <a:sy n="55" d="100"/>
        </p:scale>
        <p:origin x="178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17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35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pPr/>
              <a:t>28/10/2015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1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3987" indent="0" algn="l">
              <a:buNone/>
              <a:defRPr sz="2400">
                <a:solidFill>
                  <a:schemeClr val="tx2"/>
                </a:solidFill>
              </a:defRPr>
            </a:lvl1pPr>
            <a:lvl2pPr marL="457054" indent="0" algn="ctr">
              <a:buNone/>
            </a:lvl2pPr>
            <a:lvl3pPr marL="914107" indent="0" algn="ctr">
              <a:buNone/>
            </a:lvl3pPr>
            <a:lvl4pPr marL="1371161" indent="0" algn="ctr">
              <a:buNone/>
            </a:lvl4pPr>
            <a:lvl5pPr marL="1828215" indent="0" algn="ctr">
              <a:buNone/>
            </a:lvl5pPr>
            <a:lvl6pPr marL="2285268" indent="0" algn="ctr">
              <a:buNone/>
            </a:lvl6pPr>
            <a:lvl7pPr marL="2742322" indent="0" algn="ctr">
              <a:buNone/>
            </a:lvl7pPr>
            <a:lvl8pPr marL="3199376" indent="0" algn="ctr">
              <a:buNone/>
            </a:lvl8pPr>
            <a:lvl9pPr marL="365643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28/10/2015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28/10/2015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28/10/2015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0312" y="6400800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28/10/2015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1325880" cy="457200"/>
          </a:xfrm>
        </p:spPr>
        <p:txBody>
          <a:bodyPr/>
          <a:lstStyle/>
          <a:p>
            <a:endParaRPr lang="id-ID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0" y="-23408"/>
            <a:ext cx="8121080" cy="356065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2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1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05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28/10/2015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28/10/2015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pPr/>
              <a:t>28/10/2015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28/10/2015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28/10/2015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1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28/10/2015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1"/>
            <a:ext cx="586803" cy="4681637"/>
          </a:xfrm>
        </p:spPr>
        <p:txBody>
          <a:bodyPr vert="vert270" lIns="45705" tIns="0" rIns="45705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05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28/10/2015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7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1" y="440113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 lIns="91411" tIns="45705" rIns="91411" bIns="45705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pPr/>
              <a:t>28/10/2015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lIns="91411" tIns="45705" rIns="91411" bIns="45705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643" indent="-255950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157" indent="-246809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249" indent="-21938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198" indent="-201104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44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8829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215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318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3956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1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6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6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2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7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8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5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6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9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8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2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17.wmf"/><Relationship Id="rId9" Type="http://schemas.openxmlformats.org/officeDocument/2006/relationships/image" Target="../media/image2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25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27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0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33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35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41.bin"/><Relationship Id="rId4" Type="http://schemas.openxmlformats.org/officeDocument/2006/relationships/image" Target="../media/image8.w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4.bin"/><Relationship Id="rId10" Type="http://schemas.openxmlformats.org/officeDocument/2006/relationships/oleObject" Target="../embeddings/oleObject7.bin"/><Relationship Id="rId4" Type="http://schemas.openxmlformats.org/officeDocument/2006/relationships/image" Target="../media/image8.wmf"/><Relationship Id="rId9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en-US" sz="4000" dirty="0"/>
              <a:t>Chapter </a:t>
            </a:r>
            <a:r>
              <a:rPr lang="id-ID" sz="4000" dirty="0"/>
              <a:t>4</a:t>
            </a:r>
            <a:endParaRPr lang="en-US" sz="4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id-ID" sz="2800" b="1" dirty="0" err="1" smtClean="0"/>
              <a:t>Invers</a:t>
            </a:r>
            <a:r>
              <a:rPr lang="id-ID" sz="2800" b="1" dirty="0" smtClean="0"/>
              <a:t> </a:t>
            </a:r>
            <a:r>
              <a:rPr lang="id-ID" sz="2800" b="1" dirty="0" smtClean="0"/>
              <a:t>Matriks</a:t>
            </a:r>
            <a:endParaRPr lang="en-US" sz="2800" b="1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TextBox 4"/>
          <p:cNvSpPr txBox="1">
            <a:spLocks noChangeArrowheads="1"/>
          </p:cNvSpPr>
          <p:nvPr/>
        </p:nvSpPr>
        <p:spPr bwMode="auto">
          <a:xfrm>
            <a:off x="609600" y="381000"/>
            <a:ext cx="3581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800" b="1"/>
              <a:t>Jawab:</a:t>
            </a:r>
          </a:p>
        </p:txBody>
      </p:sp>
      <p:graphicFrame>
        <p:nvGraphicFramePr>
          <p:cNvPr id="5122" name="Object 5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2" name="Equation" r:id="rId3" imgW="914400" imgH="215640" progId="Equation.3">
                  <p:embed/>
                </p:oleObj>
              </mc:Choice>
              <mc:Fallback>
                <p:oleObj name="Equation" r:id="rId3" imgW="9144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7"/>
          <p:cNvGraphicFramePr>
            <a:graphicFrameLocks noChangeAspect="1"/>
          </p:cNvGraphicFramePr>
          <p:nvPr/>
        </p:nvGraphicFramePr>
        <p:xfrm>
          <a:off x="609600" y="990600"/>
          <a:ext cx="8153400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3" name="Equation" r:id="rId5" imgW="3238200" imgH="1904760" progId="Equation.3">
                  <p:embed/>
                </p:oleObj>
              </mc:Choice>
              <mc:Fallback>
                <p:oleObj name="Equation" r:id="rId5" imgW="3238200" imgH="1904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990600"/>
                        <a:ext cx="8153400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33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5127029"/>
              </p:ext>
            </p:extLst>
          </p:nvPr>
        </p:nvGraphicFramePr>
        <p:xfrm>
          <a:off x="179512" y="662136"/>
          <a:ext cx="8534400" cy="579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3" name="Equation" r:id="rId3" imgW="3225600" imgH="2387520" progId="Equation.3">
                  <p:embed/>
                </p:oleObj>
              </mc:Choice>
              <mc:Fallback>
                <p:oleObj name="Equation" r:id="rId3" imgW="3225600" imgH="2387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662136"/>
                        <a:ext cx="8534400" cy="579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49060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TextBox 4"/>
          <p:cNvSpPr txBox="1">
            <a:spLocks noChangeArrowheads="1"/>
          </p:cNvSpPr>
          <p:nvPr/>
        </p:nvSpPr>
        <p:spPr bwMode="auto">
          <a:xfrm>
            <a:off x="381000" y="533400"/>
            <a:ext cx="8458200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800" b="1"/>
              <a:t>b. Pengertian Kofaktor</a:t>
            </a:r>
          </a:p>
          <a:p>
            <a:pPr eaLnBrk="1" hangingPunct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id-ID" sz="2800" b="1"/>
              <a:t>Jika |M</a:t>
            </a:r>
            <a:r>
              <a:rPr lang="en-US" altLang="id-ID" sz="2800" b="1" baseline="-25000"/>
              <a:t>ij</a:t>
            </a:r>
            <a:r>
              <a:rPr lang="en-US" altLang="id-ID" sz="2800" b="1"/>
              <a:t>|   adalah minor  dari aij  dari matriks A, maka bentuk (-1)</a:t>
            </a:r>
            <a:r>
              <a:rPr lang="en-US" altLang="id-ID" sz="2800" b="1" baseline="30000"/>
              <a:t>i+j</a:t>
            </a:r>
            <a:r>
              <a:rPr lang="en-US" altLang="id-ID" sz="2800" b="1"/>
              <a:t>  |M</a:t>
            </a:r>
            <a:r>
              <a:rPr lang="en-US" altLang="id-ID" sz="2800" b="1" baseline="-25000"/>
              <a:t>ij</a:t>
            </a:r>
            <a:r>
              <a:rPr lang="en-US" altLang="id-ID" sz="2800" b="1"/>
              <a:t>|  disebut kofaktor dari  a</a:t>
            </a:r>
            <a:r>
              <a:rPr lang="en-US" altLang="id-ID" sz="2800" b="1" baseline="-25000"/>
              <a:t>ij</a:t>
            </a:r>
            <a:r>
              <a:rPr lang="en-US" altLang="id-ID" sz="2800" b="1"/>
              <a:t>. </a:t>
            </a:r>
          </a:p>
          <a:p>
            <a:pPr eaLnBrk="1" hangingPunct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id-ID" sz="2800" b="1"/>
              <a:t>Kofaktor dari  a</a:t>
            </a:r>
            <a:r>
              <a:rPr lang="en-US" altLang="id-ID" sz="2800" b="1" baseline="-25000"/>
              <a:t>ij</a:t>
            </a:r>
            <a:r>
              <a:rPr lang="en-US" altLang="id-ID" sz="2800" b="1"/>
              <a:t> dilambangkan  dengan </a:t>
            </a:r>
            <a:r>
              <a:rPr lang="el-GR" altLang="id-ID" sz="2800" b="1"/>
              <a:t>α</a:t>
            </a:r>
            <a:r>
              <a:rPr lang="en-US" altLang="id-ID" sz="2800" b="1"/>
              <a:t> </a:t>
            </a:r>
            <a:r>
              <a:rPr lang="en-US" altLang="id-ID" sz="2800" b="1" baseline="-25000"/>
              <a:t>ij</a:t>
            </a:r>
            <a:r>
              <a:rPr lang="en-US" altLang="id-ID" sz="2800" b="1"/>
              <a:t>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id-ID" sz="2800" b="1"/>
              <a:t>Jadi kofaktor aij dapat ditentukan dengan rumus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id-ID" sz="2800" b="1"/>
              <a:t>             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id-ID" sz="2800" b="1"/>
              <a:t>               </a:t>
            </a:r>
            <a:r>
              <a:rPr lang="el-GR" altLang="id-ID" sz="2800" b="1"/>
              <a:t>α</a:t>
            </a:r>
            <a:r>
              <a:rPr lang="en-US" altLang="id-ID" sz="2800" b="1" baseline="-25000"/>
              <a:t>ij </a:t>
            </a:r>
            <a:r>
              <a:rPr lang="en-US" altLang="id-ID" sz="2800" b="1"/>
              <a:t>= (-1)</a:t>
            </a:r>
            <a:r>
              <a:rPr lang="en-US" altLang="id-ID" sz="2800" b="1" baseline="30000"/>
              <a:t>i+j</a:t>
            </a:r>
            <a:r>
              <a:rPr lang="en-US" altLang="id-ID" sz="2800" b="1"/>
              <a:t>  |M</a:t>
            </a:r>
            <a:r>
              <a:rPr lang="en-US" altLang="id-ID" sz="2800" b="1" baseline="-25000"/>
              <a:t>ij</a:t>
            </a:r>
            <a:r>
              <a:rPr lang="en-US" altLang="id-ID" sz="2800" b="1"/>
              <a:t>|</a:t>
            </a:r>
          </a:p>
          <a:p>
            <a:pPr eaLnBrk="1" hangingPunct="1"/>
            <a:endParaRPr lang="en-US" altLang="id-ID" sz="2800" b="1"/>
          </a:p>
        </p:txBody>
      </p:sp>
    </p:spTree>
    <p:extLst>
      <p:ext uri="{BB962C8B-B14F-4D97-AF65-F5344CB8AC3E}">
        <p14:creationId xmlns:p14="http://schemas.microsoft.com/office/powerpoint/2010/main" val="964209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7504" y="708868"/>
            <a:ext cx="8305800" cy="60325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 err="1">
                <a:solidFill>
                  <a:schemeClr val="accent2"/>
                </a:solidFill>
                <a:latin typeface="Arial" charset="0"/>
              </a:rPr>
              <a:t>Contoh</a:t>
            </a:r>
            <a:r>
              <a:rPr lang="en-US" sz="2800" b="1" dirty="0">
                <a:solidFill>
                  <a:schemeClr val="accent2"/>
                </a:solidFill>
                <a:latin typeface="Arial" charset="0"/>
              </a:rPr>
              <a:t>:</a:t>
            </a:r>
          </a:p>
          <a:p>
            <a:pPr>
              <a:spcBef>
                <a:spcPts val="1200"/>
              </a:spcBef>
              <a:buFont typeface="Wingdings" pitchFamily="2" charset="2"/>
              <a:buChar char="v"/>
              <a:defRPr/>
            </a:pP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Arial" charset="0"/>
              </a:rPr>
              <a:t>Kofaktor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Arial" charset="0"/>
              </a:rPr>
              <a:t>dari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a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11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Arial" charset="0"/>
              </a:rPr>
              <a:t>adalah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l-GR" sz="2600" b="1" dirty="0">
                <a:solidFill>
                  <a:schemeClr val="accent2"/>
                </a:solidFill>
                <a:latin typeface="Arial" charset="0"/>
              </a:rPr>
              <a:t>α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11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= (-1)</a:t>
            </a:r>
            <a:r>
              <a:rPr lang="en-US" sz="2600" b="1" baseline="30000" dirty="0">
                <a:solidFill>
                  <a:schemeClr val="accent2"/>
                </a:solidFill>
                <a:latin typeface="Arial" charset="0"/>
              </a:rPr>
              <a:t>1+1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|M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11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|= + |M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11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|</a:t>
            </a:r>
          </a:p>
          <a:p>
            <a:pPr>
              <a:spcBef>
                <a:spcPts val="1200"/>
              </a:spcBef>
              <a:buFont typeface="Wingdings" pitchFamily="2" charset="2"/>
              <a:buChar char="v"/>
              <a:defRPr/>
            </a:pP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Arial" charset="0"/>
              </a:rPr>
              <a:t>Kofaktor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Arial" charset="0"/>
              </a:rPr>
              <a:t>dari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a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12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Arial" charset="0"/>
              </a:rPr>
              <a:t>adalah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l-GR" sz="2600" b="1" dirty="0">
                <a:solidFill>
                  <a:schemeClr val="accent2"/>
                </a:solidFill>
                <a:latin typeface="Arial" charset="0"/>
              </a:rPr>
              <a:t>α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12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= (-1)</a:t>
            </a:r>
            <a:r>
              <a:rPr lang="en-US" sz="2600" b="1" baseline="30000" dirty="0">
                <a:solidFill>
                  <a:schemeClr val="accent2"/>
                </a:solidFill>
                <a:latin typeface="Arial" charset="0"/>
              </a:rPr>
              <a:t>1+2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|M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12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|= -  |M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12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|</a:t>
            </a:r>
          </a:p>
          <a:p>
            <a:pPr>
              <a:spcBef>
                <a:spcPts val="1200"/>
              </a:spcBef>
              <a:buFont typeface="Wingdings" pitchFamily="2" charset="2"/>
              <a:buChar char="v"/>
              <a:defRPr/>
            </a:pP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Arial" charset="0"/>
              </a:rPr>
              <a:t>Kofaktor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Arial" charset="0"/>
              </a:rPr>
              <a:t>dari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a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13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Arial" charset="0"/>
              </a:rPr>
              <a:t>adalah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l-GR" sz="2600" b="1" dirty="0">
                <a:solidFill>
                  <a:schemeClr val="accent2"/>
                </a:solidFill>
                <a:latin typeface="Arial" charset="0"/>
              </a:rPr>
              <a:t>α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13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= (-1)</a:t>
            </a:r>
            <a:r>
              <a:rPr lang="en-US" sz="2600" b="1" baseline="30000" dirty="0">
                <a:solidFill>
                  <a:schemeClr val="accent2"/>
                </a:solidFill>
                <a:latin typeface="Arial" charset="0"/>
              </a:rPr>
              <a:t>1+3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|M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13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|= + |M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13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|</a:t>
            </a:r>
          </a:p>
          <a:p>
            <a:pPr>
              <a:spcBef>
                <a:spcPts val="1200"/>
              </a:spcBef>
              <a:buFont typeface="Wingdings" pitchFamily="2" charset="2"/>
              <a:buChar char="v"/>
              <a:defRPr/>
            </a:pP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Arial" charset="0"/>
              </a:rPr>
              <a:t>Kofaktor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Arial" charset="0"/>
              </a:rPr>
              <a:t>dari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a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21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Arial" charset="0"/>
              </a:rPr>
              <a:t>adalah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l-GR" sz="2600" b="1" dirty="0">
                <a:solidFill>
                  <a:schemeClr val="accent2"/>
                </a:solidFill>
                <a:latin typeface="Arial" charset="0"/>
              </a:rPr>
              <a:t>α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21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= (-1)</a:t>
            </a:r>
            <a:r>
              <a:rPr lang="en-US" sz="2600" b="1" baseline="30000" dirty="0">
                <a:solidFill>
                  <a:schemeClr val="accent2"/>
                </a:solidFill>
                <a:latin typeface="Arial" charset="0"/>
              </a:rPr>
              <a:t>2+1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|M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21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|= -  |M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21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|</a:t>
            </a:r>
          </a:p>
          <a:p>
            <a:pPr>
              <a:spcBef>
                <a:spcPts val="1200"/>
              </a:spcBef>
              <a:buFont typeface="Wingdings" pitchFamily="2" charset="2"/>
              <a:buChar char="v"/>
              <a:defRPr/>
            </a:pP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Arial" charset="0"/>
              </a:rPr>
              <a:t>Kofaktor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Arial" charset="0"/>
              </a:rPr>
              <a:t>dari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a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22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Arial" charset="0"/>
              </a:rPr>
              <a:t>adalah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l-GR" sz="2600" b="1" dirty="0">
                <a:solidFill>
                  <a:schemeClr val="accent2"/>
                </a:solidFill>
                <a:latin typeface="Arial" charset="0"/>
              </a:rPr>
              <a:t>α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22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= (-1)</a:t>
            </a:r>
            <a:r>
              <a:rPr lang="en-US" sz="2600" b="1" baseline="30000" dirty="0">
                <a:solidFill>
                  <a:schemeClr val="accent2"/>
                </a:solidFill>
                <a:latin typeface="Arial" charset="0"/>
              </a:rPr>
              <a:t>2+2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|M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22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|= + |M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22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|</a:t>
            </a:r>
          </a:p>
          <a:p>
            <a:pPr>
              <a:spcBef>
                <a:spcPts val="1200"/>
              </a:spcBef>
              <a:buFont typeface="Wingdings" pitchFamily="2" charset="2"/>
              <a:buChar char="v"/>
              <a:defRPr/>
            </a:pP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Arial" charset="0"/>
              </a:rPr>
              <a:t>Kofaktor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Arial" charset="0"/>
              </a:rPr>
              <a:t>dari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a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23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Arial" charset="0"/>
              </a:rPr>
              <a:t>adalah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l-GR" sz="2600" b="1" dirty="0">
                <a:solidFill>
                  <a:schemeClr val="accent2"/>
                </a:solidFill>
                <a:latin typeface="Arial" charset="0"/>
              </a:rPr>
              <a:t>α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23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= (-1)</a:t>
            </a:r>
            <a:r>
              <a:rPr lang="en-US" sz="2600" b="1" baseline="30000" dirty="0">
                <a:solidFill>
                  <a:schemeClr val="accent2"/>
                </a:solidFill>
                <a:latin typeface="Arial" charset="0"/>
              </a:rPr>
              <a:t>2+3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|M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23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|= -  |M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23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|</a:t>
            </a:r>
          </a:p>
          <a:p>
            <a:pPr>
              <a:spcBef>
                <a:spcPts val="1200"/>
              </a:spcBef>
              <a:buFont typeface="Wingdings" pitchFamily="2" charset="2"/>
              <a:buChar char="v"/>
              <a:defRPr/>
            </a:pP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Arial" charset="0"/>
              </a:rPr>
              <a:t>Kofaktor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Arial" charset="0"/>
              </a:rPr>
              <a:t>dari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a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31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Arial" charset="0"/>
              </a:rPr>
              <a:t>adalah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l-GR" sz="2600" b="1" dirty="0">
                <a:solidFill>
                  <a:schemeClr val="accent2"/>
                </a:solidFill>
                <a:latin typeface="Arial" charset="0"/>
              </a:rPr>
              <a:t>α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31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= (-1)</a:t>
            </a:r>
            <a:r>
              <a:rPr lang="en-US" sz="2600" b="1" baseline="30000" dirty="0">
                <a:solidFill>
                  <a:schemeClr val="accent2"/>
                </a:solidFill>
                <a:latin typeface="Arial" charset="0"/>
              </a:rPr>
              <a:t>3+1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|M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31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|= + |M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31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|</a:t>
            </a:r>
          </a:p>
          <a:p>
            <a:pPr>
              <a:spcBef>
                <a:spcPts val="1200"/>
              </a:spcBef>
              <a:buFont typeface="Wingdings" pitchFamily="2" charset="2"/>
              <a:buChar char="v"/>
              <a:defRPr/>
            </a:pP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Arial" charset="0"/>
              </a:rPr>
              <a:t>Kofaktor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Arial" charset="0"/>
              </a:rPr>
              <a:t>dari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a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32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Arial" charset="0"/>
              </a:rPr>
              <a:t>adalah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l-GR" sz="2600" b="1" dirty="0">
                <a:solidFill>
                  <a:schemeClr val="accent2"/>
                </a:solidFill>
                <a:latin typeface="Arial" charset="0"/>
              </a:rPr>
              <a:t>α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32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= (-1)</a:t>
            </a:r>
            <a:r>
              <a:rPr lang="en-US" sz="2600" b="1" baseline="30000" dirty="0">
                <a:solidFill>
                  <a:schemeClr val="accent2"/>
                </a:solidFill>
                <a:latin typeface="Arial" charset="0"/>
              </a:rPr>
              <a:t>3+2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|M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32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|= -  |M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32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|</a:t>
            </a:r>
          </a:p>
          <a:p>
            <a:pPr>
              <a:spcBef>
                <a:spcPts val="1200"/>
              </a:spcBef>
              <a:buFont typeface="Wingdings" pitchFamily="2" charset="2"/>
              <a:buChar char="v"/>
              <a:defRPr/>
            </a:pP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Arial" charset="0"/>
              </a:rPr>
              <a:t>Kofaktor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Arial" charset="0"/>
              </a:rPr>
              <a:t>dari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a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33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Arial" charset="0"/>
              </a:rPr>
              <a:t>adalah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l-GR" sz="2600" b="1" dirty="0">
                <a:solidFill>
                  <a:schemeClr val="accent2"/>
                </a:solidFill>
                <a:latin typeface="Arial" charset="0"/>
              </a:rPr>
              <a:t>α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33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= (-1)</a:t>
            </a:r>
            <a:r>
              <a:rPr lang="en-US" sz="2600" b="1" baseline="30000" dirty="0">
                <a:solidFill>
                  <a:schemeClr val="accent2"/>
                </a:solidFill>
                <a:latin typeface="Arial" charset="0"/>
              </a:rPr>
              <a:t>3+3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|M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33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|= + |M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33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|</a:t>
            </a:r>
          </a:p>
          <a:p>
            <a:pPr>
              <a:spcBef>
                <a:spcPts val="1200"/>
              </a:spcBef>
              <a:defRPr/>
            </a:pPr>
            <a:endParaRPr lang="en-US" sz="2400" b="1" dirty="0">
              <a:solidFill>
                <a:srgbClr val="0066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639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TextBox 4"/>
          <p:cNvSpPr txBox="1">
            <a:spLocks noChangeArrowheads="1"/>
          </p:cNvSpPr>
          <p:nvPr/>
        </p:nvSpPr>
        <p:spPr bwMode="auto">
          <a:xfrm>
            <a:off x="395536" y="595129"/>
            <a:ext cx="8229600" cy="615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400" b="1" dirty="0"/>
              <a:t>c. </a:t>
            </a:r>
            <a:r>
              <a:rPr lang="en-US" altLang="id-ID" sz="2400" b="1" dirty="0" err="1"/>
              <a:t>Pengertian</a:t>
            </a:r>
            <a:r>
              <a:rPr lang="en-US" altLang="id-ID" sz="2400" b="1" dirty="0"/>
              <a:t> Adjoin </a:t>
            </a:r>
            <a:r>
              <a:rPr lang="en-US" altLang="id-ID" sz="2400" b="1" dirty="0" err="1"/>
              <a:t>Matriks</a:t>
            </a:r>
            <a:r>
              <a:rPr lang="en-US" altLang="id-ID" sz="2400" b="1" dirty="0"/>
              <a:t> </a:t>
            </a:r>
            <a:r>
              <a:rPr lang="en-US" altLang="id-ID" sz="2400" b="1" dirty="0" err="1"/>
              <a:t>berordo</a:t>
            </a:r>
            <a:r>
              <a:rPr lang="en-US" altLang="id-ID" sz="2400" b="1" dirty="0"/>
              <a:t>  3 x3</a:t>
            </a:r>
          </a:p>
          <a:p>
            <a:pPr eaLnBrk="1" hangingPunct="1">
              <a:spcBef>
                <a:spcPts val="1200"/>
              </a:spcBef>
            </a:pPr>
            <a:r>
              <a:rPr lang="en-US" altLang="id-ID" sz="2400" b="1" dirty="0" err="1"/>
              <a:t>Matriks</a:t>
            </a:r>
            <a:r>
              <a:rPr lang="en-US" altLang="id-ID" sz="2400" b="1" dirty="0"/>
              <a:t> A </a:t>
            </a:r>
            <a:r>
              <a:rPr lang="en-US" altLang="id-ID" sz="2400" b="1" dirty="0" err="1"/>
              <a:t>adalah</a:t>
            </a:r>
            <a:r>
              <a:rPr lang="en-US" altLang="id-ID" sz="2400" b="1" dirty="0"/>
              <a:t> </a:t>
            </a:r>
            <a:r>
              <a:rPr lang="en-US" altLang="id-ID" sz="2400" b="1" dirty="0" err="1"/>
              <a:t>matriks</a:t>
            </a:r>
            <a:r>
              <a:rPr lang="en-US" altLang="id-ID" sz="2400" b="1" dirty="0"/>
              <a:t> </a:t>
            </a:r>
            <a:r>
              <a:rPr lang="en-US" altLang="id-ID" sz="2400" b="1" dirty="0" err="1"/>
              <a:t>persegi</a:t>
            </a:r>
            <a:r>
              <a:rPr lang="en-US" altLang="id-ID" sz="2400" b="1" dirty="0"/>
              <a:t> </a:t>
            </a:r>
            <a:r>
              <a:rPr lang="en-US" altLang="id-ID" sz="2400" b="1" dirty="0" err="1"/>
              <a:t>berordo</a:t>
            </a:r>
            <a:r>
              <a:rPr lang="en-US" altLang="id-ID" sz="2400" b="1" dirty="0"/>
              <a:t> 3 x 3 </a:t>
            </a:r>
            <a:r>
              <a:rPr lang="en-US" altLang="id-ID" sz="2400" b="1" dirty="0" err="1"/>
              <a:t>dalam</a:t>
            </a:r>
            <a:r>
              <a:rPr lang="en-US" altLang="id-ID" sz="2400" b="1" dirty="0"/>
              <a:t> </a:t>
            </a:r>
            <a:r>
              <a:rPr lang="en-US" altLang="id-ID" sz="2400" b="1" dirty="0" err="1"/>
              <a:t>bentuk</a:t>
            </a:r>
            <a:r>
              <a:rPr lang="en-US" altLang="id-ID" sz="2400" b="1" dirty="0"/>
              <a:t>:</a:t>
            </a:r>
          </a:p>
          <a:p>
            <a:pPr eaLnBrk="1" hangingPunct="1"/>
            <a:endParaRPr lang="en-US" altLang="id-ID" sz="2400" b="1" dirty="0"/>
          </a:p>
          <a:p>
            <a:pPr eaLnBrk="1" hangingPunct="1"/>
            <a:endParaRPr lang="en-US" altLang="id-ID" sz="2400" b="1" dirty="0"/>
          </a:p>
          <a:p>
            <a:pPr eaLnBrk="1" hangingPunct="1"/>
            <a:endParaRPr lang="id-ID" altLang="id-ID" sz="2400" b="1" dirty="0" smtClean="0"/>
          </a:p>
          <a:p>
            <a:pPr eaLnBrk="1" hangingPunct="1"/>
            <a:endParaRPr lang="en-US" altLang="id-ID" sz="2400" b="1" dirty="0"/>
          </a:p>
          <a:p>
            <a:pPr eaLnBrk="1" hangingPunct="1"/>
            <a:r>
              <a:rPr lang="en-US" altLang="id-ID" sz="2400" b="1" dirty="0"/>
              <a:t>Yang </a:t>
            </a:r>
            <a:r>
              <a:rPr lang="en-US" altLang="id-ID" sz="2400" b="1" dirty="0" err="1"/>
              <a:t>dimaksud</a:t>
            </a:r>
            <a:r>
              <a:rPr lang="en-US" altLang="id-ID" sz="2400" b="1" dirty="0"/>
              <a:t> </a:t>
            </a:r>
            <a:r>
              <a:rPr lang="en-US" altLang="id-ID" sz="2400" b="1" dirty="0" err="1"/>
              <a:t>dengan</a:t>
            </a:r>
            <a:r>
              <a:rPr lang="en-US" altLang="id-ID" sz="2400" b="1" dirty="0"/>
              <a:t>  adjoin  </a:t>
            </a:r>
            <a:r>
              <a:rPr lang="en-US" altLang="id-ID" sz="2400" b="1" dirty="0" err="1"/>
              <a:t>matriks</a:t>
            </a:r>
            <a:r>
              <a:rPr lang="en-US" altLang="id-ID" sz="2400" b="1" dirty="0"/>
              <a:t> A (</a:t>
            </a:r>
            <a:r>
              <a:rPr lang="en-US" altLang="id-ID" sz="2400" b="1" dirty="0" err="1"/>
              <a:t>disingkat</a:t>
            </a:r>
            <a:r>
              <a:rPr lang="en-US" altLang="id-ID" sz="2400" b="1" dirty="0"/>
              <a:t>: </a:t>
            </a:r>
            <a:r>
              <a:rPr lang="en-US" altLang="id-ID" sz="2400" b="1" dirty="0" err="1"/>
              <a:t>adj</a:t>
            </a:r>
            <a:r>
              <a:rPr lang="en-US" altLang="id-ID" sz="2400" b="1" dirty="0"/>
              <a:t> A)  </a:t>
            </a:r>
            <a:r>
              <a:rPr lang="en-US" altLang="id-ID" sz="2400" b="1" dirty="0" err="1"/>
              <a:t>adalah</a:t>
            </a:r>
            <a:r>
              <a:rPr lang="en-US" altLang="id-ID" sz="2400" b="1" dirty="0"/>
              <a:t> juga  </a:t>
            </a:r>
            <a:r>
              <a:rPr lang="en-US" altLang="id-ID" sz="2400" b="1" dirty="0" err="1"/>
              <a:t>suatu</a:t>
            </a:r>
            <a:r>
              <a:rPr lang="en-US" altLang="id-ID" sz="2400" b="1" dirty="0"/>
              <a:t> </a:t>
            </a:r>
            <a:r>
              <a:rPr lang="en-US" altLang="id-ID" sz="2400" b="1" dirty="0" err="1"/>
              <a:t>matriks</a:t>
            </a:r>
            <a:r>
              <a:rPr lang="en-US" altLang="id-ID" sz="2400" b="1" dirty="0"/>
              <a:t> yang </a:t>
            </a:r>
            <a:r>
              <a:rPr lang="en-US" altLang="id-ID" sz="2400" b="1" dirty="0" err="1"/>
              <a:t>ditentukan</a:t>
            </a:r>
            <a:r>
              <a:rPr lang="en-US" altLang="id-ID" sz="2400" b="1" dirty="0"/>
              <a:t> </a:t>
            </a:r>
            <a:r>
              <a:rPr lang="en-US" altLang="id-ID" sz="2400" b="1" dirty="0" err="1"/>
              <a:t>dalam</a:t>
            </a:r>
            <a:r>
              <a:rPr lang="en-US" altLang="id-ID" sz="2400" b="1" dirty="0"/>
              <a:t> </a:t>
            </a:r>
            <a:r>
              <a:rPr lang="en-US" altLang="id-ID" sz="2400" b="1" dirty="0" err="1"/>
              <a:t>bentuk</a:t>
            </a:r>
            <a:r>
              <a:rPr lang="en-US" altLang="id-ID" sz="2400" b="1" dirty="0"/>
              <a:t>:</a:t>
            </a:r>
          </a:p>
          <a:p>
            <a:pPr eaLnBrk="1" hangingPunct="1"/>
            <a:endParaRPr lang="en-US" altLang="id-ID" sz="2400" b="1" dirty="0"/>
          </a:p>
          <a:p>
            <a:pPr eaLnBrk="1" hangingPunct="1"/>
            <a:r>
              <a:rPr lang="en-US" altLang="id-ID" sz="2400" b="1" dirty="0"/>
              <a:t>       </a:t>
            </a:r>
          </a:p>
          <a:p>
            <a:pPr eaLnBrk="1" hangingPunct="1"/>
            <a:r>
              <a:rPr lang="en-US" altLang="id-ID" sz="2400" b="1" dirty="0"/>
              <a:t>          </a:t>
            </a:r>
            <a:r>
              <a:rPr lang="en-US" altLang="id-ID" sz="2400" b="1" dirty="0" err="1"/>
              <a:t>adj</a:t>
            </a:r>
            <a:r>
              <a:rPr lang="en-US" altLang="id-ID" sz="2400" b="1" dirty="0"/>
              <a:t>  A =  </a:t>
            </a:r>
          </a:p>
          <a:p>
            <a:pPr eaLnBrk="1" hangingPunct="1"/>
            <a:endParaRPr lang="en-US" altLang="id-ID" sz="2400" b="1" dirty="0"/>
          </a:p>
          <a:p>
            <a:pPr eaLnBrk="1" hangingPunct="1"/>
            <a:endParaRPr lang="en-US" altLang="id-ID" sz="2400" b="1" dirty="0"/>
          </a:p>
          <a:p>
            <a:pPr eaLnBrk="1" hangingPunct="1"/>
            <a:r>
              <a:rPr lang="en-US" altLang="id-ID" sz="2400" b="1" dirty="0" err="1"/>
              <a:t>Dengan</a:t>
            </a:r>
            <a:r>
              <a:rPr lang="en-US" altLang="id-ID" sz="2400" b="1" dirty="0"/>
              <a:t>  </a:t>
            </a:r>
            <a:r>
              <a:rPr lang="el-GR" altLang="id-ID" sz="2400" b="1" dirty="0"/>
              <a:t>α</a:t>
            </a:r>
            <a:r>
              <a:rPr lang="en-US" altLang="id-ID" sz="2400" b="1" baseline="-25000" dirty="0" err="1"/>
              <a:t>ij</a:t>
            </a:r>
            <a:r>
              <a:rPr lang="en-US" altLang="id-ID" sz="2400" b="1" baseline="-25000" dirty="0"/>
              <a:t> </a:t>
            </a:r>
            <a:r>
              <a:rPr lang="en-US" altLang="id-ID" sz="2400" b="1" dirty="0"/>
              <a:t> </a:t>
            </a:r>
            <a:r>
              <a:rPr lang="en-US" altLang="id-ID" sz="2400" b="1" dirty="0" err="1"/>
              <a:t>adalah</a:t>
            </a:r>
            <a:r>
              <a:rPr lang="en-US" altLang="id-ID" sz="2400" b="1" dirty="0"/>
              <a:t>  </a:t>
            </a:r>
            <a:r>
              <a:rPr lang="en-US" altLang="id-ID" sz="2400" b="1" dirty="0" err="1"/>
              <a:t>kofaktor</a:t>
            </a:r>
            <a:r>
              <a:rPr lang="en-US" altLang="id-ID" sz="2400" b="1" dirty="0"/>
              <a:t> </a:t>
            </a:r>
            <a:r>
              <a:rPr lang="en-US" altLang="id-ID" sz="2400" b="1" dirty="0" err="1"/>
              <a:t>dari</a:t>
            </a:r>
            <a:r>
              <a:rPr lang="en-US" altLang="id-ID" sz="2400" b="1" dirty="0"/>
              <a:t>  </a:t>
            </a:r>
            <a:r>
              <a:rPr lang="en-US" altLang="id-ID" sz="2400" b="1" dirty="0" err="1"/>
              <a:t>a</a:t>
            </a:r>
            <a:r>
              <a:rPr lang="en-US" altLang="id-ID" sz="2400" b="1" baseline="-25000" dirty="0" err="1"/>
              <a:t>ij</a:t>
            </a:r>
            <a:endParaRPr lang="en-US" altLang="id-ID" sz="2400" b="1" baseline="-25000" dirty="0"/>
          </a:p>
        </p:txBody>
      </p:sp>
      <p:graphicFrame>
        <p:nvGraphicFramePr>
          <p:cNvPr id="717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8565039"/>
              </p:ext>
            </p:extLst>
          </p:nvPr>
        </p:nvGraphicFramePr>
        <p:xfrm>
          <a:off x="2123728" y="1628800"/>
          <a:ext cx="2820144" cy="1463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0" name="Equation" r:id="rId3" imgW="1269720" imgH="711000" progId="Equation.3">
                  <p:embed/>
                </p:oleObj>
              </mc:Choice>
              <mc:Fallback>
                <p:oleObj name="Equation" r:id="rId3" imgW="126972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1628800"/>
                        <a:ext cx="2820144" cy="14630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6197702"/>
              </p:ext>
            </p:extLst>
          </p:nvPr>
        </p:nvGraphicFramePr>
        <p:xfrm>
          <a:off x="2843808" y="4264496"/>
          <a:ext cx="320040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1" name="Equation" r:id="rId5" imgW="1066680" imgH="711000" progId="Equation.3">
                  <p:embed/>
                </p:oleObj>
              </mc:Choice>
              <mc:Fallback>
                <p:oleObj name="Equation" r:id="rId5" imgW="106668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4264496"/>
                        <a:ext cx="3200400" cy="182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2332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TextBox 4"/>
          <p:cNvSpPr txBox="1">
            <a:spLocks noChangeArrowheads="1"/>
          </p:cNvSpPr>
          <p:nvPr/>
        </p:nvSpPr>
        <p:spPr bwMode="auto">
          <a:xfrm>
            <a:off x="533400" y="381000"/>
            <a:ext cx="7467600" cy="418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800" b="1"/>
              <a:t>d. Invers matriks berorodo 3 x 3</a:t>
            </a:r>
          </a:p>
          <a:p>
            <a:pPr eaLnBrk="1" hangingPunct="1"/>
            <a:endParaRPr lang="en-US" altLang="id-ID" sz="2800" b="1"/>
          </a:p>
          <a:p>
            <a:pPr eaLnBrk="1" hangingPunct="1">
              <a:lnSpc>
                <a:spcPct val="150000"/>
              </a:lnSpc>
            </a:pPr>
            <a:r>
              <a:rPr lang="en-US" altLang="id-ID" sz="2800" b="1"/>
              <a:t>Misalkan matriks A adalah matriks berorodo 3 x 3.  Invers dari matriks  A dirumuskan dengan aturan:</a:t>
            </a:r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</p:txBody>
      </p:sp>
      <p:graphicFrame>
        <p:nvGraphicFramePr>
          <p:cNvPr id="8194" name="Object 6"/>
          <p:cNvGraphicFramePr>
            <a:graphicFrameLocks noChangeAspect="1"/>
          </p:cNvGraphicFramePr>
          <p:nvPr/>
        </p:nvGraphicFramePr>
        <p:xfrm>
          <a:off x="914400" y="3657600"/>
          <a:ext cx="7162800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1" name="Equation" r:id="rId3" imgW="2577960" imgH="431640" progId="Equation.3">
                  <p:embed/>
                </p:oleObj>
              </mc:Choice>
              <mc:Fallback>
                <p:oleObj name="Equation" r:id="rId3" imgW="25779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657600"/>
                        <a:ext cx="7162800" cy="135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82669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TextBox 4"/>
          <p:cNvSpPr txBox="1">
            <a:spLocks noChangeArrowheads="1"/>
          </p:cNvSpPr>
          <p:nvPr/>
        </p:nvSpPr>
        <p:spPr bwMode="auto">
          <a:xfrm>
            <a:off x="533400" y="533400"/>
            <a:ext cx="8153400" cy="569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800" b="1" dirty="0" err="1"/>
              <a:t>Contoh</a:t>
            </a:r>
            <a:r>
              <a:rPr lang="en-US" altLang="id-ID" sz="2800" b="1" dirty="0"/>
              <a:t>:  </a:t>
            </a:r>
            <a:r>
              <a:rPr lang="en-US" altLang="id-ID" sz="2800" b="1" dirty="0" err="1"/>
              <a:t>Tentukanlah</a:t>
            </a:r>
            <a:r>
              <a:rPr lang="en-US" altLang="id-ID" sz="2800" b="1" dirty="0"/>
              <a:t> invers </a:t>
            </a:r>
            <a:r>
              <a:rPr lang="en-US" altLang="id-ID" sz="2800" b="1" dirty="0" err="1"/>
              <a:t>matriks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berikut</a:t>
            </a:r>
            <a:r>
              <a:rPr lang="en-US" altLang="id-ID" sz="2800" b="1" dirty="0"/>
              <a:t>.</a:t>
            </a:r>
          </a:p>
          <a:p>
            <a:pPr eaLnBrk="1" hangingPunct="1"/>
            <a:endParaRPr lang="en-US" altLang="id-ID" sz="2800" b="1" dirty="0"/>
          </a:p>
          <a:p>
            <a:pPr eaLnBrk="1" hangingPunct="1"/>
            <a:endParaRPr lang="en-US" altLang="id-ID" sz="2800" b="1" dirty="0"/>
          </a:p>
          <a:p>
            <a:pPr eaLnBrk="1" hangingPunct="1"/>
            <a:endParaRPr lang="en-US" altLang="id-ID" sz="2800" b="1" dirty="0"/>
          </a:p>
          <a:p>
            <a:pPr eaLnBrk="1" hangingPunct="1"/>
            <a:endParaRPr lang="en-US" altLang="id-ID" sz="2800" b="1" dirty="0"/>
          </a:p>
          <a:p>
            <a:pPr eaLnBrk="1" hangingPunct="1"/>
            <a:r>
              <a:rPr lang="en-US" altLang="id-ID" sz="2800" b="1" dirty="0" err="1"/>
              <a:t>Jawab</a:t>
            </a:r>
            <a:r>
              <a:rPr lang="en-US" altLang="id-ID" sz="2800" b="1" dirty="0"/>
              <a:t>:</a:t>
            </a:r>
          </a:p>
          <a:p>
            <a:pPr eaLnBrk="1" hangingPunct="1"/>
            <a:endParaRPr lang="en-US" altLang="id-ID" sz="2800" b="1" dirty="0"/>
          </a:p>
          <a:p>
            <a:pPr eaLnBrk="1" hangingPunct="1"/>
            <a:endParaRPr lang="en-US" altLang="id-ID" sz="2800" b="1" dirty="0"/>
          </a:p>
          <a:p>
            <a:pPr eaLnBrk="1" hangingPunct="1"/>
            <a:endParaRPr lang="en-US" altLang="id-ID" sz="2800" b="1" dirty="0"/>
          </a:p>
          <a:p>
            <a:pPr eaLnBrk="1" hangingPunct="1"/>
            <a:endParaRPr lang="en-US" altLang="id-ID" sz="2800" b="1" dirty="0"/>
          </a:p>
          <a:p>
            <a:pPr eaLnBrk="1" hangingPunct="1"/>
            <a:endParaRPr lang="en-US" altLang="id-ID" sz="2800" b="1" dirty="0"/>
          </a:p>
          <a:p>
            <a:pPr eaLnBrk="1" hangingPunct="1"/>
            <a:r>
              <a:rPr lang="en-US" altLang="id-ID" sz="2800" b="1" dirty="0" err="1"/>
              <a:t>Jadi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matriks</a:t>
            </a:r>
            <a:r>
              <a:rPr lang="en-US" altLang="id-ID" sz="2800" b="1" dirty="0"/>
              <a:t>  A </a:t>
            </a:r>
            <a:r>
              <a:rPr lang="en-US" altLang="id-ID" sz="2800" b="1" dirty="0" err="1"/>
              <a:t>mempunyai</a:t>
            </a:r>
            <a:r>
              <a:rPr lang="en-US" altLang="id-ID" sz="2800" b="1" dirty="0"/>
              <a:t>  invers</a:t>
            </a:r>
          </a:p>
          <a:p>
            <a:pPr eaLnBrk="1" hangingPunct="1"/>
            <a:endParaRPr lang="en-US" altLang="id-ID" sz="2800" b="1" dirty="0"/>
          </a:p>
        </p:txBody>
      </p:sp>
      <p:graphicFrame>
        <p:nvGraphicFramePr>
          <p:cNvPr id="9218" name="Object 7"/>
          <p:cNvGraphicFramePr>
            <a:graphicFrameLocks noChangeAspect="1"/>
          </p:cNvGraphicFramePr>
          <p:nvPr/>
        </p:nvGraphicFramePr>
        <p:xfrm>
          <a:off x="1295400" y="1143000"/>
          <a:ext cx="2286000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0" name="Equation" r:id="rId3" imgW="1041120" imgH="711000" progId="Equation.3">
                  <p:embed/>
                </p:oleObj>
              </mc:Choice>
              <mc:Fallback>
                <p:oleObj name="Equation" r:id="rId3" imgW="104112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143000"/>
                        <a:ext cx="2286000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9"/>
          <p:cNvGraphicFramePr>
            <a:graphicFrameLocks noChangeAspect="1"/>
          </p:cNvGraphicFramePr>
          <p:nvPr/>
        </p:nvGraphicFramePr>
        <p:xfrm>
          <a:off x="1143000" y="3352800"/>
          <a:ext cx="7620000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1" name="Equation" r:id="rId5" imgW="3479760" imgH="736560" progId="Equation.3">
                  <p:embed/>
                </p:oleObj>
              </mc:Choice>
              <mc:Fallback>
                <p:oleObj name="Equation" r:id="rId5" imgW="3479760" imgH="736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352800"/>
                        <a:ext cx="7620000" cy="190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Connector 11"/>
          <p:cNvCxnSpPr/>
          <p:nvPr/>
        </p:nvCxnSpPr>
        <p:spPr>
          <a:xfrm rot="16200000" flipH="1">
            <a:off x="2438400" y="3657600"/>
            <a:ext cx="990600" cy="990600"/>
          </a:xfrm>
          <a:prstGeom prst="line">
            <a:avLst/>
          </a:prstGeom>
          <a:ln w="285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6200000" flipH="1">
            <a:off x="3429000" y="3657600"/>
            <a:ext cx="990600" cy="990600"/>
          </a:xfrm>
          <a:prstGeom prst="line">
            <a:avLst/>
          </a:prstGeom>
          <a:ln w="285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6200000" flipH="1">
            <a:off x="3124200" y="3810000"/>
            <a:ext cx="990600" cy="990600"/>
          </a:xfrm>
          <a:prstGeom prst="line">
            <a:avLst/>
          </a:prstGeom>
          <a:ln w="285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2514600" y="3810000"/>
            <a:ext cx="1066800" cy="914400"/>
          </a:xfrm>
          <a:prstGeom prst="line">
            <a:avLst/>
          </a:prstGeom>
          <a:ln w="2857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2895600" y="3886200"/>
            <a:ext cx="1066800" cy="914400"/>
          </a:xfrm>
          <a:prstGeom prst="line">
            <a:avLst/>
          </a:prstGeom>
          <a:ln w="2857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3352800" y="3962400"/>
            <a:ext cx="1066800" cy="914400"/>
          </a:xfrm>
          <a:prstGeom prst="line">
            <a:avLst/>
          </a:prstGeom>
          <a:ln w="2857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560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TextBox 4"/>
          <p:cNvSpPr txBox="1">
            <a:spLocks noChangeArrowheads="1"/>
          </p:cNvSpPr>
          <p:nvPr/>
        </p:nvSpPr>
        <p:spPr bwMode="auto">
          <a:xfrm>
            <a:off x="457200" y="609600"/>
            <a:ext cx="815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800" b="1"/>
              <a:t>Kofaktor-kofaktor dari matriks  A adalah:</a:t>
            </a:r>
          </a:p>
        </p:txBody>
      </p:sp>
      <p:graphicFrame>
        <p:nvGraphicFramePr>
          <p:cNvPr id="10242" name="Object 5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6" name="Equation" r:id="rId3" imgW="914400" imgH="215640" progId="Equation.3">
                  <p:embed/>
                </p:oleObj>
              </mc:Choice>
              <mc:Fallback>
                <p:oleObj name="Equation" r:id="rId3" imgW="9144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2008696"/>
              </p:ext>
            </p:extLst>
          </p:nvPr>
        </p:nvGraphicFramePr>
        <p:xfrm>
          <a:off x="323528" y="1412776"/>
          <a:ext cx="4658271" cy="487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7" name="Equation" r:id="rId5" imgW="1193760" imgH="1904760" progId="Equation.3">
                  <p:embed/>
                </p:oleObj>
              </mc:Choice>
              <mc:Fallback>
                <p:oleObj name="Equation" r:id="rId5" imgW="1193760" imgH="1904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412776"/>
                        <a:ext cx="4658271" cy="487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837783" y="1314634"/>
            <a:ext cx="427072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Determinan menggunakan </a:t>
            </a:r>
            <a:r>
              <a:rPr lang="id-ID" dirty="0" err="1" smtClean="0"/>
              <a:t>ekpansi</a:t>
            </a:r>
            <a:endParaRPr lang="id-ID" dirty="0" smtClean="0"/>
          </a:p>
          <a:p>
            <a:r>
              <a:rPr lang="id-ID" dirty="0" err="1" smtClean="0"/>
              <a:t>Laplace</a:t>
            </a:r>
            <a:r>
              <a:rPr lang="id-ID" dirty="0" smtClean="0"/>
              <a:t> :</a:t>
            </a:r>
          </a:p>
          <a:p>
            <a:endParaRPr lang="id-ID" dirty="0" smtClean="0"/>
          </a:p>
          <a:p>
            <a:r>
              <a:rPr lang="id-ID" b="1" dirty="0" err="1" smtClean="0"/>
              <a:t>Det</a:t>
            </a:r>
            <a:r>
              <a:rPr lang="id-ID" b="1" dirty="0" smtClean="0"/>
              <a:t>(A) = a11 c11 – a12 c12 + a13 c13</a:t>
            </a:r>
          </a:p>
          <a:p>
            <a:r>
              <a:rPr lang="id-ID" b="1" dirty="0"/>
              <a:t> </a:t>
            </a:r>
            <a:r>
              <a:rPr lang="id-ID" b="1" dirty="0" smtClean="0"/>
              <a:t>= 1  (-2) – 2( 1) + 1(3)</a:t>
            </a:r>
          </a:p>
          <a:p>
            <a:r>
              <a:rPr lang="id-ID" b="1" dirty="0" smtClean="0"/>
              <a:t>= -1</a:t>
            </a: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3593893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Object 3"/>
          <p:cNvGraphicFramePr>
            <a:graphicFrameLocks noChangeAspect="1"/>
          </p:cNvGraphicFramePr>
          <p:nvPr/>
        </p:nvGraphicFramePr>
        <p:xfrm>
          <a:off x="609600" y="457200"/>
          <a:ext cx="6172200" cy="617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3" name="Equation" r:id="rId3" imgW="1218960" imgH="2387520" progId="Equation.3">
                  <p:embed/>
                </p:oleObj>
              </mc:Choice>
              <mc:Fallback>
                <p:oleObj name="Equation" r:id="rId3" imgW="1218960" imgH="2387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57200"/>
                        <a:ext cx="6172200" cy="617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44334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7" name="TextBox 7"/>
          <p:cNvSpPr txBox="1">
            <a:spLocks noChangeArrowheads="1"/>
          </p:cNvSpPr>
          <p:nvPr/>
        </p:nvSpPr>
        <p:spPr bwMode="auto">
          <a:xfrm>
            <a:off x="381000" y="381000"/>
            <a:ext cx="8077200" cy="612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800" b="1"/>
              <a:t>Matriks  adjoinnya:</a:t>
            </a:r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r>
              <a:rPr lang="en-US" altLang="id-ID" sz="2800" b="1"/>
              <a:t>Adj  A=                                    =</a:t>
            </a:r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r>
              <a:rPr lang="en-US" altLang="id-ID" sz="2800" b="1"/>
              <a:t>A-1 = 1/det A. adj A </a:t>
            </a:r>
          </a:p>
          <a:p>
            <a:pPr eaLnBrk="1" hangingPunct="1"/>
            <a:r>
              <a:rPr lang="en-US" altLang="id-ID" sz="2800" b="1"/>
              <a:t>      </a:t>
            </a:r>
          </a:p>
          <a:p>
            <a:pPr eaLnBrk="1" hangingPunct="1"/>
            <a:r>
              <a:rPr lang="en-US" altLang="id-ID" sz="2800" b="1"/>
              <a:t> </a:t>
            </a:r>
          </a:p>
          <a:p>
            <a:pPr eaLnBrk="1" hangingPunct="1"/>
            <a:r>
              <a:rPr lang="en-US" altLang="id-ID" sz="2800" b="1"/>
              <a:t>       = 1/-1                           =  </a:t>
            </a:r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</p:txBody>
      </p:sp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1905000" y="1066800"/>
          <a:ext cx="320040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6" name="Equation" r:id="rId3" imgW="1066680" imgH="711000" progId="Equation.3">
                  <p:embed/>
                </p:oleObj>
              </mc:Choice>
              <mc:Fallback>
                <p:oleObj name="Equation" r:id="rId3" imgW="106668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066800"/>
                        <a:ext cx="3200400" cy="182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1" name="Object 4"/>
          <p:cNvGraphicFramePr>
            <a:graphicFrameLocks noChangeAspect="1"/>
          </p:cNvGraphicFramePr>
          <p:nvPr/>
        </p:nvGraphicFramePr>
        <p:xfrm>
          <a:off x="2133600" y="4495800"/>
          <a:ext cx="213360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7" name="Equation" r:id="rId5" imgW="1002960" imgH="711000" progId="Equation.3">
                  <p:embed/>
                </p:oleObj>
              </mc:Choice>
              <mc:Fallback>
                <p:oleObj name="Equation" r:id="rId5" imgW="100296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495800"/>
                        <a:ext cx="2133600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2" name="Object 5"/>
          <p:cNvGraphicFramePr>
            <a:graphicFrameLocks noChangeAspect="1"/>
          </p:cNvGraphicFramePr>
          <p:nvPr/>
        </p:nvGraphicFramePr>
        <p:xfrm>
          <a:off x="5867400" y="1143000"/>
          <a:ext cx="2133600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8" name="Equation" r:id="rId7" imgW="1002960" imgH="711000" progId="Equation.3">
                  <p:embed/>
                </p:oleObj>
              </mc:Choice>
              <mc:Fallback>
                <p:oleObj name="Equation" r:id="rId7" imgW="100296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1143000"/>
                        <a:ext cx="2133600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3" name="Object 7"/>
          <p:cNvGraphicFramePr>
            <a:graphicFrameLocks noChangeAspect="1"/>
          </p:cNvGraphicFramePr>
          <p:nvPr/>
        </p:nvGraphicFramePr>
        <p:xfrm>
          <a:off x="5181600" y="4343400"/>
          <a:ext cx="182880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9" name="Equation" r:id="rId8" imgW="1015920" imgH="711000" progId="Equation.3">
                  <p:embed/>
                </p:oleObj>
              </mc:Choice>
              <mc:Fallback>
                <p:oleObj name="Equation" r:id="rId8" imgW="101592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4343400"/>
                        <a:ext cx="1828800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43721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err="1" smtClean="0"/>
              <a:t>Objective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Mahasiswa mampu menjelaskan </a:t>
            </a:r>
            <a:r>
              <a:rPr lang="id-ID" dirty="0" err="1" smtClean="0"/>
              <a:t>Invers</a:t>
            </a:r>
            <a:r>
              <a:rPr lang="id-ID" dirty="0" smtClean="0"/>
              <a:t> matriks</a:t>
            </a:r>
            <a:endParaRPr lang="id-ID" dirty="0" smtClean="0"/>
          </a:p>
          <a:p>
            <a:r>
              <a:rPr lang="id-ID" dirty="0" smtClean="0"/>
              <a:t>Mampu menyelesaikan </a:t>
            </a:r>
            <a:r>
              <a:rPr lang="id-ID" dirty="0" err="1" smtClean="0"/>
              <a:t>Invers</a:t>
            </a:r>
            <a:r>
              <a:rPr lang="id-ID" dirty="0" smtClean="0"/>
              <a:t> matriks</a:t>
            </a:r>
          </a:p>
          <a:p>
            <a:r>
              <a:rPr lang="id-ID" dirty="0" smtClean="0"/>
              <a:t>Mampu menyelesaikan </a:t>
            </a:r>
            <a:r>
              <a:rPr lang="id-ID" dirty="0" err="1" smtClean="0"/>
              <a:t>spl</a:t>
            </a:r>
            <a:r>
              <a:rPr lang="id-ID" dirty="0" smtClean="0"/>
              <a:t> menggunakan </a:t>
            </a:r>
            <a:r>
              <a:rPr lang="id-ID" dirty="0" err="1" smtClean="0"/>
              <a:t>invers</a:t>
            </a:r>
            <a:r>
              <a:rPr lang="id-ID" dirty="0" smtClean="0"/>
              <a:t> matriks</a:t>
            </a:r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val="2761692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TextBox 4"/>
          <p:cNvSpPr txBox="1">
            <a:spLocks noChangeArrowheads="1"/>
          </p:cNvSpPr>
          <p:nvPr/>
        </p:nvSpPr>
        <p:spPr bwMode="auto">
          <a:xfrm>
            <a:off x="457200" y="609600"/>
            <a:ext cx="8153400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800" b="1"/>
              <a:t>Penyelesaian persamaan matriks.</a:t>
            </a:r>
          </a:p>
          <a:p>
            <a:pPr eaLnBrk="1" hangingPunct="1"/>
            <a:r>
              <a:rPr lang="en-US" altLang="id-ID" sz="2800" b="1"/>
              <a:t>Misalkan A, B, dan X  adalah  matriks-matriks persegi berordo 2 x 2 atau 3 x 3, dan A adalah matriks  yang tak singular yang mempunyai invers, yaitu   A</a:t>
            </a:r>
            <a:r>
              <a:rPr lang="en-US" altLang="id-ID" sz="2800" b="1" baseline="30000"/>
              <a:t>-1</a:t>
            </a:r>
            <a:r>
              <a:rPr lang="en-US" altLang="id-ID" sz="2800" b="1"/>
              <a:t>, maka:</a:t>
            </a:r>
          </a:p>
          <a:p>
            <a:pPr eaLnBrk="1" hangingPunct="1"/>
            <a:endParaRPr lang="en-US" altLang="id-ID" sz="2800" b="1"/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id-ID" sz="2800" b="1"/>
              <a:t> Penyelesaian persamaan matriks  A.X = B ditentukan oleh  X = A</a:t>
            </a:r>
            <a:r>
              <a:rPr lang="en-US" altLang="id-ID" sz="2800" b="1" baseline="30000"/>
              <a:t>-1</a:t>
            </a:r>
            <a:r>
              <a:rPr lang="en-US" altLang="id-ID" sz="2800" b="1"/>
              <a:t>. B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endParaRPr lang="en-US" altLang="id-ID" sz="2800" b="1"/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id-ID" sz="2800" b="1"/>
              <a:t>Penyelesaian  persamaan matriks  X.A = B, ditentukan  oleh:  X =  B.A</a:t>
            </a:r>
            <a:r>
              <a:rPr lang="en-US" altLang="id-ID" sz="2800" b="1" baseline="30000"/>
              <a:t>-1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endParaRPr lang="en-US" altLang="id-ID" sz="2800" b="1"/>
          </a:p>
        </p:txBody>
      </p:sp>
    </p:spTree>
    <p:extLst>
      <p:ext uri="{BB962C8B-B14F-4D97-AF65-F5344CB8AC3E}">
        <p14:creationId xmlns:p14="http://schemas.microsoft.com/office/powerpoint/2010/main" val="2990554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9" name="TextBox 4"/>
          <p:cNvSpPr txBox="1">
            <a:spLocks noChangeArrowheads="1"/>
          </p:cNvSpPr>
          <p:nvPr/>
        </p:nvSpPr>
        <p:spPr bwMode="auto">
          <a:xfrm>
            <a:off x="457200" y="609600"/>
            <a:ext cx="8153400" cy="584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800" b="1"/>
              <a:t>Contoh 1: Tentukanlah penyelesaian  SPLDV dibawah ini dengan menggunakan metode invers  matriks.</a:t>
            </a:r>
          </a:p>
          <a:p>
            <a:pPr lvl="1" eaLnBrk="1" hangingPunct="1">
              <a:spcBef>
                <a:spcPts val="1200"/>
              </a:spcBef>
            </a:pPr>
            <a:r>
              <a:rPr lang="en-US" altLang="id-ID" sz="2800" b="1"/>
              <a:t>4x + 5y = 17</a:t>
            </a:r>
          </a:p>
          <a:p>
            <a:pPr lvl="1" eaLnBrk="1" hangingPunct="1"/>
            <a:r>
              <a:rPr lang="en-US" altLang="id-ID" sz="2800" b="1"/>
              <a:t>2x + 3y = 11</a:t>
            </a:r>
          </a:p>
          <a:p>
            <a:pPr eaLnBrk="1" hangingPunct="1"/>
            <a:r>
              <a:rPr lang="en-US" altLang="id-ID" sz="2800" b="1"/>
              <a:t>Jawab:</a:t>
            </a:r>
          </a:p>
          <a:p>
            <a:pPr eaLnBrk="1" hangingPunct="1"/>
            <a:r>
              <a:rPr lang="en-US" altLang="id-ID" sz="2800" b="1"/>
              <a:t>Langka  awal untuk menyelesaikan bentuk persamaan diatas  dengan metode invers matriks adalah dengan mengubah persamaan  dalam bentuk persamaan matriks.</a:t>
            </a:r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</p:txBody>
      </p:sp>
      <p:sp>
        <p:nvSpPr>
          <p:cNvPr id="7" name="Left Brace 6"/>
          <p:cNvSpPr/>
          <p:nvPr/>
        </p:nvSpPr>
        <p:spPr>
          <a:xfrm>
            <a:off x="685800" y="2209800"/>
            <a:ext cx="304800" cy="609600"/>
          </a:xfrm>
          <a:prstGeom prst="leftBrac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4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5" name="Object 3"/>
          <p:cNvGraphicFramePr>
            <a:graphicFrameLocks noChangeAspect="1"/>
          </p:cNvGraphicFramePr>
          <p:nvPr/>
        </p:nvGraphicFramePr>
        <p:xfrm>
          <a:off x="990600" y="5334000"/>
          <a:ext cx="39624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5" name="Equation" r:id="rId5" imgW="1143000" imgH="457200" progId="Equation.3">
                  <p:embed/>
                </p:oleObj>
              </mc:Choice>
              <mc:Fallback>
                <p:oleObj name="Equation" r:id="rId5" imgW="11430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334000"/>
                        <a:ext cx="396240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8911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4" name="TextBox 4"/>
          <p:cNvSpPr txBox="1">
            <a:spLocks noChangeArrowheads="1"/>
          </p:cNvSpPr>
          <p:nvPr/>
        </p:nvSpPr>
        <p:spPr bwMode="auto">
          <a:xfrm>
            <a:off x="457200" y="609600"/>
            <a:ext cx="8153400" cy="612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800" b="1"/>
              <a:t>Langkah 2:</a:t>
            </a:r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r>
              <a:rPr lang="en-US" altLang="id-ID" sz="2800" b="1"/>
              <a:t>Langkah  3:</a:t>
            </a:r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r>
              <a:rPr lang="en-US" altLang="id-ID" sz="2800" b="1"/>
              <a:t>Langkah 4:</a:t>
            </a:r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r>
              <a:rPr lang="en-US" altLang="id-ID" sz="2800" b="1"/>
              <a:t>X = -2 dan y  = 5</a:t>
            </a:r>
          </a:p>
          <a:p>
            <a:pPr eaLnBrk="1" hangingPunct="1"/>
            <a:endParaRPr lang="en-US" altLang="id-ID" sz="2800" b="1"/>
          </a:p>
        </p:txBody>
      </p:sp>
      <p:graphicFrame>
        <p:nvGraphicFramePr>
          <p:cNvPr id="14338" name="Object 3"/>
          <p:cNvGraphicFramePr>
            <a:graphicFrameLocks noChangeAspect="1"/>
          </p:cNvGraphicFramePr>
          <p:nvPr/>
        </p:nvGraphicFramePr>
        <p:xfrm>
          <a:off x="685800" y="1447800"/>
          <a:ext cx="61722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1" name="Equation" r:id="rId3" imgW="3187440" imgH="457200" progId="Equation.3">
                  <p:embed/>
                </p:oleObj>
              </mc:Choice>
              <mc:Fallback>
                <p:oleObj name="Equation" r:id="rId3" imgW="31874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447800"/>
                        <a:ext cx="61722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9" name="Object 5"/>
          <p:cNvGraphicFramePr>
            <a:graphicFrameLocks noChangeAspect="1"/>
          </p:cNvGraphicFramePr>
          <p:nvPr/>
        </p:nvGraphicFramePr>
        <p:xfrm>
          <a:off x="1828800" y="2895600"/>
          <a:ext cx="28194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2" name="Equation" r:id="rId5" imgW="1180800" imgH="457200" progId="Equation.3">
                  <p:embed/>
                </p:oleObj>
              </mc:Choice>
              <mc:Fallback>
                <p:oleObj name="Equation" r:id="rId5" imgW="11808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895600"/>
                        <a:ext cx="281940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0" name="Object 7"/>
          <p:cNvGraphicFramePr>
            <a:graphicFrameLocks noChangeAspect="1"/>
          </p:cNvGraphicFramePr>
          <p:nvPr/>
        </p:nvGraphicFramePr>
        <p:xfrm>
          <a:off x="1524000" y="4572000"/>
          <a:ext cx="48768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3" name="Equation" r:id="rId7" imgW="1968480" imgH="457200" progId="Equation.3">
                  <p:embed/>
                </p:oleObj>
              </mc:Choice>
              <mc:Fallback>
                <p:oleObj name="Equation" r:id="rId7" imgW="19684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572000"/>
                        <a:ext cx="48768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7967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TextBox 4"/>
          <p:cNvSpPr txBox="1">
            <a:spLocks noChangeArrowheads="1"/>
          </p:cNvSpPr>
          <p:nvPr/>
        </p:nvSpPr>
        <p:spPr bwMode="auto">
          <a:xfrm>
            <a:off x="457200" y="609600"/>
            <a:ext cx="8153400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800" b="1"/>
              <a:t>Contoh 2: </a:t>
            </a:r>
          </a:p>
          <a:p>
            <a:pPr eaLnBrk="1" hangingPunct="1"/>
            <a:r>
              <a:rPr lang="en-US" altLang="id-ID" sz="2800" b="1"/>
              <a:t>Tiga arus i1, i2, i3  dalam suatu jaringan berhubungan melalui persamaan berikut:</a:t>
            </a:r>
          </a:p>
          <a:p>
            <a:pPr eaLnBrk="1" hangingPunct="1"/>
            <a:endParaRPr lang="en-US" altLang="id-ID" sz="2800" b="1"/>
          </a:p>
          <a:p>
            <a:pPr lvl="1" eaLnBrk="1" hangingPunct="1"/>
            <a:r>
              <a:rPr lang="en-US" altLang="id-ID" sz="2800" b="1"/>
              <a:t>2 i</a:t>
            </a:r>
            <a:r>
              <a:rPr lang="en-US" altLang="id-ID" sz="2800" b="1" baseline="-25000"/>
              <a:t>1</a:t>
            </a:r>
            <a:r>
              <a:rPr lang="en-US" altLang="id-ID" sz="2800" b="1"/>
              <a:t> +    i</a:t>
            </a:r>
            <a:r>
              <a:rPr lang="en-US" altLang="id-ID" sz="2800" b="1" baseline="-25000"/>
              <a:t>2</a:t>
            </a:r>
            <a:r>
              <a:rPr lang="en-US" altLang="id-ID" sz="2800" b="1"/>
              <a:t> –   i</a:t>
            </a:r>
            <a:r>
              <a:rPr lang="en-US" altLang="id-ID" sz="2800" b="1" baseline="-25000"/>
              <a:t>3</a:t>
            </a:r>
            <a:r>
              <a:rPr lang="en-US" altLang="id-ID" sz="2800" b="1"/>
              <a:t> = 13</a:t>
            </a:r>
          </a:p>
          <a:p>
            <a:pPr lvl="1" eaLnBrk="1" hangingPunct="1"/>
            <a:r>
              <a:rPr lang="en-US" altLang="id-ID" sz="2800" b="1"/>
              <a:t> - i</a:t>
            </a:r>
            <a:r>
              <a:rPr lang="en-US" altLang="id-ID" sz="2800" b="1" baseline="-25000"/>
              <a:t>1</a:t>
            </a:r>
            <a:r>
              <a:rPr lang="en-US" altLang="id-ID" sz="2800" b="1"/>
              <a:t> + 2 i</a:t>
            </a:r>
            <a:r>
              <a:rPr lang="en-US" altLang="id-ID" sz="2800" b="1" baseline="-25000"/>
              <a:t>2</a:t>
            </a:r>
            <a:r>
              <a:rPr lang="en-US" altLang="id-ID" sz="2800" b="1"/>
              <a:t> + 3i</a:t>
            </a:r>
            <a:r>
              <a:rPr lang="en-US" altLang="id-ID" sz="2800" b="1" baseline="-25000"/>
              <a:t>3</a:t>
            </a:r>
            <a:r>
              <a:rPr lang="en-US" altLang="id-ID" sz="2800" b="1"/>
              <a:t> = -9</a:t>
            </a:r>
          </a:p>
          <a:p>
            <a:pPr lvl="1" eaLnBrk="1" hangingPunct="1"/>
            <a:r>
              <a:rPr lang="en-US" altLang="id-ID" sz="2800" b="1"/>
              <a:t>4 i</a:t>
            </a:r>
            <a:r>
              <a:rPr lang="en-US" altLang="id-ID" sz="2800" b="1" baseline="-25000"/>
              <a:t>1  </a:t>
            </a:r>
            <a:r>
              <a:rPr lang="en-US" altLang="id-ID" sz="2800" b="1"/>
              <a:t>-     i</a:t>
            </a:r>
            <a:r>
              <a:rPr lang="en-US" altLang="id-ID" sz="2800" b="1" baseline="-25000"/>
              <a:t>2</a:t>
            </a:r>
            <a:r>
              <a:rPr lang="en-US" altLang="id-ID" sz="2800" b="1"/>
              <a:t> + 2i</a:t>
            </a:r>
            <a:r>
              <a:rPr lang="en-US" altLang="id-ID" sz="2800" b="1" baseline="-25000"/>
              <a:t>3</a:t>
            </a:r>
            <a:r>
              <a:rPr lang="en-US" altLang="id-ID" sz="2800" b="1"/>
              <a:t> = 8</a:t>
            </a:r>
          </a:p>
          <a:p>
            <a:pPr eaLnBrk="1" hangingPunct="1"/>
            <a:endParaRPr lang="en-US" altLang="id-ID" sz="2800" b="1"/>
          </a:p>
          <a:p>
            <a:pPr eaLnBrk="1" hangingPunct="1"/>
            <a:r>
              <a:rPr lang="en-US" altLang="id-ID" sz="2800" b="1"/>
              <a:t>Dengan menggunakan  metode invers matriks tentukanlah penyelesaian persamaan diatas.</a:t>
            </a:r>
          </a:p>
          <a:p>
            <a:pPr eaLnBrk="1" hangingPunct="1"/>
            <a:endParaRPr lang="en-US" altLang="id-ID" sz="2800" b="1"/>
          </a:p>
        </p:txBody>
      </p:sp>
    </p:spTree>
    <p:extLst>
      <p:ext uri="{BB962C8B-B14F-4D97-AF65-F5344CB8AC3E}">
        <p14:creationId xmlns:p14="http://schemas.microsoft.com/office/powerpoint/2010/main" val="3247487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8" name="TextBox 4"/>
          <p:cNvSpPr txBox="1">
            <a:spLocks noChangeArrowheads="1"/>
          </p:cNvSpPr>
          <p:nvPr/>
        </p:nvSpPr>
        <p:spPr bwMode="auto">
          <a:xfrm>
            <a:off x="457200" y="609600"/>
            <a:ext cx="8153400" cy="569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800" b="1"/>
              <a:t>Jawab:</a:t>
            </a:r>
          </a:p>
          <a:p>
            <a:pPr eaLnBrk="1" hangingPunct="1"/>
            <a:r>
              <a:rPr lang="en-US" altLang="id-ID" sz="2800" b="1"/>
              <a:t>Langkah 1:</a:t>
            </a:r>
          </a:p>
          <a:p>
            <a:pPr eaLnBrk="1" hangingPunct="1"/>
            <a:r>
              <a:rPr lang="en-US" altLang="id-ID" sz="2800" b="1"/>
              <a:t>Mengubah persamaan dalam bentuk matriks</a:t>
            </a:r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4470400" y="3321050"/>
          <a:ext cx="2032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5" name="Equation" r:id="rId3" imgW="203040" imgH="215640" progId="Equation.3">
                  <p:embed/>
                </p:oleObj>
              </mc:Choice>
              <mc:Fallback>
                <p:oleObj name="Equation" r:id="rId3" imgW="20304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0400" y="3321050"/>
                        <a:ext cx="2032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3" name="Object 8"/>
          <p:cNvGraphicFramePr>
            <a:graphicFrameLocks noChangeAspect="1"/>
          </p:cNvGraphicFramePr>
          <p:nvPr/>
        </p:nvGraphicFramePr>
        <p:xfrm>
          <a:off x="762000" y="2057400"/>
          <a:ext cx="4724400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6" name="Equation" r:id="rId5" imgW="1930320" imgH="939600" progId="Equation.3">
                  <p:embed/>
                </p:oleObj>
              </mc:Choice>
              <mc:Fallback>
                <p:oleObj name="Equation" r:id="rId5" imgW="193032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057400"/>
                        <a:ext cx="4724400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6221826"/>
              </p:ext>
            </p:extLst>
          </p:nvPr>
        </p:nvGraphicFramePr>
        <p:xfrm>
          <a:off x="457200" y="4463752"/>
          <a:ext cx="8458200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7" name="Equation" r:id="rId7" imgW="3924000" imgH="736560" progId="Equation.3">
                  <p:embed/>
                </p:oleObj>
              </mc:Choice>
              <mc:Fallback>
                <p:oleObj name="Equation" r:id="rId7" imgW="3924000" imgH="736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463752"/>
                        <a:ext cx="8458200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Connector 11"/>
          <p:cNvCxnSpPr/>
          <p:nvPr/>
        </p:nvCxnSpPr>
        <p:spPr>
          <a:xfrm rot="16200000" flipH="1">
            <a:off x="1866900" y="4686300"/>
            <a:ext cx="1524000" cy="152400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6200000" flipH="1">
            <a:off x="3314700" y="4629150"/>
            <a:ext cx="1524000" cy="152400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6200000" flipH="1">
            <a:off x="2552700" y="4648200"/>
            <a:ext cx="1524000" cy="152400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0800000" flipV="1">
            <a:off x="1905000" y="4724400"/>
            <a:ext cx="1371600" cy="1295400"/>
          </a:xfrm>
          <a:prstGeom prst="line">
            <a:avLst/>
          </a:prstGeom>
          <a:ln w="28575">
            <a:solidFill>
              <a:srgbClr val="00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0800000" flipV="1">
            <a:off x="2552700" y="4762500"/>
            <a:ext cx="1371600" cy="1295400"/>
          </a:xfrm>
          <a:prstGeom prst="line">
            <a:avLst/>
          </a:prstGeom>
          <a:ln w="28575">
            <a:solidFill>
              <a:srgbClr val="00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0800000" flipV="1">
            <a:off x="3105150" y="4819650"/>
            <a:ext cx="1371600" cy="1295400"/>
          </a:xfrm>
          <a:prstGeom prst="line">
            <a:avLst/>
          </a:prstGeom>
          <a:ln w="28575">
            <a:solidFill>
              <a:srgbClr val="00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7817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2" name="TextBox 4"/>
          <p:cNvSpPr txBox="1">
            <a:spLocks noChangeArrowheads="1"/>
          </p:cNvSpPr>
          <p:nvPr/>
        </p:nvSpPr>
        <p:spPr bwMode="auto">
          <a:xfrm>
            <a:off x="381000" y="304800"/>
            <a:ext cx="8153400" cy="612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800" b="1"/>
              <a:t>Kofaktor- kofaktor dari matriks  A</a:t>
            </a:r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r>
              <a:rPr lang="en-US" altLang="id-ID" sz="2800" b="1"/>
              <a:t> </a:t>
            </a:r>
          </a:p>
          <a:p>
            <a:pPr eaLnBrk="1" hangingPunct="1"/>
            <a:endParaRPr lang="en-US" altLang="id-ID" sz="2800" b="1"/>
          </a:p>
        </p:txBody>
      </p:sp>
      <p:graphicFrame>
        <p:nvGraphicFramePr>
          <p:cNvPr id="16386" name="Object 9"/>
          <p:cNvGraphicFramePr>
            <a:graphicFrameLocks noChangeAspect="1"/>
          </p:cNvGraphicFramePr>
          <p:nvPr/>
        </p:nvGraphicFramePr>
        <p:xfrm>
          <a:off x="4572000" y="1371600"/>
          <a:ext cx="3886200" cy="472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9" name="Equation" r:id="rId3" imgW="1295280" imgH="2133360" progId="Equation.3">
                  <p:embed/>
                </p:oleObj>
              </mc:Choice>
              <mc:Fallback>
                <p:oleObj name="Equation" r:id="rId3" imgW="1295280" imgH="2133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371600"/>
                        <a:ext cx="3886200" cy="472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7" name="Object 10"/>
          <p:cNvGraphicFramePr>
            <a:graphicFrameLocks noChangeAspect="1"/>
          </p:cNvGraphicFramePr>
          <p:nvPr/>
        </p:nvGraphicFramePr>
        <p:xfrm>
          <a:off x="457200" y="1295400"/>
          <a:ext cx="3657600" cy="510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0" name="Equation" r:id="rId5" imgW="1295280" imgH="2387520" progId="Equation.3">
                  <p:embed/>
                </p:oleObj>
              </mc:Choice>
              <mc:Fallback>
                <p:oleObj name="Equation" r:id="rId5" imgW="1295280" imgH="2387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295400"/>
                        <a:ext cx="3657600" cy="510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8" name="Object 11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1" name="Equation" r:id="rId7" imgW="914400" imgH="215640" progId="Equation.3">
                  <p:embed/>
                </p:oleObj>
              </mc:Choice>
              <mc:Fallback>
                <p:oleObj name="Equation" r:id="rId7" imgW="9144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79885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5" name="TextBox 4"/>
          <p:cNvSpPr txBox="1">
            <a:spLocks noChangeArrowheads="1"/>
          </p:cNvSpPr>
          <p:nvPr/>
        </p:nvSpPr>
        <p:spPr bwMode="auto">
          <a:xfrm>
            <a:off x="381000" y="533400"/>
            <a:ext cx="8153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3200" b="1"/>
              <a:t>Matriks  adjoin  :</a:t>
            </a:r>
          </a:p>
        </p:txBody>
      </p:sp>
      <p:graphicFrame>
        <p:nvGraphicFramePr>
          <p:cNvPr id="17410" name="Object 7"/>
          <p:cNvGraphicFramePr>
            <a:graphicFrameLocks noChangeAspect="1"/>
          </p:cNvGraphicFramePr>
          <p:nvPr/>
        </p:nvGraphicFramePr>
        <p:xfrm>
          <a:off x="609600" y="1295400"/>
          <a:ext cx="4343400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0" name="Equation" r:id="rId3" imgW="1587240" imgH="711000" progId="Equation.3">
                  <p:embed/>
                </p:oleObj>
              </mc:Choice>
              <mc:Fallback>
                <p:oleObj name="Equation" r:id="rId3" imgW="158724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295400"/>
                        <a:ext cx="4343400" cy="243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6" name="TextBox 7"/>
          <p:cNvSpPr txBox="1">
            <a:spLocks noChangeArrowheads="1"/>
          </p:cNvSpPr>
          <p:nvPr/>
        </p:nvSpPr>
        <p:spPr bwMode="auto">
          <a:xfrm>
            <a:off x="762000" y="4267200"/>
            <a:ext cx="80772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800" b="1"/>
              <a:t>I =  A</a:t>
            </a:r>
            <a:r>
              <a:rPr lang="en-US" altLang="id-ID" sz="2800" b="1" baseline="30000"/>
              <a:t>-1</a:t>
            </a:r>
            <a:r>
              <a:rPr lang="en-US" altLang="id-ID" sz="2800" b="1"/>
              <a:t> . B </a:t>
            </a:r>
          </a:p>
          <a:p>
            <a:pPr eaLnBrk="1" hangingPunct="1"/>
            <a:endParaRPr lang="en-US" altLang="id-ID" sz="2800" b="1"/>
          </a:p>
          <a:p>
            <a:pPr eaLnBrk="1" hangingPunct="1"/>
            <a:r>
              <a:rPr lang="en-US" altLang="id-ID" sz="2800" b="1"/>
              <a:t>I = 1/det A  . Adj A .  B</a:t>
            </a:r>
          </a:p>
        </p:txBody>
      </p:sp>
      <p:graphicFrame>
        <p:nvGraphicFramePr>
          <p:cNvPr id="17411" name="Object 8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1" name="Equation" r:id="rId5" imgW="914400" imgH="215640" progId="Equation.3">
                  <p:embed/>
                </p:oleObj>
              </mc:Choice>
              <mc:Fallback>
                <p:oleObj name="Equation" r:id="rId5" imgW="9144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14846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Object 6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4" name="Equation" r:id="rId3" imgW="914400" imgH="215640" progId="Equation.3">
                  <p:embed/>
                </p:oleObj>
              </mc:Choice>
              <mc:Fallback>
                <p:oleObj name="Equation" r:id="rId3" imgW="9144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5" name="Object 7"/>
          <p:cNvGraphicFramePr>
            <a:graphicFrameLocks noChangeAspect="1"/>
          </p:cNvGraphicFramePr>
          <p:nvPr/>
        </p:nvGraphicFramePr>
        <p:xfrm>
          <a:off x="523875" y="533400"/>
          <a:ext cx="8096250" cy="556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5" name="Equation" r:id="rId5" imgW="1904760" imgH="1879560" progId="Equation.3">
                  <p:embed/>
                </p:oleObj>
              </mc:Choice>
              <mc:Fallback>
                <p:oleObj name="Equation" r:id="rId5" imgW="1904760" imgH="1879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533400"/>
                        <a:ext cx="8096250" cy="556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97378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en-US" sz="4000" dirty="0"/>
              <a:t>Chapter </a:t>
            </a:r>
            <a:r>
              <a:rPr lang="id-ID" sz="4000" dirty="0" smtClean="0"/>
              <a:t>5</a:t>
            </a:r>
            <a:endParaRPr lang="en-US" sz="4000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id-ID" sz="2800" b="1" dirty="0" err="1" smtClean="0"/>
              <a:t>Invers</a:t>
            </a:r>
            <a:r>
              <a:rPr lang="id-ID" sz="2800" b="1" dirty="0" smtClean="0"/>
              <a:t>  </a:t>
            </a:r>
            <a:r>
              <a:rPr lang="id-ID" sz="2800" b="1" dirty="0" smtClean="0"/>
              <a:t>Matriks</a:t>
            </a:r>
            <a:endParaRPr lang="en-US" sz="2800" b="1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Definisi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 smtClean="0"/>
              <a:t>Jika </a:t>
            </a:r>
            <a:r>
              <a:rPr lang="id-ID" dirty="0"/>
              <a:t>A dan B matriks bujur sangkar sedemikian rupa sehingga A B = B A = I , maka B disebut balikan atau </a:t>
            </a:r>
            <a:r>
              <a:rPr lang="id-ID" i="1" dirty="0" err="1"/>
              <a:t>invers</a:t>
            </a:r>
            <a:r>
              <a:rPr lang="id-ID" dirty="0"/>
              <a:t> dari A dan dapat dituliskan </a:t>
            </a:r>
            <a:r>
              <a:rPr lang="id-ID" i="1" dirty="0"/>
              <a:t>B</a:t>
            </a:r>
            <a:r>
              <a:rPr lang="id-ID" dirty="0"/>
              <a:t> = </a:t>
            </a:r>
            <a:r>
              <a:rPr lang="id-ID" i="1" dirty="0"/>
              <a:t>A</a:t>
            </a:r>
            <a:r>
              <a:rPr lang="id-ID" dirty="0"/>
              <a:t> </a:t>
            </a:r>
            <a:r>
              <a:rPr lang="id-ID" baseline="30000" dirty="0"/>
              <a:t>− 1</a:t>
            </a:r>
            <a:r>
              <a:rPr lang="id-ID" dirty="0"/>
              <a:t> ( B sama dengan </a:t>
            </a:r>
            <a:r>
              <a:rPr lang="id-ID" i="1" dirty="0" err="1"/>
              <a:t>invers</a:t>
            </a:r>
            <a:r>
              <a:rPr lang="id-ID" dirty="0"/>
              <a:t> A ). </a:t>
            </a:r>
            <a:endParaRPr lang="id-ID" dirty="0" smtClean="0"/>
          </a:p>
          <a:p>
            <a:r>
              <a:rPr lang="id-ID" dirty="0" smtClean="0"/>
              <a:t>Matriks </a:t>
            </a:r>
            <a:r>
              <a:rPr lang="id-ID" dirty="0"/>
              <a:t>B juga mempunyai </a:t>
            </a:r>
            <a:r>
              <a:rPr lang="id-ID" i="1" dirty="0" err="1"/>
              <a:t>invers</a:t>
            </a:r>
            <a:r>
              <a:rPr lang="id-ID" dirty="0"/>
              <a:t> yaitu A maka dapat dituliskan </a:t>
            </a:r>
            <a:r>
              <a:rPr lang="id-ID" i="1" dirty="0"/>
              <a:t>A</a:t>
            </a:r>
            <a:r>
              <a:rPr lang="id-ID" dirty="0"/>
              <a:t> = </a:t>
            </a:r>
            <a:r>
              <a:rPr lang="id-ID" i="1" dirty="0"/>
              <a:t>B</a:t>
            </a:r>
            <a:r>
              <a:rPr lang="id-ID" dirty="0"/>
              <a:t> </a:t>
            </a:r>
            <a:r>
              <a:rPr lang="id-ID" baseline="30000" dirty="0"/>
              <a:t>− 1</a:t>
            </a:r>
            <a:r>
              <a:rPr lang="id-ID" dirty="0"/>
              <a:t>. </a:t>
            </a:r>
            <a:endParaRPr lang="id-ID" dirty="0" smtClean="0"/>
          </a:p>
          <a:p>
            <a:r>
              <a:rPr lang="id-ID" dirty="0" smtClean="0"/>
              <a:t>Jika </a:t>
            </a:r>
            <a:r>
              <a:rPr lang="id-ID" dirty="0"/>
              <a:t>tidak ditemukan matriks B, maka A dikatakan </a:t>
            </a:r>
            <a:r>
              <a:rPr lang="id-ID" b="1" dirty="0"/>
              <a:t>matriks tunggal</a:t>
            </a:r>
            <a:r>
              <a:rPr lang="id-ID" dirty="0"/>
              <a:t> (</a:t>
            </a:r>
            <a:r>
              <a:rPr lang="id-ID" dirty="0" err="1"/>
              <a:t>singular</a:t>
            </a:r>
            <a:r>
              <a:rPr lang="id-ID" dirty="0"/>
              <a:t>). </a:t>
            </a:r>
            <a:endParaRPr lang="id-ID" dirty="0" smtClean="0"/>
          </a:p>
          <a:p>
            <a:r>
              <a:rPr lang="id-ID" dirty="0" smtClean="0"/>
              <a:t>Jika </a:t>
            </a:r>
            <a:r>
              <a:rPr lang="id-ID" dirty="0"/>
              <a:t>matriks B dan C adalah </a:t>
            </a:r>
            <a:r>
              <a:rPr lang="id-ID" i="1" dirty="0" err="1"/>
              <a:t>invers</a:t>
            </a:r>
            <a:r>
              <a:rPr lang="id-ID" dirty="0"/>
              <a:t> dari A maka B = C.</a:t>
            </a:r>
          </a:p>
        </p:txBody>
      </p:sp>
    </p:spTree>
    <p:extLst>
      <p:ext uri="{BB962C8B-B14F-4D97-AF65-F5344CB8AC3E}">
        <p14:creationId xmlns:p14="http://schemas.microsoft.com/office/powerpoint/2010/main" val="42261333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03512"/>
            <a:ext cx="8229600" cy="477752"/>
          </a:xfrm>
        </p:spPr>
        <p:txBody>
          <a:bodyPr>
            <a:normAutofit lnSpcReduction="10000"/>
          </a:bodyPr>
          <a:lstStyle/>
          <a:p>
            <a:r>
              <a:rPr lang="id-ID" dirty="0" smtClean="0"/>
              <a:t>Jika </a:t>
            </a:r>
            <a:r>
              <a:rPr lang="id-ID" dirty="0"/>
              <a:t>A dan B </a:t>
            </a:r>
            <a:r>
              <a:rPr lang="id-ID" dirty="0" smtClean="0"/>
              <a:t>matriks </a:t>
            </a:r>
            <a:r>
              <a:rPr lang="id-ID" dirty="0" err="1" smtClean="0"/>
              <a:t>berodo</a:t>
            </a:r>
            <a:r>
              <a:rPr lang="id-ID" dirty="0" smtClean="0"/>
              <a:t> sama 2x2</a:t>
            </a:r>
            <a:endParaRPr lang="id-ID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57200" y="2398816"/>
            <a:ext cx="6923755" cy="3262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altLang="id-ID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id-ID" altLang="id-ID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id-ID" altLang="id-ID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altLang="id-ID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d-ID" altLang="id-ID" dirty="0">
              <a:latin typeface="Arial" panose="020B0604020202020204" pitchFamily="34" charset="0"/>
            </a:endParaRPr>
          </a:p>
          <a:p>
            <a:pPr marL="87313" marR="0" lvl="2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altLang="id-ID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AB =               </a:t>
            </a:r>
            <a:r>
              <a:rPr kumimoji="0" lang="id-ID" altLang="id-ID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id-ID" altLang="id-ID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id-ID" altLang="id-ID" sz="3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         </a:t>
            </a:r>
            <a:r>
              <a:rPr kumimoji="0" lang="id-ID" altLang="id-ID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=         </a:t>
            </a:r>
            <a:r>
              <a:rPr kumimoji="0" lang="id-ID" altLang="id-ID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r>
              <a:rPr kumimoji="0" lang="id-ID" altLang="id-ID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= I (matriks identitas)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d-ID" altLang="id-ID" dirty="0">
              <a:latin typeface="Arial" panose="020B0604020202020204" pitchFamily="34" charset="0"/>
            </a:endParaRPr>
          </a:p>
          <a:p>
            <a:pPr marL="0" marR="0" lvl="2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altLang="id-ID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BA =   </a:t>
            </a:r>
            <a:r>
              <a:rPr kumimoji="0" lang="id-ID" altLang="id-ID" sz="3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id-ID" altLang="id-ID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                                </a:t>
            </a:r>
            <a:r>
              <a:rPr kumimoji="0" lang="id-ID" altLang="id-ID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id-ID" altLang="id-ID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=       </a:t>
            </a:r>
            <a:r>
              <a:rPr kumimoji="0" lang="id-ID" altLang="id-ID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id-ID" altLang="id-ID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= I (matriks identitas)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altLang="id-ID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d-ID" altLang="id-ID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altLang="id-ID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Maka dapat dituliskan bahwa </a:t>
            </a:r>
            <a:r>
              <a:rPr kumimoji="0" lang="id-ID" altLang="id-ID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</a:t>
            </a:r>
            <a:r>
              <a:rPr kumimoji="0" lang="id-ID" altLang="id-ID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= </a:t>
            </a:r>
            <a:r>
              <a:rPr kumimoji="0" lang="id-ID" altLang="id-ID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</a:t>
            </a:r>
            <a:r>
              <a:rPr kumimoji="0" lang="id-ID" altLang="id-ID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id-ID" altLang="id-ID" sz="1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− 1</a:t>
            </a:r>
            <a:r>
              <a:rPr kumimoji="0" lang="id-ID" altLang="id-ID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(B Merupakan </a:t>
            </a:r>
            <a:r>
              <a:rPr kumimoji="0" lang="id-ID" altLang="id-ID" sz="1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invers</a:t>
            </a:r>
            <a:r>
              <a:rPr kumimoji="0" lang="id-ID" altLang="id-ID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dari A</a:t>
            </a:r>
          </a:p>
        </p:txBody>
      </p:sp>
      <p:pic>
        <p:nvPicPr>
          <p:cNvPr id="30722" name="Picture 2" descr="\begin{bmatrix} 2 &amp; -5 \\ -1 &amp; 3 \\ \end{bmatrix}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233" y="2648584"/>
            <a:ext cx="1008112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23" name="Picture 3" descr="\begin{bmatrix} 3 &amp; 5 \\ 1 &amp; 2 \\&#10; \end{bmatrix}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3030" y="2525772"/>
            <a:ext cx="1106182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26" name="Picture 6" descr="\begin{bmatrix} 1 &amp; 0 \\ 0 &amp; 1 \\ &#10;\end{bmatrix}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0397" y="3595364"/>
            <a:ext cx="558815" cy="54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70906" y="2692518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A=</a:t>
            </a:r>
            <a:endParaRPr lang="id-ID" dirty="0"/>
          </a:p>
        </p:txBody>
      </p:sp>
      <p:sp>
        <p:nvSpPr>
          <p:cNvPr id="6" name="TextBox 5"/>
          <p:cNvSpPr txBox="1"/>
          <p:nvPr/>
        </p:nvSpPr>
        <p:spPr>
          <a:xfrm>
            <a:off x="2555131" y="2575704"/>
            <a:ext cx="725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B =</a:t>
            </a:r>
            <a:endParaRPr lang="id-ID" dirty="0"/>
          </a:p>
        </p:txBody>
      </p:sp>
      <p:pic>
        <p:nvPicPr>
          <p:cNvPr id="15" name="Picture 2" descr="\begin{bmatrix} 2 &amp; -5 \\ -1 &amp; 3 \\ \end{bmatrix}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573016"/>
            <a:ext cx="1008112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\begin{bmatrix} 3 &amp; 5 \\ 1 &amp; 2 \\&#10; \end{bmatrix}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0345" y="3609712"/>
            <a:ext cx="1106182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 descr="\begin{bmatrix} 3 &amp; 5 \\ 1 &amp; 2 \\&#10; \end{bmatrix}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767" y="4297536"/>
            <a:ext cx="1106182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\begin{bmatrix} 2 &amp; -5 \\ -1 &amp; 3 \\ \end{bmatrix}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9406" y="4380340"/>
            <a:ext cx="1008112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" descr="\begin{bmatrix} 1 &amp; 0 \\ 0 &amp; 1 \\ &#10;\end{bmatrix}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2747" y="4380340"/>
            <a:ext cx="558815" cy="54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2927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49352"/>
            <a:ext cx="8229600" cy="1069848"/>
          </a:xfrm>
        </p:spPr>
        <p:txBody>
          <a:bodyPr>
            <a:normAutofit/>
          </a:bodyPr>
          <a:lstStyle/>
          <a:p>
            <a:r>
              <a:rPr lang="id-ID" altLang="id-ID" b="1" dirty="0" err="1">
                <a:latin typeface="Bodoni MT Black" panose="02070A03080606020203" pitchFamily="18" charset="0"/>
              </a:rPr>
              <a:t>Invers</a:t>
            </a:r>
            <a:r>
              <a:rPr lang="id-ID" altLang="id-ID" b="1" dirty="0">
                <a:latin typeface="Bodoni MT Black" panose="02070A03080606020203" pitchFamily="18" charset="0"/>
              </a:rPr>
              <a:t> </a:t>
            </a:r>
            <a:r>
              <a:rPr lang="id-ID" altLang="id-ID" b="1" dirty="0" smtClean="0">
                <a:latin typeface="Bodoni MT Black" panose="02070A03080606020203" pitchFamily="18" charset="0"/>
              </a:rPr>
              <a:t>Matriks</a:t>
            </a:r>
            <a:endParaRPr lang="id-ID" dirty="0"/>
          </a:p>
        </p:txBody>
      </p:sp>
      <p:sp>
        <p:nvSpPr>
          <p:cNvPr id="1032" name="TextBox 5"/>
          <p:cNvSpPr txBox="1">
            <a:spLocks noChangeArrowheads="1"/>
          </p:cNvSpPr>
          <p:nvPr/>
        </p:nvSpPr>
        <p:spPr bwMode="auto">
          <a:xfrm>
            <a:off x="304800" y="1628260"/>
            <a:ext cx="8305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800" b="1" dirty="0"/>
              <a:t>1. </a:t>
            </a:r>
            <a:r>
              <a:rPr lang="en-US" altLang="id-ID" sz="2800" b="1" dirty="0" err="1"/>
              <a:t>Menentukan</a:t>
            </a:r>
            <a:r>
              <a:rPr lang="en-US" altLang="id-ID" sz="2800" b="1" dirty="0"/>
              <a:t> invers </a:t>
            </a:r>
            <a:r>
              <a:rPr lang="en-US" altLang="id-ID" sz="2800" b="1" dirty="0" err="1"/>
              <a:t>suatu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matriks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brordo</a:t>
            </a:r>
            <a:r>
              <a:rPr lang="en-US" altLang="id-ID" sz="2800" b="1" dirty="0"/>
              <a:t> 2x2</a:t>
            </a:r>
          </a:p>
        </p:txBody>
      </p:sp>
      <p:sp>
        <p:nvSpPr>
          <p:cNvPr id="1033" name="TextBox 6"/>
          <p:cNvSpPr txBox="1">
            <a:spLocks noChangeArrowheads="1"/>
          </p:cNvSpPr>
          <p:nvPr/>
        </p:nvSpPr>
        <p:spPr bwMode="auto">
          <a:xfrm>
            <a:off x="163513" y="2337147"/>
            <a:ext cx="864870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800" b="1" dirty="0" err="1"/>
              <a:t>Jika</a:t>
            </a:r>
            <a:r>
              <a:rPr lang="en-US" altLang="id-ID" sz="2800" b="1" dirty="0"/>
              <a:t>  </a:t>
            </a:r>
            <a:r>
              <a:rPr lang="en-US" altLang="id-ID" sz="2800" b="1" dirty="0" err="1"/>
              <a:t>matriks</a:t>
            </a:r>
            <a:r>
              <a:rPr lang="en-US" altLang="id-ID" sz="2800" b="1" dirty="0"/>
              <a:t>   A =             </a:t>
            </a:r>
            <a:r>
              <a:rPr lang="en-US" altLang="id-ID" sz="2800" b="1" dirty="0" err="1"/>
              <a:t>dengan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det</a:t>
            </a:r>
            <a:r>
              <a:rPr lang="en-US" altLang="id-ID" sz="2800" b="1" dirty="0"/>
              <a:t> A  = ad-</a:t>
            </a:r>
            <a:r>
              <a:rPr lang="en-US" altLang="id-ID" sz="2800" b="1" dirty="0" err="1"/>
              <a:t>bc</a:t>
            </a:r>
            <a:endParaRPr lang="en-US" altLang="id-ID" sz="2800" b="1" dirty="0"/>
          </a:p>
          <a:p>
            <a:pPr eaLnBrk="1" hangingPunct="1"/>
            <a:endParaRPr lang="en-US" altLang="id-ID" sz="2800" b="1" dirty="0"/>
          </a:p>
          <a:p>
            <a:pPr eaLnBrk="1" hangingPunct="1"/>
            <a:r>
              <a:rPr lang="id-ID" altLang="id-ID" sz="2800" b="1" dirty="0"/>
              <a:t> </a:t>
            </a:r>
            <a:r>
              <a:rPr lang="en-US" altLang="id-ID" sz="2800" b="1" dirty="0" err="1" smtClean="0"/>
              <a:t>maka</a:t>
            </a:r>
            <a:r>
              <a:rPr lang="en-US" altLang="id-ID" sz="2800" b="1" dirty="0" smtClean="0"/>
              <a:t>  </a:t>
            </a:r>
            <a:r>
              <a:rPr lang="en-US" altLang="id-ID" sz="2800" b="1" dirty="0"/>
              <a:t>invers  </a:t>
            </a:r>
            <a:r>
              <a:rPr lang="en-US" altLang="id-ID" sz="2800" b="1" dirty="0" err="1"/>
              <a:t>dari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matris</a:t>
            </a:r>
            <a:r>
              <a:rPr lang="en-US" altLang="id-ID" sz="2800" b="1" dirty="0"/>
              <a:t>  A  </a:t>
            </a:r>
            <a:r>
              <a:rPr lang="id-ID" altLang="id-ID" sz="2800" b="1" dirty="0" smtClean="0"/>
              <a:t>:</a:t>
            </a:r>
          </a:p>
          <a:p>
            <a:pPr eaLnBrk="1" hangingPunct="1"/>
            <a:r>
              <a:rPr lang="id-ID" altLang="id-ID" sz="2800" b="1" dirty="0" smtClean="0"/>
              <a:t>A</a:t>
            </a:r>
            <a:r>
              <a:rPr lang="id-ID" altLang="id-ID" sz="2800" b="1" baseline="30000" dirty="0" smtClean="0"/>
              <a:t>-1</a:t>
            </a:r>
            <a:r>
              <a:rPr lang="id-ID" altLang="id-ID" sz="2800" b="1" dirty="0" smtClean="0"/>
              <a:t> = </a:t>
            </a:r>
            <a:r>
              <a:rPr lang="id-ID" altLang="id-ID" sz="2800" b="1" u="sng" dirty="0"/>
              <a:t>1 </a:t>
            </a:r>
            <a:r>
              <a:rPr lang="id-ID" altLang="id-ID" sz="2800" b="1" dirty="0" smtClean="0"/>
              <a:t>  </a:t>
            </a:r>
            <a:r>
              <a:rPr lang="id-ID" altLang="id-ID" sz="2800" b="1" dirty="0"/>
              <a:t>(</a:t>
            </a:r>
            <a:r>
              <a:rPr lang="id-ID" altLang="id-ID" sz="2800" b="1" dirty="0" err="1"/>
              <a:t>adjoint</a:t>
            </a:r>
            <a:r>
              <a:rPr lang="id-ID" altLang="id-ID" sz="2800" b="1" dirty="0"/>
              <a:t> A)</a:t>
            </a:r>
            <a:endParaRPr lang="en-US" altLang="id-ID" sz="2800" b="1" dirty="0"/>
          </a:p>
          <a:p>
            <a:pPr eaLnBrk="1" hangingPunct="1"/>
            <a:r>
              <a:rPr lang="id-ID" altLang="id-ID" sz="2800" b="1" dirty="0" smtClean="0"/>
              <a:t>         |</a:t>
            </a:r>
            <a:r>
              <a:rPr lang="id-ID" altLang="id-ID" sz="2800" b="1" dirty="0" err="1" smtClean="0"/>
              <a:t>A|</a:t>
            </a:r>
            <a:endParaRPr lang="en-US" altLang="id-ID" sz="2800" b="1" dirty="0"/>
          </a:p>
          <a:p>
            <a:pPr eaLnBrk="1" hangingPunct="1"/>
            <a:endParaRPr lang="id-ID" altLang="id-ID" sz="2800" b="1" dirty="0"/>
          </a:p>
          <a:p>
            <a:pPr eaLnBrk="1" hangingPunct="1"/>
            <a:r>
              <a:rPr lang="en-US" altLang="id-ID" sz="2800" b="1" dirty="0" smtClean="0"/>
              <a:t>A</a:t>
            </a:r>
            <a:r>
              <a:rPr lang="en-US" altLang="id-ID" sz="2800" b="1" baseline="30000" dirty="0" smtClean="0"/>
              <a:t>-1 </a:t>
            </a:r>
            <a:r>
              <a:rPr lang="en-US" altLang="id-ID" sz="2800" b="1" dirty="0"/>
              <a:t>=</a:t>
            </a:r>
          </a:p>
          <a:p>
            <a:pPr eaLnBrk="1" hangingPunct="1"/>
            <a:endParaRPr lang="en-US" altLang="id-ID" sz="2800" b="1" dirty="0"/>
          </a:p>
          <a:p>
            <a:pPr eaLnBrk="1" hangingPunct="1"/>
            <a:endParaRPr lang="en-US" altLang="id-ID" sz="2800" b="1" dirty="0"/>
          </a:p>
          <a:p>
            <a:pPr eaLnBrk="1" hangingPunct="1"/>
            <a:r>
              <a:rPr lang="en-US" altLang="id-ID" sz="2800" b="1" dirty="0" err="1"/>
              <a:t>Dengan</a:t>
            </a:r>
            <a:r>
              <a:rPr lang="en-US" altLang="id-ID" sz="2800" b="1" dirty="0"/>
              <a:t>  </a:t>
            </a:r>
            <a:r>
              <a:rPr lang="en-US" altLang="id-ID" sz="2800" b="1" dirty="0" err="1"/>
              <a:t>syarat</a:t>
            </a:r>
            <a:r>
              <a:rPr lang="en-US" altLang="id-ID" sz="2800" b="1" dirty="0"/>
              <a:t>  </a:t>
            </a:r>
            <a:r>
              <a:rPr lang="en-US" altLang="id-ID" sz="2800" b="1" dirty="0" err="1"/>
              <a:t>bahwa</a:t>
            </a:r>
            <a:r>
              <a:rPr lang="en-US" altLang="id-ID" sz="2800" b="1" dirty="0"/>
              <a:t>  </a:t>
            </a:r>
            <a:r>
              <a:rPr lang="en-US" altLang="id-ID" sz="2800" b="1" dirty="0" err="1"/>
              <a:t>det</a:t>
            </a:r>
            <a:r>
              <a:rPr lang="en-US" altLang="id-ID" sz="2800" b="1" dirty="0"/>
              <a:t> A= ad-</a:t>
            </a:r>
            <a:r>
              <a:rPr lang="en-US" altLang="id-ID" sz="2800" b="1" dirty="0" err="1"/>
              <a:t>bc</a:t>
            </a:r>
            <a:r>
              <a:rPr lang="en-US" altLang="id-ID" sz="2800" b="1" dirty="0"/>
              <a:t> ≠ 0</a:t>
            </a:r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8659986"/>
              </p:ext>
            </p:extLst>
          </p:nvPr>
        </p:nvGraphicFramePr>
        <p:xfrm>
          <a:off x="3352800" y="2150368"/>
          <a:ext cx="9144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0" name="Equation" r:id="rId3" imgW="507960" imgH="457200" progId="Equation.3">
                  <p:embed/>
                </p:oleObj>
              </mc:Choice>
              <mc:Fallback>
                <p:oleObj name="Equation" r:id="rId3" imgW="5079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150368"/>
                        <a:ext cx="9144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0791551"/>
              </p:ext>
            </p:extLst>
          </p:nvPr>
        </p:nvGraphicFramePr>
        <p:xfrm>
          <a:off x="1259632" y="4556894"/>
          <a:ext cx="272573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1" name="Equation" r:id="rId5" imgW="1180800" imgH="457200" progId="Equation.3">
                  <p:embed/>
                </p:oleObj>
              </mc:Choice>
              <mc:Fallback>
                <p:oleObj name="Equation" r:id="rId5" imgW="11808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4556894"/>
                        <a:ext cx="2725738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8160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TextBox 4"/>
          <p:cNvSpPr txBox="1">
            <a:spLocks noChangeArrowheads="1"/>
          </p:cNvSpPr>
          <p:nvPr/>
        </p:nvSpPr>
        <p:spPr bwMode="auto">
          <a:xfrm>
            <a:off x="533400" y="533400"/>
            <a:ext cx="8305800" cy="583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3200" b="1" dirty="0" err="1"/>
              <a:t>Langkah</a:t>
            </a:r>
            <a:r>
              <a:rPr lang="en-US" altLang="id-ID" sz="3200" b="1" dirty="0"/>
              <a:t> </a:t>
            </a:r>
            <a:r>
              <a:rPr lang="en-US" altLang="id-ID" sz="3200" b="1" dirty="0" err="1"/>
              <a:t>Penyelesaian</a:t>
            </a:r>
            <a:endParaRPr lang="en-US" altLang="id-ID" sz="3200" b="1" dirty="0"/>
          </a:p>
          <a:p>
            <a:pPr eaLnBrk="1" hangingPunct="1"/>
            <a:endParaRPr lang="en-US" altLang="id-ID" sz="2800" b="1" dirty="0"/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id-ID" sz="3200" b="1" dirty="0"/>
              <a:t>1. </a:t>
            </a:r>
            <a:r>
              <a:rPr lang="en-US" altLang="id-ID" sz="3200" b="1" dirty="0" err="1"/>
              <a:t>Elemen-elemen</a:t>
            </a:r>
            <a:r>
              <a:rPr lang="en-US" altLang="id-ID" sz="3200" b="1" dirty="0"/>
              <a:t> </a:t>
            </a:r>
            <a:r>
              <a:rPr lang="en-US" altLang="id-ID" sz="3200" b="1" dirty="0" err="1"/>
              <a:t>pada</a:t>
            </a:r>
            <a:r>
              <a:rPr lang="en-US" altLang="id-ID" sz="3200" b="1" dirty="0"/>
              <a:t> diagonal </a:t>
            </a:r>
            <a:r>
              <a:rPr lang="en-US" altLang="id-ID" sz="3200" b="1" dirty="0" err="1"/>
              <a:t>utama</a:t>
            </a:r>
            <a:r>
              <a:rPr lang="en-US" altLang="id-ID" sz="3200" b="1" dirty="0"/>
              <a:t> </a:t>
            </a:r>
            <a:r>
              <a:rPr lang="en-US" altLang="id-ID" sz="3200" b="1" dirty="0" err="1"/>
              <a:t>dipertukarkan</a:t>
            </a:r>
            <a:endParaRPr lang="en-US" altLang="id-ID" sz="3200" b="1" dirty="0"/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id-ID" sz="3200" b="1" dirty="0"/>
              <a:t>2. </a:t>
            </a:r>
            <a:r>
              <a:rPr lang="en-US" altLang="id-ID" sz="3200" b="1" dirty="0" err="1"/>
              <a:t>Tanda</a:t>
            </a:r>
            <a:r>
              <a:rPr lang="en-US" altLang="id-ID" sz="3200" b="1" dirty="0"/>
              <a:t> </a:t>
            </a:r>
            <a:r>
              <a:rPr lang="en-US" altLang="id-ID" sz="3200" b="1" dirty="0" err="1"/>
              <a:t>elemen-elemen</a:t>
            </a:r>
            <a:r>
              <a:rPr lang="en-US" altLang="id-ID" sz="3200" b="1" dirty="0"/>
              <a:t>  </a:t>
            </a:r>
            <a:r>
              <a:rPr lang="en-US" altLang="id-ID" sz="3200" b="1" dirty="0" err="1"/>
              <a:t>pada</a:t>
            </a:r>
            <a:r>
              <a:rPr lang="en-US" altLang="id-ID" sz="3200" b="1" dirty="0"/>
              <a:t> diagonal </a:t>
            </a:r>
            <a:r>
              <a:rPr lang="en-US" altLang="id-ID" sz="3200" b="1" dirty="0" err="1"/>
              <a:t>samping</a:t>
            </a:r>
            <a:r>
              <a:rPr lang="en-US" altLang="id-ID" sz="3200" b="1" dirty="0"/>
              <a:t> </a:t>
            </a:r>
            <a:r>
              <a:rPr lang="en-US" altLang="id-ID" sz="3200" b="1" dirty="0" err="1"/>
              <a:t>diubah</a:t>
            </a:r>
            <a:r>
              <a:rPr lang="en-US" altLang="id-ID" sz="3200" b="1" dirty="0"/>
              <a:t>. </a:t>
            </a:r>
            <a:r>
              <a:rPr lang="en-US" altLang="id-ID" sz="3200" b="1" dirty="0" err="1"/>
              <a:t>Jika</a:t>
            </a:r>
            <a:r>
              <a:rPr lang="en-US" altLang="id-ID" sz="3200" b="1" dirty="0"/>
              <a:t> </a:t>
            </a:r>
            <a:r>
              <a:rPr lang="en-US" altLang="id-ID" sz="3200" b="1" dirty="0" err="1"/>
              <a:t>elemen</a:t>
            </a:r>
            <a:r>
              <a:rPr lang="en-US" altLang="id-ID" sz="3200" b="1" dirty="0"/>
              <a:t> </a:t>
            </a:r>
            <a:r>
              <a:rPr lang="en-US" altLang="id-ID" sz="3200" b="1" dirty="0" err="1"/>
              <a:t>itu</a:t>
            </a:r>
            <a:r>
              <a:rPr lang="en-US" altLang="id-ID" sz="3200" b="1" dirty="0"/>
              <a:t>  (+) </a:t>
            </a:r>
            <a:r>
              <a:rPr lang="en-US" altLang="id-ID" sz="3200" b="1" dirty="0" err="1"/>
              <a:t>diubah</a:t>
            </a:r>
            <a:r>
              <a:rPr lang="en-US" altLang="id-ID" sz="3200" b="1" dirty="0"/>
              <a:t> </a:t>
            </a:r>
            <a:r>
              <a:rPr lang="en-US" altLang="id-ID" sz="3200" b="1" dirty="0" err="1"/>
              <a:t>menjadi</a:t>
            </a:r>
            <a:r>
              <a:rPr lang="en-US" altLang="id-ID" sz="3200" b="1" dirty="0"/>
              <a:t>  (-) </a:t>
            </a:r>
            <a:r>
              <a:rPr lang="en-US" altLang="id-ID" sz="3200" b="1" dirty="0" err="1"/>
              <a:t>dan</a:t>
            </a:r>
            <a:r>
              <a:rPr lang="en-US" altLang="id-ID" sz="3200" b="1" dirty="0"/>
              <a:t> </a:t>
            </a:r>
            <a:r>
              <a:rPr lang="en-US" altLang="id-ID" sz="3200" b="1" dirty="0" err="1"/>
              <a:t>jika</a:t>
            </a:r>
            <a:r>
              <a:rPr lang="en-US" altLang="id-ID" sz="3200" b="1" dirty="0"/>
              <a:t> </a:t>
            </a:r>
            <a:r>
              <a:rPr lang="en-US" altLang="id-ID" sz="3200" b="1" dirty="0" err="1"/>
              <a:t>elemen</a:t>
            </a:r>
            <a:r>
              <a:rPr lang="en-US" altLang="id-ID" sz="3200" b="1" dirty="0"/>
              <a:t> </a:t>
            </a:r>
            <a:r>
              <a:rPr lang="en-US" altLang="id-ID" sz="3200" b="1" dirty="0" err="1"/>
              <a:t>itu</a:t>
            </a:r>
            <a:r>
              <a:rPr lang="en-US" altLang="id-ID" sz="3200" b="1" dirty="0"/>
              <a:t>  (-)  </a:t>
            </a:r>
            <a:r>
              <a:rPr lang="en-US" altLang="id-ID" sz="3200" b="1" dirty="0" err="1"/>
              <a:t>diganti</a:t>
            </a:r>
            <a:r>
              <a:rPr lang="en-US" altLang="id-ID" sz="3200" b="1" dirty="0"/>
              <a:t> (+)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id-ID" sz="3200" b="1" dirty="0"/>
              <a:t>3. </a:t>
            </a:r>
            <a:r>
              <a:rPr lang="en-US" altLang="id-ID" sz="3200" b="1" dirty="0" err="1"/>
              <a:t>Matriks</a:t>
            </a:r>
            <a:r>
              <a:rPr lang="en-US" altLang="id-ID" sz="3200" b="1" dirty="0"/>
              <a:t> yang </a:t>
            </a:r>
            <a:r>
              <a:rPr lang="en-US" altLang="id-ID" sz="3200" b="1" dirty="0" err="1"/>
              <a:t>diperoleh</a:t>
            </a:r>
            <a:r>
              <a:rPr lang="en-US" altLang="id-ID" sz="3200" b="1" dirty="0"/>
              <a:t> </a:t>
            </a:r>
            <a:r>
              <a:rPr lang="en-US" altLang="id-ID" sz="3200" b="1" dirty="0" err="1"/>
              <a:t>pada</a:t>
            </a:r>
            <a:r>
              <a:rPr lang="en-US" altLang="id-ID" sz="3200" b="1" dirty="0"/>
              <a:t> </a:t>
            </a:r>
            <a:r>
              <a:rPr lang="en-US" altLang="id-ID" sz="3200" b="1" dirty="0" err="1"/>
              <a:t>langkah</a:t>
            </a:r>
            <a:r>
              <a:rPr lang="en-US" altLang="id-ID" sz="3200" b="1" dirty="0"/>
              <a:t> 1 </a:t>
            </a:r>
            <a:r>
              <a:rPr lang="en-US" altLang="id-ID" sz="3200" b="1" dirty="0" err="1"/>
              <a:t>dan</a:t>
            </a:r>
            <a:r>
              <a:rPr lang="en-US" altLang="id-ID" sz="3200" b="1" dirty="0"/>
              <a:t> 2 di </a:t>
            </a:r>
            <a:r>
              <a:rPr lang="en-US" altLang="id-ID" sz="3200" b="1" dirty="0" err="1"/>
              <a:t>atas</a:t>
            </a:r>
            <a:r>
              <a:rPr lang="en-US" altLang="id-ID" sz="3200" b="1" dirty="0"/>
              <a:t> </a:t>
            </a:r>
            <a:r>
              <a:rPr lang="en-US" altLang="id-ID" sz="3200" b="1" dirty="0" err="1"/>
              <a:t>kemudian</a:t>
            </a:r>
            <a:r>
              <a:rPr lang="en-US" altLang="id-ID" sz="3200" b="1" dirty="0"/>
              <a:t>  </a:t>
            </a:r>
            <a:r>
              <a:rPr lang="en-US" altLang="id-ID" sz="3200" b="1" dirty="0" err="1"/>
              <a:t>dibagi</a:t>
            </a:r>
            <a:r>
              <a:rPr lang="en-US" altLang="id-ID" sz="3200" b="1" dirty="0"/>
              <a:t> </a:t>
            </a:r>
            <a:r>
              <a:rPr lang="en-US" altLang="id-ID" sz="3200" b="1" dirty="0" err="1"/>
              <a:t>dengan</a:t>
            </a:r>
            <a:r>
              <a:rPr lang="en-US" altLang="id-ID" sz="3200" b="1" dirty="0"/>
              <a:t>  </a:t>
            </a:r>
            <a:r>
              <a:rPr lang="en-US" altLang="id-ID" sz="3200" b="1" dirty="0" err="1"/>
              <a:t>determinan</a:t>
            </a:r>
            <a:r>
              <a:rPr lang="en-US" altLang="id-ID" sz="3200" b="1" dirty="0"/>
              <a:t>  </a:t>
            </a:r>
            <a:r>
              <a:rPr lang="en-US" altLang="id-ID" sz="3200" b="1" dirty="0" err="1"/>
              <a:t>matriks</a:t>
            </a:r>
            <a:r>
              <a:rPr lang="en-US" altLang="id-ID" sz="3200" b="1" dirty="0"/>
              <a:t> </a:t>
            </a:r>
            <a:r>
              <a:rPr lang="en-US" altLang="id-ID" sz="3200" b="1" dirty="0" err="1"/>
              <a:t>persegi</a:t>
            </a:r>
            <a:r>
              <a:rPr lang="en-US" altLang="id-ID" sz="3200" b="1" dirty="0"/>
              <a:t> </a:t>
            </a:r>
            <a:r>
              <a:rPr lang="en-US" altLang="id-ID" sz="3200" b="1" dirty="0" err="1"/>
              <a:t>awal</a:t>
            </a:r>
            <a:r>
              <a:rPr lang="en-US" altLang="id-ID" sz="32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05459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TextBox 4"/>
          <p:cNvSpPr txBox="1">
            <a:spLocks noChangeArrowheads="1"/>
          </p:cNvSpPr>
          <p:nvPr/>
        </p:nvSpPr>
        <p:spPr bwMode="auto">
          <a:xfrm>
            <a:off x="457200" y="685800"/>
            <a:ext cx="8001000" cy="612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800" b="1"/>
              <a:t>Tentukanlah invers matriks berikut ini.</a:t>
            </a:r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r>
              <a:rPr lang="en-US" altLang="id-ID" sz="2800" b="1"/>
              <a:t>Jawab: </a:t>
            </a:r>
          </a:p>
          <a:p>
            <a:pPr eaLnBrk="1" hangingPunct="1"/>
            <a:endParaRPr lang="en-US" altLang="id-ID" sz="2800" b="1"/>
          </a:p>
          <a:p>
            <a:pPr eaLnBrk="1" hangingPunct="1"/>
            <a:r>
              <a:rPr lang="en-US" altLang="id-ID" sz="2800" b="1"/>
              <a:t>Det  A =</a:t>
            </a:r>
          </a:p>
          <a:p>
            <a:pPr eaLnBrk="1" hangingPunct="1"/>
            <a:endParaRPr lang="en-US" altLang="id-ID" sz="2800" b="1"/>
          </a:p>
          <a:p>
            <a:pPr eaLnBrk="1" hangingPunct="1"/>
            <a:r>
              <a:rPr lang="en-US" altLang="id-ID" sz="2800" b="1"/>
              <a:t>Karena  det A≠ 0 maka  matriks  A mempunyai invers.  Invers dari A adalah</a:t>
            </a:r>
          </a:p>
          <a:p>
            <a:pPr eaLnBrk="1" hangingPunct="1"/>
            <a:endParaRPr lang="en-US" altLang="id-ID" sz="2800" b="1"/>
          </a:p>
          <a:p>
            <a:pPr eaLnBrk="1" hangingPunct="1"/>
            <a:r>
              <a:rPr lang="en-US" altLang="id-ID" sz="2800" b="1"/>
              <a:t> </a:t>
            </a:r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</p:txBody>
      </p:sp>
      <p:graphicFrame>
        <p:nvGraphicFramePr>
          <p:cNvPr id="2050" name="Object 5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2" name="Equation" r:id="rId3" imgW="914400" imgH="215640" progId="Equation.3">
                  <p:embed/>
                </p:oleObj>
              </mc:Choice>
              <mc:Fallback>
                <p:oleObj name="Equation" r:id="rId3" imgW="9144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6"/>
          <p:cNvGraphicFramePr>
            <a:graphicFrameLocks noChangeAspect="1"/>
          </p:cNvGraphicFramePr>
          <p:nvPr/>
        </p:nvGraphicFramePr>
        <p:xfrm>
          <a:off x="685800" y="1219200"/>
          <a:ext cx="18288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3" name="Equation" r:id="rId5" imgW="850680" imgH="457200" progId="Equation.3">
                  <p:embed/>
                </p:oleObj>
              </mc:Choice>
              <mc:Fallback>
                <p:oleObj name="Equation" r:id="rId5" imgW="8506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219200"/>
                        <a:ext cx="18288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7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4" name="Equation" r:id="rId7" imgW="914400" imgH="215640" progId="Equation.3">
                  <p:embed/>
                </p:oleObj>
              </mc:Choice>
              <mc:Fallback>
                <p:oleObj name="Equation" r:id="rId7" imgW="9144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8"/>
          <p:cNvGraphicFramePr>
            <a:graphicFrameLocks noChangeAspect="1"/>
          </p:cNvGraphicFramePr>
          <p:nvPr/>
        </p:nvGraphicFramePr>
        <p:xfrm>
          <a:off x="2209800" y="2895600"/>
          <a:ext cx="51816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5" name="Equation" r:id="rId8" imgW="2412720" imgH="457200" progId="Equation.3">
                  <p:embed/>
                </p:oleObj>
              </mc:Choice>
              <mc:Fallback>
                <p:oleObj name="Equation" r:id="rId8" imgW="24127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895600"/>
                        <a:ext cx="51816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9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6" name="Equation" r:id="rId10" imgW="914400" imgH="215640" progId="Equation.3">
                  <p:embed/>
                </p:oleObj>
              </mc:Choice>
              <mc:Fallback>
                <p:oleObj name="Equation" r:id="rId10" imgW="9144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10"/>
          <p:cNvGraphicFramePr>
            <a:graphicFrameLocks noChangeAspect="1"/>
          </p:cNvGraphicFramePr>
          <p:nvPr/>
        </p:nvGraphicFramePr>
        <p:xfrm>
          <a:off x="1143000" y="5257800"/>
          <a:ext cx="40386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7" name="Equation" r:id="rId11" imgW="1701720" imgH="482400" progId="Equation.3">
                  <p:embed/>
                </p:oleObj>
              </mc:Choice>
              <mc:Fallback>
                <p:oleObj name="Equation" r:id="rId11" imgW="170172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257800"/>
                        <a:ext cx="403860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689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Box 5"/>
          <p:cNvSpPr txBox="1">
            <a:spLocks noChangeArrowheads="1"/>
          </p:cNvSpPr>
          <p:nvPr/>
        </p:nvSpPr>
        <p:spPr bwMode="auto">
          <a:xfrm>
            <a:off x="-108520" y="476672"/>
            <a:ext cx="8839200" cy="612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en-US" altLang="id-ID" sz="2800" b="1" dirty="0" err="1"/>
              <a:t>Menentukan</a:t>
            </a:r>
            <a:r>
              <a:rPr lang="en-US" altLang="id-ID" sz="2800" b="1" dirty="0"/>
              <a:t> invers </a:t>
            </a:r>
            <a:r>
              <a:rPr lang="en-US" altLang="id-ID" sz="2800" b="1" dirty="0" err="1"/>
              <a:t>suatu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matriks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berordo</a:t>
            </a:r>
            <a:r>
              <a:rPr lang="en-US" altLang="id-ID" sz="2800" b="1" dirty="0"/>
              <a:t> 3x3</a:t>
            </a:r>
          </a:p>
          <a:p>
            <a:pPr eaLnBrk="1" hangingPunct="1">
              <a:buFontTx/>
              <a:buAutoNum type="alphaLcPeriod"/>
            </a:pPr>
            <a:r>
              <a:rPr lang="en-US" altLang="id-ID" sz="2800" b="1" dirty="0" err="1"/>
              <a:t>Pengertian</a:t>
            </a:r>
            <a:r>
              <a:rPr lang="en-US" altLang="id-ID" sz="2800" b="1" dirty="0"/>
              <a:t> Minor</a:t>
            </a:r>
          </a:p>
          <a:p>
            <a:pPr eaLnBrk="1" hangingPunct="1"/>
            <a:r>
              <a:rPr lang="en-US" altLang="id-ID" sz="2800" b="1" dirty="0"/>
              <a:t>     </a:t>
            </a:r>
            <a:r>
              <a:rPr lang="en-US" altLang="id-ID" sz="2800" b="1" dirty="0" err="1"/>
              <a:t>Misalkan</a:t>
            </a:r>
            <a:r>
              <a:rPr lang="en-US" altLang="id-ID" sz="2800" b="1" dirty="0"/>
              <a:t>  A </a:t>
            </a:r>
            <a:r>
              <a:rPr lang="en-US" altLang="id-ID" sz="2800" b="1" dirty="0" err="1"/>
              <a:t>adalah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matriks</a:t>
            </a:r>
            <a:r>
              <a:rPr lang="en-US" altLang="id-ID" sz="2800" b="1" dirty="0"/>
              <a:t>  </a:t>
            </a:r>
            <a:r>
              <a:rPr lang="en-US" altLang="id-ID" sz="2800" b="1" dirty="0" err="1"/>
              <a:t>persegi</a:t>
            </a:r>
            <a:r>
              <a:rPr lang="en-US" altLang="id-ID" sz="2800" b="1" dirty="0"/>
              <a:t>  </a:t>
            </a:r>
            <a:r>
              <a:rPr lang="en-US" altLang="id-ID" sz="2800" b="1" dirty="0" err="1"/>
              <a:t>berordo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tiga</a:t>
            </a:r>
            <a:r>
              <a:rPr lang="en-US" altLang="id-ID" sz="2800" b="1" dirty="0"/>
              <a:t> yang </a:t>
            </a:r>
            <a:r>
              <a:rPr lang="en-US" altLang="id-ID" sz="2800" b="1" dirty="0" err="1"/>
              <a:t>disajikan</a:t>
            </a:r>
            <a:r>
              <a:rPr lang="en-US" altLang="id-ID" sz="2800" b="1" dirty="0"/>
              <a:t>  </a:t>
            </a:r>
            <a:r>
              <a:rPr lang="en-US" altLang="id-ID" sz="2800" b="1" dirty="0" err="1"/>
              <a:t>dalam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bentuk</a:t>
            </a:r>
            <a:r>
              <a:rPr lang="en-US" altLang="id-ID" sz="2800" b="1" dirty="0"/>
              <a:t>:</a:t>
            </a:r>
          </a:p>
          <a:p>
            <a:pPr eaLnBrk="1" hangingPunct="1"/>
            <a:endParaRPr lang="en-US" altLang="id-ID" sz="2800" b="1" dirty="0"/>
          </a:p>
          <a:p>
            <a:pPr eaLnBrk="1" hangingPunct="1"/>
            <a:endParaRPr lang="en-US" altLang="id-ID" sz="2800" b="1" dirty="0"/>
          </a:p>
          <a:p>
            <a:pPr eaLnBrk="1" hangingPunct="1"/>
            <a:endParaRPr lang="en-US" altLang="id-ID" sz="2800" b="1" dirty="0"/>
          </a:p>
          <a:p>
            <a:pPr eaLnBrk="1" hangingPunct="1"/>
            <a:endParaRPr lang="en-US" altLang="id-ID" sz="2800" b="1" dirty="0"/>
          </a:p>
          <a:p>
            <a:pPr eaLnBrk="1" hangingPunct="1"/>
            <a:endParaRPr lang="en-US" altLang="id-ID" sz="2800" b="1" dirty="0"/>
          </a:p>
          <a:p>
            <a:pPr eaLnBrk="1" hangingPunct="1"/>
            <a:r>
              <a:rPr lang="en-US" altLang="id-ID" sz="2800" b="1" dirty="0"/>
              <a:t>     </a:t>
            </a:r>
            <a:r>
              <a:rPr lang="en-US" altLang="id-ID" sz="2800" b="1" dirty="0" err="1"/>
              <a:t>Jika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elemen-elemen</a:t>
            </a:r>
            <a:r>
              <a:rPr lang="en-US" altLang="id-ID" sz="2800" b="1" dirty="0"/>
              <a:t> yang </a:t>
            </a:r>
            <a:r>
              <a:rPr lang="en-US" altLang="id-ID" sz="2800" b="1" dirty="0" err="1"/>
              <a:t>terletak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pada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baris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ke</a:t>
            </a:r>
            <a:r>
              <a:rPr lang="en-US" altLang="id-ID" sz="2800" b="1" dirty="0"/>
              <a:t> –</a:t>
            </a:r>
            <a:r>
              <a:rPr lang="en-US" altLang="id-ID" sz="2800" b="1" dirty="0" err="1"/>
              <a:t>i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dan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kolom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ke</a:t>
            </a:r>
            <a:r>
              <a:rPr lang="en-US" altLang="id-ID" sz="2800" b="1" dirty="0"/>
              <a:t>-j </a:t>
            </a:r>
            <a:r>
              <a:rPr lang="en-US" altLang="id-ID" sz="2800" b="1" dirty="0" err="1"/>
              <a:t>dari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matrisk</a:t>
            </a:r>
            <a:r>
              <a:rPr lang="en-US" altLang="id-ID" sz="2800" b="1" dirty="0"/>
              <a:t>  A </a:t>
            </a:r>
            <a:r>
              <a:rPr lang="en-US" altLang="id-ID" sz="2800" b="1" dirty="0" err="1"/>
              <a:t>itu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dihapuskan</a:t>
            </a:r>
            <a:r>
              <a:rPr lang="en-US" altLang="id-ID" sz="2800" b="1" dirty="0"/>
              <a:t>, </a:t>
            </a:r>
            <a:r>
              <a:rPr lang="en-US" altLang="id-ID" sz="2800" b="1" dirty="0" err="1"/>
              <a:t>maka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diperoleh</a:t>
            </a:r>
            <a:r>
              <a:rPr lang="en-US" altLang="id-ID" sz="2800" b="1" dirty="0"/>
              <a:t>  </a:t>
            </a:r>
            <a:r>
              <a:rPr lang="en-US" altLang="id-ID" sz="2800" b="1" dirty="0" err="1"/>
              <a:t>matriks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berordo</a:t>
            </a:r>
            <a:r>
              <a:rPr lang="en-US" altLang="id-ID" sz="2800" b="1" dirty="0"/>
              <a:t> 2 x 2.</a:t>
            </a:r>
          </a:p>
          <a:p>
            <a:pPr eaLnBrk="1" hangingPunct="1"/>
            <a:endParaRPr lang="en-US" altLang="id-ID" sz="2800" b="1" dirty="0"/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4" name="Equation" r:id="rId3" imgW="914400" imgH="215640" progId="Equation.3">
                  <p:embed/>
                </p:oleObj>
              </mc:Choice>
              <mc:Fallback>
                <p:oleObj name="Equation" r:id="rId3" imgW="9144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8957390"/>
              </p:ext>
            </p:extLst>
          </p:nvPr>
        </p:nvGraphicFramePr>
        <p:xfrm>
          <a:off x="1763688" y="2392288"/>
          <a:ext cx="337820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5" name="Equation" r:id="rId5" imgW="1269720" imgH="711000" progId="Equation.3">
                  <p:embed/>
                </p:oleObj>
              </mc:Choice>
              <mc:Fallback>
                <p:oleObj name="Equation" r:id="rId5" imgW="126972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2392288"/>
                        <a:ext cx="3378200" cy="182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53218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TextBox 4"/>
          <p:cNvSpPr txBox="1">
            <a:spLocks noChangeArrowheads="1"/>
          </p:cNvSpPr>
          <p:nvPr/>
        </p:nvSpPr>
        <p:spPr bwMode="auto">
          <a:xfrm>
            <a:off x="539552" y="692696"/>
            <a:ext cx="8001000" cy="606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id-ID" sz="2800" b="1" dirty="0" err="1"/>
              <a:t>Determinan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dari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matriks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persegi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berordo</a:t>
            </a:r>
            <a:r>
              <a:rPr lang="en-US" altLang="id-ID" sz="2800" b="1" dirty="0"/>
              <a:t> 2 x 2 yang </a:t>
            </a:r>
            <a:r>
              <a:rPr lang="en-US" altLang="id-ID" sz="2800" b="1" dirty="0" err="1"/>
              <a:t>diperoleh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itu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dinamakan</a:t>
            </a:r>
            <a:r>
              <a:rPr lang="en-US" altLang="id-ID" sz="2800" b="1" dirty="0"/>
              <a:t> minor </a:t>
            </a:r>
            <a:r>
              <a:rPr lang="en-US" altLang="id-ID" sz="2800" b="1" dirty="0" err="1"/>
              <a:t>dari</a:t>
            </a:r>
            <a:r>
              <a:rPr lang="en-US" altLang="id-ID" sz="2800" b="1" dirty="0"/>
              <a:t>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id-ID" sz="2800" b="1" dirty="0" err="1"/>
              <a:t>matriks</a:t>
            </a:r>
            <a:r>
              <a:rPr lang="en-US" altLang="id-ID" sz="2800" b="1" dirty="0"/>
              <a:t>  A, </a:t>
            </a:r>
            <a:r>
              <a:rPr lang="en-US" altLang="id-ID" sz="2800" b="1" dirty="0" err="1"/>
              <a:t>dilambangkan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dengan</a:t>
            </a:r>
            <a:r>
              <a:rPr lang="en-US" altLang="id-ID" sz="2800" b="1" dirty="0"/>
              <a:t>  |</a:t>
            </a:r>
            <a:r>
              <a:rPr lang="en-US" altLang="id-ID" sz="2800" b="1" dirty="0" err="1"/>
              <a:t>M</a:t>
            </a:r>
            <a:r>
              <a:rPr lang="en-US" altLang="id-ID" sz="2800" b="1" baseline="-25000" dirty="0" err="1"/>
              <a:t>ij</a:t>
            </a:r>
            <a:r>
              <a:rPr lang="en-US" altLang="id-ID" sz="2800" b="1" dirty="0"/>
              <a:t>|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id-ID" sz="2800" b="1" dirty="0"/>
              <a:t>Minor </a:t>
            </a:r>
            <a:r>
              <a:rPr lang="en-US" altLang="id-ID" sz="2800" b="1" dirty="0" err="1"/>
              <a:t>dari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determinan</a:t>
            </a:r>
            <a:r>
              <a:rPr lang="en-US" altLang="id-ID" sz="2800" b="1" dirty="0"/>
              <a:t>  </a:t>
            </a:r>
            <a:r>
              <a:rPr lang="en-US" altLang="id-ID" sz="2800" b="1" dirty="0" err="1"/>
              <a:t>matriks</a:t>
            </a:r>
            <a:r>
              <a:rPr lang="en-US" altLang="id-ID" sz="2800" b="1" dirty="0"/>
              <a:t> A </a:t>
            </a:r>
            <a:r>
              <a:rPr lang="en-US" altLang="id-ID" sz="2800" b="1" dirty="0" err="1"/>
              <a:t>disebut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sebagai</a:t>
            </a:r>
            <a:r>
              <a:rPr lang="en-US" altLang="id-ID" sz="2800" b="1" dirty="0"/>
              <a:t>  minor  </a:t>
            </a:r>
            <a:r>
              <a:rPr lang="en-US" altLang="id-ID" sz="2800" b="1" dirty="0" err="1"/>
              <a:t>a</a:t>
            </a:r>
            <a:r>
              <a:rPr lang="en-US" altLang="id-ID" sz="2800" b="1" baseline="-25000" dirty="0" err="1"/>
              <a:t>ij</a:t>
            </a:r>
            <a:r>
              <a:rPr lang="en-US" altLang="id-ID" sz="2800" b="1" dirty="0"/>
              <a:t>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id-ID" sz="2800" b="1" dirty="0" err="1"/>
              <a:t>Contoh</a:t>
            </a:r>
            <a:r>
              <a:rPr lang="en-US" altLang="id-ID" sz="2800" b="1" dirty="0"/>
              <a:t>: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endParaRPr lang="en-US" altLang="id-ID" sz="2800" b="1" dirty="0"/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id-ID" sz="2800" b="1" dirty="0" err="1"/>
              <a:t>Diketahui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matriks</a:t>
            </a:r>
            <a:r>
              <a:rPr lang="en-US" altLang="id-ID" sz="2800" b="1" dirty="0"/>
              <a:t> A  =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endParaRPr lang="en-US" altLang="id-ID" sz="2800" b="1" dirty="0"/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id-ID" sz="2800" b="1" dirty="0" err="1"/>
              <a:t>Tentukanlah</a:t>
            </a:r>
            <a:r>
              <a:rPr lang="en-US" altLang="id-ID" sz="2800" b="1" dirty="0"/>
              <a:t> minor-minor </a:t>
            </a:r>
            <a:r>
              <a:rPr lang="en-US" altLang="id-ID" sz="2800" b="1" dirty="0" err="1"/>
              <a:t>dari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matriks</a:t>
            </a:r>
            <a:r>
              <a:rPr lang="en-US" altLang="id-ID" sz="2800" b="1" dirty="0"/>
              <a:t> A.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endParaRPr lang="en-US" altLang="id-ID" sz="2800" b="1" dirty="0"/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/>
        </p:nvGraphicFramePr>
        <p:xfrm>
          <a:off x="4495800" y="3429000"/>
          <a:ext cx="2133600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name="Equation" r:id="rId3" imgW="672840" imgH="711000" progId="Equation.3">
                  <p:embed/>
                </p:oleObj>
              </mc:Choice>
              <mc:Fallback>
                <p:oleObj name="Equation" r:id="rId3" imgW="67284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3429000"/>
                        <a:ext cx="2133600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64725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7215</TotalTime>
  <Words>923</Words>
  <Application>Microsoft Office PowerPoint</Application>
  <PresentationFormat>On-screen Show (4:3)</PresentationFormat>
  <Paragraphs>197</Paragraphs>
  <Slides>28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7" baseType="lpstr">
      <vt:lpstr>Arial</vt:lpstr>
      <vt:lpstr>Bodoni MT Black</vt:lpstr>
      <vt:lpstr>Calibri</vt:lpstr>
      <vt:lpstr>Georgia</vt:lpstr>
      <vt:lpstr>Trebuchet MS</vt:lpstr>
      <vt:lpstr>Wingdings</vt:lpstr>
      <vt:lpstr>Wingdings 2</vt:lpstr>
      <vt:lpstr>Urban</vt:lpstr>
      <vt:lpstr>Equation</vt:lpstr>
      <vt:lpstr>Chapter 4</vt:lpstr>
      <vt:lpstr>Objective</vt:lpstr>
      <vt:lpstr>Definisi</vt:lpstr>
      <vt:lpstr>Contoh</vt:lpstr>
      <vt:lpstr>Invers Matriks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Chapter 5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chaerul anwar</cp:lastModifiedBy>
  <cp:revision>487</cp:revision>
  <dcterms:created xsi:type="dcterms:W3CDTF">2011-09-16T02:11:44Z</dcterms:created>
  <dcterms:modified xsi:type="dcterms:W3CDTF">2015-10-28T04:19:37Z</dcterms:modified>
</cp:coreProperties>
</file>