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1"/>
  </p:notesMasterIdLst>
  <p:sldIdLst>
    <p:sldId id="325" r:id="rId2"/>
    <p:sldId id="348" r:id="rId3"/>
    <p:sldId id="349" r:id="rId4"/>
    <p:sldId id="350" r:id="rId5"/>
    <p:sldId id="351" r:id="rId6"/>
    <p:sldId id="352" r:id="rId7"/>
    <p:sldId id="353" r:id="rId8"/>
    <p:sldId id="354" r:id="rId9"/>
    <p:sldId id="355" r:id="rId10"/>
    <p:sldId id="356" r:id="rId11"/>
    <p:sldId id="357" r:id="rId12"/>
    <p:sldId id="358" r:id="rId13"/>
    <p:sldId id="359" r:id="rId14"/>
    <p:sldId id="360" r:id="rId15"/>
    <p:sldId id="361" r:id="rId16"/>
    <p:sldId id="362" r:id="rId17"/>
    <p:sldId id="374" r:id="rId18"/>
    <p:sldId id="373" r:id="rId19"/>
    <p:sldId id="347" r:id="rId20"/>
  </p:sldIdLst>
  <p:sldSz cx="9144000" cy="6858000" type="screen4x3"/>
  <p:notesSz cx="6858000" cy="9144000"/>
  <p:defaultTextStyle>
    <a:defPPr>
      <a:defRPr lang="id-ID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78391" autoAdjust="0"/>
  </p:normalViewPr>
  <p:slideViewPr>
    <p:cSldViewPr>
      <p:cViewPr varScale="1">
        <p:scale>
          <a:sx n="65" d="100"/>
          <a:sy n="65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pPr/>
              <a:t>21/10/2015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fld id="{E6C7EE37-ABFF-4628-BB22-B455B9FE39E0}" type="slidenum">
              <a:rPr lang="en-US" altLang="id-ID" sz="1200">
                <a:latin typeface="Arial" panose="020B0604020202020204" pitchFamily="34" charset="0"/>
              </a:rPr>
              <a:pPr eaLnBrk="1" hangingPunct="1"/>
              <a:t>3</a:t>
            </a:fld>
            <a:endParaRPr lang="en-US" altLang="id-ID" sz="1200">
              <a:latin typeface="Arial" panose="020B0604020202020204" pitchFamily="34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id-ID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2244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fld id="{B0CE8B31-E8DE-45CD-BC29-45FE52C12507}" type="slidenum">
              <a:rPr lang="en-US" altLang="id-ID" sz="1200">
                <a:latin typeface="Arial" panose="020B0604020202020204" pitchFamily="34" charset="0"/>
              </a:rPr>
              <a:pPr eaLnBrk="1" hangingPunct="1"/>
              <a:t>12</a:t>
            </a:fld>
            <a:endParaRPr lang="en-US" altLang="id-ID" sz="1200">
              <a:latin typeface="Arial" panose="020B0604020202020204" pitchFamily="34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8469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fld id="{D1BE4B21-0BF6-4380-BBBA-19FCBF82AAA8}" type="slidenum">
              <a:rPr lang="en-US" altLang="id-ID" sz="1200">
                <a:latin typeface="Arial" panose="020B0604020202020204" pitchFamily="34" charset="0"/>
              </a:rPr>
              <a:pPr eaLnBrk="1" hangingPunct="1"/>
              <a:t>13</a:t>
            </a:fld>
            <a:endParaRPr lang="en-US" altLang="id-ID" sz="1200">
              <a:latin typeface="Arial" panose="020B0604020202020204" pitchFamily="34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5025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fld id="{B6FCE3B9-5F2F-46FF-9586-3EED991F972B}" type="slidenum">
              <a:rPr lang="en-US" altLang="id-ID" sz="1200">
                <a:latin typeface="Arial" panose="020B0604020202020204" pitchFamily="34" charset="0"/>
              </a:rPr>
              <a:pPr eaLnBrk="1" hangingPunct="1"/>
              <a:t>14</a:t>
            </a:fld>
            <a:endParaRPr lang="en-US" altLang="id-ID" sz="1200">
              <a:latin typeface="Arial" panose="020B0604020202020204" pitchFamily="34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1202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fld id="{C5EF4C00-03FA-4B17-A8E6-C6EE330B4236}" type="slidenum">
              <a:rPr lang="en-US" altLang="id-ID" sz="1200">
                <a:latin typeface="Arial" panose="020B0604020202020204" pitchFamily="34" charset="0"/>
              </a:rPr>
              <a:pPr eaLnBrk="1" hangingPunct="1"/>
              <a:t>15</a:t>
            </a:fld>
            <a:endParaRPr lang="en-US" altLang="id-ID" sz="1200">
              <a:latin typeface="Arial" panose="020B0604020202020204" pitchFamily="34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7619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fld id="{5F0E5C49-2319-4513-A26D-6B242933D63B}" type="slidenum">
              <a:rPr lang="en-US" altLang="id-ID" sz="1200">
                <a:latin typeface="Arial" panose="020B0604020202020204" pitchFamily="34" charset="0"/>
              </a:rPr>
              <a:pPr eaLnBrk="1" hangingPunct="1"/>
              <a:t>16</a:t>
            </a:fld>
            <a:endParaRPr lang="en-US" altLang="id-ID" sz="1200">
              <a:latin typeface="Arial" panose="020B0604020202020204" pitchFamily="34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1063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fld id="{33F186D7-ADC9-4ECB-8A99-21CC4CC62ED0}" type="slidenum">
              <a:rPr lang="en-US" altLang="id-ID" sz="1200">
                <a:latin typeface="Arial" panose="020B0604020202020204" pitchFamily="34" charset="0"/>
              </a:rPr>
              <a:pPr eaLnBrk="1" hangingPunct="1"/>
              <a:t>17</a:t>
            </a:fld>
            <a:endParaRPr lang="en-US" altLang="id-ID" sz="1200">
              <a:latin typeface="Arial" panose="020B0604020202020204" pitchFamily="34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9490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fld id="{081A4AC9-253E-49C2-9996-C28B1D82D165}" type="slidenum">
              <a:rPr lang="en-US" altLang="id-ID" sz="1200">
                <a:latin typeface="Arial" panose="020B0604020202020204" pitchFamily="34" charset="0"/>
              </a:rPr>
              <a:pPr eaLnBrk="1" hangingPunct="1"/>
              <a:t>18</a:t>
            </a:fld>
            <a:endParaRPr lang="en-US" altLang="id-ID" sz="1200">
              <a:latin typeface="Arial" panose="020B0604020202020204" pitchFamily="34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589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fld id="{5FDB809D-D74E-4441-8B78-1BD517E9F94D}" type="slidenum">
              <a:rPr lang="en-US" altLang="id-ID" sz="1200">
                <a:latin typeface="Arial" panose="020B0604020202020204" pitchFamily="34" charset="0"/>
              </a:rPr>
              <a:pPr eaLnBrk="1" hangingPunct="1"/>
              <a:t>4</a:t>
            </a:fld>
            <a:endParaRPr lang="en-US" altLang="id-ID" sz="1200">
              <a:latin typeface="Arial" panose="020B0604020202020204" pitchFamily="34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730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fld id="{19732DAF-61CB-4CAD-B76B-1F27713C61CF}" type="slidenum">
              <a:rPr lang="en-US" altLang="id-ID" sz="1200">
                <a:latin typeface="Arial" panose="020B0604020202020204" pitchFamily="34" charset="0"/>
              </a:rPr>
              <a:pPr eaLnBrk="1" hangingPunct="1"/>
              <a:t>5</a:t>
            </a:fld>
            <a:endParaRPr lang="en-US" altLang="id-ID" sz="1200">
              <a:latin typeface="Arial" panose="020B0604020202020204" pitchFamily="34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790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fld id="{4A5AE7C4-8DEE-4C07-9387-F30875F10236}" type="slidenum">
              <a:rPr lang="en-US" altLang="id-ID" sz="1200">
                <a:latin typeface="Arial" panose="020B0604020202020204" pitchFamily="34" charset="0"/>
              </a:rPr>
              <a:pPr eaLnBrk="1" hangingPunct="1"/>
              <a:t>6</a:t>
            </a:fld>
            <a:endParaRPr lang="en-US" altLang="id-ID" sz="1200">
              <a:latin typeface="Arial" panose="020B0604020202020204" pitchFamily="34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274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fld id="{33F186D7-ADC9-4ECB-8A99-21CC4CC62ED0}" type="slidenum">
              <a:rPr lang="en-US" altLang="id-ID" sz="1200">
                <a:latin typeface="Arial" panose="020B0604020202020204" pitchFamily="34" charset="0"/>
              </a:rPr>
              <a:pPr eaLnBrk="1" hangingPunct="1"/>
              <a:t>7</a:t>
            </a:fld>
            <a:endParaRPr lang="en-US" altLang="id-ID" sz="1200">
              <a:latin typeface="Arial" panose="020B0604020202020204" pitchFamily="34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1313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fld id="{2FA019CF-1AF7-40DD-9410-04B885A81592}" type="slidenum">
              <a:rPr lang="en-US" altLang="id-ID" sz="1200">
                <a:latin typeface="Arial" panose="020B0604020202020204" pitchFamily="34" charset="0"/>
              </a:rPr>
              <a:pPr eaLnBrk="1" hangingPunct="1"/>
              <a:t>8</a:t>
            </a:fld>
            <a:endParaRPr lang="en-US" altLang="id-ID" sz="1200">
              <a:latin typeface="Arial" panose="020B0604020202020204" pitchFamily="34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655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fld id="{AEFCD727-E1D9-4F24-A72F-10277A2F822B}" type="slidenum">
              <a:rPr lang="en-US" altLang="id-ID" sz="1200">
                <a:latin typeface="Arial" panose="020B0604020202020204" pitchFamily="34" charset="0"/>
              </a:rPr>
              <a:pPr eaLnBrk="1" hangingPunct="1"/>
              <a:t>9</a:t>
            </a:fld>
            <a:endParaRPr lang="en-US" altLang="id-ID" sz="1200">
              <a:latin typeface="Arial" panose="020B0604020202020204" pitchFamily="34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5717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fld id="{1101FF6F-17BB-4CD3-8AD1-F8AAA8DECB5F}" type="slidenum">
              <a:rPr lang="en-US" altLang="id-ID" sz="1200">
                <a:latin typeface="Arial" panose="020B0604020202020204" pitchFamily="34" charset="0"/>
              </a:rPr>
              <a:pPr eaLnBrk="1" hangingPunct="1"/>
              <a:t>10</a:t>
            </a:fld>
            <a:endParaRPr lang="en-US" altLang="id-ID" sz="1200">
              <a:latin typeface="Arial" panose="020B0604020202020204" pitchFamily="34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8626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fld id="{F5CD7430-A305-4831-96E0-D83F9E0CED2B}" type="slidenum">
              <a:rPr lang="en-US" altLang="id-ID" sz="1200">
                <a:latin typeface="Arial" panose="020B0604020202020204" pitchFamily="34" charset="0"/>
              </a:rPr>
              <a:pPr eaLnBrk="1" hangingPunct="1"/>
              <a:t>11</a:t>
            </a:fld>
            <a:endParaRPr lang="en-US" altLang="id-ID" sz="1200">
              <a:latin typeface="Arial" panose="020B0604020202020204" pitchFamily="34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id-ID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172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21/10/2015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21/10/2015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21/10/2015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0312" y="6400800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21/10/2015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1325880" cy="457200"/>
          </a:xfrm>
        </p:spPr>
        <p:txBody>
          <a:bodyPr/>
          <a:lstStyle/>
          <a:p>
            <a:endParaRPr lang="id-ID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21/10/2015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21/10/2015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pPr/>
              <a:t>21/10/2015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21/10/2015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21/10/2015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21/10/2015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21/10/2015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pPr/>
              <a:t>21/10/2015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1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1.png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25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9.png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png"/><Relationship Id="rId5" Type="http://schemas.openxmlformats.org/officeDocument/2006/relationships/image" Target="../media/image10.wmf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en-US" sz="4000" dirty="0"/>
              <a:t>Chapter </a:t>
            </a:r>
            <a:r>
              <a:rPr lang="id-ID" sz="4000" dirty="0"/>
              <a:t>4</a:t>
            </a:r>
            <a:endParaRPr lang="en-US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id-ID" sz="2800" b="1" dirty="0" smtClean="0"/>
              <a:t>Determinan Matriks</a:t>
            </a:r>
            <a:endParaRPr lang="en-US" sz="2800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KOFAKTOR MATRIKS</a:t>
            </a:r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62000" y="1447800"/>
            <a:ext cx="80772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360363" indent="-360363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lvl="1" algn="just" eaLnBrk="1" hangingPunct="1">
              <a:buFont typeface="Wingdings" panose="05000000000000000000" pitchFamily="2" charset="2"/>
              <a:buChar char="q"/>
            </a:pPr>
            <a:r>
              <a:rPr lang="sv-SE" altLang="id-ID" sz="2400">
                <a:latin typeface="Palatino Linotype" panose="02040502050505030304" pitchFamily="18" charset="0"/>
              </a:rPr>
              <a:t>Kofaktor dari baris ke-i dan kolom ke-j dituliskan dengan</a:t>
            </a:r>
            <a:endParaRPr lang="id-ID" altLang="id-ID" sz="2400">
              <a:latin typeface="Palatino Linotype" panose="02040502050505030304" pitchFamily="18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endParaRPr lang="id-ID" altLang="id-ID" sz="2400">
              <a:latin typeface="Palatino Linotype" panose="02040502050505030304" pitchFamily="18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endParaRPr lang="id-ID" altLang="id-ID" sz="2400">
              <a:latin typeface="Palatino Linotype" panose="02040502050505030304" pitchFamily="18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r>
              <a:rPr lang="id-ID" altLang="id-ID" sz="2400">
                <a:latin typeface="Palatino Linotype" panose="02040502050505030304" pitchFamily="18" charset="0"/>
              </a:rPr>
              <a:t>Contoh :</a:t>
            </a:r>
          </a:p>
          <a:p>
            <a:pPr lvl="1" algn="just" eaLnBrk="1" hangingPunct="1"/>
            <a:r>
              <a:rPr lang="id-ID" altLang="id-ID" sz="2400">
                <a:latin typeface="Palatino Linotype" panose="02040502050505030304" pitchFamily="18" charset="0"/>
              </a:rPr>
              <a:t>	Kofaktor dari elemen a</a:t>
            </a:r>
            <a:r>
              <a:rPr lang="id-ID" altLang="id-ID" sz="1200">
                <a:latin typeface="Palatino Linotype" panose="02040502050505030304" pitchFamily="18" charset="0"/>
              </a:rPr>
              <a:t>11</a:t>
            </a:r>
            <a:endParaRPr lang="id-ID" altLang="id-ID" sz="2400">
              <a:latin typeface="Palatino Linotype" panose="02040502050505030304" pitchFamily="18" charset="0"/>
            </a:endParaRPr>
          </a:p>
          <a:p>
            <a:pPr lvl="1" algn="just" eaLnBrk="1" hangingPunct="1"/>
            <a:endParaRPr lang="id-ID" altLang="id-ID" sz="2400">
              <a:latin typeface="Palatino Linotype" panose="02040502050505030304" pitchFamily="18" charset="0"/>
            </a:endParaRPr>
          </a:p>
        </p:txBody>
      </p:sp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133600"/>
            <a:ext cx="22653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7526" name="Object 2"/>
          <p:cNvGraphicFramePr>
            <a:graphicFrameLocks noChangeAspect="1"/>
          </p:cNvGraphicFramePr>
          <p:nvPr/>
        </p:nvGraphicFramePr>
        <p:xfrm>
          <a:off x="1219200" y="3810000"/>
          <a:ext cx="304800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5" imgW="1523880" imgH="241200" progId="Equation.3">
                  <p:embed/>
                </p:oleObj>
              </mc:Choice>
              <mc:Fallback>
                <p:oleObj name="Equation" r:id="rId5" imgW="1523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810000"/>
                        <a:ext cx="3048000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7527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886200"/>
            <a:ext cx="25241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750303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12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107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107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107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1" grpId="0" animBg="1"/>
      <p:bldP spid="116746" grpId="0" animBg="1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TEOREMA LAPLACE</a:t>
            </a:r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62000" y="1447800"/>
            <a:ext cx="8077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360363" indent="-360363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lvl="1" algn="just" eaLnBrk="1" hangingPunct="1">
              <a:buFont typeface="Wingdings" panose="05000000000000000000" pitchFamily="2" charset="2"/>
              <a:buChar char="q"/>
            </a:pPr>
            <a:r>
              <a:rPr lang="sv-SE" altLang="id-ID" sz="2400">
                <a:latin typeface="Palatino Linotype" panose="02040502050505030304" pitchFamily="18" charset="0"/>
              </a:rPr>
              <a:t>Determinan dari suatu matriks sama dengan jumlah</a:t>
            </a:r>
            <a:r>
              <a:rPr lang="id-ID" altLang="id-ID" sz="2400">
                <a:latin typeface="Palatino Linotype" panose="02040502050505030304" pitchFamily="18" charset="0"/>
              </a:rPr>
              <a:t> </a:t>
            </a:r>
            <a:r>
              <a:rPr lang="sv-SE" altLang="id-ID" sz="2400">
                <a:latin typeface="Palatino Linotype" panose="02040502050505030304" pitchFamily="18" charset="0"/>
              </a:rPr>
              <a:t>perkalian elemen-elemen dari sembarang baris</a:t>
            </a:r>
            <a:r>
              <a:rPr lang="id-ID" altLang="id-ID" sz="2400">
                <a:latin typeface="Palatino Linotype" panose="02040502050505030304" pitchFamily="18" charset="0"/>
              </a:rPr>
              <a:t> </a:t>
            </a:r>
            <a:r>
              <a:rPr lang="sv-SE" altLang="id-ID" sz="2400">
                <a:latin typeface="Palatino Linotype" panose="02040502050505030304" pitchFamily="18" charset="0"/>
              </a:rPr>
              <a:t>atau kolom dengan kofaktor-kofaktornya</a:t>
            </a:r>
          </a:p>
        </p:txBody>
      </p:sp>
      <p:pic>
        <p:nvPicPr>
          <p:cNvPr id="137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743200"/>
            <a:ext cx="518160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3266682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12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13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1" grpId="0" animBg="1"/>
      <p:bldP spid="116746" grpId="0" animBg="1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TEOREMA LAPLACE</a:t>
            </a:r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62000" y="1447800"/>
            <a:ext cx="80772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360363" indent="-360363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lvl="1" algn="just" eaLnBrk="1" hangingPunct="1"/>
            <a:r>
              <a:rPr lang="sv-SE" altLang="id-ID" sz="2400" b="1">
                <a:solidFill>
                  <a:schemeClr val="tx2"/>
                </a:solidFill>
                <a:latin typeface="Palatino Linotype" panose="02040502050505030304" pitchFamily="18" charset="0"/>
              </a:rPr>
              <a:t>Determinan dengan Ekspansi Kofaktor Pada Baris</a:t>
            </a:r>
            <a:endParaRPr lang="id-ID" altLang="id-ID" sz="2400" b="1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r>
              <a:rPr lang="id-ID" altLang="id-ID" sz="2400">
                <a:latin typeface="Palatino Linotype" panose="02040502050505030304" pitchFamily="18" charset="0"/>
              </a:rPr>
              <a:t>Misalkan ada sebuah matriks A berordo 3x3</a:t>
            </a: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endParaRPr lang="id-ID" altLang="id-ID" sz="2400">
              <a:latin typeface="Palatino Linotype" panose="02040502050505030304" pitchFamily="18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endParaRPr lang="id-ID" altLang="id-ID" sz="2400">
              <a:latin typeface="Palatino Linotype" panose="02040502050505030304" pitchFamily="18" charset="0"/>
            </a:endParaRPr>
          </a:p>
          <a:p>
            <a:pPr lvl="1" algn="just" eaLnBrk="1" hangingPunct="1"/>
            <a:endParaRPr lang="id-ID" altLang="id-ID" sz="2400">
              <a:latin typeface="Palatino Linotype" panose="02040502050505030304" pitchFamily="18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r>
              <a:rPr lang="id-ID" altLang="id-ID" sz="2400">
                <a:latin typeface="Palatino Linotype" panose="02040502050505030304" pitchFamily="18" charset="0"/>
              </a:rPr>
              <a:t>D</a:t>
            </a:r>
            <a:r>
              <a:rPr lang="sv-SE" altLang="id-ID" sz="2400">
                <a:latin typeface="Palatino Linotype" panose="02040502050505030304" pitchFamily="18" charset="0"/>
              </a:rPr>
              <a:t>eterminan </a:t>
            </a:r>
            <a:r>
              <a:rPr lang="id-ID" altLang="id-ID" sz="2400">
                <a:latin typeface="Palatino Linotype" panose="02040502050505030304" pitchFamily="18" charset="0"/>
              </a:rPr>
              <a:t>Matriks </a:t>
            </a:r>
            <a:r>
              <a:rPr lang="sv-SE" altLang="id-ID" sz="2400">
                <a:latin typeface="Palatino Linotype" panose="02040502050505030304" pitchFamily="18" charset="0"/>
              </a:rPr>
              <a:t>A dengan metode ekspansi kofaktor baris</a:t>
            </a:r>
            <a:r>
              <a:rPr lang="id-ID" altLang="id-ID" sz="2400">
                <a:latin typeface="Palatino Linotype" panose="02040502050505030304" pitchFamily="18" charset="0"/>
              </a:rPr>
              <a:t> pertama</a:t>
            </a:r>
          </a:p>
          <a:p>
            <a:pPr lvl="1" algn="just" eaLnBrk="1" hangingPunct="1"/>
            <a:r>
              <a:rPr lang="id-ID" altLang="id-ID" sz="2400">
                <a:latin typeface="Palatino Linotype" panose="02040502050505030304" pitchFamily="18" charset="0"/>
              </a:rPr>
              <a:t>	|A|</a:t>
            </a:r>
          </a:p>
          <a:p>
            <a:pPr lvl="1" algn="just" eaLnBrk="1" hangingPunct="1"/>
            <a:r>
              <a:rPr lang="id-ID" altLang="id-ID" sz="2400">
                <a:latin typeface="Palatino Linotype" panose="02040502050505030304" pitchFamily="18" charset="0"/>
              </a:rPr>
              <a:t>	</a:t>
            </a:r>
            <a:endParaRPr lang="sv-SE" altLang="id-ID" sz="2400">
              <a:latin typeface="Palatino Linotype" panose="02040502050505030304" pitchFamily="18" charset="0"/>
            </a:endParaRPr>
          </a:p>
        </p:txBody>
      </p:sp>
      <p:graphicFrame>
        <p:nvGraphicFramePr>
          <p:cNvPr id="138243" name="Object 4"/>
          <p:cNvGraphicFramePr>
            <a:graphicFrameLocks noChangeAspect="1"/>
          </p:cNvGraphicFramePr>
          <p:nvPr/>
        </p:nvGraphicFramePr>
        <p:xfrm>
          <a:off x="1219200" y="2209800"/>
          <a:ext cx="1981200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4" imgW="1269720" imgH="711000" progId="Equation.3">
                  <p:embed/>
                </p:oleObj>
              </mc:Choice>
              <mc:Fallback>
                <p:oleObj name="Equation" r:id="rId4" imgW="12697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209800"/>
                        <a:ext cx="1981200" cy="1084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46" name="Object 3"/>
          <p:cNvGraphicFramePr>
            <a:graphicFrameLocks noChangeAspect="1"/>
          </p:cNvGraphicFramePr>
          <p:nvPr/>
        </p:nvGraphicFramePr>
        <p:xfrm>
          <a:off x="1828800" y="4038600"/>
          <a:ext cx="4416425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6" imgW="2603160" imgH="965160" progId="Equation.3">
                  <p:embed/>
                </p:oleObj>
              </mc:Choice>
              <mc:Fallback>
                <p:oleObj name="Equation" r:id="rId6" imgW="260316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038600"/>
                        <a:ext cx="4416425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4351152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12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38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3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1" grpId="0" animBg="1"/>
      <p:bldP spid="116746" grpId="0" animBg="1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TEOREMA LAPLACE</a:t>
            </a:r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62000" y="1219200"/>
            <a:ext cx="8077200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360363" indent="-360363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lvl="1" algn="just" eaLnBrk="1" hangingPunct="1">
              <a:buFont typeface="Wingdings" panose="05000000000000000000" pitchFamily="2" charset="2"/>
              <a:buChar char="q"/>
            </a:pPr>
            <a:r>
              <a:rPr lang="id-ID" altLang="id-ID" sz="2000">
                <a:latin typeface="Palatino Linotype" panose="02040502050505030304" pitchFamily="18" charset="0"/>
              </a:rPr>
              <a:t>D</a:t>
            </a:r>
            <a:r>
              <a:rPr lang="sv-SE" altLang="id-ID" sz="2000">
                <a:latin typeface="Palatino Linotype" panose="02040502050505030304" pitchFamily="18" charset="0"/>
              </a:rPr>
              <a:t>eterminan </a:t>
            </a:r>
            <a:r>
              <a:rPr lang="id-ID" altLang="id-ID" sz="2000">
                <a:latin typeface="Palatino Linotype" panose="02040502050505030304" pitchFamily="18" charset="0"/>
              </a:rPr>
              <a:t>Matriks </a:t>
            </a:r>
            <a:r>
              <a:rPr lang="sv-SE" altLang="id-ID" sz="2000">
                <a:latin typeface="Palatino Linotype" panose="02040502050505030304" pitchFamily="18" charset="0"/>
              </a:rPr>
              <a:t>A dengan metode ekspansi kofaktor baris</a:t>
            </a:r>
            <a:r>
              <a:rPr lang="id-ID" altLang="id-ID" sz="2000">
                <a:latin typeface="Palatino Linotype" panose="02040502050505030304" pitchFamily="18" charset="0"/>
              </a:rPr>
              <a:t> kedua</a:t>
            </a:r>
          </a:p>
          <a:p>
            <a:pPr lvl="1" algn="just" eaLnBrk="1" hangingPunct="1"/>
            <a:r>
              <a:rPr lang="id-ID" altLang="id-ID" sz="2400">
                <a:latin typeface="Palatino Linotype" panose="02040502050505030304" pitchFamily="18" charset="0"/>
              </a:rPr>
              <a:t>	|A|</a:t>
            </a:r>
          </a:p>
          <a:p>
            <a:pPr lvl="1" algn="just" eaLnBrk="1" hangingPunct="1"/>
            <a:endParaRPr lang="id-ID" altLang="id-ID" sz="2400">
              <a:latin typeface="Palatino Linotype" panose="02040502050505030304" pitchFamily="18" charset="0"/>
            </a:endParaRPr>
          </a:p>
          <a:p>
            <a:pPr lvl="1" algn="just" eaLnBrk="1" hangingPunct="1"/>
            <a:endParaRPr lang="id-ID" altLang="id-ID" sz="2400">
              <a:latin typeface="Palatino Linotype" panose="02040502050505030304" pitchFamily="18" charset="0"/>
            </a:endParaRPr>
          </a:p>
          <a:p>
            <a:pPr lvl="1" algn="just" eaLnBrk="1" hangingPunct="1"/>
            <a:endParaRPr lang="id-ID" altLang="id-ID" sz="2400">
              <a:latin typeface="Palatino Linotype" panose="02040502050505030304" pitchFamily="18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endParaRPr lang="id-ID" altLang="id-ID" sz="2400">
              <a:latin typeface="Palatino Linotype" panose="02040502050505030304" pitchFamily="18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r>
              <a:rPr lang="id-ID" altLang="id-ID" sz="2000">
                <a:latin typeface="Palatino Linotype" panose="02040502050505030304" pitchFamily="18" charset="0"/>
              </a:rPr>
              <a:t>D</a:t>
            </a:r>
            <a:r>
              <a:rPr lang="sv-SE" altLang="id-ID" sz="2000">
                <a:latin typeface="Palatino Linotype" panose="02040502050505030304" pitchFamily="18" charset="0"/>
              </a:rPr>
              <a:t>eterminan </a:t>
            </a:r>
            <a:r>
              <a:rPr lang="id-ID" altLang="id-ID" sz="2000">
                <a:latin typeface="Palatino Linotype" panose="02040502050505030304" pitchFamily="18" charset="0"/>
              </a:rPr>
              <a:t>Matriks </a:t>
            </a:r>
            <a:r>
              <a:rPr lang="sv-SE" altLang="id-ID" sz="2000">
                <a:latin typeface="Palatino Linotype" panose="02040502050505030304" pitchFamily="18" charset="0"/>
              </a:rPr>
              <a:t>A dengan metode ekspansi kofaktor baris</a:t>
            </a:r>
            <a:r>
              <a:rPr lang="id-ID" altLang="id-ID" sz="2000">
                <a:latin typeface="Palatino Linotype" panose="02040502050505030304" pitchFamily="18" charset="0"/>
              </a:rPr>
              <a:t> ketiga</a:t>
            </a:r>
          </a:p>
          <a:p>
            <a:pPr lvl="1" algn="just" eaLnBrk="1" hangingPunct="1"/>
            <a:r>
              <a:rPr lang="id-ID" altLang="id-ID" sz="2400">
                <a:latin typeface="Palatino Linotype" panose="02040502050505030304" pitchFamily="18" charset="0"/>
              </a:rPr>
              <a:t>	|A| </a:t>
            </a:r>
          </a:p>
          <a:p>
            <a:pPr lvl="1" algn="just" eaLnBrk="1" hangingPunct="1"/>
            <a:r>
              <a:rPr lang="id-ID" altLang="id-ID" sz="2400">
                <a:latin typeface="Palatino Linotype" panose="02040502050505030304" pitchFamily="18" charset="0"/>
              </a:rPr>
              <a:t>	</a:t>
            </a:r>
            <a:endParaRPr lang="sv-SE" altLang="id-ID" sz="2400">
              <a:latin typeface="Palatino Linotype" panose="02040502050505030304" pitchFamily="18" charset="0"/>
            </a:endParaRPr>
          </a:p>
        </p:txBody>
      </p:sp>
      <p:graphicFrame>
        <p:nvGraphicFramePr>
          <p:cNvPr id="138246" name="Object 6"/>
          <p:cNvGraphicFramePr>
            <a:graphicFrameLocks noChangeAspect="1"/>
          </p:cNvGraphicFramePr>
          <p:nvPr/>
        </p:nvGraphicFramePr>
        <p:xfrm>
          <a:off x="1828800" y="1905000"/>
          <a:ext cx="46101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4" imgW="2717640" imgH="965160" progId="Equation.3">
                  <p:embed/>
                </p:oleObj>
              </mc:Choice>
              <mc:Fallback>
                <p:oleObj name="Equation" r:id="rId4" imgW="271764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905000"/>
                        <a:ext cx="4610100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3060" name="Object 3"/>
          <p:cNvGraphicFramePr>
            <a:graphicFrameLocks noChangeAspect="1"/>
          </p:cNvGraphicFramePr>
          <p:nvPr/>
        </p:nvGraphicFramePr>
        <p:xfrm>
          <a:off x="1905000" y="4343400"/>
          <a:ext cx="4630738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6" imgW="2730240" imgH="965160" progId="Equation.3">
                  <p:embed/>
                </p:oleObj>
              </mc:Choice>
              <mc:Fallback>
                <p:oleObj name="Equation" r:id="rId6" imgW="273024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343400"/>
                        <a:ext cx="4630738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9554779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12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3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73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1" grpId="0" animBg="1"/>
      <p:bldP spid="116746" grpId="0" animBg="1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TEOREMA LAPLACE</a:t>
            </a:r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62000" y="1447800"/>
            <a:ext cx="80772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360363" indent="-360363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lvl="1" algn="just" eaLnBrk="1" hangingPunct="1"/>
            <a:r>
              <a:rPr lang="sv-SE" altLang="id-ID" sz="2400" b="1">
                <a:solidFill>
                  <a:schemeClr val="tx2"/>
                </a:solidFill>
                <a:latin typeface="Palatino Linotype" panose="02040502050505030304" pitchFamily="18" charset="0"/>
              </a:rPr>
              <a:t>Determinan dengan Ekspansi Kofaktor Pada </a:t>
            </a:r>
            <a:r>
              <a:rPr lang="id-ID" altLang="id-ID" sz="2400" b="1">
                <a:solidFill>
                  <a:schemeClr val="tx2"/>
                </a:solidFill>
                <a:latin typeface="Palatino Linotype" panose="02040502050505030304" pitchFamily="18" charset="0"/>
              </a:rPr>
              <a:t>Kolom</a:t>
            </a: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r>
              <a:rPr lang="id-ID" altLang="id-ID" sz="2400">
                <a:latin typeface="Palatino Linotype" panose="02040502050505030304" pitchFamily="18" charset="0"/>
              </a:rPr>
              <a:t>Misalkan ada sebuah matriks A berordo 3x3</a:t>
            </a: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endParaRPr lang="id-ID" altLang="id-ID" sz="2400">
              <a:latin typeface="Palatino Linotype" panose="02040502050505030304" pitchFamily="18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endParaRPr lang="id-ID" altLang="id-ID" sz="2400">
              <a:latin typeface="Palatino Linotype" panose="02040502050505030304" pitchFamily="18" charset="0"/>
            </a:endParaRPr>
          </a:p>
          <a:p>
            <a:pPr lvl="1" algn="just" eaLnBrk="1" hangingPunct="1"/>
            <a:endParaRPr lang="id-ID" altLang="id-ID" sz="2400">
              <a:latin typeface="Palatino Linotype" panose="02040502050505030304" pitchFamily="18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r>
              <a:rPr lang="id-ID" altLang="id-ID" sz="2400">
                <a:latin typeface="Palatino Linotype" panose="02040502050505030304" pitchFamily="18" charset="0"/>
              </a:rPr>
              <a:t>D</a:t>
            </a:r>
            <a:r>
              <a:rPr lang="sv-SE" altLang="id-ID" sz="2400">
                <a:latin typeface="Palatino Linotype" panose="02040502050505030304" pitchFamily="18" charset="0"/>
              </a:rPr>
              <a:t>eterminan </a:t>
            </a:r>
            <a:r>
              <a:rPr lang="id-ID" altLang="id-ID" sz="2400">
                <a:latin typeface="Palatino Linotype" panose="02040502050505030304" pitchFamily="18" charset="0"/>
              </a:rPr>
              <a:t>Matriks </a:t>
            </a:r>
            <a:r>
              <a:rPr lang="sv-SE" altLang="id-ID" sz="2400">
                <a:latin typeface="Palatino Linotype" panose="02040502050505030304" pitchFamily="18" charset="0"/>
              </a:rPr>
              <a:t>A dengan metode ekspansi kofaktor </a:t>
            </a:r>
            <a:r>
              <a:rPr lang="id-ID" altLang="id-ID" sz="2400">
                <a:latin typeface="Palatino Linotype" panose="02040502050505030304" pitchFamily="18" charset="0"/>
              </a:rPr>
              <a:t>kolom pertama</a:t>
            </a:r>
          </a:p>
          <a:p>
            <a:pPr lvl="1" algn="just" eaLnBrk="1" hangingPunct="1"/>
            <a:r>
              <a:rPr lang="id-ID" altLang="id-ID" sz="2400">
                <a:latin typeface="Palatino Linotype" panose="02040502050505030304" pitchFamily="18" charset="0"/>
              </a:rPr>
              <a:t>	|A|</a:t>
            </a:r>
          </a:p>
          <a:p>
            <a:pPr lvl="1" algn="just" eaLnBrk="1" hangingPunct="1"/>
            <a:r>
              <a:rPr lang="id-ID" altLang="id-ID" sz="2400">
                <a:latin typeface="Palatino Linotype" panose="02040502050505030304" pitchFamily="18" charset="0"/>
              </a:rPr>
              <a:t>	</a:t>
            </a:r>
            <a:endParaRPr lang="sv-SE" altLang="id-ID" sz="2400">
              <a:latin typeface="Palatino Linotype" panose="02040502050505030304" pitchFamily="18" charset="0"/>
            </a:endParaRPr>
          </a:p>
        </p:txBody>
      </p:sp>
      <p:graphicFrame>
        <p:nvGraphicFramePr>
          <p:cNvPr id="138243" name="Object 4"/>
          <p:cNvGraphicFramePr>
            <a:graphicFrameLocks noChangeAspect="1"/>
          </p:cNvGraphicFramePr>
          <p:nvPr/>
        </p:nvGraphicFramePr>
        <p:xfrm>
          <a:off x="1219200" y="2209800"/>
          <a:ext cx="1981200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4" imgW="1269720" imgH="711000" progId="Equation.3">
                  <p:embed/>
                </p:oleObj>
              </mc:Choice>
              <mc:Fallback>
                <p:oleObj name="Equation" r:id="rId4" imgW="12697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209800"/>
                        <a:ext cx="1981200" cy="1084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46" name="Object 3"/>
          <p:cNvGraphicFramePr>
            <a:graphicFrameLocks noChangeAspect="1"/>
          </p:cNvGraphicFramePr>
          <p:nvPr/>
        </p:nvGraphicFramePr>
        <p:xfrm>
          <a:off x="1817688" y="4038600"/>
          <a:ext cx="46101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6" imgW="2717640" imgH="965160" progId="Equation.3">
                  <p:embed/>
                </p:oleObj>
              </mc:Choice>
              <mc:Fallback>
                <p:oleObj name="Equation" r:id="rId6" imgW="271764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7688" y="4038600"/>
                        <a:ext cx="4610100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3494847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12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38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3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1" grpId="0" animBg="1"/>
      <p:bldP spid="116746" grpId="0" animBg="1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TEOREMA LAPLACE</a:t>
            </a:r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62000" y="1219200"/>
            <a:ext cx="8077200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360363" indent="-360363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lvl="1" algn="just" eaLnBrk="1" hangingPunct="1">
              <a:buFont typeface="Wingdings" panose="05000000000000000000" pitchFamily="2" charset="2"/>
              <a:buChar char="q"/>
            </a:pPr>
            <a:r>
              <a:rPr lang="id-ID" altLang="id-ID" sz="2000">
                <a:latin typeface="Palatino Linotype" panose="02040502050505030304" pitchFamily="18" charset="0"/>
              </a:rPr>
              <a:t>D</a:t>
            </a:r>
            <a:r>
              <a:rPr lang="sv-SE" altLang="id-ID" sz="2000">
                <a:latin typeface="Palatino Linotype" panose="02040502050505030304" pitchFamily="18" charset="0"/>
              </a:rPr>
              <a:t>eterminan </a:t>
            </a:r>
            <a:r>
              <a:rPr lang="id-ID" altLang="id-ID" sz="2000">
                <a:latin typeface="Palatino Linotype" panose="02040502050505030304" pitchFamily="18" charset="0"/>
              </a:rPr>
              <a:t>Matriks </a:t>
            </a:r>
            <a:r>
              <a:rPr lang="sv-SE" altLang="id-ID" sz="2000">
                <a:latin typeface="Palatino Linotype" panose="02040502050505030304" pitchFamily="18" charset="0"/>
              </a:rPr>
              <a:t>A dengan metode ekspansi kofaktor </a:t>
            </a:r>
            <a:r>
              <a:rPr lang="id-ID" altLang="id-ID" sz="2000">
                <a:latin typeface="Palatino Linotype" panose="02040502050505030304" pitchFamily="18" charset="0"/>
              </a:rPr>
              <a:t>kolom kedua</a:t>
            </a:r>
          </a:p>
          <a:p>
            <a:pPr lvl="1" algn="just" eaLnBrk="1" hangingPunct="1"/>
            <a:r>
              <a:rPr lang="id-ID" altLang="id-ID" sz="2400">
                <a:latin typeface="Palatino Linotype" panose="02040502050505030304" pitchFamily="18" charset="0"/>
              </a:rPr>
              <a:t>	|A|</a:t>
            </a:r>
          </a:p>
          <a:p>
            <a:pPr lvl="1" algn="just" eaLnBrk="1" hangingPunct="1"/>
            <a:endParaRPr lang="id-ID" altLang="id-ID" sz="2400">
              <a:latin typeface="Palatino Linotype" panose="02040502050505030304" pitchFamily="18" charset="0"/>
            </a:endParaRPr>
          </a:p>
          <a:p>
            <a:pPr lvl="1" algn="just" eaLnBrk="1" hangingPunct="1"/>
            <a:endParaRPr lang="id-ID" altLang="id-ID" sz="2400">
              <a:latin typeface="Palatino Linotype" panose="02040502050505030304" pitchFamily="18" charset="0"/>
            </a:endParaRPr>
          </a:p>
          <a:p>
            <a:pPr lvl="1" algn="just" eaLnBrk="1" hangingPunct="1"/>
            <a:endParaRPr lang="id-ID" altLang="id-ID" sz="2400">
              <a:latin typeface="Palatino Linotype" panose="02040502050505030304" pitchFamily="18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endParaRPr lang="id-ID" altLang="id-ID" sz="2400">
              <a:latin typeface="Palatino Linotype" panose="02040502050505030304" pitchFamily="18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r>
              <a:rPr lang="id-ID" altLang="id-ID" sz="2000">
                <a:latin typeface="Palatino Linotype" panose="02040502050505030304" pitchFamily="18" charset="0"/>
              </a:rPr>
              <a:t>D</a:t>
            </a:r>
            <a:r>
              <a:rPr lang="sv-SE" altLang="id-ID" sz="2000">
                <a:latin typeface="Palatino Linotype" panose="02040502050505030304" pitchFamily="18" charset="0"/>
              </a:rPr>
              <a:t>eterminan </a:t>
            </a:r>
            <a:r>
              <a:rPr lang="id-ID" altLang="id-ID" sz="2000">
                <a:latin typeface="Palatino Linotype" panose="02040502050505030304" pitchFamily="18" charset="0"/>
              </a:rPr>
              <a:t>Matriks </a:t>
            </a:r>
            <a:r>
              <a:rPr lang="sv-SE" altLang="id-ID" sz="2000">
                <a:latin typeface="Palatino Linotype" panose="02040502050505030304" pitchFamily="18" charset="0"/>
              </a:rPr>
              <a:t>A dengan metode ekspansi kofaktor </a:t>
            </a:r>
            <a:r>
              <a:rPr lang="id-ID" altLang="id-ID" sz="2000">
                <a:latin typeface="Palatino Linotype" panose="02040502050505030304" pitchFamily="18" charset="0"/>
              </a:rPr>
              <a:t>kolom ketiga</a:t>
            </a:r>
          </a:p>
          <a:p>
            <a:pPr lvl="1" algn="just" eaLnBrk="1" hangingPunct="1"/>
            <a:r>
              <a:rPr lang="id-ID" altLang="id-ID" sz="2400">
                <a:latin typeface="Palatino Linotype" panose="02040502050505030304" pitchFamily="18" charset="0"/>
              </a:rPr>
              <a:t>	|A| </a:t>
            </a:r>
          </a:p>
          <a:p>
            <a:pPr lvl="1" algn="just" eaLnBrk="1" hangingPunct="1"/>
            <a:r>
              <a:rPr lang="id-ID" altLang="id-ID" sz="2400">
                <a:latin typeface="Palatino Linotype" panose="02040502050505030304" pitchFamily="18" charset="0"/>
              </a:rPr>
              <a:t>	</a:t>
            </a:r>
            <a:endParaRPr lang="sv-SE" altLang="id-ID" sz="2400">
              <a:latin typeface="Palatino Linotype" panose="02040502050505030304" pitchFamily="18" charset="0"/>
            </a:endParaRPr>
          </a:p>
        </p:txBody>
      </p:sp>
      <p:graphicFrame>
        <p:nvGraphicFramePr>
          <p:cNvPr id="138246" name="Object 6"/>
          <p:cNvGraphicFramePr>
            <a:graphicFrameLocks noChangeAspect="1"/>
          </p:cNvGraphicFramePr>
          <p:nvPr/>
        </p:nvGraphicFramePr>
        <p:xfrm>
          <a:off x="1828800" y="1905000"/>
          <a:ext cx="46101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4" imgW="2717640" imgH="965160" progId="Equation.3">
                  <p:embed/>
                </p:oleObj>
              </mc:Choice>
              <mc:Fallback>
                <p:oleObj name="Equation" r:id="rId4" imgW="271764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905000"/>
                        <a:ext cx="4610100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3060" name="Object 3"/>
          <p:cNvGraphicFramePr>
            <a:graphicFrameLocks noChangeAspect="1"/>
          </p:cNvGraphicFramePr>
          <p:nvPr/>
        </p:nvGraphicFramePr>
        <p:xfrm>
          <a:off x="1914525" y="4343400"/>
          <a:ext cx="46101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6" imgW="2717640" imgH="965160" progId="Equation.3">
                  <p:embed/>
                </p:oleObj>
              </mc:Choice>
              <mc:Fallback>
                <p:oleObj name="Equation" r:id="rId6" imgW="271764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4525" y="4343400"/>
                        <a:ext cx="4610100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1088710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12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13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73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1" grpId="0" animBg="1"/>
      <p:bldP spid="116746" grpId="0" animBg="1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DET MATRIKS SEGITIGA</a:t>
            </a:r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62000" y="1447800"/>
            <a:ext cx="80772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360363" indent="-360363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lvl="1" algn="just" eaLnBrk="1" hangingPunct="1">
              <a:buFont typeface="Wingdings" panose="05000000000000000000" pitchFamily="2" charset="2"/>
              <a:buChar char="q"/>
            </a:pPr>
            <a:r>
              <a:rPr lang="id-ID" altLang="id-ID" sz="2400">
                <a:latin typeface="Palatino Linotype" panose="02040502050505030304" pitchFamily="18" charset="0"/>
              </a:rPr>
              <a:t>Jika A adalah matriks segitiga bujur sangkar berupa segitiga atas atau segitiga bawah maka nilai det(A) adalah hasil kali diagonal matriks tersebut</a:t>
            </a: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endParaRPr lang="id-ID" altLang="id-ID" sz="2400">
              <a:latin typeface="Palatino Linotype" panose="02040502050505030304" pitchFamily="18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endParaRPr lang="id-ID" altLang="id-ID" sz="2400">
              <a:latin typeface="Palatino Linotype" panose="02040502050505030304" pitchFamily="18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r>
              <a:rPr lang="id-ID" altLang="id-ID" sz="2400">
                <a:latin typeface="Palatino Linotype" panose="02040502050505030304" pitchFamily="18" charset="0"/>
              </a:rPr>
              <a:t>Contoh</a:t>
            </a:r>
          </a:p>
          <a:p>
            <a:pPr lvl="1" algn="just" eaLnBrk="1" hangingPunct="1"/>
            <a:r>
              <a:rPr lang="id-ID" altLang="id-ID" sz="2400">
                <a:latin typeface="Palatino Linotype" panose="02040502050505030304" pitchFamily="18" charset="0"/>
              </a:rPr>
              <a:t>	</a:t>
            </a:r>
            <a:endParaRPr lang="sv-SE" altLang="id-ID" sz="2400">
              <a:latin typeface="Palatino Linotype" panose="02040502050505030304" pitchFamily="18" charset="0"/>
            </a:endParaRPr>
          </a:p>
        </p:txBody>
      </p:sp>
      <p:graphicFrame>
        <p:nvGraphicFramePr>
          <p:cNvPr id="138243" name="Object 4"/>
          <p:cNvGraphicFramePr>
            <a:graphicFrameLocks noChangeAspect="1"/>
          </p:cNvGraphicFramePr>
          <p:nvPr/>
        </p:nvGraphicFramePr>
        <p:xfrm>
          <a:off x="1219200" y="2743200"/>
          <a:ext cx="2714625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Equation" r:id="rId4" imgW="1739880" imgH="228600" progId="Equation.3">
                  <p:embed/>
                </p:oleObj>
              </mc:Choice>
              <mc:Fallback>
                <p:oleObj name="Equation" r:id="rId4" imgW="17398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743200"/>
                        <a:ext cx="2714625" cy="34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7157" name="Picture 5" descr="http://wapedia.mobi/math/XGJlZ2lue2JtYXRyaXh9IDImNyYtMyY4JjNcXCAwJi0zJjcmNSYxXFwgMCYwJjYmNyY2XFwgMCYwJjAmOSY4XFwgMCYwJjAmMCY0XFwgXGVuZHtibWF0cml4fQ==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10000"/>
            <a:ext cx="18637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7158" name="Object 3"/>
          <p:cNvGraphicFramePr>
            <a:graphicFrameLocks noChangeAspect="1"/>
          </p:cNvGraphicFramePr>
          <p:nvPr/>
        </p:nvGraphicFramePr>
        <p:xfrm>
          <a:off x="3438525" y="4110038"/>
          <a:ext cx="3190875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Equation" r:id="rId7" imgW="2044440" imgH="203040" progId="Equation.3">
                  <p:embed/>
                </p:oleObj>
              </mc:Choice>
              <mc:Fallback>
                <p:oleObj name="Equation" r:id="rId7" imgW="20444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8525" y="4110038"/>
                        <a:ext cx="3190875" cy="309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4979528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12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38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7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77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1" grpId="0" animBg="1"/>
      <p:bldP spid="116746" grpId="0" animBg="1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62000" y="1447800"/>
            <a:ext cx="76962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algn="just">
              <a:defRPr/>
            </a:pPr>
            <a:endParaRPr lang="id-ID" sz="2400" dirty="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  <a:defRPr/>
            </a:pPr>
            <a:endParaRPr lang="id-ID" sz="2400" dirty="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  <a:defRPr/>
            </a:pPr>
            <a:endParaRPr lang="id-ID" sz="2400" dirty="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  <a:defRPr/>
            </a:pPr>
            <a:endParaRPr lang="id-ID" sz="2400" dirty="0" smtClean="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  <a:defRPr/>
            </a:pPr>
            <a:endParaRPr lang="id-ID" sz="2400" dirty="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  <a:defRPr/>
            </a:pPr>
            <a:endParaRPr lang="id-ID" sz="2400" dirty="0" smtClean="0">
              <a:latin typeface="Palatino Linotype" pitchFamily="18" charset="0"/>
            </a:endParaRPr>
          </a:p>
          <a:p>
            <a:pPr marL="0" lvl="1" algn="just">
              <a:defRPr/>
            </a:pPr>
            <a:endParaRPr lang="id-ID" sz="2400" dirty="0">
              <a:latin typeface="Palatino Linotype" pitchFamily="18" charset="0"/>
            </a:endParaRPr>
          </a:p>
        </p:txBody>
      </p:sp>
      <p:graphicFrame>
        <p:nvGraphicFramePr>
          <p:cNvPr id="134148" name="Object 4"/>
          <p:cNvGraphicFramePr>
            <a:graphicFrameLocks noChangeAspect="1"/>
          </p:cNvGraphicFramePr>
          <p:nvPr/>
        </p:nvGraphicFramePr>
        <p:xfrm>
          <a:off x="1219200" y="1905000"/>
          <a:ext cx="2336800" cy="139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4" imgW="1168200" imgH="711000" progId="Equation.3">
                  <p:embed/>
                </p:oleObj>
              </mc:Choice>
              <mc:Fallback>
                <p:oleObj name="Equation" r:id="rId4" imgW="116820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905000"/>
                        <a:ext cx="2336800" cy="1390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62000" y="1143000"/>
            <a:ext cx="7433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Latihan , dengan menggunakan </a:t>
            </a:r>
            <a:r>
              <a:rPr lang="id-ID" dirty="0" err="1" smtClean="0"/>
              <a:t>minor-kofaktor</a:t>
            </a:r>
            <a:r>
              <a:rPr lang="id-ID" dirty="0" smtClean="0"/>
              <a:t> tentukan Determinan :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07252474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9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1" grpId="0" animBg="1"/>
      <p:bldP spid="116746" grpId="0" animBg="1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3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REFERENSI</a:t>
            </a:r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914400" y="1524000"/>
            <a:ext cx="69342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algn="just" eaLnBrk="1" hangingPunct="1">
              <a:buFont typeface="Century Gothic" panose="020B0502020202020204" pitchFamily="34" charset="0"/>
              <a:buAutoNum type="arabicPeriod"/>
            </a:pPr>
            <a:r>
              <a:rPr lang="en-US" altLang="id-ID" sz="2400">
                <a:latin typeface="Plantagenet Cherokee" panose="02020602070100000000" pitchFamily="18" charset="0"/>
              </a:rPr>
              <a:t>Discrete Mathematics and its Applications; Kenneth H. Rosen; McGraw Hill; sixth edition; 2007</a:t>
            </a:r>
            <a:endParaRPr lang="id-ID" altLang="id-ID" sz="2400">
              <a:latin typeface="Plantagenet Cherokee" panose="02020602070100000000" pitchFamily="18" charset="0"/>
            </a:endParaRPr>
          </a:p>
          <a:p>
            <a:pPr algn="just" eaLnBrk="1" hangingPunct="1">
              <a:buFont typeface="Century Gothic" panose="020B0502020202020204" pitchFamily="34" charset="0"/>
              <a:buAutoNum type="arabicPeriod"/>
            </a:pPr>
            <a:r>
              <a:rPr lang="id-ID" altLang="id-ID" sz="2400">
                <a:latin typeface="Plantagenet Cherokee" panose="02020602070100000000" pitchFamily="18" charset="0"/>
              </a:rPr>
              <a:t>http://p4tkmatematika.org/</a:t>
            </a:r>
          </a:p>
          <a:p>
            <a:pPr algn="just" eaLnBrk="1" hangingPunct="1">
              <a:buFont typeface="Century Gothic" panose="020B0502020202020204" pitchFamily="34" charset="0"/>
              <a:buAutoNum type="arabicPeriod"/>
            </a:pPr>
            <a:r>
              <a:rPr lang="id-ID" altLang="id-ID" sz="2400">
                <a:latin typeface="Plantagenet Cherokee" panose="02020602070100000000" pitchFamily="18" charset="0"/>
              </a:rPr>
              <a:t>http://www.idomaths.com/id/matriks.php</a:t>
            </a:r>
          </a:p>
        </p:txBody>
      </p:sp>
    </p:spTree>
    <p:extLst>
      <p:ext uri="{BB962C8B-B14F-4D97-AF65-F5344CB8AC3E}">
        <p14:creationId xmlns:p14="http://schemas.microsoft.com/office/powerpoint/2010/main" val="1076198556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12" dur="8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3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1" grpId="0" animBg="1"/>
      <p:bldP spid="116746" grpId="0" animBg="1"/>
      <p:bldP spid="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en-US" sz="4000" dirty="0"/>
              <a:t>Chapter </a:t>
            </a:r>
            <a:r>
              <a:rPr lang="id-ID" sz="4000" dirty="0" smtClean="0"/>
              <a:t>4</a:t>
            </a:r>
            <a:endParaRPr lang="en-US" sz="4000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id-ID" sz="2800" b="1" dirty="0" smtClean="0"/>
              <a:t>Determinan Matriks</a:t>
            </a:r>
            <a:endParaRPr lang="en-US" sz="2800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err="1" smtClean="0"/>
              <a:t>Objective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Mahasiswa mampu menjelaskan determinan matriks</a:t>
            </a:r>
          </a:p>
          <a:p>
            <a:r>
              <a:rPr lang="id-ID" dirty="0" smtClean="0"/>
              <a:t>Mampu menyelesaikan determinan matriks menggunakan sifat-sifat matriks</a:t>
            </a:r>
          </a:p>
        </p:txBody>
      </p:sp>
    </p:spTree>
    <p:extLst>
      <p:ext uri="{BB962C8B-B14F-4D97-AF65-F5344CB8AC3E}">
        <p14:creationId xmlns:p14="http://schemas.microsoft.com/office/powerpoint/2010/main" val="2761692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DETERMINAN MATRIKS</a:t>
            </a: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62000" y="1447800"/>
            <a:ext cx="76962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360363" indent="-360363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lvl="1" algn="just" eaLnBrk="1" hangingPunct="1">
              <a:buFont typeface="Wingdings" panose="05000000000000000000" pitchFamily="2" charset="2"/>
              <a:buChar char="q"/>
            </a:pPr>
            <a:r>
              <a:rPr lang="id-ID" altLang="id-ID" sz="2400" dirty="0">
                <a:latin typeface="Palatino Linotype" panose="02040502050505030304" pitchFamily="18" charset="0"/>
              </a:rPr>
              <a:t>Setiap matriks persegi atau bujur sangkar memiliki nilai determinan</a:t>
            </a: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r>
              <a:rPr lang="id-ID" altLang="id-ID" sz="2400" dirty="0">
                <a:latin typeface="Palatino Linotype" panose="02040502050505030304" pitchFamily="18" charset="0"/>
              </a:rPr>
              <a:t>Nilai determinan dari </a:t>
            </a:r>
            <a:r>
              <a:rPr lang="id-ID" altLang="id-ID" sz="2400" dirty="0" err="1">
                <a:latin typeface="Palatino Linotype" panose="02040502050505030304" pitchFamily="18" charset="0"/>
              </a:rPr>
              <a:t>suatu</a:t>
            </a:r>
            <a:r>
              <a:rPr lang="id-ID" altLang="id-ID" sz="2400" dirty="0">
                <a:latin typeface="Palatino Linotype" panose="02040502050505030304" pitchFamily="18" charset="0"/>
              </a:rPr>
              <a:t> matriks merupakan </a:t>
            </a:r>
            <a:r>
              <a:rPr lang="id-ID" altLang="id-ID" sz="2400" dirty="0" err="1">
                <a:latin typeface="Palatino Linotype" panose="02040502050505030304" pitchFamily="18" charset="0"/>
              </a:rPr>
              <a:t>suatu</a:t>
            </a:r>
            <a:r>
              <a:rPr lang="id-ID" altLang="id-ID" sz="2400" dirty="0">
                <a:latin typeface="Palatino Linotype" panose="02040502050505030304" pitchFamily="18" charset="0"/>
              </a:rPr>
              <a:t> skalar. </a:t>
            </a: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r>
              <a:rPr lang="id-ID" altLang="id-ID" sz="2400" dirty="0">
                <a:latin typeface="Palatino Linotype" panose="02040502050505030304" pitchFamily="18" charset="0"/>
              </a:rPr>
              <a:t>Jika nilai determinan </a:t>
            </a:r>
            <a:r>
              <a:rPr lang="id-ID" altLang="id-ID" sz="2400" dirty="0" err="1">
                <a:latin typeface="Palatino Linotype" panose="02040502050505030304" pitchFamily="18" charset="0"/>
              </a:rPr>
              <a:t>suatu</a:t>
            </a:r>
            <a:r>
              <a:rPr lang="id-ID" altLang="id-ID" sz="2400" dirty="0">
                <a:latin typeface="Palatino Linotype" panose="02040502050505030304" pitchFamily="18" charset="0"/>
              </a:rPr>
              <a:t> matriks sama dengan nol, maka matriks tersebut disebut matriks </a:t>
            </a:r>
            <a:r>
              <a:rPr lang="id-ID" altLang="id-ID" sz="2400" dirty="0" err="1">
                <a:latin typeface="Palatino Linotype" panose="02040502050505030304" pitchFamily="18" charset="0"/>
              </a:rPr>
              <a:t>singular</a:t>
            </a:r>
            <a:r>
              <a:rPr lang="id-ID" altLang="id-ID" sz="2400" dirty="0" smtClean="0">
                <a:latin typeface="Palatino Linotype" panose="02040502050505030304" pitchFamily="18" charset="0"/>
              </a:rPr>
              <a:t>.</a:t>
            </a: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r>
              <a:rPr lang="id-ID" sz="2400" dirty="0"/>
              <a:t>Determinan adalah </a:t>
            </a:r>
            <a:r>
              <a:rPr lang="id-ID" sz="2400" dirty="0" err="1"/>
              <a:t>suatu</a:t>
            </a:r>
            <a:r>
              <a:rPr lang="id-ID" sz="2400" dirty="0"/>
              <a:t> fungsi tertentu yang menghubungkan </a:t>
            </a:r>
            <a:r>
              <a:rPr lang="id-ID" sz="2400" dirty="0" err="1"/>
              <a:t>suatu</a:t>
            </a:r>
            <a:r>
              <a:rPr lang="id-ID" sz="2400" dirty="0"/>
              <a:t> bilangan real dengan </a:t>
            </a:r>
            <a:r>
              <a:rPr lang="id-ID" sz="2400" dirty="0" err="1"/>
              <a:t>suatu</a:t>
            </a:r>
            <a:r>
              <a:rPr lang="id-ID" sz="2400" dirty="0"/>
              <a:t> matriks </a:t>
            </a:r>
            <a:r>
              <a:rPr lang="id-ID" sz="2400" dirty="0" err="1"/>
              <a:t>bujursangkar</a:t>
            </a:r>
            <a:r>
              <a:rPr lang="id-ID" sz="2400" dirty="0"/>
              <a:t>.</a:t>
            </a:r>
            <a:endParaRPr lang="id-ID" altLang="id-ID" sz="24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53846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9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6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NOTASI DETERMINAN</a:t>
            </a: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62000" y="1447800"/>
            <a:ext cx="76962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360363" indent="-360363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lvl="1" algn="just" eaLnBrk="1" hangingPunct="1">
              <a:buFont typeface="Wingdings" panose="05000000000000000000" pitchFamily="2" charset="2"/>
              <a:buChar char="q"/>
            </a:pPr>
            <a:r>
              <a:rPr lang="id-ID" altLang="id-ID" sz="2400" dirty="0">
                <a:latin typeface="Palatino Linotype" panose="02040502050505030304" pitchFamily="18" charset="0"/>
              </a:rPr>
              <a:t>Misalkan matriks A  merupakan sebuah matriks bujur sangkar</a:t>
            </a: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r>
              <a:rPr lang="id-ID" altLang="id-ID" sz="2400" dirty="0">
                <a:latin typeface="Palatino Linotype" panose="02040502050505030304" pitchFamily="18" charset="0"/>
              </a:rPr>
              <a:t>Fungsi determinan dinyatakan oleh </a:t>
            </a:r>
            <a:r>
              <a:rPr lang="id-ID" altLang="id-ID" sz="2400" dirty="0" err="1">
                <a:latin typeface="Palatino Linotype" panose="02040502050505030304" pitchFamily="18" charset="0"/>
              </a:rPr>
              <a:t>det</a:t>
            </a:r>
            <a:r>
              <a:rPr lang="id-ID" altLang="id-ID" sz="2400" dirty="0">
                <a:latin typeface="Palatino Linotype" panose="02040502050505030304" pitchFamily="18" charset="0"/>
              </a:rPr>
              <a:t> (A)</a:t>
            </a: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r>
              <a:rPr lang="id-ID" altLang="id-ID" sz="2400" dirty="0">
                <a:latin typeface="Palatino Linotype" panose="02040502050505030304" pitchFamily="18" charset="0"/>
              </a:rPr>
              <a:t>Jumlah </a:t>
            </a:r>
            <a:r>
              <a:rPr lang="id-ID" altLang="id-ID" sz="2400" dirty="0" err="1">
                <a:latin typeface="Palatino Linotype" panose="02040502050505030304" pitchFamily="18" charset="0"/>
              </a:rPr>
              <a:t>det</a:t>
            </a:r>
            <a:r>
              <a:rPr lang="id-ID" altLang="id-ID" sz="2400" dirty="0">
                <a:latin typeface="Palatino Linotype" panose="02040502050505030304" pitchFamily="18" charset="0"/>
              </a:rPr>
              <a:t>(A) disebut determinan A</a:t>
            </a: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r>
              <a:rPr lang="id-ID" altLang="id-ID" sz="2400" dirty="0" err="1">
                <a:latin typeface="Palatino Linotype" panose="02040502050505030304" pitchFamily="18" charset="0"/>
              </a:rPr>
              <a:t>det</a:t>
            </a:r>
            <a:r>
              <a:rPr lang="id-ID" altLang="id-ID" sz="2400" dirty="0">
                <a:latin typeface="Palatino Linotype" panose="02040502050505030304" pitchFamily="18" charset="0"/>
              </a:rPr>
              <a:t>(A) sering dinotasikan |</a:t>
            </a:r>
            <a:r>
              <a:rPr lang="id-ID" altLang="id-ID" sz="2400" dirty="0" err="1">
                <a:latin typeface="Palatino Linotype" panose="02040502050505030304" pitchFamily="18" charset="0"/>
              </a:rPr>
              <a:t>A|</a:t>
            </a:r>
            <a:endParaRPr lang="id-ID" altLang="id-ID" sz="24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18242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9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6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NOTASI DETERMINAN</a:t>
            </a:r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62000" y="1447800"/>
            <a:ext cx="76962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360363" indent="-360363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lvl="1" algn="just" eaLnBrk="1" hangingPunct="1">
              <a:buFont typeface="Wingdings" panose="05000000000000000000" pitchFamily="2" charset="2"/>
              <a:buChar char="q"/>
            </a:pPr>
            <a:r>
              <a:rPr lang="id-ID" altLang="id-ID" sz="2400" dirty="0">
                <a:latin typeface="Palatino Linotype" panose="02040502050505030304" pitchFamily="18" charset="0"/>
              </a:rPr>
              <a:t>Pada matriks 2x2 cara menghitung nilai determinannya adalah : </a:t>
            </a: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endParaRPr lang="id-ID" altLang="id-ID" sz="2400" dirty="0">
              <a:latin typeface="Palatino Linotype" panose="02040502050505030304" pitchFamily="18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endParaRPr lang="id-ID" altLang="id-ID" sz="2400" dirty="0">
              <a:latin typeface="Palatino Linotype" panose="02040502050505030304" pitchFamily="18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endParaRPr lang="id-ID" altLang="id-ID" sz="2400" dirty="0">
              <a:latin typeface="Palatino Linotype" panose="02040502050505030304" pitchFamily="18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endParaRPr lang="id-ID" altLang="id-ID" sz="2400" dirty="0">
              <a:latin typeface="Palatino Linotype" panose="02040502050505030304" pitchFamily="18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r>
              <a:rPr lang="id-ID" altLang="id-ID" sz="2400" dirty="0">
                <a:latin typeface="Palatino Linotype" panose="02040502050505030304" pitchFamily="18" charset="0"/>
              </a:rPr>
              <a:t>Contoh :</a:t>
            </a:r>
          </a:p>
        </p:txBody>
      </p:sp>
      <p:graphicFrame>
        <p:nvGraphicFramePr>
          <p:cNvPr id="132098" name="Object 4"/>
          <p:cNvGraphicFramePr>
            <a:graphicFrameLocks noChangeAspect="1"/>
          </p:cNvGraphicFramePr>
          <p:nvPr/>
        </p:nvGraphicFramePr>
        <p:xfrm>
          <a:off x="838200" y="2362200"/>
          <a:ext cx="1905000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4" imgW="952200" imgH="482400" progId="Equation.3">
                  <p:embed/>
                </p:oleObj>
              </mc:Choice>
              <mc:Fallback>
                <p:oleObj name="Equation" r:id="rId4" imgW="9522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362200"/>
                        <a:ext cx="1905000" cy="944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0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2198224"/>
              </p:ext>
            </p:extLst>
          </p:nvPr>
        </p:nvGraphicFramePr>
        <p:xfrm>
          <a:off x="5410200" y="2625725"/>
          <a:ext cx="27686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Equation" r:id="rId6" imgW="1384200" imgH="215640" progId="Equation.3">
                  <p:embed/>
                </p:oleObj>
              </mc:Choice>
              <mc:Fallback>
                <p:oleObj name="Equation" r:id="rId6" imgW="13842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625725"/>
                        <a:ext cx="276860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8467596"/>
              </p:ext>
            </p:extLst>
          </p:nvPr>
        </p:nvGraphicFramePr>
        <p:xfrm>
          <a:off x="495300" y="4394994"/>
          <a:ext cx="147320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8" imgW="736560" imgH="457200" progId="Equation.3">
                  <p:embed/>
                </p:oleObj>
              </mc:Choice>
              <mc:Fallback>
                <p:oleObj name="Equation" r:id="rId8" imgW="736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4394994"/>
                        <a:ext cx="1473200" cy="89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3468253"/>
              </p:ext>
            </p:extLst>
          </p:nvPr>
        </p:nvGraphicFramePr>
        <p:xfrm>
          <a:off x="2708275" y="4456907"/>
          <a:ext cx="21336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Equation" r:id="rId10" imgW="1066680" imgH="203040" progId="Equation.3">
                  <p:embed/>
                </p:oleObj>
              </mc:Choice>
              <mc:Fallback>
                <p:oleObj name="Equation" r:id="rId10" imgW="10666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8275" y="4456907"/>
                        <a:ext cx="2133600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02" name="Object 6"/>
          <p:cNvGraphicFramePr>
            <a:graphicFrameLocks noChangeAspect="1"/>
          </p:cNvGraphicFramePr>
          <p:nvPr/>
        </p:nvGraphicFramePr>
        <p:xfrm>
          <a:off x="2895600" y="2362200"/>
          <a:ext cx="2286000" cy="99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Equation" r:id="rId12" imgW="1143000" imgH="507960" progId="Equation.3">
                  <p:embed/>
                </p:oleObj>
              </mc:Choice>
              <mc:Fallback>
                <p:oleObj name="Equation" r:id="rId12" imgW="114300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362200"/>
                        <a:ext cx="2286000" cy="995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10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1038193"/>
              </p:ext>
            </p:extLst>
          </p:nvPr>
        </p:nvGraphicFramePr>
        <p:xfrm>
          <a:off x="304800" y="5584825"/>
          <a:ext cx="1854200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Equation" r:id="rId14" imgW="927000" imgH="482400" progId="Equation.3">
                  <p:embed/>
                </p:oleObj>
              </mc:Choice>
              <mc:Fallback>
                <p:oleObj name="Equation" r:id="rId14" imgW="9270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584825"/>
                        <a:ext cx="1854200" cy="944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102720" y="3268663"/>
            <a:ext cx="3076080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466089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12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1000"/>
                                        <p:tgtEl>
                                          <p:spTgt spid="13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1000"/>
                                        <p:tgtEl>
                                          <p:spTgt spid="13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1000"/>
                                        <p:tgtEl>
                                          <p:spTgt spid="13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1000"/>
                                        <p:tgtEl>
                                          <p:spTgt spid="132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1000"/>
                                        <p:tgtEl>
                                          <p:spTgt spid="13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1" grpId="0" animBg="1"/>
      <p:bldP spid="116746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METODE SARRUS</a:t>
            </a:r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62000" y="1447800"/>
            <a:ext cx="76962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360363" indent="-360363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lvl="1" algn="just" eaLnBrk="1" hangingPunct="1">
              <a:buFont typeface="Wingdings" panose="05000000000000000000" pitchFamily="2" charset="2"/>
              <a:buChar char="q"/>
            </a:pPr>
            <a:r>
              <a:rPr lang="id-ID" altLang="id-ID" sz="2400">
                <a:latin typeface="Palatino Linotype" panose="02040502050505030304" pitchFamily="18" charset="0"/>
              </a:rPr>
              <a:t>Pada matriks 3x3 cara menghitung nilai determinannya adalah menggunakan Metode Sarrus</a:t>
            </a: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r>
              <a:rPr lang="id-ID" altLang="id-ID" sz="2400">
                <a:latin typeface="Palatino Linotype" panose="02040502050505030304" pitchFamily="18" charset="0"/>
              </a:rPr>
              <a:t>Metode Sarrus hanya untuk matrix berdimensi 3x3</a:t>
            </a: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endParaRPr lang="id-ID" altLang="id-ID" sz="2400">
              <a:latin typeface="Palatino Linotype" panose="02040502050505030304" pitchFamily="18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endParaRPr lang="id-ID" altLang="id-ID" sz="2400">
              <a:latin typeface="Palatino Linotype" panose="02040502050505030304" pitchFamily="18" charset="0"/>
            </a:endParaRPr>
          </a:p>
        </p:txBody>
      </p:sp>
      <p:graphicFrame>
        <p:nvGraphicFramePr>
          <p:cNvPr id="132099" name="Object 3"/>
          <p:cNvGraphicFramePr>
            <a:graphicFrameLocks noChangeAspect="1"/>
          </p:cNvGraphicFramePr>
          <p:nvPr/>
        </p:nvGraphicFramePr>
        <p:xfrm>
          <a:off x="609600" y="4038600"/>
          <a:ext cx="83058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4" imgW="4305240" imgH="228600" progId="Equation.3">
                  <p:embed/>
                </p:oleObj>
              </mc:Choice>
              <mc:Fallback>
                <p:oleObj name="Equation" r:id="rId4" imgW="43052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038600"/>
                        <a:ext cx="8305800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128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743200"/>
            <a:ext cx="36957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3130" name="Object 4"/>
          <p:cNvGraphicFramePr>
            <a:graphicFrameLocks noChangeAspect="1"/>
          </p:cNvGraphicFramePr>
          <p:nvPr/>
        </p:nvGraphicFramePr>
        <p:xfrm>
          <a:off x="1295400" y="2819400"/>
          <a:ext cx="1981200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7" imgW="1269720" imgH="711000" progId="Equation.3">
                  <p:embed/>
                </p:oleObj>
              </mc:Choice>
              <mc:Fallback>
                <p:oleObj name="Equation" r:id="rId7" imgW="12697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819400"/>
                        <a:ext cx="1981200" cy="1084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0709757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12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1000"/>
                                        <p:tgtEl>
                                          <p:spTgt spid="13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1000"/>
                                        <p:tgtEl>
                                          <p:spTgt spid="13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1000"/>
                                        <p:tgtEl>
                                          <p:spTgt spid="13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1" grpId="0" animBg="1"/>
      <p:bldP spid="116746" grpId="0" animBg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METODE SARRUS</a:t>
            </a:r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62000" y="1447800"/>
            <a:ext cx="76962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0363" lvl="1" indent="-360363" algn="just">
              <a:buFont typeface="Wingdings" pitchFamily="2" charset="2"/>
              <a:buChar char="q"/>
              <a:defRPr/>
            </a:pPr>
            <a:r>
              <a:rPr lang="id-ID" sz="2400">
                <a:latin typeface="Palatino Linotype" pitchFamily="18" charset="0"/>
              </a:rPr>
              <a:t>Contoh :</a:t>
            </a:r>
          </a:p>
          <a:p>
            <a:pPr marL="360363" lvl="1" indent="-360363" algn="just">
              <a:buFont typeface="Wingdings" pitchFamily="2" charset="2"/>
              <a:buChar char="q"/>
              <a:defRPr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  <a:defRPr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  <a:defRPr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  <a:defRPr/>
            </a:pP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  <a:defRPr/>
            </a:pPr>
            <a:r>
              <a:rPr lang="id-ID" sz="2400">
                <a:latin typeface="Palatino Linotype" pitchFamily="18" charset="0"/>
              </a:rPr>
              <a:t>Nilai Determinan dicari menggunakan metode Sarrus</a:t>
            </a:r>
          </a:p>
          <a:p>
            <a:pPr marL="1255713" lvl="1" indent="-1255713" algn="just">
              <a:defRPr/>
            </a:pPr>
            <a:r>
              <a:rPr lang="id-ID" sz="2400">
                <a:latin typeface="Palatino Linotype" pitchFamily="18" charset="0"/>
              </a:rPr>
              <a:t>det(A) = (-2</a:t>
            </a:r>
            <a:r>
              <a:rPr lang="id-ID" sz="2400">
                <a:latin typeface="Palatino Linotype" pitchFamily="18" charset="0"/>
                <a:sym typeface="Symbol"/>
              </a:rPr>
              <a:t>·1 ·-1) + (2 ·3 ·2) + (-3 ·-1 ·0) – (-3 ·1 ·2) –(-2 ·3 ·0)-(2 ·-1 ·-1)</a:t>
            </a:r>
          </a:p>
          <a:p>
            <a:pPr marL="1255713" lvl="1" indent="-263525" algn="just">
              <a:defRPr/>
            </a:pPr>
            <a:r>
              <a:rPr lang="id-ID" sz="2400">
                <a:latin typeface="Palatino Linotype" pitchFamily="18" charset="0"/>
                <a:sym typeface="Symbol"/>
              </a:rPr>
              <a:t>= 2 +12+0+6-0-2</a:t>
            </a:r>
          </a:p>
          <a:p>
            <a:pPr marL="1255713" lvl="1" indent="-263525" algn="just">
              <a:defRPr/>
            </a:pPr>
            <a:r>
              <a:rPr lang="id-ID" sz="2400">
                <a:latin typeface="Palatino Linotype" pitchFamily="18" charset="0"/>
                <a:sym typeface="Symbol"/>
              </a:rPr>
              <a:t>= 18</a:t>
            </a:r>
            <a:endParaRPr lang="id-ID" sz="2400">
              <a:latin typeface="Palatino Linotype" pitchFamily="18" charset="0"/>
            </a:endParaRPr>
          </a:p>
          <a:p>
            <a:pPr marL="360363" lvl="1" indent="-360363" algn="just">
              <a:buFont typeface="Wingdings" pitchFamily="2" charset="2"/>
              <a:buChar char="q"/>
              <a:defRPr/>
            </a:pPr>
            <a:endParaRPr lang="id-ID" sz="2400">
              <a:latin typeface="Palatino Linotype" pitchFamily="18" charset="0"/>
            </a:endParaRPr>
          </a:p>
        </p:txBody>
      </p:sp>
      <p:graphicFrame>
        <p:nvGraphicFramePr>
          <p:cNvPr id="134148" name="Object 4"/>
          <p:cNvGraphicFramePr>
            <a:graphicFrameLocks noChangeAspect="1"/>
          </p:cNvGraphicFramePr>
          <p:nvPr/>
        </p:nvGraphicFramePr>
        <p:xfrm>
          <a:off x="1219200" y="1905000"/>
          <a:ext cx="2336800" cy="139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4" imgW="1168200" imgH="711000" progId="Equation.3">
                  <p:embed/>
                </p:oleObj>
              </mc:Choice>
              <mc:Fallback>
                <p:oleObj name="Equation" r:id="rId4" imgW="116820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905000"/>
                        <a:ext cx="2336800" cy="1390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3295484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12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1" grpId="0" animBg="1"/>
      <p:bldP spid="116746" grpId="0" animBg="1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MINOR</a:t>
            </a:r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62000" y="1447800"/>
            <a:ext cx="76962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360363" indent="-360363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lvl="1" algn="just" eaLnBrk="1" hangingPunct="1">
              <a:buFont typeface="Wingdings" panose="05000000000000000000" pitchFamily="2" charset="2"/>
              <a:buChar char="q"/>
            </a:pPr>
            <a:r>
              <a:rPr lang="id-ID" altLang="id-ID" sz="2400" dirty="0">
                <a:latin typeface="Palatino Linotype" panose="02040502050505030304" pitchFamily="18" charset="0"/>
              </a:rPr>
              <a:t>Yang dimaksud dengan MINOR unsur </a:t>
            </a:r>
            <a:r>
              <a:rPr lang="id-ID" altLang="id-ID" sz="2400" dirty="0" err="1">
                <a:latin typeface="Palatino Linotype" panose="02040502050505030304" pitchFamily="18" charset="0"/>
              </a:rPr>
              <a:t>a</a:t>
            </a:r>
            <a:r>
              <a:rPr lang="id-ID" altLang="id-ID" sz="1600" dirty="0" err="1">
                <a:latin typeface="Palatino Linotype" panose="02040502050505030304" pitchFamily="18" charset="0"/>
              </a:rPr>
              <a:t>ij</a:t>
            </a:r>
            <a:r>
              <a:rPr lang="id-ID" altLang="id-ID" sz="1600" dirty="0">
                <a:latin typeface="Palatino Linotype" panose="02040502050505030304" pitchFamily="18" charset="0"/>
              </a:rPr>
              <a:t> </a:t>
            </a:r>
            <a:r>
              <a:rPr lang="id-ID" altLang="id-ID" sz="2400" dirty="0">
                <a:latin typeface="Palatino Linotype" panose="02040502050505030304" pitchFamily="18" charset="0"/>
              </a:rPr>
              <a:t>adalah determinan yang berasal dari determinan orde ke-n tadi dikurangi dengan baris ke-i dan kolom ke-j.</a:t>
            </a: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r>
              <a:rPr lang="id-ID" altLang="id-ID" sz="2400" dirty="0">
                <a:latin typeface="Palatino Linotype" panose="02040502050505030304" pitchFamily="18" charset="0"/>
              </a:rPr>
              <a:t>Dinotasikan dengan </a:t>
            </a:r>
            <a:r>
              <a:rPr lang="id-ID" altLang="id-ID" sz="2400" dirty="0" err="1">
                <a:latin typeface="Palatino Linotype" panose="02040502050505030304" pitchFamily="18" charset="0"/>
              </a:rPr>
              <a:t>M</a:t>
            </a:r>
            <a:r>
              <a:rPr lang="id-ID" altLang="id-ID" sz="1600" dirty="0" err="1">
                <a:solidFill>
                  <a:srgbClr val="000000"/>
                </a:solidFill>
                <a:latin typeface="Palatino Linotype" panose="02040502050505030304" pitchFamily="18" charset="0"/>
              </a:rPr>
              <a:t>ij</a:t>
            </a:r>
            <a:endParaRPr lang="id-ID" altLang="id-ID" sz="2400" dirty="0">
              <a:latin typeface="Palatino Linotype" panose="02040502050505030304" pitchFamily="18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r>
              <a:rPr lang="id-ID" altLang="id-ID" sz="2400" dirty="0">
                <a:latin typeface="Palatino Linotype" panose="02040502050505030304" pitchFamily="18" charset="0"/>
              </a:rPr>
              <a:t>Contoh Minor dari elemen a</a:t>
            </a:r>
            <a:r>
              <a:rPr lang="id-ID" altLang="id-ID" sz="2000" dirty="0">
                <a:latin typeface="Palatino Linotype" panose="02040502050505030304" pitchFamily="18" charset="0"/>
              </a:rPr>
              <a:t>₁₁</a:t>
            </a:r>
            <a:endParaRPr lang="id-ID" altLang="id-ID" sz="2400" dirty="0">
              <a:latin typeface="Palatino Linotype" panose="02040502050505030304" pitchFamily="18" charset="0"/>
            </a:endParaRPr>
          </a:p>
          <a:p>
            <a:pPr lvl="1" algn="just" eaLnBrk="1" hangingPunct="1"/>
            <a:endParaRPr lang="id-ID" altLang="id-ID" sz="2400" dirty="0">
              <a:latin typeface="Palatino Linotype" panose="02040502050505030304" pitchFamily="18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endParaRPr lang="id-ID" altLang="id-ID" sz="2400" dirty="0">
              <a:latin typeface="Palatino Linotype" panose="02040502050505030304" pitchFamily="18" charset="0"/>
            </a:endParaRPr>
          </a:p>
        </p:txBody>
      </p:sp>
      <p:graphicFrame>
        <p:nvGraphicFramePr>
          <p:cNvPr id="133130" name="Object 4"/>
          <p:cNvGraphicFramePr>
            <a:graphicFrameLocks noChangeAspect="1"/>
          </p:cNvGraphicFramePr>
          <p:nvPr/>
        </p:nvGraphicFramePr>
        <p:xfrm>
          <a:off x="1219200" y="3276600"/>
          <a:ext cx="1981200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Equation" r:id="rId4" imgW="1269720" imgH="711000" progId="Equation.3">
                  <p:embed/>
                </p:oleObj>
              </mc:Choice>
              <mc:Fallback>
                <p:oleObj name="Equation" r:id="rId4" imgW="126972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276600"/>
                        <a:ext cx="1981200" cy="1084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Connector 15"/>
          <p:cNvCxnSpPr/>
          <p:nvPr/>
        </p:nvCxnSpPr>
        <p:spPr>
          <a:xfrm>
            <a:off x="1905000" y="3505200"/>
            <a:ext cx="1066800" cy="158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1524001" y="3810000"/>
            <a:ext cx="762000" cy="317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135172" name="Object 3"/>
          <p:cNvGraphicFramePr>
            <a:graphicFrameLocks noChangeAspect="1"/>
          </p:cNvGraphicFramePr>
          <p:nvPr/>
        </p:nvGraphicFramePr>
        <p:xfrm>
          <a:off x="4103688" y="3355975"/>
          <a:ext cx="1546225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Equation" r:id="rId6" imgW="990360" imgH="507960" progId="Equation.3">
                  <p:embed/>
                </p:oleObj>
              </mc:Choice>
              <mc:Fallback>
                <p:oleObj name="Equation" r:id="rId6" imgW="99036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3688" y="3355975"/>
                        <a:ext cx="1546225" cy="773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3" name="Object 4"/>
          <p:cNvGraphicFramePr>
            <a:graphicFrameLocks noChangeAspect="1"/>
          </p:cNvGraphicFramePr>
          <p:nvPr/>
        </p:nvGraphicFramePr>
        <p:xfrm>
          <a:off x="1114425" y="4495800"/>
          <a:ext cx="2495550" cy="143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Equation" r:id="rId8" imgW="1600200" imgH="939600" progId="Equation.3">
                  <p:embed/>
                </p:oleObj>
              </mc:Choice>
              <mc:Fallback>
                <p:oleObj name="Equation" r:id="rId8" imgW="160020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4425" y="4495800"/>
                        <a:ext cx="2495550" cy="1433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Connector 21"/>
          <p:cNvCxnSpPr/>
          <p:nvPr/>
        </p:nvCxnSpPr>
        <p:spPr>
          <a:xfrm>
            <a:off x="1752600" y="4724400"/>
            <a:ext cx="1600200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1181101" y="5295900"/>
            <a:ext cx="1143000" cy="317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135174" name="Object 5"/>
          <p:cNvGraphicFramePr>
            <a:graphicFrameLocks noChangeAspect="1"/>
          </p:cNvGraphicFramePr>
          <p:nvPr/>
        </p:nvGraphicFramePr>
        <p:xfrm>
          <a:off x="4110038" y="4551363"/>
          <a:ext cx="2062162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Equation" r:id="rId10" imgW="1320480" imgH="736560" progId="Equation.3">
                  <p:embed/>
                </p:oleObj>
              </mc:Choice>
              <mc:Fallback>
                <p:oleObj name="Equation" r:id="rId10" imgW="132048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0038" y="4551363"/>
                        <a:ext cx="2062162" cy="1120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110923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12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13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13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13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13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1" grpId="0" animBg="1"/>
      <p:bldP spid="116746" grpId="0" animBg="1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AutoShape 3"/>
          <p:cNvSpPr>
            <a:spLocks noChangeArrowheads="1"/>
          </p:cNvSpPr>
          <p:nvPr/>
        </p:nvSpPr>
        <p:spPr bwMode="auto">
          <a:xfrm>
            <a:off x="49213" y="738188"/>
            <a:ext cx="6046787" cy="404812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  <a:alpha val="70000"/>
            </a:schemeClr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defRPr/>
            </a:pPr>
            <a:r>
              <a:rPr lang="id-ID" sz="2800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doni MT Black" pitchFamily="18" charset="0"/>
              </a:rPr>
              <a:t>MINOR</a:t>
            </a:r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 flipH="1">
            <a:off x="762000" y="6210300"/>
            <a:ext cx="1322388" cy="471488"/>
          </a:xfrm>
          <a:prstGeom prst="parallelogram">
            <a:avLst>
              <a:gd name="adj" fmla="val 90867"/>
            </a:avLst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 rot="10800000">
            <a:off x="-938213" y="-609600"/>
            <a:ext cx="938213" cy="1752600"/>
          </a:xfrm>
          <a:prstGeom prst="parallelogram">
            <a:avLst>
              <a:gd name="adj" fmla="val 0"/>
            </a:avLst>
          </a:prstGeom>
          <a:gradFill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eaLnBrk="1" hangingPunct="1"/>
            <a:endParaRPr lang="id-ID" altLang="id-ID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762000" y="1447800"/>
            <a:ext cx="7696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1pPr>
            <a:lvl2pPr marL="360363" indent="-360363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Rockwell Extra Bold" panose="02060903040505020403" pitchFamily="18" charset="0"/>
              </a:defRPr>
            </a:lvl9pPr>
          </a:lstStyle>
          <a:p>
            <a:pPr lvl="1" algn="just" eaLnBrk="1" hangingPunct="1">
              <a:buFont typeface="Wingdings" panose="05000000000000000000" pitchFamily="2" charset="2"/>
              <a:buChar char="q"/>
            </a:pPr>
            <a:r>
              <a:rPr lang="id-ID" altLang="id-ID" sz="2400">
                <a:latin typeface="Palatino Linotype" panose="02040502050505030304" pitchFamily="18" charset="0"/>
              </a:rPr>
              <a:t>Minor-minor dari Matrik A (ordo 3x3)</a:t>
            </a:r>
          </a:p>
          <a:p>
            <a:pPr lvl="1" algn="just" eaLnBrk="1" hangingPunct="1"/>
            <a:endParaRPr lang="id-ID" altLang="id-ID" sz="2400">
              <a:latin typeface="Palatino Linotype" panose="02040502050505030304" pitchFamily="18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q"/>
            </a:pPr>
            <a:endParaRPr lang="id-ID" altLang="id-ID" sz="2400">
              <a:latin typeface="Palatino Linotype" panose="02040502050505030304" pitchFamily="18" charset="0"/>
            </a:endParaRPr>
          </a:p>
        </p:txBody>
      </p:sp>
      <p:pic>
        <p:nvPicPr>
          <p:cNvPr id="136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905000"/>
            <a:ext cx="6350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0764034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6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6121 L 1.05122 0.06121 " pathEditMode="fixed" rAng="0" ptsTypes="AA">
                                      <p:cBhvr>
                                        <p:cTn id="12" dur="3000" fill="hold"/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13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116741" grpId="0" animBg="1"/>
      <p:bldP spid="116746" grpId="0" animBg="1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7167</TotalTime>
  <Words>421</Words>
  <Application>Microsoft Office PowerPoint</Application>
  <PresentationFormat>On-screen Show (4:3)</PresentationFormat>
  <Paragraphs>121</Paragraphs>
  <Slides>19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34" baseType="lpstr">
      <vt:lpstr>Arial</vt:lpstr>
      <vt:lpstr>Bodoni MT Black</vt:lpstr>
      <vt:lpstr>Calibri</vt:lpstr>
      <vt:lpstr>Century Gothic</vt:lpstr>
      <vt:lpstr>Georgia</vt:lpstr>
      <vt:lpstr>Palatino Linotype</vt:lpstr>
      <vt:lpstr>Plantagenet Cherokee</vt:lpstr>
      <vt:lpstr>Rockwell Extra Bold</vt:lpstr>
      <vt:lpstr>Symbol</vt:lpstr>
      <vt:lpstr>Trebuchet MS</vt:lpstr>
      <vt:lpstr>Wingdings</vt:lpstr>
      <vt:lpstr>Wingdings 2</vt:lpstr>
      <vt:lpstr>Urban</vt:lpstr>
      <vt:lpstr>Equation</vt:lpstr>
      <vt:lpstr>Microsoft Equation 3.0</vt:lpstr>
      <vt:lpstr>Chapter 4</vt:lpstr>
      <vt:lpstr>Objective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Chapter 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chaerul anwar</cp:lastModifiedBy>
  <cp:revision>481</cp:revision>
  <dcterms:created xsi:type="dcterms:W3CDTF">2011-09-16T02:11:44Z</dcterms:created>
  <dcterms:modified xsi:type="dcterms:W3CDTF">2015-10-21T05:27:06Z</dcterms:modified>
</cp:coreProperties>
</file>