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315" r:id="rId3"/>
    <p:sldId id="266" r:id="rId4"/>
    <p:sldId id="267" r:id="rId5"/>
    <p:sldId id="316" r:id="rId6"/>
    <p:sldId id="317" r:id="rId7"/>
    <p:sldId id="270" r:id="rId8"/>
    <p:sldId id="271" r:id="rId9"/>
    <p:sldId id="273" r:id="rId10"/>
    <p:sldId id="274" r:id="rId11"/>
    <p:sldId id="275" r:id="rId12"/>
    <p:sldId id="276" r:id="rId13"/>
    <p:sldId id="325" r:id="rId14"/>
    <p:sldId id="326" r:id="rId15"/>
    <p:sldId id="319" r:id="rId16"/>
    <p:sldId id="318" r:id="rId17"/>
    <p:sldId id="320" r:id="rId18"/>
    <p:sldId id="321" r:id="rId19"/>
    <p:sldId id="322" r:id="rId20"/>
    <p:sldId id="323" r:id="rId21"/>
    <p:sldId id="324" r:id="rId22"/>
    <p:sldId id="262" r:id="rId2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0CC7E-BF68-43AA-B817-9E77E34E5537}" type="datetimeFigureOut">
              <a:rPr lang="id-ID" smtClean="0"/>
              <a:t>01/10/2015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C23B5-9DD1-4C56-B2FF-635FF05C46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220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6221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74905850-A047-40AA-A9BC-71CCF393122C}" type="slidenum">
              <a:rPr lang="en-US" altLang="id-ID" sz="12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05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61DE5B44-3F3D-4B8D-98D0-A7E7EBC67A7E}" type="slidenum">
              <a:rPr lang="en-US" altLang="id-ID" sz="12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34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09B0AE16-900B-4F7A-A355-BC5784867510}" type="slidenum">
              <a:rPr lang="en-US" altLang="id-ID" sz="12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8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BD617232-ED75-4CBE-8F81-A3349D0A0FFF}" type="slidenum">
              <a:rPr lang="en-US" altLang="id-ID" sz="1200">
                <a:latin typeface="Arial" panose="020B0604020202020204" pitchFamily="34" charset="0"/>
              </a:rPr>
              <a:pPr eaLnBrk="1" hangingPunct="1"/>
              <a:t>3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1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8D86F05E-B439-4A28-B5A4-98CD57F27911}" type="slidenum">
              <a:rPr lang="en-US" altLang="id-ID" sz="1200">
                <a:latin typeface="Arial" panose="020B0604020202020204" pitchFamily="34" charset="0"/>
              </a:rPr>
              <a:pPr eaLnBrk="1" hangingPunct="1"/>
              <a:t>4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6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8D86F05E-B439-4A28-B5A4-98CD57F27911}" type="slidenum">
              <a:rPr lang="en-US" altLang="id-ID" sz="1200">
                <a:latin typeface="Arial" panose="020B0604020202020204" pitchFamily="34" charset="0"/>
              </a:rPr>
              <a:pPr eaLnBrk="1" hangingPunct="1"/>
              <a:t>5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1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8D86F05E-B439-4A28-B5A4-98CD57F27911}" type="slidenum">
              <a:rPr lang="en-US" altLang="id-ID" sz="1200">
                <a:latin typeface="Arial" panose="020B0604020202020204" pitchFamily="34" charset="0"/>
              </a:rPr>
              <a:pPr eaLnBrk="1" hangingPunct="1"/>
              <a:t>6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32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8259C100-7FC4-4CC3-A01E-A7A11FA40D29}" type="slidenum">
              <a:rPr lang="en-US" altLang="id-ID" sz="1200">
                <a:latin typeface="Arial" panose="020B0604020202020204" pitchFamily="34" charset="0"/>
              </a:rPr>
              <a:pPr eaLnBrk="1" hangingPunct="1"/>
              <a:t>7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7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D5F52F99-B823-4019-817D-4B60F2D329F9}" type="slidenum">
              <a:rPr lang="en-US" altLang="id-ID" sz="1200">
                <a:latin typeface="Arial" panose="020B0604020202020204" pitchFamily="34" charset="0"/>
              </a:rPr>
              <a:pPr eaLnBrk="1" hangingPunct="1"/>
              <a:t>8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290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BD086FE6-4E69-428C-A4E3-CF96910F4E9B}" type="slidenum">
              <a:rPr lang="en-US" altLang="id-ID" sz="1200">
                <a:latin typeface="Arial" panose="020B0604020202020204" pitchFamily="34" charset="0"/>
              </a:rPr>
              <a:pPr eaLnBrk="1" hangingPunct="1"/>
              <a:t>9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  <p:extLst>
      <p:ext uri="{BB962C8B-B14F-4D97-AF65-F5344CB8AC3E}">
        <p14:creationId xmlns:p14="http://schemas.microsoft.com/office/powerpoint/2010/main" val="4172511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8ED48035-3324-487D-9D1C-C9178FF635FF}" type="slidenum">
              <a:rPr lang="en-US" altLang="id-ID" sz="12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  <p:extLst>
      <p:ext uri="{BB962C8B-B14F-4D97-AF65-F5344CB8AC3E}">
        <p14:creationId xmlns:p14="http://schemas.microsoft.com/office/powerpoint/2010/main" val="299049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D39DE-160B-417A-8A3A-566465742CF6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09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28D8A-4C12-40E9-B7F0-ECA4CD3C93AB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0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218AA-57CB-4ACB-B2FC-30D76A719909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5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E300-1439-46CA-BD94-34E84F1C74CA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938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91C0-F864-42BB-A95B-EBF3583439A7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F9FE-E54B-4F91-8823-B42CEED6227D}" type="datetime1">
              <a:rPr lang="id-ID" smtClean="0"/>
              <a:t>01/10/2015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439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943C-43A4-4403-B81F-484FFB17C2A9}" type="datetime1">
              <a:rPr lang="id-ID" smtClean="0"/>
              <a:t>01/10/2015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8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6DA1-0E91-4924-89AD-CA7E483D9B88}" type="datetime1">
              <a:rPr lang="id-ID" smtClean="0"/>
              <a:t>01/10/2015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3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5DCC-48AE-440B-B2C4-252C1F89F56B}" type="datetime1">
              <a:rPr lang="id-ID" smtClean="0"/>
              <a:t>01/10/2015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6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43EE-C2EE-4A76-8AA3-12BFD8113A77}" type="datetime1">
              <a:rPr lang="id-ID" smtClean="0"/>
              <a:t>01/10/2015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0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2540-CEF9-495B-A398-199781A65442}" type="datetime1">
              <a:rPr lang="id-ID" smtClean="0"/>
              <a:t>01/10/2015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3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5968"/>
            <a:ext cx="12192000" cy="546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1C00D-3B4F-4756-9868-9744D964EB03}" type="datetime1">
              <a:rPr lang="id-ID" smtClean="0"/>
              <a:t>01/10/2015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6742-63EE-42F1-8D12-68F2C29F24E5}" type="slidenum">
              <a:rPr lang="id-ID" smtClean="0"/>
              <a:t>‹#›</a:t>
            </a:fld>
            <a:endParaRPr lang="id-ID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852" y="126673"/>
            <a:ext cx="1268026" cy="126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2.bp.blogspot.com/-GkJDlXFYHBM/VF7NUOiMKgI/AAAAAAAAFNY/HgJRmQpMAUA/s1600/soal-dan-pembahasan-kesamaan-matriks.image15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1544" y="2607048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ALJABAR LINIER</a:t>
            </a:r>
            <a:b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d-ID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WEEK 2. MATRIKS</a:t>
            </a:r>
            <a:endParaRPr lang="id-ID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45" y="276445"/>
            <a:ext cx="1905015" cy="190501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896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2200" y="1447801"/>
            <a:ext cx="7620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1891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646363" indent="-36036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3103563" indent="-36036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560763" indent="-36036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4017963" indent="-36036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Contoh Soal</a:t>
            </a:r>
          </a:p>
          <a:p>
            <a:pPr lvl="4"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 algn="just" eaLnBrk="1" hangingPunct="1"/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4" algn="just" eaLnBrk="1" hangingPunct="1"/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7" name="Rectangle 2"/>
          <p:cNvSpPr>
            <a:spLocks noChangeArrowheads="1"/>
          </p:cNvSpPr>
          <p:nvPr/>
        </p:nvSpPr>
        <p:spPr bwMode="auto">
          <a:xfrm>
            <a:off x="1524001" y="-353943"/>
            <a:ext cx="1847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3117850" y="1973264"/>
          <a:ext cx="114935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4" imgW="939600" imgH="711000" progId="Equation.3">
                  <p:embed/>
                </p:oleObj>
              </mc:Choice>
              <mc:Fallback>
                <p:oleObj name="Equation" r:id="rId4" imgW="939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850" y="1973264"/>
                        <a:ext cx="1149350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3"/>
          <p:cNvGraphicFramePr>
            <a:graphicFrameLocks noChangeAspect="1"/>
          </p:cNvGraphicFramePr>
          <p:nvPr/>
        </p:nvGraphicFramePr>
        <p:xfrm>
          <a:off x="4572000" y="1981200"/>
          <a:ext cx="12715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6" imgW="850680" imgH="711000" progId="Equation.3">
                  <p:embed/>
                </p:oleObj>
              </mc:Choice>
              <mc:Fallback>
                <p:oleObj name="Equation" r:id="rId6" imgW="850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12715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4"/>
          <p:cNvGraphicFramePr>
            <a:graphicFrameLocks noChangeAspect="1"/>
          </p:cNvGraphicFramePr>
          <p:nvPr/>
        </p:nvGraphicFramePr>
        <p:xfrm>
          <a:off x="3124200" y="3200400"/>
          <a:ext cx="26416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8" imgW="1625400" imgH="711000" progId="Equation.3">
                  <p:embed/>
                </p:oleObj>
              </mc:Choice>
              <mc:Fallback>
                <p:oleObj name="Equation" r:id="rId8" imgW="16254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200400"/>
                        <a:ext cx="2641600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3124200" y="4572001"/>
          <a:ext cx="18288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0" imgW="1104840" imgH="711000" progId="Equation.3">
                  <p:embed/>
                </p:oleObj>
              </mc:Choice>
              <mc:Fallback>
                <p:oleObj name="Equation" r:id="rId10" imgW="11048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572001"/>
                        <a:ext cx="1828800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658" y="224560"/>
            <a:ext cx="10515600" cy="1325563"/>
          </a:xfrm>
        </p:spPr>
        <p:txBody>
          <a:bodyPr/>
          <a:lstStyle/>
          <a:p>
            <a:r>
              <a:rPr lang="id-ID" b="1" dirty="0" smtClean="0"/>
              <a:t>Penjumlahan Matriks</a:t>
            </a:r>
            <a:endParaRPr lang="id-ID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3699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2200" y="1447800"/>
            <a:ext cx="7620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A dan B adalah suatu dua matriks yang ukurannya sama, maka A-B adalah matriks yang diperoleh dengan mengurangkan bersama-sama entri yang seletak/bersesuaian dalam kedua matriks tersebut.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Matriks-matriks yang ordo/ukurannya berbeda tidak dapat dikurangkan.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				dan</a:t>
            </a:r>
          </a:p>
          <a:p>
            <a:pPr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0" name="Rectangle 2"/>
          <p:cNvSpPr>
            <a:spLocks noChangeArrowheads="1"/>
          </p:cNvSpPr>
          <p:nvPr/>
        </p:nvSpPr>
        <p:spPr bwMode="auto">
          <a:xfrm>
            <a:off x="1524001" y="-353943"/>
            <a:ext cx="1847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3124200" y="3714750"/>
          <a:ext cx="16970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4" imgW="1295280" imgH="711000" progId="Equation.3">
                  <p:embed/>
                </p:oleObj>
              </mc:Choice>
              <mc:Fallback>
                <p:oleObj name="Equation" r:id="rId4" imgW="1295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14750"/>
                        <a:ext cx="169703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5943600" y="3657600"/>
          <a:ext cx="16637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6" imgW="1269720" imgH="711000" progId="Equation.3">
                  <p:embed/>
                </p:oleObj>
              </mc:Choice>
              <mc:Fallback>
                <p:oleObj name="Equation" r:id="rId6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657600"/>
                        <a:ext cx="16637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2743201" y="4953000"/>
          <a:ext cx="32940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8" imgW="2514600" imgH="711000" progId="Equation.3">
                  <p:embed/>
                </p:oleObj>
              </mc:Choice>
              <mc:Fallback>
                <p:oleObj name="Equation" r:id="rId8" imgW="2514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4953000"/>
                        <a:ext cx="32940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685800" y="261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/>
              <a:t>Pengurangan Matriks</a:t>
            </a:r>
            <a:endParaRPr lang="id-ID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87800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38400" y="1447800"/>
            <a:ext cx="7620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 b="1">
                <a:latin typeface="Arial" panose="020B0604020202020204" pitchFamily="34" charset="0"/>
                <a:cs typeface="Arial" panose="020B0604020202020204" pitchFamily="34" charset="0"/>
              </a:rPr>
              <a:t>Contoh </a:t>
            </a: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5" name="Rectangle 2"/>
          <p:cNvSpPr>
            <a:spLocks noChangeArrowheads="1"/>
          </p:cNvSpPr>
          <p:nvPr/>
        </p:nvSpPr>
        <p:spPr bwMode="auto">
          <a:xfrm>
            <a:off x="1524001" y="-353943"/>
            <a:ext cx="1847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2895601" y="2057400"/>
          <a:ext cx="17129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4" imgW="1066680" imgH="711000" progId="Equation.3">
                  <p:embed/>
                </p:oleObj>
              </mc:Choice>
              <mc:Fallback>
                <p:oleObj name="Equation" r:id="rId4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2057400"/>
                        <a:ext cx="17129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5045076" y="2057400"/>
          <a:ext cx="16732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6" imgW="1041120" imgH="711000" progId="Equation.3">
                  <p:embed/>
                </p:oleObj>
              </mc:Choice>
              <mc:Fallback>
                <p:oleObj name="Equation" r:id="rId6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076" y="2057400"/>
                        <a:ext cx="16732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2590800" y="3352800"/>
          <a:ext cx="3327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8" imgW="1942920" imgH="711000" progId="Equation.3">
                  <p:embed/>
                </p:oleObj>
              </mc:Choice>
              <mc:Fallback>
                <p:oleObj name="Equation" r:id="rId8" imgW="19429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352800"/>
                        <a:ext cx="3327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590800" y="4724401"/>
          <a:ext cx="22860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10" imgW="1396800" imgH="711000" progId="Equation.3">
                  <p:embed/>
                </p:oleObj>
              </mc:Choice>
              <mc:Fallback>
                <p:oleObj name="Equation" r:id="rId10" imgW="1396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1"/>
                        <a:ext cx="22860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/>
          <p:cNvSpPr txBox="1">
            <a:spLocks/>
          </p:cNvSpPr>
          <p:nvPr/>
        </p:nvSpPr>
        <p:spPr>
          <a:xfrm>
            <a:off x="725658" y="2245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b="1" dirty="0" smtClean="0"/>
              <a:t>Pengurangan Matriks</a:t>
            </a:r>
            <a:endParaRPr lang="id-ID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909615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Penjumlahan k buah matriks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berordo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kali </a:t>
            </a:r>
            <a:r>
              <a:rPr lang="en-US" dirty="0" err="1"/>
              <a:t>elemen</a:t>
            </a:r>
            <a:r>
              <a:rPr lang="en-US" dirty="0"/>
              <a:t> A yang </a:t>
            </a:r>
            <a:r>
              <a:rPr lang="en-US" dirty="0" err="1"/>
              <a:t>seletak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: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sebarang</a:t>
            </a:r>
            <a:r>
              <a:rPr lang="en-US" dirty="0"/>
              <a:t> </a:t>
            </a:r>
            <a:r>
              <a:rPr lang="en-US" i="1" dirty="0" err="1"/>
              <a:t>skalar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A = A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mengalikan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atau</a:t>
            </a:r>
            <a:r>
              <a:rPr lang="en-US" dirty="0"/>
              <a:t> -A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mengalikan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-1.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A </a:t>
            </a:r>
            <a:r>
              <a:rPr lang="en-US" dirty="0" err="1"/>
              <a:t>berlaku</a:t>
            </a:r>
            <a:r>
              <a:rPr lang="en-US" dirty="0"/>
              <a:t> A + (-A) = 0</a:t>
            </a:r>
            <a:r>
              <a:rPr lang="en-US" dirty="0" smtClean="0"/>
              <a:t>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44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err="1" smtClean="0"/>
              <a:t>Asosiasiatif</a:t>
            </a:r>
            <a:r>
              <a:rPr lang="id-ID" sz="3600" b="1" dirty="0" smtClean="0"/>
              <a:t> dan </a:t>
            </a:r>
            <a:r>
              <a:rPr lang="id-ID" sz="3600" b="1" dirty="0" err="1" smtClean="0"/>
              <a:t>Komutatif</a:t>
            </a:r>
            <a:r>
              <a:rPr lang="id-ID" sz="3600" b="1" dirty="0" smtClean="0"/>
              <a:t> dalam </a:t>
            </a:r>
            <a:r>
              <a:rPr lang="id-ID" sz="3600" b="1" smtClean="0"/>
              <a:t>penjumlahan matriks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penjumlahan</a:t>
            </a:r>
            <a:r>
              <a:rPr lang="id-ID" dirty="0"/>
              <a:t> </a:t>
            </a:r>
            <a:r>
              <a:rPr lang="en-US" dirty="0" err="1" smtClean="0"/>
              <a:t>matriks</a:t>
            </a:r>
            <a:r>
              <a:rPr lang="en-US" dirty="0"/>
              <a:t> </a:t>
            </a:r>
            <a:r>
              <a:rPr lang="en-US" dirty="0" smtClean="0"/>
              <a:t>:</a:t>
            </a:r>
            <a:endParaRPr lang="id-ID" dirty="0" smtClean="0"/>
          </a:p>
          <a:p>
            <a:pPr marL="0" indent="0">
              <a:buNone/>
            </a:pPr>
            <a:r>
              <a:rPr lang="en-US" dirty="0"/>
              <a:t>a.) A + B = B + A</a:t>
            </a:r>
            <a:endParaRPr lang="id-ID" dirty="0"/>
          </a:p>
          <a:p>
            <a:pPr marL="0" indent="0">
              <a:buNone/>
            </a:pPr>
            <a:r>
              <a:rPr lang="en-US" dirty="0"/>
              <a:t>b.) A + ( B + C ) = ( A + B ) + C</a:t>
            </a:r>
            <a:endParaRPr lang="id-ID" dirty="0"/>
          </a:p>
          <a:p>
            <a:pPr marL="0" indent="0">
              <a:buNone/>
            </a:pPr>
            <a:r>
              <a:rPr lang="en-US" dirty="0"/>
              <a:t>c.) k ( A + B ) = kA + kB = ( A + B ) k , k = </a:t>
            </a:r>
            <a:r>
              <a:rPr lang="en-US" dirty="0" err="1"/>
              <a:t>skalar</a:t>
            </a:r>
            <a:endParaRPr lang="id-ID" dirty="0"/>
          </a:p>
          <a:p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matriks</a:t>
            </a:r>
            <a:r>
              <a:rPr lang="en-US" dirty="0"/>
              <a:t> A yang </a:t>
            </a:r>
            <a:r>
              <a:rPr lang="en-US" dirty="0" err="1"/>
              <a:t>ber</a:t>
            </a:r>
            <a:r>
              <a:rPr lang="en-US" dirty="0"/>
              <a:t>-ordo m x p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B yang </a:t>
            </a:r>
            <a:r>
              <a:rPr lang="en-US" dirty="0" err="1"/>
              <a:t>berordo</a:t>
            </a:r>
            <a:r>
              <a:rPr lang="en-US" dirty="0"/>
              <a:t> p x 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sebagi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C = [ </a:t>
            </a:r>
            <a:r>
              <a:rPr lang="en-US" i="1" dirty="0" err="1"/>
              <a:t>c</a:t>
            </a:r>
            <a:r>
              <a:rPr lang="en-US" baseline="-25000" dirty="0" err="1"/>
              <a:t>ij</a:t>
            </a:r>
            <a:r>
              <a:rPr lang="en-US" dirty="0"/>
              <a:t> ] </a:t>
            </a:r>
            <a:r>
              <a:rPr lang="en-US" dirty="0" err="1"/>
              <a:t>berordo</a:t>
            </a:r>
            <a:r>
              <a:rPr lang="en-US" dirty="0"/>
              <a:t> m x n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i="1" dirty="0" err="1"/>
              <a:t>c</a:t>
            </a:r>
            <a:r>
              <a:rPr lang="en-US" baseline="-25000" dirty="0" err="1"/>
              <a:t>ij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i1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1j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i2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baseline="-25000" dirty="0"/>
              <a:t>2j</a:t>
            </a:r>
            <a:r>
              <a:rPr lang="en-US" dirty="0"/>
              <a:t> + ... + </a:t>
            </a:r>
            <a:r>
              <a:rPr lang="en-US" i="1" dirty="0" err="1"/>
              <a:t>a</a:t>
            </a:r>
            <a:r>
              <a:rPr lang="en-US" baseline="-25000" dirty="0" err="1"/>
              <a:t>ip</a:t>
            </a:r>
            <a:r>
              <a:rPr lang="en-US" dirty="0"/>
              <a:t> </a:t>
            </a:r>
            <a:r>
              <a:rPr lang="en-US" i="1" dirty="0" err="1"/>
              <a:t>b</a:t>
            </a:r>
            <a:r>
              <a:rPr lang="en-US" baseline="-25000" dirty="0" err="1"/>
              <a:t>pj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65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438400" y="1371600"/>
            <a:ext cx="7620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Dua buah matriks A dan B dikatakan sama (A = B) apabila A dan B mempunyai jumlah baris dan kolom yang sama (berordo sama) dan semua unsur yang terkandung di dalamnya sama.</a:t>
            </a:r>
          </a:p>
          <a:p>
            <a:pPr marL="360363" indent="-360363" algn="just">
              <a:buFont typeface="Wingdings" pitchFamily="2" charset="2"/>
              <a:buChar char="q"/>
              <a:defRPr/>
            </a:pP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id-ID" sz="1400" dirty="0" err="1">
                <a:latin typeface="Arial" pitchFamily="34" charset="0"/>
                <a:cs typeface="Arial" pitchFamily="34" charset="0"/>
              </a:rPr>
              <a:t>ij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= </a:t>
            </a:r>
            <a:r>
              <a:rPr lang="id-ID" sz="2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id-ID" sz="1400" dirty="0" err="1">
                <a:latin typeface="Arial" pitchFamily="34" charset="0"/>
                <a:cs typeface="Arial" pitchFamily="34" charset="0"/>
              </a:rPr>
              <a:t>ij</a:t>
            </a:r>
            <a:r>
              <a:rPr lang="id-ID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id-ID" sz="2000" dirty="0" err="1">
                <a:latin typeface="Arial" pitchFamily="34" charset="0"/>
                <a:cs typeface="Arial" pitchFamily="34" charset="0"/>
              </a:rPr>
              <a:t>dimana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id-ID" sz="20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id-ID" sz="1400" dirty="0" err="1">
                <a:latin typeface="Arial" pitchFamily="34" charset="0"/>
                <a:cs typeface="Arial" pitchFamily="34" charset="0"/>
              </a:rPr>
              <a:t>ij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= elemen matriks A dari baris i dan kolom j</a:t>
            </a:r>
          </a:p>
          <a:p>
            <a:pPr marL="360363" indent="-360363" algn="just"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- </a:t>
            </a:r>
            <a:r>
              <a:rPr lang="id-ID" sz="2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id-ID" sz="1400" dirty="0" err="1">
                <a:latin typeface="Arial" pitchFamily="34" charset="0"/>
                <a:cs typeface="Arial" pitchFamily="34" charset="0"/>
              </a:rPr>
              <a:t>ij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= elemen matriks B dari baris i dan kolom j</a:t>
            </a:r>
          </a:p>
          <a:p>
            <a:pPr marL="360363" indent="-360363" algn="just">
              <a:defRPr/>
            </a:pP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A = B</a:t>
            </a:r>
          </a:p>
          <a:p>
            <a:pPr marL="817563" lvl="1" indent="-360363" algn="just"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			dan	</a:t>
            </a:r>
          </a:p>
          <a:p>
            <a:pPr marL="817563" lvl="1" indent="-360363" algn="just">
              <a:defRPr/>
            </a:pP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A ≠ B</a:t>
            </a:r>
          </a:p>
          <a:p>
            <a:pPr marL="360363" indent="-360363" algn="just">
              <a:defRPr/>
            </a:pP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			dan</a:t>
            </a:r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3962400" y="3962401"/>
          <a:ext cx="9667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Equation" r:id="rId4" imgW="736560" imgH="457200" progId="Equation.3">
                  <p:embed/>
                </p:oleObj>
              </mc:Choice>
              <mc:Fallback>
                <p:oleObj name="Equation" r:id="rId4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962401"/>
                        <a:ext cx="96678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6019800" y="3962401"/>
          <a:ext cx="965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Equation" r:id="rId6" imgW="736560" imgH="457200" progId="Equation.3">
                  <p:embed/>
                </p:oleObj>
              </mc:Choice>
              <mc:Fallback>
                <p:oleObj name="Equation" r:id="rId6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962401"/>
                        <a:ext cx="9652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3810000" y="5267326"/>
          <a:ext cx="12509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67326"/>
                        <a:ext cx="12509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/>
        </p:nvGraphicFramePr>
        <p:xfrm>
          <a:off x="6096001" y="5257801"/>
          <a:ext cx="9493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4" name="Equation" r:id="rId10" imgW="723600" imgH="457200" progId="Equation.3">
                  <p:embed/>
                </p:oleObj>
              </mc:Choice>
              <mc:Fallback>
                <p:oleObj name="Equation" r:id="rId10" imgW="723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5257801"/>
                        <a:ext cx="9493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Kesamaan 2 matriks</a:t>
            </a:r>
            <a:endParaRPr lang="id-ID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484758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Kesamaan 2 Matriks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39375" cy="4351338"/>
          </a:xfrm>
        </p:spPr>
        <p:txBody>
          <a:bodyPr/>
          <a:lstStyle/>
          <a:p>
            <a:r>
              <a:rPr lang="id-ID" dirty="0"/>
              <a:t>Bila dua matriks di atas dinyatakan sama, maka berlaku :</a:t>
            </a:r>
            <a:br>
              <a:rPr lang="id-ID" dirty="0"/>
            </a:br>
            <a:r>
              <a:rPr lang="id-ID" dirty="0"/>
              <a:t>a = p; b = q; c = r</a:t>
            </a:r>
            <a:br>
              <a:rPr lang="id-ID" dirty="0"/>
            </a:br>
            <a:r>
              <a:rPr lang="id-ID" dirty="0"/>
              <a:t>d = s; e = t; f = u</a:t>
            </a:r>
            <a:br>
              <a:rPr lang="id-ID" dirty="0"/>
            </a:br>
            <a:r>
              <a:rPr lang="id-ID" dirty="0"/>
              <a:t>g = v; h = w; l = 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476" y="1690688"/>
            <a:ext cx="3325324" cy="17277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2594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Jika diketahui matriks A dan B seperti di bawah ini, maka tentukanlah hubungan antara B + A dan A + B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b="1" dirty="0"/>
              <a:t>Pembahasan :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>Sudah sangat jelas bahwa pada operasi penjumlahan matriks berlaku sifat </a:t>
            </a:r>
            <a:r>
              <a:rPr lang="id-ID" dirty="0" err="1"/>
              <a:t>komutatif</a:t>
            </a:r>
            <a:r>
              <a:rPr lang="id-ID" dirty="0"/>
              <a:t> sehingga B + A = A + B. </a:t>
            </a:r>
            <a:br>
              <a:rPr lang="id-ID" dirty="0"/>
            </a:br>
            <a:endParaRPr lang="id-ID" dirty="0"/>
          </a:p>
        </p:txBody>
      </p:sp>
      <p:pic>
        <p:nvPicPr>
          <p:cNvPr id="45062" name="Picture 6" descr="http://2.bp.blogspot.com/-GkJDlXFYHBM/VF7NUOiMKgI/AAAAAAAAFNY/HgJRmQpMAUA/s1600/soal-dan-pembahasan-kesamaan-matriks.image15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204" y="2965718"/>
            <a:ext cx="3598751" cy="128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7176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Sebuah matriks P ordo 2 x 2 memenuhi persamaan seperti di bawah ini, tentukanlah matriks P.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b="1" dirty="0" smtClean="0"/>
          </a:p>
          <a:p>
            <a:pPr marL="0" indent="0">
              <a:buNone/>
            </a:pPr>
            <a:r>
              <a:rPr lang="id-ID" b="1" dirty="0" smtClean="0"/>
              <a:t>Pembahasan </a:t>
            </a:r>
            <a:r>
              <a:rPr lang="id-ID" b="1" dirty="0"/>
              <a:t>:</a:t>
            </a:r>
            <a:r>
              <a:rPr lang="id-ID" dirty="0"/>
              <a:t/>
            </a:r>
            <a:br>
              <a:rPr lang="id-ID" dirty="0"/>
            </a:br>
            <a:r>
              <a:rPr lang="es-ES" dirty="0" err="1"/>
              <a:t>Misalkan</a:t>
            </a:r>
            <a:r>
              <a:rPr lang="es-ES" dirty="0"/>
              <a:t> </a:t>
            </a:r>
            <a:r>
              <a:rPr lang="es-ES" dirty="0" err="1"/>
              <a:t>elemen-elemen</a:t>
            </a:r>
            <a:r>
              <a:rPr lang="es-ES" dirty="0"/>
              <a:t> </a:t>
            </a:r>
            <a:r>
              <a:rPr lang="es-ES" dirty="0" err="1"/>
              <a:t>matriks</a:t>
            </a:r>
            <a:r>
              <a:rPr lang="es-ES" dirty="0"/>
              <a:t> P </a:t>
            </a:r>
            <a:r>
              <a:rPr lang="es-ES" dirty="0" err="1"/>
              <a:t>adalah</a:t>
            </a:r>
            <a:r>
              <a:rPr lang="es-ES" dirty="0"/>
              <a:t> a, b, c, dan d </a:t>
            </a:r>
            <a:br>
              <a:rPr lang="es-ES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5281" y="2678356"/>
            <a:ext cx="3301439" cy="11682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097" y="5135929"/>
            <a:ext cx="4240623" cy="1175971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187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94982" cy="4351338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36126"/>
            <a:ext cx="4240623" cy="11759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2612097"/>
            <a:ext cx="7620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0363" indent="-360363" algn="just">
              <a:defRPr/>
            </a:pPr>
            <a:r>
              <a:rPr lang="id-ID" sz="2000" dirty="0"/>
              <a:t>7 - 3a = -5  ---&gt; -3a = -12 ---&gt; a = </a:t>
            </a:r>
            <a:r>
              <a:rPr lang="id-ID" sz="2000" dirty="0" smtClean="0"/>
              <a:t>4</a:t>
            </a:r>
          </a:p>
          <a:p>
            <a:pPr marL="360363" indent="-360363" algn="just">
              <a:defRPr/>
            </a:pPr>
            <a:r>
              <a:rPr lang="id-ID" sz="2000" dirty="0" smtClean="0"/>
              <a:t>1 </a:t>
            </a:r>
            <a:r>
              <a:rPr lang="id-ID" sz="2000" dirty="0"/>
              <a:t>- 3b = 10 ---&gt; -3b = 9 ---&gt; b = -</a:t>
            </a:r>
            <a:r>
              <a:rPr lang="id-ID" sz="2000" dirty="0" smtClean="0"/>
              <a:t>3</a:t>
            </a:r>
          </a:p>
          <a:p>
            <a:pPr marL="360363" indent="-360363" algn="just">
              <a:defRPr/>
            </a:pPr>
            <a:r>
              <a:rPr lang="id-ID" sz="2000" dirty="0" smtClean="0"/>
              <a:t>-4 </a:t>
            </a:r>
            <a:r>
              <a:rPr lang="id-ID" sz="2000" dirty="0"/>
              <a:t>- 3c = 8 ---&gt; -3c = 12 ---&gt; c = -</a:t>
            </a:r>
            <a:r>
              <a:rPr lang="id-ID" sz="2000" dirty="0" smtClean="0"/>
              <a:t>4</a:t>
            </a:r>
          </a:p>
          <a:p>
            <a:pPr marL="360363" indent="-360363" algn="just">
              <a:defRPr/>
            </a:pPr>
            <a:r>
              <a:rPr lang="id-ID" sz="2000" dirty="0" smtClean="0"/>
              <a:t>3- 3d </a:t>
            </a:r>
            <a:r>
              <a:rPr lang="id-ID" sz="2000" dirty="0"/>
              <a:t>= 9 ---&gt; -3d = 6 ---&gt; d = -</a:t>
            </a:r>
            <a:r>
              <a:rPr lang="id-ID" sz="2000" dirty="0" smtClean="0"/>
              <a:t>2</a:t>
            </a:r>
          </a:p>
          <a:p>
            <a:pPr marL="360363" indent="-360363" algn="just">
              <a:defRPr/>
            </a:pPr>
            <a:endParaRPr lang="id-ID" sz="2000" dirty="0"/>
          </a:p>
          <a:p>
            <a:pPr marL="360363" indent="-360363" algn="just">
              <a:defRPr/>
            </a:pPr>
            <a:r>
              <a:rPr lang="id-ID" sz="2000" dirty="0" smtClean="0"/>
              <a:t>Jadi </a:t>
            </a:r>
            <a:r>
              <a:rPr lang="id-ID" sz="2000" dirty="0"/>
              <a:t>matriks P adalah :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573" y="4001294"/>
            <a:ext cx="3351217" cy="176249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19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743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err="1" smtClean="0"/>
              <a:t>Objective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matriks</a:t>
            </a:r>
          </a:p>
          <a:p>
            <a:r>
              <a:rPr lang="id-ID" dirty="0" smtClean="0"/>
              <a:t>Mahasiswa mampu menggunakan notasi matriks</a:t>
            </a:r>
          </a:p>
          <a:p>
            <a:r>
              <a:rPr lang="id-ID" dirty="0" smtClean="0"/>
              <a:t>Mahasiswa mampu menyelesaikan persamaan 2 matriks</a:t>
            </a:r>
          </a:p>
          <a:p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64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94982" cy="4351338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417126"/>
            <a:ext cx="85590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 algn="just">
              <a:defRPr/>
            </a:pPr>
            <a:r>
              <a:rPr lang="id-ID" sz="2000" dirty="0"/>
              <a:t>Tentukanlah nilai x dan z yang memenuhi persamaan matriks berikut ini :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520" y="1937323"/>
            <a:ext cx="5826835" cy="11199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3426339"/>
            <a:ext cx="85590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 algn="just">
              <a:defRPr/>
            </a:pPr>
            <a:r>
              <a:rPr lang="pl-PL" sz="2000" b="1" dirty="0"/>
              <a:t>Pembahasan </a:t>
            </a:r>
            <a:r>
              <a:rPr lang="pl-PL" sz="2000" b="1" dirty="0" smtClean="0"/>
              <a:t>: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-</a:t>
            </a:r>
            <a:r>
              <a:rPr lang="pl-PL" sz="2000" dirty="0"/>
              <a:t>1 + 6 = 2 + </a:t>
            </a:r>
            <a:r>
              <a:rPr lang="pl-PL" sz="2000" dirty="0" smtClean="0"/>
              <a:t>2x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5 </a:t>
            </a:r>
            <a:r>
              <a:rPr lang="pl-PL" sz="2000" dirty="0"/>
              <a:t>= 2 + </a:t>
            </a:r>
            <a:r>
              <a:rPr lang="pl-PL" sz="2000" dirty="0" smtClean="0"/>
              <a:t>2x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3 </a:t>
            </a:r>
            <a:r>
              <a:rPr lang="pl-PL" sz="2000" dirty="0"/>
              <a:t>= </a:t>
            </a:r>
            <a:r>
              <a:rPr lang="pl-PL" sz="2000" dirty="0" smtClean="0"/>
              <a:t>2x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x </a:t>
            </a:r>
            <a:r>
              <a:rPr lang="pl-PL" sz="2000" dirty="0"/>
              <a:t>= </a:t>
            </a:r>
            <a:r>
              <a:rPr lang="pl-PL" sz="2000" dirty="0" smtClean="0"/>
              <a:t>3/2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3 </a:t>
            </a:r>
            <a:r>
              <a:rPr lang="pl-PL" sz="2000" dirty="0"/>
              <a:t>+ 2 = 3 + z + </a:t>
            </a:r>
            <a:r>
              <a:rPr lang="pl-PL" sz="2000" dirty="0" smtClean="0"/>
              <a:t>1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5 </a:t>
            </a:r>
            <a:r>
              <a:rPr lang="pl-PL" sz="2000" dirty="0"/>
              <a:t>= 4 + </a:t>
            </a:r>
            <a:r>
              <a:rPr lang="pl-PL" sz="2000" dirty="0" smtClean="0"/>
              <a:t>z</a:t>
            </a:r>
            <a:endParaRPr lang="id-ID" sz="2000" dirty="0" smtClean="0"/>
          </a:p>
          <a:p>
            <a:pPr marL="360363" indent="-360363" algn="just">
              <a:defRPr/>
            </a:pPr>
            <a:r>
              <a:rPr lang="pl-PL" sz="2000" dirty="0" smtClean="0"/>
              <a:t>z </a:t>
            </a:r>
            <a:r>
              <a:rPr lang="pl-PL" sz="2000" dirty="0"/>
              <a:t>= 1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20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22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Latihan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94982" cy="4351338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417126"/>
            <a:ext cx="85590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 algn="just">
              <a:defRPr/>
            </a:pPr>
            <a:r>
              <a:rPr lang="id-ID" sz="2000" dirty="0"/>
              <a:t>Diketahui persamaan matriks sebagai berikut :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3426339"/>
            <a:ext cx="85590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 algn="just">
              <a:defRPr/>
            </a:pPr>
            <a:r>
              <a:rPr lang="nl-NL" sz="2000" dirty="0"/>
              <a:t>Tentukanlah nilai a, b, c, dan d.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837853"/>
            <a:ext cx="4394982" cy="16642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36091" y="1027906"/>
            <a:ext cx="46523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000" b="1" dirty="0"/>
              <a:t>Pembahasan :</a:t>
            </a:r>
            <a:r>
              <a:rPr lang="id-ID" sz="2000" dirty="0"/>
              <a:t/>
            </a:r>
            <a:br>
              <a:rPr lang="id-ID" sz="2000" dirty="0"/>
            </a:br>
            <a:r>
              <a:rPr lang="id-ID" sz="2000" dirty="0"/>
              <a:t>-a + 3 = 10 ---&gt; a = -7</a:t>
            </a:r>
            <a:br>
              <a:rPr lang="id-ID" sz="2000" dirty="0"/>
            </a:br>
            <a:r>
              <a:rPr lang="id-ID" sz="2000" dirty="0"/>
              <a:t/>
            </a:r>
            <a:br>
              <a:rPr lang="id-ID" sz="2000" dirty="0"/>
            </a:br>
            <a:r>
              <a:rPr lang="id-ID" sz="2000" dirty="0"/>
              <a:t>c - 2 + 10 = -6</a:t>
            </a:r>
            <a:br>
              <a:rPr lang="id-ID" sz="2000" dirty="0"/>
            </a:br>
            <a:r>
              <a:rPr lang="id-ID" sz="2000" dirty="0"/>
              <a:t>c = - 6 - 8</a:t>
            </a:r>
            <a:br>
              <a:rPr lang="id-ID" sz="2000" dirty="0"/>
            </a:br>
            <a:r>
              <a:rPr lang="id-ID" sz="2000" dirty="0"/>
              <a:t>c = -14</a:t>
            </a:r>
            <a:br>
              <a:rPr lang="id-ID" sz="2000" dirty="0"/>
            </a:br>
            <a:r>
              <a:rPr lang="id-ID" sz="2000" dirty="0"/>
              <a:t/>
            </a:r>
            <a:br>
              <a:rPr lang="id-ID" sz="2000" dirty="0"/>
            </a:br>
            <a:r>
              <a:rPr lang="id-ID" sz="2000" dirty="0"/>
              <a:t>b + 4 + b + c = -6</a:t>
            </a:r>
            <a:br>
              <a:rPr lang="id-ID" sz="2000" dirty="0"/>
            </a:br>
            <a:r>
              <a:rPr lang="id-ID" sz="2000" dirty="0"/>
              <a:t>2b + c = -10</a:t>
            </a:r>
            <a:br>
              <a:rPr lang="id-ID" sz="2000" dirty="0"/>
            </a:br>
            <a:r>
              <a:rPr lang="id-ID" sz="2000" dirty="0"/>
              <a:t>2b - 14 = -10</a:t>
            </a:r>
            <a:br>
              <a:rPr lang="id-ID" sz="2000" dirty="0"/>
            </a:br>
            <a:r>
              <a:rPr lang="id-ID" sz="2000" dirty="0"/>
              <a:t>2b = 4</a:t>
            </a:r>
            <a:br>
              <a:rPr lang="id-ID" sz="2000" dirty="0"/>
            </a:br>
            <a:r>
              <a:rPr lang="id-ID" sz="2000" dirty="0"/>
              <a:t>b = 2</a:t>
            </a:r>
            <a:br>
              <a:rPr lang="id-ID" sz="2000" dirty="0"/>
            </a:br>
            <a:r>
              <a:rPr lang="id-ID" sz="2000" dirty="0"/>
              <a:t/>
            </a:r>
            <a:br>
              <a:rPr lang="id-ID" sz="2000" dirty="0"/>
            </a:br>
            <a:r>
              <a:rPr lang="id-ID" sz="2000" dirty="0"/>
              <a:t>2d + d = b - 2</a:t>
            </a:r>
            <a:br>
              <a:rPr lang="id-ID" sz="2000" dirty="0"/>
            </a:br>
            <a:r>
              <a:rPr lang="id-ID" sz="2000" dirty="0"/>
              <a:t>3d = 2 - 2</a:t>
            </a:r>
            <a:br>
              <a:rPr lang="id-ID" sz="2000" dirty="0"/>
            </a:br>
            <a:r>
              <a:rPr lang="id-ID" sz="2000" dirty="0"/>
              <a:t>d = 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21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478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927" y="2413992"/>
            <a:ext cx="40857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spc="670" dirty="0" err="1">
                <a:latin typeface="Edwardian Script ITC" pitchFamily="66" charset="0"/>
              </a:rPr>
              <a:t>Terimakasih</a:t>
            </a:r>
            <a:endParaRPr lang="en-US" sz="6600" b="1" spc="670" dirty="0">
              <a:latin typeface="Edwardian Script ITC" pitchFamily="66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403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7" y="373062"/>
            <a:ext cx="10515600" cy="1325563"/>
          </a:xfrm>
        </p:spPr>
        <p:txBody>
          <a:bodyPr/>
          <a:lstStyle/>
          <a:p>
            <a:r>
              <a:rPr lang="id-ID" b="1" dirty="0" smtClean="0"/>
              <a:t>DEFINISI MATRIKS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7" y="1450975"/>
            <a:ext cx="10515600" cy="4351338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id-ID" altLang="id-ID" sz="3200" dirty="0" smtClean="0">
                <a:latin typeface="Palatino Linotype" panose="02040502050505030304" pitchFamily="18" charset="0"/>
              </a:rPr>
              <a:t>Matriks adalah : kumpulan </a:t>
            </a:r>
            <a:r>
              <a:rPr lang="id-ID" altLang="id-ID" sz="3200" dirty="0">
                <a:latin typeface="Palatino Linotype" panose="02040502050505030304" pitchFamily="18" charset="0"/>
              </a:rPr>
              <a:t>bilangan yang disajikan secara teratur dalam baris dan kolom yang membentuk </a:t>
            </a:r>
            <a:r>
              <a:rPr lang="id-ID" altLang="id-ID" sz="3200" dirty="0" err="1">
                <a:latin typeface="Palatino Linotype" panose="02040502050505030304" pitchFamily="18" charset="0"/>
              </a:rPr>
              <a:t>suatu</a:t>
            </a:r>
            <a:r>
              <a:rPr lang="id-ID" altLang="id-ID" sz="3200" dirty="0">
                <a:latin typeface="Palatino Linotype" panose="02040502050505030304" pitchFamily="18" charset="0"/>
              </a:rPr>
              <a:t> persegi panjang, serta termuat </a:t>
            </a:r>
            <a:r>
              <a:rPr lang="id-ID" altLang="id-ID" sz="3200" dirty="0" err="1">
                <a:latin typeface="Palatino Linotype" panose="02040502050505030304" pitchFamily="18" charset="0"/>
              </a:rPr>
              <a:t>diantara</a:t>
            </a:r>
            <a:r>
              <a:rPr lang="id-ID" altLang="id-ID" sz="3200" dirty="0">
                <a:latin typeface="Palatino Linotype" panose="02040502050505030304" pitchFamily="18" charset="0"/>
              </a:rPr>
              <a:t> sepasang tanda kurung</a:t>
            </a:r>
            <a:r>
              <a:rPr lang="id-ID" altLang="id-ID" sz="3200" dirty="0" smtClean="0">
                <a:latin typeface="Palatino Linotype" panose="02040502050505030304" pitchFamily="18" charset="0"/>
              </a:rPr>
              <a:t>.</a:t>
            </a:r>
          </a:p>
          <a:p>
            <a:pPr marL="0" lvl="1" indent="0">
              <a:spcBef>
                <a:spcPts val="1000"/>
              </a:spcBef>
              <a:buNone/>
            </a:pPr>
            <a:endParaRPr lang="id-ID" altLang="id-ID" sz="3200" dirty="0">
              <a:latin typeface="Palatino Linotype" panose="02040502050505030304" pitchFamily="18" charset="0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en-US" sz="3200" b="1" dirty="0" err="1"/>
              <a:t>Aljabar</a:t>
            </a:r>
            <a:r>
              <a:rPr lang="en-US" sz="3200" b="1" dirty="0"/>
              <a:t> linear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studi</a:t>
            </a:r>
            <a:r>
              <a:rPr lang="en-US" sz="3200" dirty="0"/>
              <a:t> </a:t>
            </a:r>
            <a:r>
              <a:rPr lang="en-US" sz="3200" dirty="0" err="1"/>
              <a:t>matematika</a:t>
            </a:r>
            <a:r>
              <a:rPr lang="en-US" sz="3200" dirty="0"/>
              <a:t> yang </a:t>
            </a:r>
            <a:r>
              <a:rPr lang="en-US" sz="3200" dirty="0" err="1"/>
              <a:t>mempelajari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persamaan</a:t>
            </a:r>
            <a:r>
              <a:rPr lang="en-US" sz="3200" dirty="0"/>
              <a:t> linear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solusinya</a:t>
            </a:r>
            <a:r>
              <a:rPr lang="en-US" sz="3200" dirty="0"/>
              <a:t>, </a:t>
            </a:r>
            <a:r>
              <a:rPr lang="en-US" sz="3200" dirty="0" err="1"/>
              <a:t>vektor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transformasi</a:t>
            </a:r>
            <a:r>
              <a:rPr lang="en-US" sz="3200" dirty="0"/>
              <a:t> linear. </a:t>
            </a:r>
            <a:r>
              <a:rPr lang="en-US" sz="3200" dirty="0" err="1"/>
              <a:t>Matriks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operasinya</a:t>
            </a:r>
            <a:r>
              <a:rPr lang="en-US" sz="3200" dirty="0"/>
              <a:t> juga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erat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aljabar</a:t>
            </a:r>
            <a:r>
              <a:rPr lang="en-US" sz="3200" dirty="0"/>
              <a:t> linear.</a:t>
            </a:r>
            <a:endParaRPr lang="id-ID" sz="3200" dirty="0"/>
          </a:p>
          <a:p>
            <a:pPr marL="0" lvl="1" indent="0">
              <a:spcBef>
                <a:spcPts val="1000"/>
              </a:spcBef>
              <a:buNone/>
            </a:pPr>
            <a:endParaRPr lang="id-ID" altLang="id-ID" sz="3200" dirty="0">
              <a:latin typeface="Palatino Linotype" panose="02040502050505030304" pitchFamily="18" charset="0"/>
            </a:endParaRPr>
          </a:p>
          <a:p>
            <a:endParaRPr lang="id-ID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7987642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Nama matriks </a:t>
            </a:r>
            <a:r>
              <a:rPr lang="id-ID" altLang="id-ID" dirty="0">
                <a:latin typeface="Palatino Linotype" panose="02040502050505030304" pitchFamily="18" charset="0"/>
              </a:rPr>
              <a:t>menggunakan huruf besar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>
                <a:latin typeface="Palatino Linotype" panose="02040502050505030304" pitchFamily="18" charset="0"/>
              </a:rPr>
              <a:t>Anggota-anggota matriks dapat berupa huruf kecil maupun angka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>
                <a:latin typeface="Palatino Linotype" panose="02040502050505030304" pitchFamily="18" charset="0"/>
              </a:rPr>
              <a:t>Digunakan kurung biasa atau kurung siku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Ordo matriks</a:t>
            </a:r>
            <a:r>
              <a:rPr lang="id-ID" altLang="id-ID" dirty="0">
                <a:latin typeface="Palatino Linotype" panose="02040502050505030304" pitchFamily="18" charset="0"/>
              </a:rPr>
              <a:t> atau ukuran matriks merupakan banyaknya baris (garis horizontal) dan banyaknya kolom (garis vertikal) yang terdapat dalam matriks tersebut. </a:t>
            </a:r>
          </a:p>
          <a:p>
            <a:endParaRPr lang="id-ID" dirty="0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200400" y="3200400"/>
          <a:ext cx="17160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1054080" imgH="457200" progId="Equation.3">
                  <p:embed/>
                </p:oleObj>
              </mc:Choice>
              <mc:Fallback>
                <p:oleObj name="Equation" r:id="rId4" imgW="1054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17160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019800" y="3048000"/>
          <a:ext cx="18288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6" imgW="1041120" imgH="711000" progId="Equation.3">
                  <p:embed/>
                </p:oleObj>
              </mc:Choice>
              <mc:Fallback>
                <p:oleObj name="Equation" r:id="rId6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048000"/>
                        <a:ext cx="1828800" cy="131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Notasi Matriks</a:t>
            </a:r>
            <a:endParaRPr lang="id-ID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659014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>
                <a:latin typeface="Palatino Linotype" panose="02040502050505030304" pitchFamily="18" charset="0"/>
              </a:rPr>
              <a:t>Jadi, </a:t>
            </a:r>
            <a:r>
              <a:rPr lang="id-ID" altLang="id-ID" dirty="0" err="1">
                <a:latin typeface="Palatino Linotype" panose="02040502050505030304" pitchFamily="18" charset="0"/>
              </a:rPr>
              <a:t>suatu</a:t>
            </a:r>
            <a:r>
              <a:rPr lang="id-ID" altLang="id-ID" dirty="0">
                <a:latin typeface="Palatino Linotype" panose="02040502050505030304" pitchFamily="18" charset="0"/>
              </a:rPr>
              <a:t> matriks yang mempunyai m baris dan n kolom disebut matriks berordo atau berukuran m x n</a:t>
            </a:r>
            <a:r>
              <a:rPr lang="id-ID" altLang="id-ID" dirty="0" smtClean="0">
                <a:latin typeface="Palatino Linotype" panose="02040502050505030304" pitchFamily="18" charset="0"/>
              </a:rPr>
              <a:t>.</a:t>
            </a:r>
          </a:p>
          <a:p>
            <a:pPr marL="457200" lvl="1" indent="0" algn="just">
              <a:buNone/>
            </a:pPr>
            <a:r>
              <a:rPr lang="en-US" dirty="0" err="1"/>
              <a:t>Notasi</a:t>
            </a:r>
            <a:r>
              <a:rPr lang="en-US" dirty="0"/>
              <a:t>  A = (</a:t>
            </a:r>
            <a:r>
              <a:rPr lang="en-US" dirty="0" err="1"/>
              <a:t>a</a:t>
            </a:r>
            <a:r>
              <a:rPr lang="en-US" baseline="-25000" dirty="0" err="1">
                <a:latin typeface="Century" pitchFamily="18" charset="0"/>
              </a:rPr>
              <a:t>ij</a:t>
            </a:r>
            <a:r>
              <a:rPr lang="en-US" dirty="0"/>
              <a:t>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 smtClean="0">
                <a:latin typeface="Palatino Linotype" panose="02040502050505030304" pitchFamily="18" charset="0"/>
              </a:rPr>
              <a:t>Memudahkan </a:t>
            </a:r>
            <a:r>
              <a:rPr lang="id-ID" altLang="id-ID" dirty="0">
                <a:latin typeface="Palatino Linotype" panose="02040502050505030304" pitchFamily="18" charset="0"/>
              </a:rPr>
              <a:t>menunjuk anggota </a:t>
            </a:r>
            <a:r>
              <a:rPr lang="id-ID" altLang="id-ID" dirty="0" err="1">
                <a:latin typeface="Palatino Linotype" panose="02040502050505030304" pitchFamily="18" charset="0"/>
              </a:rPr>
              <a:t>suatu</a:t>
            </a:r>
            <a:r>
              <a:rPr lang="id-ID" altLang="id-ID" dirty="0">
                <a:latin typeface="Palatino Linotype" panose="02040502050505030304" pitchFamily="18" charset="0"/>
              </a:rPr>
              <a:t> </a:t>
            </a:r>
            <a:r>
              <a:rPr lang="id-ID" altLang="id-ID" dirty="0" smtClean="0">
                <a:latin typeface="Palatino Linotype" panose="02040502050505030304" pitchFamily="18" charset="0"/>
              </a:rPr>
              <a:t>matriks</a:t>
            </a:r>
          </a:p>
          <a:p>
            <a:pPr marL="457200" lvl="1" indent="0" algn="just">
              <a:buNone/>
            </a:pPr>
            <a:r>
              <a:rPr lang="id-ID" altLang="id-ID" dirty="0">
                <a:latin typeface="Palatino Linotype" panose="02040502050505030304" pitchFamily="18" charset="0"/>
              </a:rPr>
              <a:t> </a:t>
            </a:r>
            <a:r>
              <a:rPr lang="id-ID" altLang="id-ID" dirty="0" smtClean="0">
                <a:latin typeface="Palatino Linotype" panose="02040502050505030304" pitchFamily="18" charset="0"/>
              </a:rPr>
              <a:t>   </a:t>
            </a:r>
            <a:endParaRPr lang="id-ID" altLang="id-ID" dirty="0">
              <a:latin typeface="Palatino Linotype" panose="02040502050505030304" pitchFamily="18" charset="0"/>
            </a:endParaRPr>
          </a:p>
          <a:p>
            <a:endParaRPr lang="id-ID" dirty="0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Notasi Matriks</a:t>
            </a:r>
            <a:endParaRPr lang="id-ID" b="1" dirty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971800" y="3581400"/>
          <a:ext cx="33528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4" imgW="1676160" imgH="1168200" progId="Equation.3">
                  <p:embed/>
                </p:oleObj>
              </mc:Choice>
              <mc:Fallback>
                <p:oleObj name="Equation" r:id="rId4" imgW="167616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33528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347914" y="4359276"/>
            <a:ext cx="70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r>
              <a:rPr lang="en-US" altLang="id-ID" sz="2400" dirty="0"/>
              <a:t>A =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553200" y="3733800"/>
            <a:ext cx="170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2400">
                <a:latin typeface="Palatino Linotype" panose="02040502050505030304" pitchFamily="18" charset="0"/>
                <a:sym typeface="Wingdings" panose="05000000000000000000" pitchFamily="2" charset="2"/>
              </a:rPr>
              <a:t>D</a:t>
            </a:r>
            <a:r>
              <a:rPr lang="id-ID" altLang="id-ID" sz="2400">
                <a:latin typeface="Palatino Linotype" panose="02040502050505030304" pitchFamily="18" charset="0"/>
                <a:sym typeface="Wingdings" panose="05000000000000000000" pitchFamily="2" charset="2"/>
              </a:rPr>
              <a:t>engan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2400">
                <a:latin typeface="Palatino Linotype" panose="02040502050505030304" pitchFamily="18" charset="0"/>
                <a:sym typeface="Wingdings" panose="05000000000000000000" pitchFamily="2" charset="2"/>
              </a:rPr>
              <a:t> i = 1,2,...,m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id-ID" sz="2400">
                <a:latin typeface="Palatino Linotype" panose="02040502050505030304" pitchFamily="18" charset="0"/>
                <a:sym typeface="Wingdings" panose="05000000000000000000" pitchFamily="2" charset="2"/>
              </a:rPr>
              <a:t> </a:t>
            </a:r>
            <a:r>
              <a:rPr lang="en-US" altLang="id-ID" sz="2400">
                <a:latin typeface="Palatino Linotype" panose="02040502050505030304" pitchFamily="18" charset="0"/>
                <a:sym typeface="Wingdings" panose="05000000000000000000" pitchFamily="2" charset="2"/>
              </a:rPr>
              <a:t>j = 1,2,...,n</a:t>
            </a:r>
            <a:endParaRPr lang="en-US" altLang="id-ID" sz="2400">
              <a:latin typeface="Palatino Linotype" panose="0204050205050503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763866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>
                <a:latin typeface="Palatino Linotype" panose="02040502050505030304" pitchFamily="18" charset="0"/>
              </a:rPr>
              <a:t>Contoh : Matriks A merupakan matriks berordo 4x2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endParaRPr lang="id-ID" altLang="id-ID" dirty="0">
              <a:latin typeface="Palatino Linotype" panose="0204050205050503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id-ID" altLang="id-ID" dirty="0">
                <a:latin typeface="Palatino Linotype" panose="02040502050505030304" pitchFamily="18" charset="0"/>
              </a:rPr>
              <a:t>Bilangan-bilangan yang terdapat dalam sebuah matriks dinamakan entri dalam matriks atau disebut juga </a:t>
            </a:r>
            <a:r>
              <a:rPr lang="id-ID" altLang="id-ID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elemen atau unsur</a:t>
            </a:r>
            <a:r>
              <a:rPr lang="id-ID" altLang="id-ID" dirty="0">
                <a:latin typeface="Palatino Linotype" panose="02040502050505030304" pitchFamily="18" charset="0"/>
              </a:rPr>
              <a:t>.</a:t>
            </a:r>
          </a:p>
          <a:p>
            <a:endParaRPr lang="id-ID" dirty="0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Matriks</a:t>
            </a:r>
            <a:endParaRPr lang="id-ID" b="1" dirty="0"/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074366"/>
              </p:ext>
            </p:extLst>
          </p:nvPr>
        </p:nvGraphicFramePr>
        <p:xfrm>
          <a:off x="3256671" y="2307102"/>
          <a:ext cx="171767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Equation" r:id="rId4" imgW="825480" imgH="914400" progId="Equation.3">
                  <p:embed/>
                </p:oleObj>
              </mc:Choice>
              <mc:Fallback>
                <p:oleObj name="Equation" r:id="rId4" imgW="8254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671" y="2307102"/>
                        <a:ext cx="171767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682367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855613"/>
              </p:ext>
            </p:extLst>
          </p:nvPr>
        </p:nvGraphicFramePr>
        <p:xfrm>
          <a:off x="2516189" y="914400"/>
          <a:ext cx="5635625" cy="330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1600200" imgH="939600" progId="Equation.3">
                  <p:embed/>
                </p:oleObj>
              </mc:Choice>
              <mc:Fallback>
                <p:oleObj name="Equation" r:id="rId4" imgW="16002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9" y="914400"/>
                        <a:ext cx="5635625" cy="330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263" y="182562"/>
            <a:ext cx="10515600" cy="1325563"/>
          </a:xfrm>
        </p:spPr>
        <p:txBody>
          <a:bodyPr/>
          <a:lstStyle/>
          <a:p>
            <a:r>
              <a:rPr lang="id-ID" b="1" dirty="0" smtClean="0"/>
              <a:t>Notasi matriks</a:t>
            </a:r>
            <a:endParaRPr lang="id-ID" b="1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6BC45061-F0F0-48F1-904A-D525C8380FBC}" type="slidenum">
              <a:rPr lang="en-US" altLang="id-ID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id-ID" sz="1200">
              <a:solidFill>
                <a:srgbClr val="898989"/>
              </a:solidFill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3657600" y="1143000"/>
            <a:ext cx="41910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3657600" y="1143000"/>
            <a:ext cx="685800" cy="2971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7467600" y="609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924800" y="2286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400">
                <a:latin typeface="Times New Roman" panose="02020603050405020304" pitchFamily="18" charset="0"/>
              </a:rPr>
              <a:t>Baris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8862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3505200" y="4419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400" dirty="0" err="1">
                <a:latin typeface="Times New Roman" panose="02020603050405020304" pitchFamily="18" charset="0"/>
              </a:rPr>
              <a:t>Kolom</a:t>
            </a:r>
            <a:endParaRPr lang="en-US" altLang="id-ID" sz="2400" dirty="0">
              <a:latin typeface="Times New Roman" panose="02020603050405020304" pitchFamily="18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7010400" y="34290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76962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7620000" y="4648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400">
                <a:latin typeface="Times New Roman" panose="02020603050405020304" pitchFamily="18" charset="0"/>
              </a:rPr>
              <a:t>Unsur Matriks</a:t>
            </a: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7315200" y="1371600"/>
            <a:ext cx="304800" cy="304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4114800" y="37338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743200" y="5181601"/>
            <a:ext cx="350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id-ID" sz="2400">
                <a:latin typeface="Times New Roman" panose="02020603050405020304" pitchFamily="18" charset="0"/>
              </a:rPr>
              <a:t>Matriks berukuran m x n atau berorde m x n</a:t>
            </a:r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H="1">
            <a:off x="5181600" y="4419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389578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7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Matriks Baris dan Kolom</a:t>
            </a:r>
            <a:endParaRPr lang="id-ID" b="1" dirty="0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38400" y="1600201"/>
            <a:ext cx="7620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8175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Matriks baris</a:t>
            </a:r>
            <a:r>
              <a:rPr lang="id-ID" altLang="id-ID" sz="20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adalah matriks yang hanya mempunyai satu baris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Matriks kolom </a:t>
            </a: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adalah matriks yang hanya mempunyai satu kolom.</a:t>
            </a:r>
          </a:p>
          <a:p>
            <a:pPr lvl="1"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2895600" y="2362200"/>
          <a:ext cx="2286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4" imgW="1054080" imgH="215640" progId="Equation.3">
                  <p:embed/>
                </p:oleObj>
              </mc:Choice>
              <mc:Fallback>
                <p:oleObj name="Equation" r:id="rId4" imgW="1054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62200"/>
                        <a:ext cx="22860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4"/>
          <p:cNvGraphicFramePr>
            <a:graphicFrameLocks noChangeAspect="1"/>
          </p:cNvGraphicFramePr>
          <p:nvPr/>
        </p:nvGraphicFramePr>
        <p:xfrm>
          <a:off x="2895600" y="3581401"/>
          <a:ext cx="10668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6" imgW="507960" imgH="711000" progId="Equation.3">
                  <p:embed/>
                </p:oleObj>
              </mc:Choice>
              <mc:Fallback>
                <p:oleObj name="Equation" r:id="rId6" imgW="507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81401"/>
                        <a:ext cx="10668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235724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585788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2200" y="1447800"/>
            <a:ext cx="7620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Apabila A dan B merupakan dua matriks yang ukurannya sama, maka hasil penjumlahan (A + B) adalah matriks yang diperoleh dengan menambahkan bersama-sama entri yang seletak/bersesuaian dalam kedua matriks tersebut.</a:t>
            </a:r>
          </a:p>
          <a:p>
            <a:pPr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Matriks-matriks yang ordo/ukurannya berbeda tidak dapat ditambahkan.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id-ID" altLang="id-ID" sz="2000">
                <a:latin typeface="Arial" panose="020B0604020202020204" pitchFamily="34" charset="0"/>
                <a:cs typeface="Arial" panose="020B0604020202020204" pitchFamily="34" charset="0"/>
              </a:rPr>
              <a:t>				dan</a:t>
            </a:r>
          </a:p>
          <a:p>
            <a:pPr algn="just" eaLnBrk="1" hangingPunct="1"/>
            <a:endParaRPr lang="id-ID" altLang="id-ID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1524001" y="-353943"/>
            <a:ext cx="1847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3124200" y="3714750"/>
          <a:ext cx="16970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4" imgW="1295280" imgH="711000" progId="Equation.3">
                  <p:embed/>
                </p:oleObj>
              </mc:Choice>
              <mc:Fallback>
                <p:oleObj name="Equation" r:id="rId4" imgW="1295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14750"/>
                        <a:ext cx="169703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5943600" y="3657600"/>
          <a:ext cx="16637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6" imgW="1269720" imgH="711000" progId="Equation.3">
                  <p:embed/>
                </p:oleObj>
              </mc:Choice>
              <mc:Fallback>
                <p:oleObj name="Equation" r:id="rId6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657600"/>
                        <a:ext cx="16637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2" name="Object 6"/>
          <p:cNvGraphicFramePr>
            <a:graphicFrameLocks noChangeAspect="1"/>
          </p:cNvGraphicFramePr>
          <p:nvPr/>
        </p:nvGraphicFramePr>
        <p:xfrm>
          <a:off x="3124201" y="4876800"/>
          <a:ext cx="32940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8" imgW="2514600" imgH="711000" progId="Equation.3">
                  <p:embed/>
                </p:oleObj>
              </mc:Choice>
              <mc:Fallback>
                <p:oleObj name="Equation" r:id="rId8" imgW="2514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1" y="4876800"/>
                        <a:ext cx="32940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Penjumlahan Matriks</a:t>
            </a:r>
            <a:endParaRPr lang="id-ID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Aljabar linier #2. Matriks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6742-63EE-42F1-8D12-68F2C29F24E5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585415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832</Words>
  <Application>Microsoft Office PowerPoint</Application>
  <PresentationFormat>Widescreen</PresentationFormat>
  <Paragraphs>203</Paragraphs>
  <Slides>22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Century</vt:lpstr>
      <vt:lpstr>Edwardian Script ITC</vt:lpstr>
      <vt:lpstr>Palatino Linotype</vt:lpstr>
      <vt:lpstr>Rockwell Extra Bold</vt:lpstr>
      <vt:lpstr>Times New Roman</vt:lpstr>
      <vt:lpstr>Wingdings</vt:lpstr>
      <vt:lpstr>Office Theme</vt:lpstr>
      <vt:lpstr>Equation</vt:lpstr>
      <vt:lpstr>ALJABAR LINIER WEEK 2. MATRIKS</vt:lpstr>
      <vt:lpstr>Objective</vt:lpstr>
      <vt:lpstr>DEFINISI MATRIKS</vt:lpstr>
      <vt:lpstr>Notasi Matriks</vt:lpstr>
      <vt:lpstr>Notasi Matriks</vt:lpstr>
      <vt:lpstr>Matriks</vt:lpstr>
      <vt:lpstr>Notasi matriks</vt:lpstr>
      <vt:lpstr>Matriks Baris dan Kolom</vt:lpstr>
      <vt:lpstr>Penjumlahan Matriks</vt:lpstr>
      <vt:lpstr>Penjumlahan Matriks</vt:lpstr>
      <vt:lpstr>PowerPoint Presentation</vt:lpstr>
      <vt:lpstr>PowerPoint Presentation</vt:lpstr>
      <vt:lpstr>Penjumlahan k buah matriks</vt:lpstr>
      <vt:lpstr>Asosiasiatif dan Komutatif dalam penjumlahan matriks</vt:lpstr>
      <vt:lpstr>Kesamaan 2 matriks</vt:lpstr>
      <vt:lpstr>Kesamaan 2 Matriks</vt:lpstr>
      <vt:lpstr>Latihan</vt:lpstr>
      <vt:lpstr>Latihan</vt:lpstr>
      <vt:lpstr>Latihan</vt:lpstr>
      <vt:lpstr>Latihan</vt:lpstr>
      <vt:lpstr>Latihan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ALJABAR LINIER</dc:title>
  <dc:creator>chaerul anwar</dc:creator>
  <cp:lastModifiedBy>chaerul anwar</cp:lastModifiedBy>
  <cp:revision>18</cp:revision>
  <dcterms:created xsi:type="dcterms:W3CDTF">2015-09-23T01:39:02Z</dcterms:created>
  <dcterms:modified xsi:type="dcterms:W3CDTF">2015-10-01T02:26:10Z</dcterms:modified>
</cp:coreProperties>
</file>