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64" r:id="rId3"/>
    <p:sldId id="265" r:id="rId4"/>
    <p:sldId id="258" r:id="rId5"/>
    <p:sldId id="259" r:id="rId6"/>
    <p:sldId id="260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63" r:id="rId23"/>
    <p:sldId id="262" r:id="rId2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88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0CC7E-BF68-43AA-B817-9E77E34E5537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C23B5-9DD1-4C56-B2FF-635FF05C46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220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622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525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09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0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5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938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439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8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6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3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7F85F-C7C3-4876-BDE5-24FD45DEE32C}" type="datetimeFigureOut">
              <a:rPr lang="id-ID" smtClean="0"/>
              <a:t>09/09/2016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Matematik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.wikipedia.org/wiki/Matriks" TargetMode="External"/><Relationship Id="rId5" Type="http://schemas.openxmlformats.org/officeDocument/2006/relationships/hyperlink" Target="https://id.wikipedia.org/wiki/Vektor" TargetMode="External"/><Relationship Id="rId4" Type="http://schemas.openxmlformats.org/officeDocument/2006/relationships/hyperlink" Target="https://id.wikipedia.org/wiki/Persamaan_linea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Aljabar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id.wikipedia.org/wiki/Persamaa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id.wikipedia.org/wiki/Sistem_koordinat_Kartesius" TargetMode="External"/><Relationship Id="rId4" Type="http://schemas.openxmlformats.org/officeDocument/2006/relationships/hyperlink" Target="https://id.wikipedia.org/wiki/Variabe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1544" y="2607048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ALJABAR LINIER</a:t>
            </a:r>
            <a:b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WEEK 1. PENDAHULUAN</a:t>
            </a:r>
            <a:endParaRPr lang="id-ID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45" y="276445"/>
            <a:ext cx="1905015" cy="190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96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Grafik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1" y="1524000"/>
            <a:ext cx="6667500" cy="5048250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terurut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perpotongan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</p:txBody>
      </p:sp>
      <p:pic>
        <p:nvPicPr>
          <p:cNvPr id="7172" name="Content Placeholder 9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1" y="1500188"/>
            <a:ext cx="4013200" cy="4184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1" y="2101850"/>
            <a:ext cx="1809749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1" y="2460626"/>
            <a:ext cx="1809749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184" y="5872617"/>
            <a:ext cx="9525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3487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71625"/>
            <a:ext cx="45720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00251" y="571500"/>
            <a:ext cx="9997016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Grafik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mungkin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sejajar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atau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mungkin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satMod val="130000"/>
                  </a:schemeClr>
                </a:solidFill>
              </a:rPr>
              <a:t>berimpit</a:t>
            </a: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6" name="Content Placeholder 5"/>
          <p:cNvSpPr>
            <a:spLocks noGrp="1"/>
          </p:cNvSpPr>
          <p:nvPr>
            <p:ph sz="half" idx="1"/>
          </p:nvPr>
        </p:nvSpPr>
        <p:spPr bwMode="auto">
          <a:xfrm>
            <a:off x="1913467" y="1524001"/>
            <a:ext cx="4876800" cy="4664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8197" name="Content Placeholder 13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4953000" cy="4300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  <p:pic>
        <p:nvPicPr>
          <p:cNvPr id="819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1" y="4429125"/>
            <a:ext cx="939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  <p:pic>
        <p:nvPicPr>
          <p:cNvPr id="820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2357438"/>
            <a:ext cx="939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5715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09720" y="3000373"/>
          <a:ext cx="9810819" cy="380772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20956"/>
                <a:gridCol w="1881579"/>
                <a:gridCol w="2373911"/>
                <a:gridCol w="2234373"/>
              </a:tblGrid>
              <a:tr h="386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Sistem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Kemiringan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Grafik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Penyelesaian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</a:tr>
              <a:tr h="1212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Konsisten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 smtClean="0"/>
                        <a:t>bebas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Berbeda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Garis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berpotongan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satu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titik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Satu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</a:tr>
              <a:tr h="386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Inkonsistent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bebas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atau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berlawanan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Sama</a:t>
                      </a:r>
                      <a:endParaRPr lang="en-US" sz="18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Garis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sejajar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</a:tr>
              <a:tr h="799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Konsisten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 smtClean="0"/>
                        <a:t>bergantungan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Sama</a:t>
                      </a:r>
                      <a:endParaRPr lang="en-US" sz="18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Garis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berimpit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Tak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terhingga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1428751" y="511245"/>
            <a:ext cx="94297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>
                <a:latin typeface="Calibri" pitchFamily="34" charset="0"/>
                <a:cs typeface="Times New Roman" pitchFamily="18" charset="0"/>
              </a:rPr>
              <a:t>Hubungan yang mungkin diantara sebuah sistem, kemiringan dari masing masing grafik, dan penyelesaian persamaan ditunjukkan pada table berikut.</a:t>
            </a:r>
            <a:endParaRPr lang="en-US" sz="200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2571726" y="1571613"/>
            <a:ext cx="3810028" cy="1239407"/>
          </a:xfrm>
          <a:prstGeom prst="rect">
            <a:avLst/>
          </a:prstGeom>
          <a:noFill/>
        </p:spPr>
      </p:pic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143752" y="1714501"/>
            <a:ext cx="4286249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Gill Sans MT" pitchFamily="34" charset="0"/>
              </a:rPr>
              <a:t>Dengan </a:t>
            </a:r>
            <a:r>
              <a:rPr lang="en-US" sz="2400" i="1">
                <a:latin typeface="Gill Sans MT" pitchFamily="34" charset="0"/>
              </a:rPr>
              <a:t>a,b,c,d,p,q, </a:t>
            </a:r>
            <a:r>
              <a:rPr lang="en-US" sz="2400">
                <a:latin typeface="Gill Sans MT" pitchFamily="34" charset="0"/>
                <a:sym typeface="Symbol" pitchFamily="18" charset="2"/>
              </a:rPr>
              <a:t></a:t>
            </a:r>
            <a:r>
              <a:rPr lang="en-US" sz="2400" i="1">
                <a:latin typeface="Gill Sans MT" pitchFamily="34" charset="0"/>
                <a:sym typeface="Symbol" pitchFamily="18" charset="2"/>
              </a:rPr>
              <a:t>R </a:t>
            </a:r>
          </a:p>
          <a:p>
            <a:pPr eaLnBrk="1" hangingPunct="1"/>
            <a:r>
              <a:rPr lang="en-US" sz="2400">
                <a:latin typeface="Gill Sans MT" pitchFamily="34" charset="0"/>
                <a:sym typeface="Symbol" pitchFamily="18" charset="2"/>
              </a:rPr>
              <a:t>dan</a:t>
            </a:r>
            <a:r>
              <a:rPr lang="en-US" sz="2400" i="1">
                <a:latin typeface="Gill Sans MT" pitchFamily="34" charset="0"/>
                <a:sym typeface="Symbol" pitchFamily="18" charset="2"/>
              </a:rPr>
              <a:t> a,b,c,d ≠0</a:t>
            </a:r>
            <a:endParaRPr lang="en-US" sz="2400">
              <a:latin typeface="Gill Sans MT" pitchFamily="34" charset="0"/>
            </a:endParaRPr>
          </a:p>
        </p:txBody>
      </p:sp>
      <p:pic>
        <p:nvPicPr>
          <p:cNvPr id="922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4857750"/>
            <a:ext cx="1238251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  <p:pic>
        <p:nvPicPr>
          <p:cNvPr id="9224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5857875"/>
            <a:ext cx="1143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1" y="3713164"/>
            <a:ext cx="9525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640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Substitusi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3300" dirty="0" err="1" smtClean="0"/>
              <a:t>Adalah</a:t>
            </a:r>
            <a:r>
              <a:rPr lang="en-US" sz="3300" dirty="0" smtClean="0"/>
              <a:t> </a:t>
            </a:r>
            <a:r>
              <a:rPr lang="en-US" sz="3300" dirty="0" err="1" smtClean="0"/>
              <a:t>metode</a:t>
            </a:r>
            <a:r>
              <a:rPr lang="en-US" sz="3300" dirty="0" smtClean="0"/>
              <a:t> </a:t>
            </a:r>
            <a:r>
              <a:rPr lang="en-US" sz="3300" dirty="0" err="1" smtClean="0"/>
              <a:t>penyelesaian</a:t>
            </a:r>
            <a:r>
              <a:rPr lang="en-US" sz="3300" dirty="0" smtClean="0"/>
              <a:t> </a:t>
            </a:r>
            <a:r>
              <a:rPr lang="en-US" sz="3300" dirty="0" err="1" smtClean="0"/>
              <a:t>Sistem</a:t>
            </a:r>
            <a:r>
              <a:rPr lang="en-US" sz="3300" dirty="0" smtClean="0"/>
              <a:t> </a:t>
            </a:r>
            <a:r>
              <a:rPr lang="en-US" sz="3300" dirty="0" err="1" smtClean="0"/>
              <a:t>Persamaan</a:t>
            </a:r>
            <a:r>
              <a:rPr lang="en-US" sz="3300" dirty="0" smtClean="0"/>
              <a:t> Linier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cara</a:t>
            </a:r>
            <a:r>
              <a:rPr lang="en-US" sz="3300" dirty="0" smtClean="0"/>
              <a:t> </a:t>
            </a:r>
            <a:r>
              <a:rPr lang="en-US" sz="3300" dirty="0" err="1" smtClean="0"/>
              <a:t>menggantikan</a:t>
            </a:r>
            <a:r>
              <a:rPr lang="en-US" sz="3300" dirty="0" smtClean="0"/>
              <a:t> </a:t>
            </a:r>
            <a:r>
              <a:rPr lang="en-US" sz="3300" dirty="0" err="1" smtClean="0"/>
              <a:t>satu</a:t>
            </a:r>
            <a:r>
              <a:rPr lang="en-US" sz="3300" dirty="0" smtClean="0"/>
              <a:t> </a:t>
            </a:r>
            <a:r>
              <a:rPr lang="en-US" sz="3300" dirty="0" err="1" smtClean="0"/>
              <a:t>variabel</a:t>
            </a:r>
            <a:r>
              <a:rPr lang="en-US" sz="3300" dirty="0" smtClean="0"/>
              <a:t>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variabel</a:t>
            </a:r>
            <a:r>
              <a:rPr lang="en-US" sz="3300" dirty="0" smtClean="0"/>
              <a:t> </a:t>
            </a:r>
            <a:r>
              <a:rPr lang="en-US" sz="3300" dirty="0" err="1" smtClean="0"/>
              <a:t>dari</a:t>
            </a:r>
            <a:r>
              <a:rPr lang="en-US" sz="3300" dirty="0" smtClean="0"/>
              <a:t> </a:t>
            </a:r>
            <a:r>
              <a:rPr lang="en-US" sz="3300" dirty="0" err="1" smtClean="0"/>
              <a:t>persamaan</a:t>
            </a:r>
            <a:r>
              <a:rPr lang="en-US" sz="3300" dirty="0" smtClean="0"/>
              <a:t> yang lain</a:t>
            </a:r>
          </a:p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sz="3300" dirty="0" err="1" smtClean="0"/>
              <a:t>Langkah-langkah</a:t>
            </a:r>
            <a:endParaRPr lang="en-US" sz="3300" dirty="0" smtClean="0"/>
          </a:p>
          <a:p>
            <a:pPr marL="1098550" lvl="1" indent="-742950"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/>
              <a:t>Pilih</a:t>
            </a:r>
            <a:r>
              <a:rPr lang="en-US" sz="2600" dirty="0" smtClean="0"/>
              <a:t> </a:t>
            </a:r>
            <a:r>
              <a:rPr lang="en-US" sz="2600" dirty="0" err="1" smtClean="0"/>
              <a:t>salah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yang paling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 </a:t>
            </a:r>
            <a:r>
              <a:rPr lang="en-US" sz="2600" dirty="0" err="1" smtClean="0"/>
              <a:t>kemudian</a:t>
            </a:r>
            <a:r>
              <a:rPr lang="en-US" sz="2600" dirty="0" smtClean="0"/>
              <a:t> </a:t>
            </a:r>
            <a:r>
              <a:rPr lang="en-US" sz="2600" dirty="0" err="1" smtClean="0"/>
              <a:t>nyatakan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y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endParaRPr lang="en-US" sz="2600" dirty="0" smtClean="0"/>
          </a:p>
          <a:p>
            <a:pPr marL="1098550" lvl="1" indent="-742950" eaLnBrk="1" hangingPunct="1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/>
              <a:t>Substitusikan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langkah</a:t>
            </a:r>
            <a:r>
              <a:rPr lang="en-US" sz="2600" dirty="0" smtClean="0"/>
              <a:t> 1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lainnya</a:t>
            </a:r>
            <a:endParaRPr lang="en-US" sz="2600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0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Contoh Metode Substitusi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Selesaikan sistem persamaan linier berikut: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3x – 2y =7 		(1)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2x + 4y =10		(2)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Misalkan variabel x yang dipilih pada persamaan (2), maka akan menjadi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2x + 4y = 10 </a:t>
            </a:r>
            <a:r>
              <a:rPr lang="en-US" smtClean="0">
                <a:sym typeface="Symbol" pitchFamily="18" charset="2"/>
              </a:rPr>
              <a:t> 2x = 10 – 4y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   x = 5 - 2y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Kemudian substitusikan x ke dalam persamaan yang lain yaitu (1)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059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x = 5 - 2y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3(</a:t>
            </a:r>
            <a:r>
              <a:rPr lang="en-US" smtClean="0">
                <a:sym typeface="Symbol" pitchFamily="18" charset="2"/>
              </a:rPr>
              <a:t>5 - 2y</a:t>
            </a:r>
            <a:r>
              <a:rPr lang="en-US" smtClean="0"/>
              <a:t>) – 2y =7 </a:t>
            </a:r>
            <a:r>
              <a:rPr lang="en-US" smtClean="0">
                <a:sym typeface="Symbol" pitchFamily="18" charset="2"/>
              </a:rPr>
              <a:t> 15 -6y -2y = 7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-8y = -8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y = 1 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Substitusikan y = 1 ke dalam salah satu persamaan awal misal persamaan (2)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x = 5 – 2(1) = 3</a:t>
            </a:r>
          </a:p>
          <a:p>
            <a:pPr marL="0" indent="0"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Jadi himpunan penyelesaian yang memenuhi kedua persamaan adalah (3,1)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5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Eliminasi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82575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US" sz="3000" dirty="0" err="1" smtClean="0"/>
              <a:t>Adalah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dirty="0" err="1" smtClean="0"/>
              <a:t>penyelesaian</a:t>
            </a:r>
            <a:r>
              <a:rPr lang="en-US" sz="3000" dirty="0" smtClean="0"/>
              <a:t> </a:t>
            </a:r>
            <a:r>
              <a:rPr lang="en-US" sz="3000" dirty="0" err="1" smtClean="0"/>
              <a:t>Sistem</a:t>
            </a:r>
            <a:r>
              <a:rPr lang="en-US" sz="3000" dirty="0" smtClean="0"/>
              <a:t> </a:t>
            </a:r>
            <a:r>
              <a:rPr lang="en-US" sz="3000" dirty="0" err="1" smtClean="0"/>
              <a:t>Persamaan</a:t>
            </a:r>
            <a:r>
              <a:rPr lang="en-US" sz="3000" dirty="0" smtClean="0"/>
              <a:t> Linier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cara</a:t>
            </a:r>
            <a:r>
              <a:rPr lang="en-US" sz="3000" dirty="0" smtClean="0"/>
              <a:t> </a:t>
            </a:r>
            <a:r>
              <a:rPr lang="en-US" sz="3000" dirty="0" err="1" smtClean="0"/>
              <a:t>menghilangkan</a:t>
            </a:r>
            <a:r>
              <a:rPr lang="en-US" sz="3000" dirty="0" smtClean="0"/>
              <a:t> </a:t>
            </a:r>
            <a:r>
              <a:rPr lang="en-US" sz="3000" dirty="0" err="1" smtClean="0"/>
              <a:t>salah</a:t>
            </a:r>
            <a:r>
              <a:rPr lang="en-US" sz="3000" dirty="0" smtClean="0"/>
              <a:t> </a:t>
            </a:r>
            <a:r>
              <a:rPr lang="en-US" sz="3000" dirty="0" err="1" smtClean="0"/>
              <a:t>satu</a:t>
            </a:r>
            <a:r>
              <a:rPr lang="en-US" sz="3000" dirty="0" smtClean="0"/>
              <a:t> </a:t>
            </a:r>
            <a:r>
              <a:rPr lang="en-US" sz="3000" dirty="0" err="1" smtClean="0"/>
              <a:t>variabel</a:t>
            </a:r>
            <a:r>
              <a:rPr lang="en-US" sz="3000" dirty="0" smtClean="0"/>
              <a:t>. </a:t>
            </a:r>
          </a:p>
          <a:p>
            <a:pPr marL="365125" indent="-282575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US" sz="3000" dirty="0" err="1" smtClean="0"/>
              <a:t>Langkah-langkah</a:t>
            </a:r>
            <a:endParaRPr lang="en-US" sz="3000" dirty="0" smtClean="0"/>
          </a:p>
          <a:p>
            <a:pPr marL="915988" lvl="1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err="1" smtClean="0"/>
              <a:t>Perhatikan</a:t>
            </a:r>
            <a:r>
              <a:rPr lang="en-US" sz="2600" dirty="0" smtClean="0"/>
              <a:t> </a:t>
            </a:r>
            <a:r>
              <a:rPr lang="en-US" sz="2600" dirty="0" err="1" smtClean="0"/>
              <a:t>koefisien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dirty="0" smtClean="0"/>
              <a:t> (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i="1" dirty="0" smtClean="0"/>
              <a:t>y</a:t>
            </a:r>
            <a:r>
              <a:rPr lang="en-US" sz="2600" dirty="0" smtClean="0"/>
              <a:t>)</a:t>
            </a:r>
          </a:p>
          <a:p>
            <a:pPr marL="1162050" lvl="2" indent="-514350" eaLnBrk="1" hangingPunct="1">
              <a:lnSpc>
                <a:spcPct val="80000"/>
              </a:lnSpc>
              <a:buFontTx/>
              <a:buAutoNum type="alphaLcParenR"/>
            </a:pP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:</a:t>
            </a:r>
          </a:p>
          <a:p>
            <a:pPr marL="1373188" lvl="3" indent="-514350" eaLnBrk="1" hangingPunct="1">
              <a:lnSpc>
                <a:spcPct val="80000"/>
              </a:lnSpc>
              <a:buClr>
                <a:srgbClr val="FFFFFF"/>
              </a:buClr>
              <a:buFontTx/>
              <a:buAutoNum type="romanLcPeriod"/>
            </a:pPr>
            <a:r>
              <a:rPr lang="en-US" sz="1900" dirty="0" err="1" smtClean="0"/>
              <a:t>Lakukan</a:t>
            </a:r>
            <a:r>
              <a:rPr lang="en-US" sz="1900" dirty="0" smtClean="0"/>
              <a:t> </a:t>
            </a:r>
            <a:r>
              <a:rPr lang="en-US" sz="1900" dirty="0" err="1" smtClean="0"/>
              <a:t>operasi</a:t>
            </a:r>
            <a:r>
              <a:rPr lang="en-US" sz="1900" dirty="0" smtClean="0"/>
              <a:t> </a:t>
            </a:r>
            <a:r>
              <a:rPr lang="en-US" sz="1900" dirty="0" err="1" smtClean="0"/>
              <a:t>pengurangan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tanda</a:t>
            </a:r>
            <a:r>
              <a:rPr lang="en-US" sz="1900" dirty="0" smtClean="0"/>
              <a:t> yang </a:t>
            </a:r>
            <a:r>
              <a:rPr lang="en-US" sz="1900" dirty="0" err="1" smtClean="0"/>
              <a:t>sama</a:t>
            </a:r>
            <a:endParaRPr lang="en-US" sz="1900" dirty="0" smtClean="0"/>
          </a:p>
          <a:p>
            <a:pPr marL="1373188" lvl="3" indent="-514350" eaLnBrk="1" hangingPunct="1">
              <a:lnSpc>
                <a:spcPct val="80000"/>
              </a:lnSpc>
              <a:buClr>
                <a:srgbClr val="FFFFFF"/>
              </a:buClr>
              <a:buFontTx/>
              <a:buAutoNum type="romanLcPeriod"/>
            </a:pPr>
            <a:r>
              <a:rPr lang="en-US" sz="1900" dirty="0" err="1" smtClean="0"/>
              <a:t>Lakukan</a:t>
            </a:r>
            <a:r>
              <a:rPr lang="en-US" sz="1900" dirty="0" smtClean="0"/>
              <a:t> </a:t>
            </a:r>
            <a:r>
              <a:rPr lang="en-US" sz="1900" dirty="0" err="1" smtClean="0"/>
              <a:t>operasi</a:t>
            </a:r>
            <a:r>
              <a:rPr lang="en-US" sz="1900" dirty="0" smtClean="0"/>
              <a:t> </a:t>
            </a:r>
            <a:r>
              <a:rPr lang="en-US" sz="1900" dirty="0" err="1" smtClean="0"/>
              <a:t>penjumlahan</a:t>
            </a:r>
            <a:r>
              <a:rPr lang="en-US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 smtClean="0"/>
              <a:t>tanda</a:t>
            </a:r>
            <a:r>
              <a:rPr lang="en-US" sz="1900" dirty="0" smtClean="0"/>
              <a:t> yang </a:t>
            </a:r>
            <a:r>
              <a:rPr lang="en-US" sz="1900" dirty="0" err="1" smtClean="0"/>
              <a:t>berbeda</a:t>
            </a:r>
            <a:endParaRPr lang="en-US" sz="1900" dirty="0" smtClean="0"/>
          </a:p>
          <a:p>
            <a:pPr marL="1162050" lvl="2" indent="-514350" eaLnBrk="1" hangingPunct="1">
              <a:lnSpc>
                <a:spcPct val="80000"/>
              </a:lnSpc>
              <a:buFontTx/>
              <a:buAutoNum type="alphaLcParenR"/>
            </a:pP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berbeda</a:t>
            </a:r>
            <a:r>
              <a:rPr lang="en-US" sz="2200" dirty="0" smtClean="0"/>
              <a:t>, </a:t>
            </a:r>
            <a:r>
              <a:rPr lang="en-US" sz="2200" dirty="0" err="1" smtClean="0"/>
              <a:t>samakan</a:t>
            </a:r>
            <a:r>
              <a:rPr lang="en-US" sz="2200" dirty="0" smtClean="0"/>
              <a:t> </a:t>
            </a:r>
            <a:r>
              <a:rPr lang="en-US" sz="2200" dirty="0" err="1" smtClean="0"/>
              <a:t>koefisiennya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mengalikan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persamaan-persamaan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konstanta</a:t>
            </a:r>
            <a:r>
              <a:rPr lang="en-US" sz="2200" dirty="0" smtClean="0"/>
              <a:t> yang </a:t>
            </a:r>
            <a:r>
              <a:rPr lang="en-US" sz="2200" dirty="0" err="1" smtClean="0"/>
              <a:t>sesuai</a:t>
            </a:r>
            <a:r>
              <a:rPr lang="en-US" sz="2200" dirty="0" smtClean="0"/>
              <a:t>, </a:t>
            </a:r>
            <a:r>
              <a:rPr lang="en-US" sz="2200" dirty="0" err="1" smtClean="0"/>
              <a:t>lalu</a:t>
            </a:r>
            <a:r>
              <a:rPr lang="en-US" sz="2200" dirty="0" smtClean="0"/>
              <a:t> </a:t>
            </a:r>
            <a:r>
              <a:rPr lang="en-US" sz="2200" dirty="0" err="1" smtClean="0"/>
              <a:t>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langkah</a:t>
            </a:r>
            <a:r>
              <a:rPr lang="en-US" sz="2200" dirty="0" smtClean="0"/>
              <a:t> a)</a:t>
            </a:r>
          </a:p>
          <a:p>
            <a:pPr marL="915988" lvl="1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err="1" smtClean="0"/>
              <a:t>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</a:t>
            </a:r>
            <a:r>
              <a:rPr lang="en-US" sz="2600" dirty="0" err="1" smtClean="0"/>
              <a:t>langkah</a:t>
            </a:r>
            <a:r>
              <a:rPr lang="en-US" sz="2600" dirty="0" smtClean="0"/>
              <a:t> 1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mengeliminasi</a:t>
            </a:r>
            <a:r>
              <a:rPr lang="en-US" sz="2600" dirty="0" smtClean="0"/>
              <a:t> </a:t>
            </a:r>
            <a:r>
              <a:rPr lang="en-US" sz="2600" dirty="0" err="1" smtClean="0"/>
              <a:t>variabel</a:t>
            </a:r>
            <a:r>
              <a:rPr lang="en-US" sz="2600" dirty="0" smtClean="0"/>
              <a:t> </a:t>
            </a:r>
            <a:r>
              <a:rPr lang="en-US" sz="2600" dirty="0" err="1" smtClean="0"/>
              <a:t>lainnya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55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Contoh Metode Eliminasi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624417" y="1125538"/>
            <a:ext cx="109728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en-US" sz="2800" smtClean="0"/>
              <a:t>Carilah nilai – nilai dari variabel X dan Y yang dapat memenuhi kedua persamaan berikut: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3x – 2y = 7 	(3)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2x + 4y = 10	(4)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Penyelesaian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Misal variabel yang akan dieliminasi adalah y, maka pers (3) dikalikan 2 dan pers (4) dikalikan 1.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3x – 2y = 7   dikalikan 2 </a:t>
            </a:r>
            <a:r>
              <a:rPr lang="en-US" sz="2800" smtClean="0">
                <a:sym typeface="Symbol" pitchFamily="18" charset="2"/>
              </a:rPr>
              <a:t> 6x – 4y = 14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2x + 4y = 10 dikalikan 1 </a:t>
            </a:r>
            <a:r>
              <a:rPr lang="en-US" sz="2800" smtClean="0">
                <a:sym typeface="Symbol" pitchFamily="18" charset="2"/>
              </a:rPr>
              <a:t></a:t>
            </a:r>
            <a:r>
              <a:rPr lang="en-US" sz="2800" smtClean="0"/>
              <a:t> 2x + 4y = 10   </a:t>
            </a:r>
            <a:r>
              <a:rPr lang="en-US" baseline="-25000" smtClean="0"/>
              <a:t>+</a:t>
            </a:r>
          </a:p>
          <a:p>
            <a:pPr marL="0" indent="0" eaLnBrk="1" hangingPunct="1">
              <a:buFontTx/>
              <a:buNone/>
            </a:pPr>
            <a:r>
              <a:rPr lang="en-US" baseline="-25000" smtClean="0"/>
              <a:t>				</a:t>
            </a:r>
            <a:r>
              <a:rPr lang="en-US" smtClean="0"/>
              <a:t>      </a:t>
            </a:r>
            <a:r>
              <a:rPr lang="en-US" sz="2800" smtClean="0"/>
              <a:t>8x + 0 = 24</a:t>
            </a:r>
          </a:p>
          <a:p>
            <a:pPr marL="0" indent="0" eaLnBrk="1" hangingPunct="1">
              <a:buFontTx/>
              <a:buNone/>
            </a:pPr>
            <a:r>
              <a:rPr lang="en-US" sz="2800" smtClean="0"/>
              <a:t>					      x = 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383867" y="5589588"/>
            <a:ext cx="2880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1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 Substitusikan variabel x = 3 ke dalam salah satu persamaan awal, misal pers (3)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3x – 2y = 7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3(3) – 2y = 7 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-2y = 7 – 9 = -2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		y = 1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Jadi himpunan penyelesaian dari sistem persamaan tersebut adalah (3,1)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90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Persamaan Ketergantungan Linier dan Ketidakkonsistenan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kemiringan</a:t>
            </a:r>
            <a:r>
              <a:rPr lang="en-US" sz="2400" dirty="0" smtClean="0"/>
              <a:t> (slope)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sejajar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potong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.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linier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endParaRPr lang="en-US" sz="2400" dirty="0" smtClean="0"/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berhimpit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penyelesainnya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.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linier yang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linier</a:t>
            </a:r>
          </a:p>
        </p:txBody>
      </p:sp>
    </p:spTree>
    <p:extLst>
      <p:ext uri="{BB962C8B-B14F-4D97-AF65-F5344CB8AC3E}">
        <p14:creationId xmlns:p14="http://schemas.microsoft.com/office/powerpoint/2010/main" val="15870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b="1" dirty="0" err="1" smtClean="0"/>
              <a:t>Aljabar</a:t>
            </a:r>
            <a:r>
              <a:rPr lang="en-US" b="1" dirty="0" smtClean="0"/>
              <a:t> Linier 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fungsi-fungsinya</a:t>
            </a:r>
            <a:endParaRPr lang="en-US" dirty="0" smtClean="0"/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yang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</a:t>
            </a:r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perhitungan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operasi</a:t>
            </a:r>
            <a:r>
              <a:rPr lang="en-US" dirty="0"/>
              <a:t> - </a:t>
            </a:r>
            <a:r>
              <a:rPr lang="en-US" dirty="0" err="1"/>
              <a:t>operasi</a:t>
            </a:r>
            <a:r>
              <a:rPr lang="en-US" dirty="0"/>
              <a:t>  </a:t>
            </a:r>
            <a:r>
              <a:rPr lang="en-US" dirty="0" err="1"/>
              <a:t>matrik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transformasi</a:t>
            </a:r>
            <a:r>
              <a:rPr lang="en-US" dirty="0"/>
              <a:t>  </a:t>
            </a:r>
            <a:r>
              <a:rPr lang="en-US" dirty="0" smtClean="0"/>
              <a:t>linear,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</a:t>
            </a:r>
            <a:endParaRPr lang="en-US" dirty="0"/>
          </a:p>
          <a:p>
            <a:r>
              <a:rPr lang="en-US" dirty="0" err="1" smtClean="0"/>
              <a:t>Mahasiswa</a:t>
            </a:r>
            <a:r>
              <a:rPr lang="en-US" dirty="0" smtClean="0"/>
              <a:t> 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eigen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vector </a:t>
            </a:r>
            <a:r>
              <a:rPr lang="en-US" dirty="0" err="1"/>
              <a:t>eigen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48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Contoh 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2x + 3y =7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4x + 6y =12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Persamaan di atas keduanya tidak konsisten karena kedua persamaan ini mempunyai slope yang sama tetapi intercept berbeda</a:t>
            </a:r>
          </a:p>
        </p:txBody>
      </p:sp>
    </p:spTree>
    <p:extLst>
      <p:ext uri="{BB962C8B-B14F-4D97-AF65-F5344CB8AC3E}">
        <p14:creationId xmlns:p14="http://schemas.microsoft.com/office/powerpoint/2010/main" val="39591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Contoh 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5x + 2y = 10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20x + 8y = 40</a:t>
            </a:r>
          </a:p>
          <a:p>
            <a:pPr marL="0" indent="0" eaLnBrk="1" hangingPunct="1">
              <a:buFontTx/>
              <a:buNone/>
            </a:pPr>
            <a:r>
              <a:rPr lang="en-US" smtClean="0"/>
              <a:t>Kedua persamaan di atas adalah tergantung secara linier, karena kedua persamaan ini mempunyai slope dan intercept yang sama sehingga kalau digambarkan akan berhimpit satu sama lain  </a:t>
            </a:r>
          </a:p>
        </p:txBody>
      </p:sp>
    </p:spTree>
    <p:extLst>
      <p:ext uri="{BB962C8B-B14F-4D97-AF65-F5344CB8AC3E}">
        <p14:creationId xmlns:p14="http://schemas.microsoft.com/office/powerpoint/2010/main" val="3982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1. Gambarkan 2 persamaan linier , dan tentukan titik potong pers linier </a:t>
            </a:r>
            <a:r>
              <a:rPr lang="id-ID" dirty="0" err="1" smtClean="0"/>
              <a:t>tsb</a:t>
            </a:r>
            <a:r>
              <a:rPr lang="id-ID" dirty="0" smtClean="0"/>
              <a:t> :</a:t>
            </a:r>
          </a:p>
          <a:p>
            <a:pPr marL="0" indent="0">
              <a:buNone/>
            </a:pPr>
            <a:r>
              <a:rPr lang="id-ID" dirty="0" smtClean="0"/>
              <a:t>a. 3y + 2x = 6</a:t>
            </a:r>
          </a:p>
          <a:p>
            <a:pPr marL="0" indent="0">
              <a:buNone/>
            </a:pPr>
            <a:r>
              <a:rPr lang="id-ID" dirty="0" smtClean="0"/>
              <a:t>3y -2x = 12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b. Y = 0.5 x + 2</a:t>
            </a:r>
          </a:p>
          <a:p>
            <a:pPr marL="0" indent="0">
              <a:buNone/>
            </a:pPr>
            <a:r>
              <a:rPr lang="id-ID"/>
              <a:t> </a:t>
            </a:r>
            <a:r>
              <a:rPr lang="id-ID" smtClean="0"/>
              <a:t>   Y = -2x + 4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01602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927" y="2413992"/>
            <a:ext cx="40857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pc="670" dirty="0" err="1">
                <a:latin typeface="Edwardian Script ITC" pitchFamily="66" charset="0"/>
              </a:rPr>
              <a:t>Terimakasih</a:t>
            </a:r>
            <a:endParaRPr lang="en-US" sz="6600" b="1" spc="670" dirty="0">
              <a:latin typeface="Edwardian Script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3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69" y="1544271"/>
            <a:ext cx="4695092" cy="4351338"/>
          </a:xfrm>
        </p:spPr>
        <p:txBody>
          <a:bodyPr>
            <a:normAutofit/>
          </a:bodyPr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Operasinya</a:t>
            </a:r>
            <a:endParaRPr lang="en-US" dirty="0"/>
          </a:p>
          <a:p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r>
              <a:rPr lang="en-US" dirty="0"/>
              <a:t>Invers </a:t>
            </a:r>
            <a:r>
              <a:rPr lang="en-US" dirty="0" err="1"/>
              <a:t>Matriks</a:t>
            </a:r>
            <a:endParaRPr lang="en-US" dirty="0"/>
          </a:p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Persamaan</a:t>
            </a:r>
            <a:r>
              <a:rPr lang="en-US" dirty="0"/>
              <a:t> Linear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Linear </a:t>
            </a:r>
            <a:r>
              <a:rPr lang="en-US" dirty="0" err="1"/>
              <a:t>Homogen</a:t>
            </a:r>
            <a:endParaRPr lang="en-US" dirty="0"/>
          </a:p>
          <a:p>
            <a:r>
              <a:rPr lang="en-US" dirty="0" err="1" smtClean="0"/>
              <a:t>Praktikum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00446" y="1462210"/>
            <a:ext cx="469509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Vektor</a:t>
            </a:r>
            <a:endParaRPr lang="en-US" dirty="0" smtClean="0"/>
          </a:p>
          <a:p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 smtClean="0"/>
          </a:p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 smtClean="0"/>
          </a:p>
          <a:p>
            <a:r>
              <a:rPr lang="en-US" dirty="0" smtClean="0"/>
              <a:t>Proses Gram Schmidt</a:t>
            </a:r>
          </a:p>
          <a:p>
            <a:r>
              <a:rPr lang="en-US" dirty="0" err="1" smtClean="0"/>
              <a:t>Transformasi</a:t>
            </a:r>
            <a:r>
              <a:rPr lang="en-US" dirty="0" smtClean="0"/>
              <a:t> Linier Kernel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Eigen , </a:t>
            </a:r>
            <a:r>
              <a:rPr lang="en-US" dirty="0" err="1" smtClean="0"/>
              <a:t>Vektor</a:t>
            </a:r>
            <a:r>
              <a:rPr lang="en-US" dirty="0" smtClean="0"/>
              <a:t> Eigen</a:t>
            </a:r>
          </a:p>
          <a:p>
            <a:r>
              <a:rPr lang="en-US" dirty="0" err="1" smtClean="0"/>
              <a:t>Praktikum</a:t>
            </a:r>
            <a:r>
              <a:rPr lang="en-US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4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70856" y="450791"/>
            <a:ext cx="8229600" cy="1066800"/>
          </a:xfrm>
        </p:spPr>
        <p:txBody>
          <a:bodyPr/>
          <a:lstStyle/>
          <a:p>
            <a:pPr algn="ctr"/>
            <a:r>
              <a:rPr lang="id-ID" sz="3600" b="1" dirty="0">
                <a:solidFill>
                  <a:srgbClr val="FF0000"/>
                </a:solidFill>
                <a:latin typeface="+mn-lt"/>
              </a:rPr>
              <a:t>DEFINISI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59446" y="2276872"/>
            <a:ext cx="8229600" cy="2205944"/>
          </a:xfrm>
        </p:spPr>
        <p:txBody>
          <a:bodyPr>
            <a:normAutofit/>
          </a:bodyPr>
          <a:lstStyle/>
          <a:p>
            <a:pPr marL="109693" indent="0" algn="ctr">
              <a:buNone/>
            </a:pPr>
            <a:r>
              <a:rPr lang="id-ID" b="1" dirty="0"/>
              <a:t>Aljabar linear</a:t>
            </a:r>
            <a:r>
              <a:rPr lang="id-ID" dirty="0"/>
              <a:t> adalah bidang studi </a:t>
            </a:r>
            <a:r>
              <a:rPr lang="id-ID" dirty="0">
                <a:hlinkClick r:id="rId3" tooltip="Matematika"/>
              </a:rPr>
              <a:t>matematika</a:t>
            </a:r>
            <a:r>
              <a:rPr lang="id-ID" dirty="0"/>
              <a:t> yang mempelajari sistem </a:t>
            </a:r>
            <a:r>
              <a:rPr lang="id-ID" dirty="0">
                <a:hlinkClick r:id="rId4" tooltip="Persamaan linear"/>
              </a:rPr>
              <a:t>persamaan linear</a:t>
            </a:r>
            <a:r>
              <a:rPr lang="id-ID" dirty="0"/>
              <a:t> dan solusinya, </a:t>
            </a:r>
            <a:r>
              <a:rPr lang="id-ID" dirty="0">
                <a:hlinkClick r:id="rId5" tooltip="Vektor"/>
              </a:rPr>
              <a:t>vektor</a:t>
            </a:r>
            <a:r>
              <a:rPr lang="id-ID" dirty="0"/>
              <a:t>, serta transformasi linear. </a:t>
            </a:r>
            <a:r>
              <a:rPr lang="id-ID" dirty="0">
                <a:hlinkClick r:id="rId6" tooltip="Matriks"/>
              </a:rPr>
              <a:t>Matriks</a:t>
            </a:r>
            <a:r>
              <a:rPr lang="id-ID" dirty="0"/>
              <a:t> dan operasinya juga merupakan hal yang berkaitan erat dengan bidang aljabar linear.</a:t>
            </a:r>
            <a:r>
              <a:rPr lang="id-ID" baseline="30000" dirty="0"/>
              <a:t>1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775520" y="5805265"/>
            <a:ext cx="8136904" cy="518315"/>
          </a:xfrm>
          <a:prstGeom prst="rect">
            <a:avLst/>
          </a:prstGeom>
        </p:spPr>
        <p:txBody>
          <a:bodyPr vert="horz" lIns="91411" tIns="45705" rIns="91411" bIns="45705">
            <a:noAutofit/>
          </a:bodyPr>
          <a:lstStyle>
            <a:lvl1pPr marL="365643" indent="-25595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157" indent="-246809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249" indent="-21938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198" indent="-201104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443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8829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215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318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39563" indent="-182821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693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id-ID" baseline="30000" dirty="0"/>
              <a:t>1</a:t>
            </a:r>
            <a:r>
              <a:rPr lang="id-ID" dirty="0"/>
              <a:t> https://id.wikipedia.org/wiki/Aljabar_linear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8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Persamaan Linier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759" y="1600201"/>
            <a:ext cx="5770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/>
              <a:t>Persamaan linear</a:t>
            </a:r>
            <a:r>
              <a:rPr lang="id-ID" dirty="0"/>
              <a:t> adalah sebuah </a:t>
            </a:r>
            <a:r>
              <a:rPr lang="id-ID" dirty="0">
                <a:hlinkClick r:id="rId2" tooltip="Persamaan"/>
              </a:rPr>
              <a:t>persamaan</a:t>
            </a:r>
            <a:r>
              <a:rPr lang="id-ID" dirty="0"/>
              <a:t> </a:t>
            </a:r>
            <a:r>
              <a:rPr lang="id-ID" dirty="0">
                <a:hlinkClick r:id="rId3" tooltip="Aljabar"/>
              </a:rPr>
              <a:t>aljabar</a:t>
            </a:r>
            <a:r>
              <a:rPr lang="id-ID" dirty="0"/>
              <a:t>, yang tiap sukunya mengandung konstanta, atau perkalian konstanta dengan </a:t>
            </a:r>
            <a:r>
              <a:rPr lang="id-ID" dirty="0">
                <a:hlinkClick r:id="rId4" tooltip="Variabel"/>
              </a:rPr>
              <a:t>variabel</a:t>
            </a:r>
            <a:r>
              <a:rPr lang="id-ID" dirty="0"/>
              <a:t> tunggal. Persamaan ini dikatakan linear sebab hubungan matematis ini dapat digambarkan sebagai garis lurus dalam </a:t>
            </a:r>
            <a:r>
              <a:rPr lang="id-ID" dirty="0">
                <a:hlinkClick r:id="rId5" tooltip="Sistem koordinat Kartesius"/>
              </a:rPr>
              <a:t>Sistem koordinat </a:t>
            </a:r>
            <a:r>
              <a:rPr lang="id-ID" dirty="0" err="1">
                <a:hlinkClick r:id="rId5" tooltip="Sistem koordinat Kartesius"/>
              </a:rPr>
              <a:t>Kartesius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r>
              <a:rPr lang="id-ID" dirty="0"/>
              <a:t>Bentuk umum untuk persamaan linear </a:t>
            </a:r>
            <a:r>
              <a:rPr lang="id-ID" dirty="0" smtClean="0"/>
              <a:t>adalah</a:t>
            </a:r>
          </a:p>
          <a:p>
            <a:pPr marL="0" indent="0">
              <a:buNone/>
            </a:pPr>
            <a:r>
              <a:rPr lang="id-ID" dirty="0" smtClean="0"/>
              <a:t>Y = </a:t>
            </a:r>
            <a:r>
              <a:rPr lang="id-ID" dirty="0" err="1" smtClean="0"/>
              <a:t>mx</a:t>
            </a:r>
            <a:r>
              <a:rPr lang="id-ID" dirty="0" smtClean="0"/>
              <a:t> + c</a:t>
            </a:r>
            <a:endParaRPr lang="id-ID" dirty="0"/>
          </a:p>
        </p:txBody>
      </p:sp>
      <p:pic>
        <p:nvPicPr>
          <p:cNvPr id="1028" name="Picture 4" descr="x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850" y="1646239"/>
            <a:ext cx="2000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9878" y="609068"/>
            <a:ext cx="2919413" cy="47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49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Contoh sistem persamaan linear </a:t>
            </a:r>
            <a:r>
              <a:rPr lang="id-ID" dirty="0" smtClean="0"/>
              <a:t>:</a:t>
            </a:r>
          </a:p>
          <a:p>
            <a:r>
              <a:rPr lang="id-ID" dirty="0" smtClean="0"/>
              <a:t>X + 2 y = 30</a:t>
            </a:r>
          </a:p>
          <a:p>
            <a:r>
              <a:rPr lang="id-ID" dirty="0" smtClean="0"/>
              <a:t>3b + 5c = 4d + 20</a:t>
            </a:r>
          </a:p>
          <a:p>
            <a:r>
              <a:rPr lang="id-ID" dirty="0" smtClean="0"/>
              <a:t>5x – 3y + 6 = -9x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873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memiliki</a:t>
            </a:r>
            <a:r>
              <a:rPr lang="en-US" dirty="0" smtClean="0"/>
              <a:t> 2 </a:t>
            </a:r>
            <a:r>
              <a:rPr lang="en-US" dirty="0" err="1" smtClean="0"/>
              <a:t>variabel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linear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) yang </a:t>
            </a:r>
            <a:r>
              <a:rPr lang="en-US" dirty="0" err="1"/>
              <a:t>ekuivalen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:</a:t>
            </a:r>
          </a:p>
          <a:p>
            <a:pPr lvl="1"/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berpotongan</a:t>
            </a:r>
            <a:endParaRPr lang="en-US" dirty="0" smtClean="0"/>
          </a:p>
          <a:p>
            <a:pPr lvl="1"/>
            <a:r>
              <a:rPr lang="en-US" dirty="0" err="1" smtClean="0"/>
              <a:t>Sejajar</a:t>
            </a:r>
            <a:endParaRPr lang="en-US" dirty="0" smtClean="0"/>
          </a:p>
          <a:p>
            <a:pPr lvl="1"/>
            <a:r>
              <a:rPr lang="en-US" dirty="0" err="1" smtClean="0"/>
              <a:t>Berhimpit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1220654" y="3524401"/>
            <a:ext cx="2857521" cy="1239407"/>
          </a:xfrm>
          <a:prstGeom prst="rect">
            <a:avLst/>
          </a:prstGeom>
          <a:noFill/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051363" y="3833445"/>
            <a:ext cx="3214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Gill Sans MT" pitchFamily="34" charset="0"/>
              </a:rPr>
              <a:t>Dengan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i="1" dirty="0" err="1">
                <a:latin typeface="Gill Sans MT" pitchFamily="34" charset="0"/>
              </a:rPr>
              <a:t>a,b,c,d,p,q</a:t>
            </a:r>
            <a:r>
              <a:rPr lang="en-US" sz="2400" i="1" dirty="0">
                <a:latin typeface="Gill Sans MT" pitchFamily="34" charset="0"/>
              </a:rPr>
              <a:t>, </a:t>
            </a:r>
            <a:r>
              <a:rPr lang="en-US" sz="2400" dirty="0">
                <a:latin typeface="Gill Sans MT" pitchFamily="34" charset="0"/>
                <a:sym typeface="Symbol" pitchFamily="18" charset="2"/>
              </a:rPr>
              <a:t></a:t>
            </a:r>
            <a:r>
              <a:rPr lang="en-US" sz="2400" i="1" dirty="0">
                <a:latin typeface="Gill Sans MT" pitchFamily="34" charset="0"/>
                <a:sym typeface="Symbol" pitchFamily="18" charset="2"/>
              </a:rPr>
              <a:t>R </a:t>
            </a:r>
          </a:p>
          <a:p>
            <a:pPr eaLnBrk="1" hangingPunct="1"/>
            <a:r>
              <a:rPr lang="en-US" sz="2400" dirty="0" err="1">
                <a:latin typeface="Gill Sans MT" pitchFamily="34" charset="0"/>
                <a:sym typeface="Symbol" pitchFamily="18" charset="2"/>
              </a:rPr>
              <a:t>dan</a:t>
            </a:r>
            <a:r>
              <a:rPr lang="en-US" sz="2400" i="1" dirty="0">
                <a:latin typeface="Gill Sans MT" pitchFamily="34" charset="0"/>
                <a:sym typeface="Symbol" pitchFamily="18" charset="2"/>
              </a:rPr>
              <a:t> </a:t>
            </a:r>
            <a:r>
              <a:rPr lang="en-US" sz="2400" i="1" dirty="0" err="1">
                <a:latin typeface="Gill Sans MT" pitchFamily="34" charset="0"/>
                <a:sym typeface="Symbol" pitchFamily="18" charset="2"/>
              </a:rPr>
              <a:t>a,b,c,d</a:t>
            </a:r>
            <a:r>
              <a:rPr lang="en-US" sz="2400" i="1" dirty="0">
                <a:latin typeface="Gill Sans MT" pitchFamily="34" charset="0"/>
                <a:sym typeface="Symbol" pitchFamily="18" charset="2"/>
              </a:rPr>
              <a:t> ≠0</a:t>
            </a:r>
            <a:endParaRPr lang="en-US" sz="24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068"/>
            <a:ext cx="10515600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Metode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 </a:t>
            </a:r>
            <a:r>
              <a:rPr lang="en-US" sz="4000" b="1" dirty="0" err="1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Penyelesaian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 </a:t>
            </a:r>
            <a:r>
              <a:rPr lang="en-US" sz="4000" b="1" dirty="0" err="1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Sistem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 </a:t>
            </a:r>
            <a:r>
              <a:rPr lang="en-US" sz="4000" b="1" dirty="0" err="1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Persamaan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latin typeface="+mn-lt"/>
              </a:rPr>
              <a:t> Linier</a:t>
            </a:r>
            <a:endParaRPr lang="en-US" sz="4000" b="1" dirty="0">
              <a:solidFill>
                <a:schemeClr val="tx2">
                  <a:satMod val="130000"/>
                </a:schemeClr>
              </a:solidFill>
              <a:latin typeface="+mn-lt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734733" y="1542144"/>
            <a:ext cx="8847667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Grafik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Substitusi</a:t>
            </a:r>
            <a:endParaRPr lang="en-US" sz="3600" dirty="0" smtClean="0"/>
          </a:p>
          <a:p>
            <a:pPr eaLnBrk="1" hangingPunct="1">
              <a:defRPr/>
            </a:pPr>
            <a:r>
              <a:rPr lang="en-US" sz="3600" dirty="0" err="1" smtClean="0"/>
              <a:t>Metode</a:t>
            </a:r>
            <a:r>
              <a:rPr lang="en-US" sz="3600" dirty="0" smtClean="0"/>
              <a:t> </a:t>
            </a:r>
            <a:r>
              <a:rPr lang="en-US" sz="3600" dirty="0" err="1" smtClean="0"/>
              <a:t>Eliminasi</a:t>
            </a:r>
            <a:endParaRPr lang="en-US" sz="3600" dirty="0" smtClean="0"/>
          </a:p>
          <a:p>
            <a:pPr marL="0" indent="0" eaLnBrk="1" hangingPunct="1">
              <a:buFontTx/>
              <a:buNone/>
              <a:defRPr/>
            </a:pPr>
            <a:endParaRPr lang="en-US" sz="36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Metode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Grafik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6143171" cy="4351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 </a:t>
            </a:r>
            <a:r>
              <a:rPr lang="en-US" dirty="0" smtClean="0"/>
              <a:t>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menggambar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potongnya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memodelkan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2 </a:t>
            </a:r>
            <a:r>
              <a:rPr lang="en-US" dirty="0" err="1" smtClean="0"/>
              <a:t>koordinant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dua</a:t>
            </a:r>
            <a:r>
              <a:rPr lang="en-US" dirty="0" smtClean="0"/>
              <a:t> variable, </a:t>
            </a:r>
            <a:r>
              <a:rPr lang="en-US" dirty="0" err="1" smtClean="0"/>
              <a:t>dan</a:t>
            </a:r>
            <a:r>
              <a:rPr lang="en-US" dirty="0" smtClean="0"/>
              <a:t> 3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3 variable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4" name="Content Placeholder 9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1" y="1500188"/>
            <a:ext cx="4013200" cy="418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7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814</Words>
  <Application>Microsoft Office PowerPoint</Application>
  <PresentationFormat>Custom</PresentationFormat>
  <Paragraphs>148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ALJABAR LINIER WEEK 1. PENDAHULUAN</vt:lpstr>
      <vt:lpstr>Objective</vt:lpstr>
      <vt:lpstr>Materi</vt:lpstr>
      <vt:lpstr>DEFINISI</vt:lpstr>
      <vt:lpstr>Persamaan Linier</vt:lpstr>
      <vt:lpstr>Contoh</vt:lpstr>
      <vt:lpstr>Persamaan Linier Dua Variabel</vt:lpstr>
      <vt:lpstr>Metode Penyelesaian Sistem Persamaan Linier</vt:lpstr>
      <vt:lpstr>Metode Grafik</vt:lpstr>
      <vt:lpstr>Metode Grafik</vt:lpstr>
      <vt:lpstr>Grafik mungkin sejajar atau mungkin berimpit. </vt:lpstr>
      <vt:lpstr>PowerPoint Presentation</vt:lpstr>
      <vt:lpstr>Metode Substitusi</vt:lpstr>
      <vt:lpstr>Contoh Metode Substitusi</vt:lpstr>
      <vt:lpstr>PowerPoint Presentation</vt:lpstr>
      <vt:lpstr>Metode Eliminasi</vt:lpstr>
      <vt:lpstr>Contoh Metode Eliminasi</vt:lpstr>
      <vt:lpstr>PowerPoint Presentation</vt:lpstr>
      <vt:lpstr>Persamaan Ketergantungan Linier dan Ketidakkonsistenan</vt:lpstr>
      <vt:lpstr>PowerPoint Presentation</vt:lpstr>
      <vt:lpstr>PowerPoint Presentation</vt:lpstr>
      <vt:lpstr>Latihan: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ALJABAR LINIER</dc:title>
  <dc:creator>chaerul anwar</dc:creator>
  <cp:lastModifiedBy>Chaerul</cp:lastModifiedBy>
  <cp:revision>11</cp:revision>
  <dcterms:created xsi:type="dcterms:W3CDTF">2015-09-23T01:39:02Z</dcterms:created>
  <dcterms:modified xsi:type="dcterms:W3CDTF">2016-09-09T03:08:07Z</dcterms:modified>
</cp:coreProperties>
</file>