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7"/>
  </p:notesMasterIdLst>
  <p:sldIdLst>
    <p:sldId id="256" r:id="rId2"/>
    <p:sldId id="262" r:id="rId3"/>
    <p:sldId id="291" r:id="rId4"/>
    <p:sldId id="292" r:id="rId5"/>
    <p:sldId id="293" r:id="rId6"/>
    <p:sldId id="294" r:id="rId7"/>
    <p:sldId id="295" r:id="rId8"/>
    <p:sldId id="29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9946" autoAdjust="0"/>
  </p:normalViewPr>
  <p:slideViewPr>
    <p:cSldViewPr>
      <p:cViewPr varScale="1">
        <p:scale>
          <a:sx n="77" d="100"/>
          <a:sy n="77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66" units="cm"/>
          <inkml:channel name="Y" type="integer" max="768" units="cm"/>
        </inkml:traceFormat>
        <inkml:channelProperties>
          <inkml:channelProperty channel="X" name="resolution" value="83.30769" units="1/cm"/>
          <inkml:channelProperty channel="Y" name="resolution" value="54.85714" units="1/cm"/>
        </inkml:channelProperties>
      </inkml:inkSource>
      <inkml:timestamp xml:id="ts0" timeString="2014-04-29T03:07:29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12668 9239,'-31'0,"94"0,1 0,-1 0,32 0,32 0,32 0,95 0,-32 32,96 0,-32 0,31-1,-95 1,32 32,-95-33,0 1,-64 0,32 0,0-32,-32 0,1 31,-1-31,0 32,-31-32,-1 0,32 0,1 0,-33 0,1 0,31 0,-32 0,1 0,-32 0,-1 0,1 0</inkml:trace>
  <inkml:trace contextRef="#ctx0" brushRef="#br0" timeOffset="1001.0936">16605 9398,'0'32,"32"0,0-32,0 31,31 1,1 32,-33-1,33-31,-32 0,-1-1,33-31,-32 32,-1-32,-31 32,32-32,-32 32,0-1,0 1,-32 0,1 0,31 31,-64-31,32 0,-31-1,63 1,-32-32,0 32,1-32,-1 0,32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66" units="cm"/>
          <inkml:channel name="Y" type="integer" max="768" units="cm"/>
        </inkml:traceFormat>
        <inkml:channelProperties>
          <inkml:channelProperty channel="X" name="resolution" value="83.30769" units="1/cm"/>
          <inkml:channelProperty channel="Y" name="resolution" value="54.85714" units="1/cm"/>
        </inkml:channelProperties>
      </inkml:inkSource>
      <inkml:timestamp xml:id="ts0" timeString="2014-04-29T03:20:23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3651 15145,'32'0,"0"0,0 0,-1 0,1 0,0 0,31 32,-31-32,0 0,0 31,-1-31,1 0,0 0,0 0,-1 0,33 0,-32 0,-1 0,1 0,0 0,0 0,-1 0,33 0,-32 0,-1 0,1 0,0 0,0 0,-1 0,1 0,0 0,31 0,-31 0,0-31,0 31,-1 0,1 0,0-32,0 32,-1 0,1 0,0 0,0 0,-1 0,1-32,32 0,-33 32,1 0,63 0,-63 0,32 0,-33 0,33 0,-32 0,63 0,-32 0,33 0,-33 0,32 0,1 0,-33 0,32 0,-31 0,-1 32,-31-32,32 0,-1 0,1 0,-1 0,32 32,-31-32,-32 0,31 0,32 0,-31 32,-1-1,-31-31,32 0,-33 32,33-32,-32 0,31 0,-31 0,0 0,-1 0,1 0,0 0,0 0,-1 0,1 0,0 0,0 0,-1 32,1-32,0 32,-32-1,32-31,-32 32,31-32,1 0,0 0,63 0,0 32,64 0,0-32,31 31,64-31,-63 32,31 0,-95-32,0 32,-32-32,32 31,0 1,0 0,0 0,-31-1,-33-31,32 0,-63 0,0 0,31 0,-31 0,0 0,31 0,-31 0,0 0,31 0,1 0,-32 0,-1 0,1 0,0 0,0 0,-1 0,1 0,0 0,0 0,-1 0,33 0,-1 0,-31-31,32 31,-1 0,-63-32,32 32,0 0,-1-32,1 32,32 0,31 0,-32-32,1 32,-1 0,1 0,-32-31,-1 31,33 0,-32-32,31 0,-31 32,63-32,-31 1,-33 31,33-32,-1 32,-31 0,63 0,-31-32,-1 32,1 0,-32 0,31 0,-31 0,0 0,-1 0,1 0,0 0,31 0,33 0,31 0,-32 0,32 0,-32 0,0 0,-31 0,-1 0,33-32,-33 32,1 0,-33 0,1 0,0 0,0 0,-1 0,1 0,0 0,0 0,-1 0</inkml:trace>
  <inkml:trace contextRef="#ctx0" brushRef="#br0" timeOffset="46935.505">3683 10509,'32'0,"-32"32,32-32,-1 0,1 0,0 0,0 0,-1 0,1 0,32 0,-1 32,1-32,-1 0,32 0,1 32,31-1,0 1,31 32,1-33,0 1,0-32,-1 32,33 0,-64-32,-32 31,32 1,-32 0,64-32,-32 32,0-32,0 0,64 0,-33 31,-31-31,64 0,-96 0,0 0,1 0,-1 0,32 0,32 0,31 0,-31 0,-32 0,-32 0,0 0,1 0,31 0,-32 32,32-32,-32 0,-31 32,31-32,32 0,0 32,0-1,0-31,-32 0,-31 0,-1 0,1 0,31 0,-32 0,33 0,-33 0,1 0,31 0,-32 0,64 0,-31 0,-33 0,1 0,-33 0,1 0,0 0,0 0,-1 32,160 32,158-1,96 32,-64 32,0-63,-32-32,-32-1,33 1,-1 0,-63-32,-1 0,-31 0,-31 32,-33-32,-63 0,64 31,-64-31,0 0,-64 0,-31 0,0 0,-1 0,1 0,0 0</inkml:trace>
  <inkml:trace contextRef="#ctx0" brushRef="#br0" timeOffset="48284.6616">15875 11494,'64'0,"-64"31,63 1,-31 0,0 0,31-1,-63 1,64-32,-64 32,31-32,1 32,0-1,0 1,-32 0,31-32,-31 32,32-1,-32 1,32-32,0 0,-32 32,0 0,0-1,-32-31,0 0,0 0,1 0,-1 0,0 0,-31 0,31 0,0 0,-31 0,31 0,0 0,0 0,32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66" units="cm"/>
          <inkml:channel name="Y" type="integer" max="768" units="cm"/>
        </inkml:traceFormat>
        <inkml:channelProperties>
          <inkml:channelProperty channel="X" name="resolution" value="83.30769" units="1/cm"/>
          <inkml:channelProperty channel="Y" name="resolution" value="54.85714" units="1/cm"/>
        </inkml:channelProperties>
      </inkml:inkSource>
      <inkml:timestamp xml:id="ts0" timeString="2014-04-29T03:26:39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9874 10160</inkml:trace>
  <inkml:trace contextRef="#ctx0" brushRef="#br0" timeOffset="14576.0148">3175 15113,'32'0,"-32"-32,32 32,31 0,-31 0,0 0,-1 0,33 0,-1 0,-31 0,32 32,-33-32,1 32,32-32,31 0,-63 0,31 0,1 0,-33 0,65 0,-33 0,-31 32,0-32,-1 0,1 0,0 31,0-31,-1 0,1 0,0 0,0 0,31 0,-31 0,31 0,-31 0,0-31,0 31,-1 0,1 0,0 0,0 0,-1 0,1 0,0 0,0-32,-1 32,1 0,0 0,0-32,-1 32,1 0,0-32,0 32,-1 0,-31-31,32 31,32 0,-33 0,1 0,0-32,0 32,-1 0,1 0,0 0,0 0,-1 0,1 0,0 0,0 0,-1 0,1 0,0 0</inkml:trace>
  <inkml:trace contextRef="#ctx0" brushRef="#br0" timeOffset="22073.8774">5302 10732,'32'0,"32"0,-33 0,1 0,0 0,0 31,31-31,-31 0,31 0,1 0,-1 0,1 32,-32-32,31 0,-31 0,31 0,-31 0,0 0,0 0,31 0,-31 0,0 0,-1 0,1 0,0 0,31 0,-31 0,0 0,0 0,-1 0,1 32,0-32,31 0,-31 0,0 0,0 0,-1 32,33-32,-32 0,-1 0,1 0,32 0,-33 0,1 0,0 0,31 0,-31 0,0 0,0 0,-1 0,33 0,-32-32,31 32,-31 0,31 0,1 0,-32-32,31 32,-31 0,31 0,-31 0,0-32,0 32,-1 0,1 0,0 0,0 0,31 0,-31 0,0 0,31 0,-31 0,31-31,-31 31,0 0,31 0,-63-32,32 32,0 0,0 0,-1 0,33 0,-32-32,31 32,-31-32,0 32,63 0,-63 0,-1-31,1 31,32 0,-64-32,63 32,-31 0,0 0,-1 0,1 0,0 0,0 0,31 0,-31 0,0 0,-1 0,1 0,0 0,0 0,-1 0,1 0,0 32,31-32,-31 0,32 0,-1 0,-31 0,31 0,-31 0,32 0,-33 0,1 0,32 0,-33 0,1 0,0 0,0-32,-1 32,1 0,0 0,0 0,-32-32,31 32,33 0,-64-32,32 32,-1 0,1 0,0 0,0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02/04/2018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face.eyecon.ro/" TargetMode="External"/><Relationship Id="rId2" Type="http://schemas.openxmlformats.org/officeDocument/2006/relationships/hyperlink" Target="http://ipmsdev.innovationads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irc.freenode.net/" TargetMode="External"/><Relationship Id="rId3" Type="http://schemas.openxmlformats.org/officeDocument/2006/relationships/hyperlink" Target="http://docs.jquery.com/Tutorials" TargetMode="External"/><Relationship Id="rId7" Type="http://schemas.openxmlformats.org/officeDocument/2006/relationships/hyperlink" Target="http://www.nabble.com/JQuery-f15494.html" TargetMode="External"/><Relationship Id="rId12" Type="http://schemas.openxmlformats.org/officeDocument/2006/relationships/hyperlink" Target="http://docs.jquery.com/Sites_Using_jQuery" TargetMode="External"/><Relationship Id="rId2" Type="http://schemas.openxmlformats.org/officeDocument/2006/relationships/hyperlink" Target="http://www.jque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jquery.com/Discussion" TargetMode="External"/><Relationship Id="rId11" Type="http://schemas.openxmlformats.org/officeDocument/2006/relationships/hyperlink" Target="http://jquery.bassistance.de/api-browser/" TargetMode="External"/><Relationship Id="rId5" Type="http://schemas.openxmlformats.org/officeDocument/2006/relationships/hyperlink" Target="http://15daysofjquery.com/" TargetMode="External"/><Relationship Id="rId10" Type="http://schemas.openxmlformats.org/officeDocument/2006/relationships/hyperlink" Target="http://www.visualjquery.com/" TargetMode="External"/><Relationship Id="rId4" Type="http://schemas.openxmlformats.org/officeDocument/2006/relationships/hyperlink" Target="http://www.learningjquery.com/" TargetMode="External"/><Relationship Id="rId9" Type="http://schemas.openxmlformats.org/officeDocument/2006/relationships/hyperlink" Target="http://docs.jquery.com/Main_Pag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JavaScript, </a:t>
            </a:r>
            <a:r>
              <a:rPr lang="en-US" dirty="0" err="1" smtClean="0"/>
              <a:t>jQuery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Mengapa</a:t>
            </a:r>
            <a:r>
              <a:rPr lang="en-US" dirty="0" smtClean="0"/>
              <a:t> JQuery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err="1" smtClean="0"/>
              <a:t>Kompatibel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dengan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hampir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seluruh</a:t>
            </a:r>
            <a:r>
              <a:rPr lang="en-US" altLang="en-US" sz="2000" dirty="0" smtClean="0"/>
              <a:t> browser </a:t>
            </a:r>
          </a:p>
          <a:p>
            <a:pPr eaLnBrk="1" hangingPunct="1"/>
            <a:r>
              <a:rPr lang="en-US" altLang="en-US" sz="2000" dirty="0" err="1" smtClean="0"/>
              <a:t>jQuery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telah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digunakan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oleh</a:t>
            </a:r>
            <a:r>
              <a:rPr lang="en-US" altLang="en-US" sz="2000" dirty="0" smtClean="0"/>
              <a:t> website-website </a:t>
            </a:r>
            <a:r>
              <a:rPr lang="en-US" altLang="en-US" sz="2000" dirty="0" err="1" smtClean="0"/>
              <a:t>raksasa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err="1" smtClean="0"/>
              <a:t>Kompatibel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dengan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seluruh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versi</a:t>
            </a:r>
            <a:r>
              <a:rPr lang="en-US" altLang="en-US" sz="2000" dirty="0" smtClean="0"/>
              <a:t> CSS (</a:t>
            </a:r>
            <a:r>
              <a:rPr lang="en-US" altLang="en-US" sz="2000" dirty="0" err="1" smtClean="0"/>
              <a:t>dari</a:t>
            </a:r>
            <a:r>
              <a:rPr lang="en-US" altLang="en-US" sz="2000" dirty="0" smtClean="0"/>
              <a:t> CSS 1 </a:t>
            </a:r>
            <a:r>
              <a:rPr lang="en-US" altLang="en-US" sz="2000" dirty="0" err="1" smtClean="0"/>
              <a:t>sampai</a:t>
            </a:r>
            <a:r>
              <a:rPr lang="en-US" altLang="en-US" sz="2000" dirty="0" smtClean="0"/>
              <a:t> CSS 3) </a:t>
            </a:r>
          </a:p>
          <a:p>
            <a:pPr eaLnBrk="1" hangingPunct="1"/>
            <a:r>
              <a:rPr lang="en-US" altLang="en-US" sz="2000" dirty="0" err="1" smtClean="0"/>
              <a:t>Dokumentasi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tutorialnya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lengkap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bisa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langsung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dilihat</a:t>
            </a:r>
            <a:r>
              <a:rPr lang="en-US" altLang="en-US" sz="2000" dirty="0" smtClean="0"/>
              <a:t> di http://jquery.com</a:t>
            </a:r>
          </a:p>
          <a:p>
            <a:pPr lvl="1" eaLnBrk="1" hangingPunct="1"/>
            <a:r>
              <a:rPr lang="en-US" altLang="en-US" sz="2400" dirty="0" err="1" smtClean="0">
                <a:solidFill>
                  <a:schemeClr val="tx2"/>
                </a:solidFill>
              </a:rPr>
              <a:t>Didukung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oleh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banyak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komunitas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</a:p>
          <a:p>
            <a:pPr lvl="1" eaLnBrk="1" hangingPunct="1"/>
            <a:r>
              <a:rPr lang="en-US" altLang="en-US" sz="2400" dirty="0" err="1" smtClean="0">
                <a:solidFill>
                  <a:schemeClr val="tx2"/>
                </a:solidFill>
              </a:rPr>
              <a:t>Disupport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oleh</a:t>
            </a:r>
            <a:r>
              <a:rPr lang="en-US" altLang="en-US" sz="2400" dirty="0" smtClean="0">
                <a:solidFill>
                  <a:schemeClr val="tx2"/>
                </a:solidFill>
              </a:rPr>
              <a:t> plugin yang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lengkap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</a:p>
          <a:p>
            <a:pPr lvl="1" eaLnBrk="1" hangingPunct="1"/>
            <a:r>
              <a:rPr lang="en-US" altLang="en-US" sz="2400" dirty="0" err="1" smtClean="0">
                <a:solidFill>
                  <a:schemeClr val="tx2"/>
                </a:solidFill>
              </a:rPr>
              <a:t>Filenya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hanya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satu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dan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ukurannya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relatif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kecil</a:t>
            </a:r>
            <a:r>
              <a:rPr lang="en-US" altLang="en-US" sz="2400" dirty="0" smtClean="0">
                <a:solidFill>
                  <a:schemeClr val="tx2"/>
                </a:solidFill>
              </a:rPr>
              <a:t>,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sekitar</a:t>
            </a:r>
            <a:r>
              <a:rPr lang="en-US" altLang="en-US" sz="2400" dirty="0" smtClean="0">
                <a:solidFill>
                  <a:schemeClr val="tx2"/>
                </a:solidFill>
              </a:rPr>
              <a:t> 20kb </a:t>
            </a:r>
          </a:p>
          <a:p>
            <a:pPr lvl="1"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Open source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atau</a:t>
            </a:r>
            <a:r>
              <a:rPr lang="en-US" altLang="en-US" sz="2400" dirty="0" smtClean="0">
                <a:solidFill>
                  <a:schemeClr val="tx2"/>
                </a:solidFill>
              </a:rPr>
              <a:t> Free </a:t>
            </a:r>
          </a:p>
        </p:txBody>
      </p:sp>
    </p:spTree>
    <p:extLst>
      <p:ext uri="{BB962C8B-B14F-4D97-AF65-F5344CB8AC3E}">
        <p14:creationId xmlns:p14="http://schemas.microsoft.com/office/powerpoint/2010/main" val="15505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 smtClean="0"/>
              <a:t>jQuery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..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err="1" smtClean="0"/>
              <a:t>Pengganti</a:t>
            </a:r>
            <a:r>
              <a:rPr lang="en-US" altLang="en-US" sz="2800" dirty="0" smtClean="0"/>
              <a:t> JavaScript</a:t>
            </a:r>
          </a:p>
          <a:p>
            <a:pPr lvl="1" eaLnBrk="1" hangingPunct="1"/>
            <a:r>
              <a:rPr lang="en-US" altLang="en-US" sz="2400" dirty="0" err="1" smtClean="0"/>
              <a:t>jQuery</a:t>
            </a:r>
            <a:r>
              <a:rPr lang="en-US" altLang="en-US" sz="2400" dirty="0" smtClean="0"/>
              <a:t> </a:t>
            </a:r>
            <a:r>
              <a:rPr lang="id-ID" sz="2400" dirty="0" smtClean="0"/>
              <a:t>luar biasa berguna, tetapi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id-ID" sz="2400" dirty="0" smtClean="0"/>
              <a:t>masih harus tahu bagaimana JavaScript bekerja dan bagaimana menggunakannya dengan benar. Ini berarti lebih dari Googling tutorial dan menyebut diri Anda seorang ahli. 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M</a:t>
            </a:r>
            <a:r>
              <a:rPr lang="id-ID" sz="2800" dirty="0" smtClean="0"/>
              <a:t>enyelesaikan semua</a:t>
            </a:r>
            <a:endParaRPr lang="en-US" altLang="en-US" sz="2800" dirty="0" smtClean="0"/>
          </a:p>
          <a:p>
            <a:pPr lvl="1" eaLnBrk="1" hangingPunct="1"/>
            <a:r>
              <a:rPr lang="id-ID" sz="2400" dirty="0" smtClean="0"/>
              <a:t>Masih banyak fungsi dibangun ke JavaScript yang harus dimanfaatkan! Jangan mengubah setiap proyek menjadi 'jQuery</a:t>
            </a:r>
            <a:r>
              <a:rPr lang="en-US" sz="2400" dirty="0" smtClean="0"/>
              <a:t>’</a:t>
            </a:r>
            <a:r>
              <a:rPr lang="id-ID" sz="2400" dirty="0" smtClean="0"/>
              <a:t>, menggunakan jQuery di mana itu </a:t>
            </a:r>
            <a:r>
              <a:rPr lang="en-US" sz="2400" dirty="0" err="1" smtClean="0"/>
              <a:t>memungkinkan</a:t>
            </a:r>
            <a:r>
              <a:rPr lang="id-ID" sz="2400" dirty="0" smtClean="0"/>
              <a:t>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m</a:t>
            </a:r>
            <a:r>
              <a:rPr lang="id-ID" sz="2400" dirty="0" smtClean="0"/>
              <a:t>enciptakan solusi dalam lingkungan di mana mereka berada.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655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JQuery</a:t>
            </a:r>
            <a:r>
              <a:rPr lang="en-US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2816"/>
            <a:ext cx="3657600" cy="435334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Cross browser support and detection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AJAX functions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CSS functions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DOM manipulation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DOM transversal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Attribute manipulation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Event detection and handling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27984" y="1844824"/>
            <a:ext cx="3657600" cy="413732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JavaScript animation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Hundreds of plugins for pre-built user interfaces, advanced animations, form validation,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Expandable functionality using custom plugins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Small foot print</a:t>
            </a:r>
          </a:p>
        </p:txBody>
      </p:sp>
    </p:spTree>
    <p:extLst>
      <p:ext uri="{BB962C8B-B14F-4D97-AF65-F5344CB8AC3E}">
        <p14:creationId xmlns:p14="http://schemas.microsoft.com/office/powerpoint/2010/main" val="33208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81" y="332656"/>
            <a:ext cx="8229600" cy="106984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Selector</a:t>
            </a:r>
            <a:endParaRPr lang="en-US" dirty="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59581" y="1285195"/>
            <a:ext cx="7386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dirty="0">
                <a:latin typeface="Arial" charset="0"/>
              </a:rPr>
              <a:t>Selector </a:t>
            </a:r>
            <a:r>
              <a:rPr lang="en-US" altLang="en-US" sz="1800" dirty="0" err="1">
                <a:latin typeface="Arial" charset="0"/>
              </a:rPr>
              <a:t>berfungsi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untuk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memilih</a:t>
            </a:r>
            <a:r>
              <a:rPr lang="en-US" altLang="en-US" sz="1800" dirty="0">
                <a:latin typeface="Arial" charset="0"/>
              </a:rPr>
              <a:t>/</a:t>
            </a:r>
            <a:r>
              <a:rPr lang="en-US" altLang="en-US" sz="1800" dirty="0" err="1">
                <a:latin typeface="Arial" charset="0"/>
              </a:rPr>
              <a:t>mengambil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elemen-elemen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tertentu</a:t>
            </a:r>
            <a:r>
              <a:rPr lang="en-US" altLang="en-US" sz="1800" dirty="0">
                <a:latin typeface="Arial" charset="0"/>
              </a:rPr>
              <a:t> yang </a:t>
            </a:r>
            <a:r>
              <a:rPr lang="en-US" altLang="en-US" sz="1800" dirty="0" err="1">
                <a:latin typeface="Arial" charset="0"/>
              </a:rPr>
              <a:t>ingin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dilakukan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operasi</a:t>
            </a:r>
            <a:r>
              <a:rPr lang="en-US" altLang="en-US" sz="1800" dirty="0">
                <a:latin typeface="Arial" charset="0"/>
              </a:rPr>
              <a:t>  </a:t>
            </a:r>
            <a:r>
              <a:rPr lang="en-US" altLang="en-US" sz="1800" dirty="0" err="1">
                <a:latin typeface="Arial" charset="0"/>
              </a:rPr>
              <a:t>terhadap</a:t>
            </a:r>
            <a:r>
              <a:rPr lang="en-US" altLang="en-US" sz="1800" dirty="0">
                <a:latin typeface="Arial" charset="0"/>
              </a:rPr>
              <a:t>  </a:t>
            </a:r>
            <a:r>
              <a:rPr lang="en-US" altLang="en-US" sz="1800" dirty="0" err="1">
                <a:latin typeface="Arial" charset="0"/>
              </a:rPr>
              <a:t>elemen</a:t>
            </a:r>
            <a:r>
              <a:rPr lang="en-US" altLang="en-US" sz="1800" dirty="0">
                <a:latin typeface="Arial" charset="0"/>
              </a:rPr>
              <a:t>  </a:t>
            </a:r>
            <a:r>
              <a:rPr lang="en-US" altLang="en-US" sz="1800" dirty="0" err="1">
                <a:latin typeface="Arial" charset="0"/>
              </a:rPr>
              <a:t>tersebut</a:t>
            </a:r>
            <a:r>
              <a:rPr lang="en-US" altLang="en-US" sz="1800" dirty="0">
                <a:latin typeface="Arial" charset="0"/>
              </a:rPr>
              <a:t>  </a:t>
            </a:r>
            <a:r>
              <a:rPr lang="en-US" altLang="en-US" sz="1800" dirty="0" err="1">
                <a:latin typeface="Arial" charset="0"/>
              </a:rPr>
              <a:t>atau</a:t>
            </a:r>
            <a:r>
              <a:rPr lang="en-US" altLang="en-US" sz="1800" dirty="0">
                <a:latin typeface="Arial" charset="0"/>
              </a:rPr>
              <a:t>  </a:t>
            </a:r>
            <a:r>
              <a:rPr lang="en-US" altLang="en-US" sz="1800" dirty="0" err="1">
                <a:latin typeface="Arial" charset="0"/>
              </a:rPr>
              <a:t>manipulasi</a:t>
            </a:r>
            <a:r>
              <a:rPr lang="en-US" altLang="en-US" sz="1800" dirty="0">
                <a:latin typeface="Arial" charset="0"/>
              </a:rPr>
              <a:t>  </a:t>
            </a:r>
            <a:r>
              <a:rPr lang="en-US" altLang="en-US" sz="1800" dirty="0" err="1">
                <a:latin typeface="Arial" charset="0"/>
              </a:rPr>
              <a:t>terhadap</a:t>
            </a:r>
            <a:r>
              <a:rPr lang="en-US" altLang="en-US" sz="1800" dirty="0">
                <a:latin typeface="Arial" charset="0"/>
              </a:rPr>
              <a:t>  </a:t>
            </a:r>
            <a:r>
              <a:rPr lang="en-US" altLang="en-US" sz="1800" dirty="0" err="1">
                <a:latin typeface="Arial" charset="0"/>
              </a:rPr>
              <a:t>elemen-elemn</a:t>
            </a:r>
            <a:r>
              <a:rPr lang="en-US" altLang="en-US" sz="1800" dirty="0">
                <a:latin typeface="Arial" charset="0"/>
              </a:rPr>
              <a:t>  </a:t>
            </a:r>
            <a:r>
              <a:rPr lang="en-US" altLang="en-US" sz="1800" dirty="0" err="1">
                <a:latin typeface="Arial" charset="0"/>
              </a:rPr>
              <a:t>tersebut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590800"/>
            <a:ext cx="70866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/>
              <a:t>Selector Tag</a:t>
            </a:r>
          </a:p>
          <a:p>
            <a:pPr>
              <a:defRPr/>
            </a:pPr>
            <a:r>
              <a:rPr lang="sv-SE" dirty="0"/>
              <a:t>Cara menggunakan selector tag adalah dengan langsung menyebut nama tag elemennya.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/>
              <a:t>Selector Id</a:t>
            </a:r>
          </a:p>
          <a:p>
            <a:pPr>
              <a:defRPr/>
            </a:pPr>
            <a:r>
              <a:rPr lang="sv-SE" dirty="0"/>
              <a:t>Cara  menggunakan Selector id adalah dengan  menyertakan tanda # sebelum nama elemennya.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/>
              <a:t>Selector Class</a:t>
            </a:r>
          </a:p>
          <a:p>
            <a:pPr>
              <a:defRPr/>
            </a:pPr>
            <a:r>
              <a:rPr lang="sv-SE" dirty="0"/>
              <a:t>Cara  menggunakan  Selector  class  ini  adalah  dengan  menyertakan  tanda  titik  (.)  sebelum nama elemennya.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jQuery Syntax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1474788"/>
            <a:ext cx="85344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smtClean="0"/>
              <a:t>$.func(…);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smtClean="0"/>
              <a:t>or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smtClean="0"/>
              <a:t>$(selector).func1(…).func2(…).funcN(…);</a:t>
            </a:r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838200" y="3733800"/>
            <a:ext cx="8153400" cy="1784350"/>
            <a:chOff x="720" y="1649"/>
            <a:chExt cx="4560" cy="1124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1632" y="1649"/>
              <a:ext cx="3648" cy="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a typeface="ＭＳ Ｐゴシック" charset="0"/>
                </a:rPr>
                <a:t>jQuery Object,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a typeface="ＭＳ Ｐゴシック" charset="0"/>
                </a:rPr>
                <a:t>Selector syntax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a typeface="ＭＳ Ｐゴシック" charset="0"/>
                </a:rPr>
                <a:t>Chainable, most functions return a jQuery object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ea typeface="ＭＳ Ｐゴシック" charset="0"/>
                </a:rPr>
                <a:t>Function parameters</a:t>
              </a:r>
            </a:p>
          </p:txBody>
        </p:sp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720" y="1649"/>
              <a:ext cx="912" cy="1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altLang="en-US" sz="2000" u="sng" smtClean="0"/>
                <a:t>$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altLang="en-US" sz="2000" u="sng" smtClean="0"/>
                <a:t>selector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altLang="en-US" sz="2000" u="sng" smtClean="0"/>
                <a:t>func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altLang="en-US" sz="2000" u="sng" smtClean="0"/>
                <a:t>(…)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53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jQuery/$ Object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err="1" smtClean="0"/>
              <a:t>Diwakili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keduanya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$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jQuery</a:t>
            </a:r>
            <a:endParaRPr lang="en-US" altLang="en-US" dirty="0" smtClean="0"/>
          </a:p>
          <a:p>
            <a:pPr lvl="1" eaLnBrk="1" hangingPunct="1"/>
            <a:r>
              <a:rPr lang="en-US" altLang="en-US" dirty="0" err="1" smtClean="0"/>
              <a:t>Untuk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hanya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jQuery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jQuery.noConflict</a:t>
            </a:r>
            <a:r>
              <a:rPr lang="en-US" altLang="en-US" dirty="0" smtClean="0"/>
              <a:t>(), </a:t>
            </a:r>
            <a:r>
              <a:rPr lang="en-US" altLang="en-US" dirty="0" err="1" smtClean="0"/>
              <a:t>untuk</a:t>
            </a:r>
            <a:r>
              <a:rPr lang="en-US" altLang="en-US" dirty="0" smtClean="0"/>
              <a:t> framework lain yang </a:t>
            </a:r>
            <a:r>
              <a:rPr lang="en-US" altLang="en-US" dirty="0" err="1" smtClean="0"/>
              <a:t>menggunakan</a:t>
            </a:r>
            <a:r>
              <a:rPr lang="en-US" altLang="en-US" dirty="0" smtClean="0"/>
              <a:t> $</a:t>
            </a:r>
          </a:p>
          <a:p>
            <a:endParaRPr lang="en-US" dirty="0"/>
          </a:p>
          <a:p>
            <a:r>
              <a:rPr lang="en-US" dirty="0" err="1"/>
              <a:t>Secara</a:t>
            </a:r>
            <a:r>
              <a:rPr lang="en-US" dirty="0"/>
              <a:t> default,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jQuery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dikombinasikan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smtClean="0"/>
              <a:t>selector,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DOM </a:t>
            </a:r>
            <a:r>
              <a:rPr lang="en-US" dirty="0" smtClean="0"/>
              <a:t>Elements</a:t>
            </a:r>
            <a:r>
              <a:rPr lang="en-US" dirty="0"/>
              <a:t>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Digunakan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jQuery</a:t>
            </a:r>
            <a:r>
              <a:rPr lang="en-US" altLang="en-US" dirty="0" smtClean="0"/>
              <a:t> function.</a:t>
            </a:r>
          </a:p>
        </p:txBody>
      </p:sp>
    </p:spTree>
    <p:extLst>
      <p:ext uri="{BB962C8B-B14F-4D97-AF65-F5344CB8AC3E}">
        <p14:creationId xmlns:p14="http://schemas.microsoft.com/office/powerpoint/2010/main" val="99140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jQuery</a:t>
            </a:r>
            <a:r>
              <a:rPr lang="en-US" dirty="0" smtClean="0"/>
              <a:t> Selectors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628800"/>
            <a:ext cx="3657600" cy="45894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$( html )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000" dirty="0" smtClean="0"/>
              <a:t>	</a:t>
            </a:r>
            <a:r>
              <a:rPr lang="en-US" dirty="0" err="1" smtClean="0"/>
              <a:t>membu</a:t>
            </a:r>
            <a:r>
              <a:rPr lang="id-ID" dirty="0" smtClean="0"/>
              <a:t>uat </a:t>
            </a:r>
            <a:r>
              <a:rPr lang="id-ID" dirty="0"/>
              <a:t>elemen DOM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id-ID" dirty="0" smtClean="0"/>
              <a:t>dari </a:t>
            </a:r>
            <a:r>
              <a:rPr lang="id-ID" dirty="0"/>
              <a:t>String yang tersedia HTML </a:t>
            </a:r>
            <a:r>
              <a:rPr lang="en-US" dirty="0" smtClean="0"/>
              <a:t>.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$( </a:t>
            </a:r>
            <a:r>
              <a:rPr lang="en-US" sz="2000" b="1" dirty="0" err="1" smtClean="0"/>
              <a:t>elems</a:t>
            </a:r>
            <a:r>
              <a:rPr lang="en-US" sz="2000" b="1" dirty="0" smtClean="0"/>
              <a:t> )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000" dirty="0" smtClean="0"/>
              <a:t>	</a:t>
            </a:r>
            <a:r>
              <a:rPr lang="en-US" sz="2000" dirty="0" err="1" smtClean="0"/>
              <a:t>Memb</a:t>
            </a:r>
            <a:r>
              <a:rPr lang="id-ID" dirty="0" smtClean="0"/>
              <a:t>ungkus </a:t>
            </a:r>
            <a:r>
              <a:rPr lang="id-ID" dirty="0"/>
              <a:t>jQuery </a:t>
            </a:r>
            <a:r>
              <a:rPr lang="en-US" dirty="0" smtClean="0"/>
              <a:t>function di</a:t>
            </a:r>
            <a:r>
              <a:rPr lang="id-ID" dirty="0" smtClean="0"/>
              <a:t>sekitar </a:t>
            </a:r>
            <a:r>
              <a:rPr lang="id-ID" dirty="0"/>
              <a:t>satu atau beberapa </a:t>
            </a:r>
            <a:r>
              <a:rPr lang="id-ID" dirty="0" smtClean="0"/>
              <a:t>Elemen DOM.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$( </a:t>
            </a:r>
            <a:r>
              <a:rPr lang="en-US" sz="2000" b="1" dirty="0" err="1" smtClean="0"/>
              <a:t>fn</a:t>
            </a:r>
            <a:r>
              <a:rPr lang="en-US" sz="2000" b="1" dirty="0" smtClean="0"/>
              <a:t> 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000" dirty="0" smtClean="0"/>
              <a:t>	</a:t>
            </a:r>
            <a:r>
              <a:rPr lang="id-ID" dirty="0"/>
              <a:t>Sebuah singkatan untuk $ (document) .ready (), yang memungkinkan Anda untuk mengikat fungsi yang akan dijalankan ketika dokumen DOM selesai loading.</a:t>
            </a:r>
            <a:endParaRPr lang="en-US" sz="2000" dirty="0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$( </a:t>
            </a:r>
            <a:r>
              <a:rPr lang="en-US" sz="2000" b="1" dirty="0" err="1" smtClean="0"/>
              <a:t>expr</a:t>
            </a:r>
            <a:r>
              <a:rPr lang="en-US" sz="2000" b="1" dirty="0" smtClean="0"/>
              <a:t>, context 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id-ID" dirty="0"/>
              <a:t>Fungsi ini menerima string yang berisi CSS atau pemilih XPath dasar yang kemudian digunakan untuk mencocokkan satu set elemen. Konteks standar adalah dokumen. Paling sering digunakan untuk </a:t>
            </a:r>
            <a:r>
              <a:rPr lang="en-US" sz="2000" dirty="0" smtClean="0"/>
              <a:t>DOM transversal.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Selectors </a:t>
            </a:r>
            <a:r>
              <a:rPr lang="id-ID" dirty="0"/>
              <a:t>akan </a:t>
            </a:r>
            <a:r>
              <a:rPr lang="en-US" dirty="0" err="1" smtClean="0"/>
              <a:t>menge</a:t>
            </a:r>
            <a:r>
              <a:rPr lang="id-ID" dirty="0" smtClean="0"/>
              <a:t>mbali</a:t>
            </a:r>
            <a:r>
              <a:rPr lang="en-US" dirty="0" err="1" smtClean="0"/>
              <a:t>kan</a:t>
            </a:r>
            <a:r>
              <a:rPr lang="id-ID" dirty="0" smtClean="0"/>
              <a:t> </a:t>
            </a:r>
            <a:r>
              <a:rPr lang="id-ID" dirty="0"/>
              <a:t>objek jQuery, yang dapat berisi satu atau lebih elemen, atau tidak mengandung unsur sama sekali.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357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/>
                </a:solidFill>
              </a:rPr>
              <a:t>jQuery</a:t>
            </a:r>
            <a:r>
              <a:rPr lang="en-US" dirty="0" smtClean="0">
                <a:solidFill>
                  <a:schemeClr val="tx2"/>
                </a:solidFill>
              </a:rPr>
              <a:t> Selector Examples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296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 b="1" dirty="0" smtClean="0">
                <a:solidFill>
                  <a:schemeClr val="tx2"/>
                </a:solidFill>
              </a:rPr>
              <a:t>$( html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$(</a:t>
            </a:r>
            <a:r>
              <a:rPr lang="ja-JP" altLang="en-US" sz="1600" dirty="0" smtClean="0">
                <a:solidFill>
                  <a:schemeClr val="tx2"/>
                </a:solidFill>
              </a:rPr>
              <a:t>‘</a:t>
            </a:r>
            <a:r>
              <a:rPr lang="en-US" altLang="ja-JP" sz="1600" dirty="0" smtClean="0">
                <a:solidFill>
                  <a:schemeClr val="tx2"/>
                </a:solidFill>
              </a:rPr>
              <a:t>&lt;p&gt;&lt;a </a:t>
            </a:r>
            <a:r>
              <a:rPr lang="en-US" altLang="ja-JP" sz="1600" dirty="0" err="1" smtClean="0">
                <a:solidFill>
                  <a:schemeClr val="tx2"/>
                </a:solidFill>
              </a:rPr>
              <a:t>href</a:t>
            </a:r>
            <a:r>
              <a:rPr lang="en-US" altLang="ja-JP" sz="1600" dirty="0" smtClean="0">
                <a:solidFill>
                  <a:schemeClr val="tx2"/>
                </a:solidFill>
              </a:rPr>
              <a:t>=</a:t>
            </a:r>
            <a:r>
              <a:rPr lang="ja-JP" altLang="en-US" sz="1600" dirty="0" smtClean="0">
                <a:solidFill>
                  <a:schemeClr val="tx2"/>
                </a:solidFill>
              </a:rPr>
              <a:t>“</a:t>
            </a:r>
            <a:r>
              <a:rPr lang="en-US" altLang="ja-JP" sz="1600" dirty="0" smtClean="0">
                <a:solidFill>
                  <a:schemeClr val="tx2"/>
                </a:solidFill>
              </a:rPr>
              <a:t>index.html</a:t>
            </a:r>
            <a:r>
              <a:rPr lang="ja-JP" altLang="en-US" sz="1600" dirty="0" smtClean="0">
                <a:solidFill>
                  <a:schemeClr val="tx2"/>
                </a:solidFill>
              </a:rPr>
              <a:t>”</a:t>
            </a:r>
            <a:r>
              <a:rPr lang="en-US" altLang="ja-JP" sz="1600" dirty="0" smtClean="0">
                <a:solidFill>
                  <a:schemeClr val="tx2"/>
                </a:solidFill>
              </a:rPr>
              <a:t>&gt;Click here!&lt;/a&gt;&lt;/p&gt;</a:t>
            </a:r>
            <a:r>
              <a:rPr lang="ja-JP" altLang="en-US" sz="1600" dirty="0" smtClean="0">
                <a:solidFill>
                  <a:schemeClr val="tx2"/>
                </a:solidFill>
              </a:rPr>
              <a:t>’</a:t>
            </a:r>
            <a:r>
              <a:rPr lang="en-US" altLang="ja-JP" sz="1600" dirty="0" smtClean="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 smtClean="0">
                <a:solidFill>
                  <a:schemeClr val="tx2"/>
                </a:solidFill>
              </a:rPr>
              <a:t>$ ( </a:t>
            </a:r>
            <a:r>
              <a:rPr lang="en-US" altLang="en-US" sz="1600" b="1" dirty="0" err="1" smtClean="0">
                <a:solidFill>
                  <a:schemeClr val="tx2"/>
                </a:solidFill>
              </a:rPr>
              <a:t>elems</a:t>
            </a:r>
            <a:r>
              <a:rPr lang="en-US" altLang="en-US" sz="1600" b="1" dirty="0" smtClean="0">
                <a:solidFill>
                  <a:schemeClr val="tx2"/>
                </a:solidFill>
              </a:rPr>
              <a:t>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$(document), $(window), $(this)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>
                <a:solidFill>
                  <a:schemeClr val="tx2"/>
                </a:solidFill>
              </a:rPr>
              <a:t>$(</a:t>
            </a:r>
            <a:r>
              <a:rPr lang="en-US" altLang="en-US" sz="1600" dirty="0" err="1" smtClean="0">
                <a:solidFill>
                  <a:schemeClr val="tx2"/>
                </a:solidFill>
              </a:rPr>
              <a:t>document.getElementsByTagName</a:t>
            </a:r>
            <a:r>
              <a:rPr lang="en-US" altLang="en-US" sz="1600" dirty="0" smtClean="0">
                <a:solidFill>
                  <a:schemeClr val="tx2"/>
                </a:solidFill>
              </a:rPr>
              <a:t>(</a:t>
            </a:r>
            <a:r>
              <a:rPr lang="ja-JP" altLang="en-US" sz="1600" dirty="0" smtClean="0">
                <a:solidFill>
                  <a:schemeClr val="tx2"/>
                </a:solidFill>
              </a:rPr>
              <a:t>“</a:t>
            </a:r>
            <a:r>
              <a:rPr lang="en-US" altLang="ja-JP" sz="1600" dirty="0" smtClean="0">
                <a:solidFill>
                  <a:schemeClr val="tx2"/>
                </a:solidFill>
              </a:rPr>
              <a:t>p</a:t>
            </a:r>
            <a:r>
              <a:rPr lang="ja-JP" altLang="en-US" sz="1600" dirty="0" smtClean="0">
                <a:solidFill>
                  <a:schemeClr val="tx2"/>
                </a:solidFill>
              </a:rPr>
              <a:t>”</a:t>
            </a:r>
            <a:r>
              <a:rPr lang="en-US" altLang="ja-JP" sz="1600" dirty="0" smtClean="0">
                <a:solidFill>
                  <a:schemeClr val="tx2"/>
                </a:solidFill>
              </a:rPr>
              <a:t>))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 smtClean="0">
                <a:solidFill>
                  <a:schemeClr val="tx2"/>
                </a:solidFill>
              </a:rPr>
              <a:t>$ ( </a:t>
            </a:r>
            <a:r>
              <a:rPr lang="en-US" altLang="en-US" sz="1600" b="1" dirty="0" err="1" smtClean="0">
                <a:solidFill>
                  <a:schemeClr val="tx2"/>
                </a:solidFill>
              </a:rPr>
              <a:t>fn</a:t>
            </a:r>
            <a:r>
              <a:rPr lang="en-US" altLang="en-US" sz="1600" b="1" dirty="0" smtClean="0">
                <a:solidFill>
                  <a:schemeClr val="tx2"/>
                </a:solidFill>
              </a:rPr>
              <a:t>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chemeClr val="tx2"/>
                </a:solidFill>
              </a:rPr>
              <a:t>$(function() { alert(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Hello, World!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 });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b="1" dirty="0" smtClean="0">
                <a:solidFill>
                  <a:schemeClr val="tx2"/>
                </a:solidFill>
              </a:rPr>
              <a:t>$ ( </a:t>
            </a:r>
            <a:r>
              <a:rPr lang="en-US" altLang="en-US" sz="1600" b="1" dirty="0" err="1" smtClean="0">
                <a:solidFill>
                  <a:schemeClr val="tx2"/>
                </a:solidFill>
              </a:rPr>
              <a:t>expr</a:t>
            </a:r>
            <a:r>
              <a:rPr lang="en-US" altLang="en-US" sz="1600" b="1" dirty="0" smtClean="0">
                <a:solidFill>
                  <a:schemeClr val="tx2"/>
                </a:solidFill>
              </a:rPr>
              <a:t>, context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chemeClr val="tx2"/>
                </a:solidFill>
              </a:rPr>
              <a:t>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p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), 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form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), 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input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chemeClr val="tx2"/>
                </a:solidFill>
              </a:rPr>
              <a:t>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err="1" smtClean="0">
                <a:solidFill>
                  <a:schemeClr val="tx2"/>
                </a:solidFill>
              </a:rPr>
              <a:t>p#content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), 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#content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), 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.</a:t>
            </a:r>
            <a:r>
              <a:rPr lang="en-US" altLang="ja-JP" sz="1400" dirty="0" err="1" smtClean="0">
                <a:solidFill>
                  <a:schemeClr val="tx2"/>
                </a:solidFill>
              </a:rPr>
              <a:t>brandnew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), 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p </a:t>
            </a:r>
            <a:r>
              <a:rPr lang="en-US" altLang="ja-JP" sz="1400" dirty="0" err="1" smtClean="0">
                <a:solidFill>
                  <a:schemeClr val="tx2"/>
                </a:solidFill>
              </a:rPr>
              <a:t>span.brandnew:first-child</a:t>
            </a:r>
            <a:r>
              <a:rPr lang="en-US" altLang="ja-JP" sz="1400" dirty="0" smtClean="0">
                <a:solidFill>
                  <a:schemeClr val="tx2"/>
                </a:solidFill>
              </a:rPr>
              <a:t>, #content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chemeClr val="tx2"/>
                </a:solidFill>
              </a:rPr>
              <a:t>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p/span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), 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p/span[@class=</a:t>
            </a:r>
            <a:r>
              <a:rPr lang="en-US" altLang="ja-JP" sz="1400" dirty="0" err="1" smtClean="0">
                <a:solidFill>
                  <a:schemeClr val="tx2"/>
                </a:solidFill>
              </a:rPr>
              <a:t>brandnew</a:t>
            </a:r>
            <a:r>
              <a:rPr lang="en-US" altLang="ja-JP" sz="1400" dirty="0" smtClean="0">
                <a:solidFill>
                  <a:schemeClr val="tx2"/>
                </a:solidFill>
              </a:rPr>
              <a:t>]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), $(p/</a:t>
            </a:r>
            <a:r>
              <a:rPr lang="en-US" altLang="ja-JP" sz="1400" dirty="0" err="1" smtClean="0">
                <a:solidFill>
                  <a:schemeClr val="tx2"/>
                </a:solidFill>
              </a:rPr>
              <a:t>span:first</a:t>
            </a:r>
            <a:r>
              <a:rPr lang="en-US" altLang="ja-JP" sz="1400" dirty="0" smtClean="0">
                <a:solidFill>
                  <a:schemeClr val="tx2"/>
                </a:solidFill>
              </a:rPr>
              <a:t>), $(</a:t>
            </a:r>
            <a:r>
              <a:rPr lang="en-US" altLang="ja-JP" sz="1400" dirty="0" err="1" smtClean="0">
                <a:solidFill>
                  <a:schemeClr val="tx2"/>
                </a:solidFill>
              </a:rPr>
              <a:t>p:first</a:t>
            </a:r>
            <a:r>
              <a:rPr lang="en-US" altLang="ja-JP" sz="1400" dirty="0" smtClean="0">
                <a:solidFill>
                  <a:schemeClr val="tx2"/>
                </a:solidFill>
              </a:rPr>
              <a:t>/</a:t>
            </a:r>
            <a:r>
              <a:rPr lang="en-US" altLang="ja-JP" sz="1400" dirty="0" err="1" smtClean="0">
                <a:solidFill>
                  <a:schemeClr val="tx2"/>
                </a:solidFill>
              </a:rPr>
              <a:t>span:even</a:t>
            </a:r>
            <a:r>
              <a:rPr lang="en-US" altLang="ja-JP" sz="1400" dirty="0" smtClean="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>
                <a:solidFill>
                  <a:schemeClr val="tx2"/>
                </a:solidFill>
              </a:rPr>
              <a:t>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err="1" smtClean="0">
                <a:solidFill>
                  <a:schemeClr val="tx2"/>
                </a:solidFill>
              </a:rPr>
              <a:t>input:checkbox</a:t>
            </a:r>
            <a:r>
              <a:rPr lang="en-US" altLang="ja-JP" sz="1400" dirty="0" smtClean="0">
                <a:solidFill>
                  <a:schemeClr val="tx2"/>
                </a:solidFill>
              </a:rPr>
              <a:t>[@checked]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), 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err="1" smtClean="0">
                <a:solidFill>
                  <a:schemeClr val="tx2"/>
                </a:solidFill>
              </a:rPr>
              <a:t>div:visible</a:t>
            </a:r>
            <a:r>
              <a:rPr lang="en-US" altLang="ja-JP" sz="1400" dirty="0" smtClean="0">
                <a:solidFill>
                  <a:schemeClr val="tx2"/>
                </a:solidFill>
              </a:rPr>
              <a:t> p[a]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err="1" smtClean="0">
                <a:solidFill>
                  <a:schemeClr val="tx2"/>
                </a:solidFill>
              </a:rPr>
              <a:t>var</a:t>
            </a:r>
            <a:r>
              <a:rPr lang="en-US" altLang="en-US" sz="1400" dirty="0" smtClean="0">
                <a:solidFill>
                  <a:schemeClr val="tx2"/>
                </a:solidFill>
              </a:rPr>
              <a:t> xml = </a:t>
            </a:r>
            <a:r>
              <a:rPr lang="ja-JP" altLang="en-US" sz="1400" dirty="0" smtClean="0">
                <a:solidFill>
                  <a:schemeClr val="tx2"/>
                </a:solidFill>
              </a:rPr>
              <a:t>‘</a:t>
            </a:r>
            <a:r>
              <a:rPr lang="en-US" altLang="ja-JP" sz="1400" dirty="0" smtClean="0">
                <a:solidFill>
                  <a:schemeClr val="tx2"/>
                </a:solidFill>
              </a:rPr>
              <a:t>&lt;d&gt;&lt;it w=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h1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&gt;&lt;nm&gt;One&lt;/nm&gt;&lt;/it&gt;&lt;it w=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h2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&gt;&lt;nm&gt;Two&lt;/nm&gt;&lt;/it&gt;&lt;/d&gt;</a:t>
            </a:r>
            <a:r>
              <a:rPr lang="ja-JP" altLang="en-US" sz="1400" dirty="0" smtClean="0">
                <a:solidFill>
                  <a:schemeClr val="tx2"/>
                </a:solidFill>
              </a:rPr>
              <a:t>’</a:t>
            </a:r>
            <a:r>
              <a:rPr lang="en-US" altLang="ja-JP" sz="1400" dirty="0" smtClean="0">
                <a:solidFill>
                  <a:schemeClr val="tx2"/>
                </a:solidFill>
              </a:rPr>
              <a:t>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 dirty="0" smtClean="0">
                <a:solidFill>
                  <a:schemeClr val="tx2"/>
                </a:solidFill>
              </a:rPr>
              <a:t>	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d it </a:t>
            </a:r>
            <a:r>
              <a:rPr lang="en-US" altLang="ja-JP" sz="1400" dirty="0" err="1" smtClean="0">
                <a:solidFill>
                  <a:schemeClr val="tx2"/>
                </a:solidFill>
              </a:rPr>
              <a:t>nm:contains</a:t>
            </a:r>
            <a:r>
              <a:rPr lang="en-US" altLang="ja-JP" sz="1400" dirty="0" smtClean="0">
                <a:solidFill>
                  <a:schemeClr val="tx2"/>
                </a:solidFill>
              </a:rPr>
              <a:t>(</a:t>
            </a:r>
            <a:r>
              <a:rPr lang="ja-JP" altLang="en-US" sz="1400" dirty="0" smtClean="0">
                <a:solidFill>
                  <a:schemeClr val="tx2"/>
                </a:solidFill>
              </a:rPr>
              <a:t>‘</a:t>
            </a:r>
            <a:r>
              <a:rPr lang="en-US" altLang="ja-JP" sz="1400" dirty="0" smtClean="0">
                <a:solidFill>
                  <a:schemeClr val="tx2"/>
                </a:solidFill>
              </a:rPr>
              <a:t>One</a:t>
            </a:r>
            <a:r>
              <a:rPr lang="ja-JP" altLang="en-US" sz="1400" dirty="0" smtClean="0">
                <a:solidFill>
                  <a:schemeClr val="tx2"/>
                </a:solidFill>
              </a:rPr>
              <a:t>’</a:t>
            </a:r>
            <a:r>
              <a:rPr lang="en-US" altLang="ja-JP" sz="1400" dirty="0" smtClean="0">
                <a:solidFill>
                  <a:schemeClr val="tx2"/>
                </a:solidFill>
              </a:rPr>
              <a:t>)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, xml), $(</a:t>
            </a:r>
            <a:r>
              <a:rPr lang="ja-JP" altLang="en-US" sz="1400" dirty="0" smtClean="0">
                <a:solidFill>
                  <a:schemeClr val="tx2"/>
                </a:solidFill>
              </a:rPr>
              <a:t>“</a:t>
            </a:r>
            <a:r>
              <a:rPr lang="en-US" altLang="ja-JP" sz="1400" dirty="0" smtClean="0">
                <a:solidFill>
                  <a:schemeClr val="tx2"/>
                </a:solidFill>
              </a:rPr>
              <a:t>it[@w^=h]</a:t>
            </a:r>
            <a:r>
              <a:rPr lang="ja-JP" altLang="en-US" sz="1400" dirty="0" smtClean="0">
                <a:solidFill>
                  <a:schemeClr val="tx2"/>
                </a:solidFill>
              </a:rPr>
              <a:t>”</a:t>
            </a:r>
            <a:r>
              <a:rPr lang="en-US" altLang="ja-JP" sz="1400" dirty="0" smtClean="0">
                <a:solidFill>
                  <a:schemeClr val="tx2"/>
                </a:solidFill>
              </a:rPr>
              <a:t>,xml)</a:t>
            </a:r>
            <a:endParaRPr lang="en-US" altLang="en-US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jQuery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Terlampir ke objek jQuery atau dirantai off dari pernyataan </a:t>
            </a:r>
            <a:r>
              <a:rPr lang="id-ID" dirty="0" smtClean="0"/>
              <a:t>pemilih</a:t>
            </a:r>
            <a:r>
              <a:rPr lang="en-US" dirty="0" smtClean="0"/>
              <a:t>. </a:t>
            </a:r>
            <a:r>
              <a:rPr lang="en-US" altLang="en-US" dirty="0" smtClean="0"/>
              <a:t>Attached to the </a:t>
            </a:r>
            <a:r>
              <a:rPr lang="en-US" altLang="en-US" dirty="0" err="1" smtClean="0"/>
              <a:t>jQuery</a:t>
            </a:r>
            <a:r>
              <a:rPr lang="en-US" altLang="en-US" dirty="0" smtClean="0"/>
              <a:t> object or chained off of a selector statement.</a:t>
            </a:r>
          </a:p>
          <a:p>
            <a:r>
              <a:rPr lang="id-ID" dirty="0"/>
              <a:t>Sebagian besar fungsi mengembalikan objek jQuery mereka awalnya </a:t>
            </a:r>
            <a:r>
              <a:rPr lang="en-US" dirty="0" err="1" smtClean="0"/>
              <a:t>dilewatkan</a:t>
            </a:r>
            <a:r>
              <a:rPr lang="id-ID" dirty="0" smtClean="0"/>
              <a:t>, </a:t>
            </a:r>
            <a:r>
              <a:rPr lang="id-ID" dirty="0"/>
              <a:t>sehingga Anda dapat melakukan banyak tindakan dalam satu baris</a:t>
            </a:r>
            <a:r>
              <a:rPr lang="id-ID" dirty="0" smtClean="0"/>
              <a:t>.</a:t>
            </a:r>
            <a:endParaRPr lang="en-US" dirty="0" smtClean="0"/>
          </a:p>
          <a:p>
            <a:r>
              <a:rPr lang="id-ID" dirty="0"/>
              <a:t>Fungsi yang sama dapat melakukan tindakan yang sama sekali berbeda berdasarkan jumlah dan jenis parameter.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602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jQuery Usage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676400"/>
            <a:ext cx="6713538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pitchFamily="34" charset="0"/>
              </a:rPr>
              <a:t>1.  &lt;html&gt;</a:t>
            </a: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2.  &lt;head&gt;</a:t>
            </a: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3.  &lt;script type="text/</a:t>
            </a:r>
            <a:r>
              <a:rPr lang="en-US" dirty="0" err="1">
                <a:latin typeface="Arial" pitchFamily="34" charset="0"/>
              </a:rPr>
              <a:t>javascript</a:t>
            </a:r>
            <a:r>
              <a:rPr lang="en-US" dirty="0">
                <a:latin typeface="Arial" pitchFamily="34" charset="0"/>
              </a:rPr>
              <a:t>" </a:t>
            </a:r>
            <a:r>
              <a:rPr lang="en-US" dirty="0" err="1">
                <a:latin typeface="Arial" pitchFamily="34" charset="0"/>
              </a:rPr>
              <a:t>src</a:t>
            </a:r>
            <a:r>
              <a:rPr lang="en-US" dirty="0">
                <a:latin typeface="Arial" pitchFamily="34" charset="0"/>
              </a:rPr>
              <a:t>="jquery-2.1.3.js"&gt;&lt;/script&gt;</a:t>
            </a: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4.  &lt;script type="text/</a:t>
            </a:r>
            <a:r>
              <a:rPr lang="en-US" dirty="0" err="1">
                <a:latin typeface="Arial" pitchFamily="34" charset="0"/>
              </a:rPr>
              <a:t>javascript</a:t>
            </a:r>
            <a:r>
              <a:rPr lang="en-US" dirty="0">
                <a:latin typeface="Arial" pitchFamily="34" charset="0"/>
              </a:rPr>
              <a:t>"&gt;</a:t>
            </a: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5.  $("document").ready(function(){</a:t>
            </a: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6.  alert ("</a:t>
            </a:r>
            <a:r>
              <a:rPr lang="en-US" dirty="0" err="1">
                <a:latin typeface="Arial" pitchFamily="34" charset="0"/>
              </a:rPr>
              <a:t>Selamat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datang</a:t>
            </a:r>
            <a:r>
              <a:rPr lang="en-US" dirty="0">
                <a:latin typeface="Arial" pitchFamily="34" charset="0"/>
              </a:rPr>
              <a:t>");</a:t>
            </a: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7.  });</a:t>
            </a: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8.  &lt;/script&gt;</a:t>
            </a:r>
          </a:p>
          <a:p>
            <a:pPr>
              <a:defRPr/>
            </a:pPr>
            <a:r>
              <a:rPr lang="en-US" dirty="0">
                <a:latin typeface="Arial" pitchFamily="34" charset="0"/>
              </a:rPr>
              <a:t>9.  &lt;/head&gt;</a:t>
            </a:r>
          </a:p>
          <a:p>
            <a:pPr marL="342900" indent="-342900">
              <a:buFontTx/>
              <a:buAutoNum type="arabicPeriod" startAt="10"/>
              <a:defRPr/>
            </a:pPr>
            <a:r>
              <a:rPr lang="en-US" dirty="0">
                <a:latin typeface="Arial" pitchFamily="34" charset="0"/>
              </a:rPr>
              <a:t>&lt;body&gt; </a:t>
            </a:r>
          </a:p>
          <a:p>
            <a:pPr marL="342900" indent="-342900">
              <a:buFontTx/>
              <a:buAutoNum type="arabicPeriod" startAt="10"/>
              <a:defRPr/>
            </a:pPr>
            <a:r>
              <a:rPr lang="en-US" dirty="0">
                <a:latin typeface="Arial" pitchFamily="34" charset="0"/>
              </a:rPr>
              <a:t>&lt;/body&gt;</a:t>
            </a:r>
          </a:p>
          <a:p>
            <a:pPr marL="342900" indent="-342900">
              <a:buFontTx/>
              <a:buAutoNum type="arabicPeriod" startAt="10"/>
              <a:defRPr/>
            </a:pPr>
            <a:r>
              <a:rPr lang="en-US" dirty="0">
                <a:latin typeface="Arial" pitchFamily="34" charset="0"/>
              </a:rPr>
              <a:t>&lt;/html&gt;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2333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549320" y="3326040"/>
              <a:ext cx="1623240" cy="354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9960" y="3316680"/>
                <a:ext cx="1641960" cy="3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62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jQuery Usage Example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09600" y="1828800"/>
            <a:ext cx="68294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dirty="0">
                <a:latin typeface="Arial" charset="0"/>
              </a:rPr>
              <a:t>1.  &lt;html&gt;</a:t>
            </a:r>
          </a:p>
          <a:p>
            <a:r>
              <a:rPr lang="en-US" altLang="en-US" sz="1800" dirty="0">
                <a:latin typeface="Arial" charset="0"/>
              </a:rPr>
              <a:t>2.  &lt;head&gt;</a:t>
            </a:r>
          </a:p>
          <a:p>
            <a:r>
              <a:rPr lang="en-US" altLang="en-US" sz="1800" dirty="0">
                <a:latin typeface="Arial" charset="0"/>
              </a:rPr>
              <a:t>3.  &lt;Script language="</a:t>
            </a:r>
            <a:r>
              <a:rPr lang="en-US" altLang="en-US" sz="1800" dirty="0" err="1">
                <a:latin typeface="Arial" charset="0"/>
              </a:rPr>
              <a:t>javascript</a:t>
            </a:r>
            <a:r>
              <a:rPr lang="en-US" altLang="en-US" sz="1800" dirty="0">
                <a:latin typeface="Arial" charset="0"/>
              </a:rPr>
              <a:t>" </a:t>
            </a:r>
            <a:r>
              <a:rPr lang="en-US" altLang="en-US" sz="1800" dirty="0" err="1">
                <a:latin typeface="Arial" charset="0"/>
              </a:rPr>
              <a:t>src</a:t>
            </a:r>
            <a:r>
              <a:rPr lang="en-US" altLang="en-US" sz="1800" dirty="0">
                <a:latin typeface="Arial" charset="0"/>
              </a:rPr>
              <a:t>="jquery-2.1.3.js" &gt;&lt;/script&gt;</a:t>
            </a:r>
          </a:p>
          <a:p>
            <a:r>
              <a:rPr lang="en-US" altLang="en-US" sz="1800" dirty="0">
                <a:latin typeface="Arial" charset="0"/>
              </a:rPr>
              <a:t>4.  &lt;Script language="</a:t>
            </a:r>
            <a:r>
              <a:rPr lang="en-US" altLang="en-US" sz="1800" dirty="0" err="1">
                <a:latin typeface="Arial" charset="0"/>
              </a:rPr>
              <a:t>javascript</a:t>
            </a:r>
            <a:r>
              <a:rPr lang="en-US" altLang="en-US" sz="1800" dirty="0">
                <a:latin typeface="Arial" charset="0"/>
              </a:rPr>
              <a:t>"&gt;</a:t>
            </a:r>
          </a:p>
          <a:p>
            <a:r>
              <a:rPr lang="en-US" altLang="en-US" sz="1800" dirty="0">
                <a:latin typeface="Arial" charset="0"/>
              </a:rPr>
              <a:t>5.  $(document).ready(function(){</a:t>
            </a:r>
          </a:p>
          <a:p>
            <a:r>
              <a:rPr lang="en-US" altLang="en-US" sz="1800" dirty="0">
                <a:latin typeface="Arial" charset="0"/>
              </a:rPr>
              <a:t>6.  $("input").click(function(){</a:t>
            </a:r>
          </a:p>
          <a:p>
            <a:r>
              <a:rPr lang="en-US" altLang="en-US" sz="1800" dirty="0">
                <a:latin typeface="Arial" charset="0"/>
              </a:rPr>
              <a:t>7.  alert("hello </a:t>
            </a:r>
            <a:r>
              <a:rPr lang="en-US" altLang="en-US" sz="1800" dirty="0" err="1">
                <a:latin typeface="Arial" charset="0"/>
              </a:rPr>
              <a:t>jquery</a:t>
            </a:r>
            <a:r>
              <a:rPr lang="en-US" altLang="en-US" sz="1800" dirty="0">
                <a:latin typeface="Arial" charset="0"/>
              </a:rPr>
              <a:t>!");</a:t>
            </a:r>
          </a:p>
          <a:p>
            <a:r>
              <a:rPr lang="en-US" altLang="en-US" sz="1800" dirty="0">
                <a:latin typeface="Arial" charset="0"/>
              </a:rPr>
              <a:t>8.  });</a:t>
            </a:r>
          </a:p>
          <a:p>
            <a:r>
              <a:rPr lang="en-US" altLang="en-US" sz="1800" dirty="0">
                <a:latin typeface="Arial" charset="0"/>
              </a:rPr>
              <a:t>9.  });</a:t>
            </a:r>
          </a:p>
          <a:p>
            <a:r>
              <a:rPr lang="en-US" altLang="en-US" sz="1800" dirty="0">
                <a:latin typeface="Arial" charset="0"/>
              </a:rPr>
              <a:t>10.  &lt;/script&gt;</a:t>
            </a:r>
          </a:p>
          <a:p>
            <a:r>
              <a:rPr lang="en-US" altLang="en-US" sz="1800" dirty="0">
                <a:latin typeface="Arial" charset="0"/>
              </a:rPr>
              <a:t>11.  &lt;/head&gt;</a:t>
            </a:r>
          </a:p>
          <a:p>
            <a:r>
              <a:rPr lang="en-US" altLang="en-US" sz="1800" dirty="0">
                <a:latin typeface="Arial" charset="0"/>
              </a:rPr>
              <a:t>12.  &lt;body&gt;</a:t>
            </a:r>
          </a:p>
          <a:p>
            <a:r>
              <a:rPr lang="en-US" altLang="en-US" sz="1800" dirty="0">
                <a:latin typeface="Arial" charset="0"/>
              </a:rPr>
              <a:t>13.  &lt;input type="submit" value="click me"/&gt;</a:t>
            </a:r>
          </a:p>
          <a:p>
            <a:r>
              <a:rPr lang="en-US" altLang="en-US" sz="1800" dirty="0">
                <a:latin typeface="Arial" charset="0"/>
              </a:rPr>
              <a:t>14.  &lt;/body&gt;</a:t>
            </a:r>
          </a:p>
          <a:p>
            <a:r>
              <a:rPr lang="en-US" altLang="en-US" sz="1800" dirty="0">
                <a:latin typeface="Arial" charset="0"/>
              </a:rPr>
              <a:t>15.  &lt;/html&gt;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2057400"/>
            <a:ext cx="11620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429000"/>
            <a:ext cx="23145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314360" y="3783240"/>
              <a:ext cx="4606920" cy="187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5000" y="3773880"/>
                <a:ext cx="4625640" cy="18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8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jQuery Usage Example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609600" y="1828800"/>
            <a:ext cx="5765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800" dirty="0">
                <a:latin typeface="Arial" charset="0"/>
              </a:rPr>
              <a:t>1.  &lt;html&gt;</a:t>
            </a:r>
          </a:p>
          <a:p>
            <a:r>
              <a:rPr lang="en-US" altLang="en-US" sz="1800" dirty="0">
                <a:latin typeface="Arial" charset="0"/>
              </a:rPr>
              <a:t>2.  &lt;head&gt;</a:t>
            </a:r>
          </a:p>
          <a:p>
            <a:r>
              <a:rPr lang="en-US" altLang="en-US" sz="1800" dirty="0">
                <a:latin typeface="Arial" charset="0"/>
              </a:rPr>
              <a:t>3.  &lt;script type="text/</a:t>
            </a:r>
            <a:r>
              <a:rPr lang="en-US" altLang="en-US" sz="1800" dirty="0" err="1">
                <a:latin typeface="Arial" charset="0"/>
              </a:rPr>
              <a:t>javascript</a:t>
            </a:r>
            <a:r>
              <a:rPr lang="en-US" altLang="en-US" sz="1800" dirty="0">
                <a:latin typeface="Arial" charset="0"/>
              </a:rPr>
              <a:t>" </a:t>
            </a:r>
            <a:r>
              <a:rPr lang="en-US" altLang="en-US" sz="1800" dirty="0" err="1">
                <a:latin typeface="Arial" charset="0"/>
              </a:rPr>
              <a:t>src</a:t>
            </a:r>
            <a:r>
              <a:rPr lang="en-US" altLang="en-US" sz="1800" dirty="0">
                <a:latin typeface="Arial" charset="0"/>
              </a:rPr>
              <a:t>="jquery-2.1.3.js"&gt;</a:t>
            </a:r>
          </a:p>
          <a:p>
            <a:r>
              <a:rPr lang="en-US" altLang="en-US" sz="1800" dirty="0">
                <a:latin typeface="Arial" charset="0"/>
              </a:rPr>
              <a:t>4.  &lt;/script&gt;</a:t>
            </a:r>
          </a:p>
          <a:p>
            <a:r>
              <a:rPr lang="en-US" altLang="en-US" sz="1800" dirty="0">
                <a:latin typeface="Arial" charset="0"/>
              </a:rPr>
              <a:t>5.  &lt;script type="text/</a:t>
            </a:r>
            <a:r>
              <a:rPr lang="en-US" altLang="en-US" sz="1800" dirty="0" err="1">
                <a:latin typeface="Arial" charset="0"/>
              </a:rPr>
              <a:t>javascript</a:t>
            </a:r>
            <a:r>
              <a:rPr lang="en-US" altLang="en-US" sz="1800" dirty="0">
                <a:latin typeface="Arial" charset="0"/>
              </a:rPr>
              <a:t>"&gt;</a:t>
            </a:r>
          </a:p>
          <a:p>
            <a:r>
              <a:rPr lang="en-US" altLang="en-US" sz="1800" dirty="0">
                <a:latin typeface="Arial" charset="0"/>
              </a:rPr>
              <a:t>6.  $("document").ready(function(){</a:t>
            </a:r>
          </a:p>
          <a:p>
            <a:r>
              <a:rPr lang="en-US" altLang="en-US" sz="1800" dirty="0">
                <a:latin typeface="Arial" charset="0"/>
              </a:rPr>
              <a:t>7.  $("#p1").</a:t>
            </a:r>
            <a:r>
              <a:rPr lang="en-US" altLang="en-US" sz="1800" dirty="0" err="1">
                <a:latin typeface="Arial" charset="0"/>
              </a:rPr>
              <a:t>css</a:t>
            </a:r>
            <a:r>
              <a:rPr lang="en-US" altLang="en-US" sz="1800" dirty="0">
                <a:latin typeface="Arial" charset="0"/>
              </a:rPr>
              <a:t>("</a:t>
            </a:r>
            <a:r>
              <a:rPr lang="en-US" altLang="en-US" sz="1800" dirty="0" err="1">
                <a:latin typeface="Arial" charset="0"/>
              </a:rPr>
              <a:t>color","red</a:t>
            </a:r>
            <a:r>
              <a:rPr lang="en-US" altLang="en-US" sz="1800" dirty="0">
                <a:latin typeface="Arial" charset="0"/>
              </a:rPr>
              <a:t>");</a:t>
            </a:r>
          </a:p>
          <a:p>
            <a:r>
              <a:rPr lang="en-US" altLang="en-US" sz="1800" dirty="0">
                <a:latin typeface="Arial" charset="0"/>
              </a:rPr>
              <a:t>8.  });</a:t>
            </a:r>
          </a:p>
          <a:p>
            <a:r>
              <a:rPr lang="en-US" altLang="en-US" sz="1800" dirty="0">
                <a:latin typeface="Arial" charset="0"/>
              </a:rPr>
              <a:t>9.  &lt;/script&gt;</a:t>
            </a:r>
          </a:p>
          <a:p>
            <a:r>
              <a:rPr lang="en-US" altLang="en-US" sz="1800" dirty="0">
                <a:latin typeface="Arial" charset="0"/>
              </a:rPr>
              <a:t>10.  &lt;title&gt;</a:t>
            </a:r>
            <a:r>
              <a:rPr lang="en-US" altLang="en-US" sz="1800" dirty="0" err="1">
                <a:latin typeface="Arial" charset="0"/>
              </a:rPr>
              <a:t>latihan</a:t>
            </a:r>
            <a:r>
              <a:rPr lang="en-US" altLang="en-US" sz="1800" dirty="0">
                <a:latin typeface="Arial" charset="0"/>
              </a:rPr>
              <a:t> 3&lt;/title&gt;</a:t>
            </a:r>
          </a:p>
          <a:p>
            <a:r>
              <a:rPr lang="en-US" altLang="en-US" sz="1800" dirty="0">
                <a:latin typeface="Arial" charset="0"/>
              </a:rPr>
              <a:t>11.  &lt;/head&gt;</a:t>
            </a:r>
          </a:p>
          <a:p>
            <a:r>
              <a:rPr lang="en-US" altLang="en-US" sz="1800" dirty="0">
                <a:latin typeface="Arial" charset="0"/>
              </a:rPr>
              <a:t>12.  &lt;body&gt;</a:t>
            </a:r>
          </a:p>
          <a:p>
            <a:r>
              <a:rPr lang="en-US" altLang="en-US" sz="1800" dirty="0">
                <a:latin typeface="Arial" charset="0"/>
              </a:rPr>
              <a:t>13.  &lt;p id="p1"&gt;</a:t>
            </a:r>
            <a:r>
              <a:rPr lang="en-US" altLang="en-US" sz="1800" dirty="0" err="1">
                <a:latin typeface="Arial" charset="0"/>
              </a:rPr>
              <a:t>Ini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isi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paragraf</a:t>
            </a:r>
            <a:r>
              <a:rPr lang="en-US" altLang="en-US" sz="1800" dirty="0">
                <a:latin typeface="Arial" charset="0"/>
              </a:rPr>
              <a:t> 1 &lt;/p&gt;</a:t>
            </a:r>
          </a:p>
          <a:p>
            <a:r>
              <a:rPr lang="en-US" altLang="en-US" sz="1800" dirty="0">
                <a:latin typeface="Arial" charset="0"/>
              </a:rPr>
              <a:t>14.  &lt;p id="p2"&gt;</a:t>
            </a:r>
            <a:r>
              <a:rPr lang="en-US" altLang="en-US" sz="1800" dirty="0" err="1">
                <a:latin typeface="Arial" charset="0"/>
              </a:rPr>
              <a:t>Ini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isi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paragraf</a:t>
            </a:r>
            <a:r>
              <a:rPr lang="en-US" altLang="en-US" sz="1800" dirty="0">
                <a:latin typeface="Arial" charset="0"/>
              </a:rPr>
              <a:t> 2 &lt;/p&gt;</a:t>
            </a:r>
          </a:p>
          <a:p>
            <a:r>
              <a:rPr lang="en-US" altLang="en-US" sz="1800" dirty="0">
                <a:latin typeface="Arial" charset="0"/>
              </a:rPr>
              <a:t>15.  &lt;/body&gt;</a:t>
            </a:r>
          </a:p>
          <a:p>
            <a:r>
              <a:rPr lang="en-US" altLang="en-US" sz="1800" dirty="0">
                <a:latin typeface="Arial" charset="0"/>
              </a:rPr>
              <a:t>16.  &lt;/html&gt;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28988"/>
            <a:ext cx="25003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3000" y="3657600"/>
              <a:ext cx="2732040" cy="181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640" y="3648240"/>
                <a:ext cx="2750760" cy="18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7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jQuery Usage Example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3975" y="1371600"/>
            <a:ext cx="4365625" cy="50482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dirty="0" smtClean="0"/>
              <a:t>html&gt;</a:t>
            </a:r>
          </a:p>
          <a:p>
            <a:pPr eaLnBrk="1" hangingPunct="1">
              <a:defRPr/>
            </a:pPr>
            <a:r>
              <a:rPr lang="en-US" altLang="en-US" sz="1400" dirty="0" smtClean="0"/>
              <a:t> &lt;head&gt;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&lt;script type="text/</a:t>
            </a:r>
            <a:r>
              <a:rPr lang="en-US" altLang="en-US" sz="1400" dirty="0" err="1" smtClean="0"/>
              <a:t>javascript</a:t>
            </a:r>
            <a:r>
              <a:rPr lang="en-US" altLang="en-US" sz="1400" dirty="0" smtClean="0"/>
              <a:t>" </a:t>
            </a:r>
            <a:r>
              <a:rPr lang="en-US" altLang="en-US" sz="1400" dirty="0" err="1" smtClean="0"/>
              <a:t>src</a:t>
            </a:r>
            <a:r>
              <a:rPr lang="en-US" altLang="en-US" sz="1400" dirty="0"/>
              <a:t>="jquery-2.1.3.js"&gt;</a:t>
            </a:r>
            <a:endParaRPr lang="en-US" altLang="en-US" sz="1400" dirty="0" smtClean="0"/>
          </a:p>
          <a:p>
            <a:pPr eaLnBrk="1" hangingPunct="1">
              <a:defRPr/>
            </a:pPr>
            <a:r>
              <a:rPr lang="en-US" altLang="en-US" sz="1400" dirty="0" smtClean="0"/>
              <a:t>  &lt;/script&gt;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&lt;script type="text/</a:t>
            </a:r>
            <a:r>
              <a:rPr lang="en-US" altLang="en-US" sz="1400" dirty="0" err="1" smtClean="0"/>
              <a:t>javascript</a:t>
            </a:r>
            <a:r>
              <a:rPr lang="en-US" altLang="en-US" sz="1400" dirty="0" smtClean="0"/>
              <a:t>"&gt;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$("document").ready(function(){</a:t>
            </a:r>
          </a:p>
          <a:p>
            <a:pPr eaLnBrk="1" hangingPunct="1">
              <a:defRPr/>
            </a:pPr>
            <a:r>
              <a:rPr lang="en-US" altLang="en-US" sz="1400" dirty="0" smtClean="0"/>
              <a:t>  $("#</a:t>
            </a:r>
            <a:r>
              <a:rPr lang="en-US" altLang="en-US" sz="1400" dirty="0" err="1" smtClean="0"/>
              <a:t>judul</a:t>
            </a:r>
            <a:r>
              <a:rPr lang="en-US" altLang="en-US" sz="1400" dirty="0" smtClean="0"/>
              <a:t>").</a:t>
            </a:r>
            <a:r>
              <a:rPr lang="en-US" altLang="en-US" sz="1400" dirty="0" err="1" smtClean="0"/>
              <a:t>addClass</a:t>
            </a:r>
            <a:r>
              <a:rPr lang="en-US" altLang="en-US" sz="1400" dirty="0" smtClean="0"/>
              <a:t>("</a:t>
            </a:r>
            <a:r>
              <a:rPr lang="en-US" altLang="en-US" sz="1400" dirty="0" err="1" smtClean="0"/>
              <a:t>merahkuning</a:t>
            </a:r>
            <a:r>
              <a:rPr lang="en-US" altLang="en-US" sz="1400" dirty="0" smtClean="0"/>
              <a:t>");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$(".sub1").</a:t>
            </a:r>
            <a:r>
              <a:rPr lang="en-US" altLang="en-US" sz="1400" dirty="0" err="1" smtClean="0"/>
              <a:t>addClass</a:t>
            </a:r>
            <a:r>
              <a:rPr lang="en-US" altLang="en-US" sz="1400" dirty="0" smtClean="0"/>
              <a:t>("</a:t>
            </a:r>
            <a:r>
              <a:rPr lang="en-US" altLang="en-US" sz="1400" dirty="0" err="1" smtClean="0"/>
              <a:t>kuninghitam</a:t>
            </a:r>
            <a:r>
              <a:rPr lang="en-US" altLang="en-US" sz="1400" dirty="0" smtClean="0"/>
              <a:t>");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});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&lt;/script&gt;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&lt;style type="text/</a:t>
            </a:r>
            <a:r>
              <a:rPr lang="en-US" altLang="en-US" sz="1400" dirty="0" err="1" smtClean="0"/>
              <a:t>css</a:t>
            </a:r>
            <a:r>
              <a:rPr lang="en-US" altLang="en-US" sz="1400" dirty="0" smtClean="0"/>
              <a:t>"&gt;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.</a:t>
            </a:r>
            <a:r>
              <a:rPr lang="en-US" altLang="en-US" sz="1400" dirty="0" err="1" smtClean="0"/>
              <a:t>merahkuning</a:t>
            </a:r>
            <a:r>
              <a:rPr lang="en-US" altLang="en-US" sz="1400" dirty="0" smtClean="0"/>
              <a:t> {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 color: red;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 font-weight: bold;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 </a:t>
            </a:r>
            <a:r>
              <a:rPr lang="en-US" altLang="en-US" sz="1400" dirty="0" err="1" smtClean="0"/>
              <a:t>background-color:yellow</a:t>
            </a:r>
            <a:r>
              <a:rPr lang="en-US" altLang="en-US" sz="1400" dirty="0" smtClean="0"/>
              <a:t>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 padding:3px;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 } 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.</a:t>
            </a:r>
            <a:r>
              <a:rPr lang="en-US" altLang="en-US" sz="1400" dirty="0" err="1" smtClean="0"/>
              <a:t>kuninghitam</a:t>
            </a:r>
            <a:r>
              <a:rPr lang="en-US" altLang="en-US" sz="1400" dirty="0" smtClean="0"/>
              <a:t> {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 </a:t>
            </a:r>
            <a:r>
              <a:rPr lang="en-US" altLang="en-US" sz="1400" dirty="0" err="1" smtClean="0"/>
              <a:t>color:yellow</a:t>
            </a:r>
            <a:r>
              <a:rPr lang="en-US" altLang="en-US" sz="1400" dirty="0" smtClean="0"/>
              <a:t>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 </a:t>
            </a:r>
            <a:r>
              <a:rPr lang="en-US" altLang="en-US" sz="1400" dirty="0" err="1" smtClean="0"/>
              <a:t>background-color:black</a:t>
            </a:r>
            <a:r>
              <a:rPr lang="en-US" altLang="en-US" sz="1400" dirty="0" smtClean="0"/>
              <a:t>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 }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 &lt;/style&gt;</a:t>
            </a:r>
          </a:p>
          <a:p>
            <a:pPr eaLnBrk="1" hangingPunct="1">
              <a:defRPr/>
            </a:pPr>
            <a:r>
              <a:rPr lang="en-US" altLang="en-US" sz="1400" dirty="0" smtClean="0"/>
              <a:t>     &lt;/head&gt;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1371600"/>
            <a:ext cx="4416425" cy="2246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1400" dirty="0"/>
              <a:t> &lt;body&gt;</a:t>
            </a:r>
          </a:p>
          <a:p>
            <a:pPr>
              <a:defRPr/>
            </a:pPr>
            <a:r>
              <a:rPr lang="en-US" altLang="en-US" sz="1400" dirty="0"/>
              <a:t>  &lt;h1&gt;</a:t>
            </a:r>
            <a:r>
              <a:rPr lang="en-US" altLang="en-US" sz="1400" dirty="0" err="1"/>
              <a:t>Judul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Buku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Kuliah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Pemrograman</a:t>
            </a:r>
            <a:r>
              <a:rPr lang="en-US" altLang="en-US" sz="1400" dirty="0"/>
              <a:t> Web &lt;/h1&gt;</a:t>
            </a:r>
          </a:p>
          <a:p>
            <a:pPr>
              <a:defRPr/>
            </a:pPr>
            <a:r>
              <a:rPr lang="en-US" altLang="en-US" sz="1400" dirty="0"/>
              <a:t>  &lt;</a:t>
            </a:r>
            <a:r>
              <a:rPr lang="en-US" altLang="en-US" sz="1400" dirty="0" err="1"/>
              <a:t>ol</a:t>
            </a:r>
            <a:r>
              <a:rPr lang="en-US" altLang="en-US" sz="1400" dirty="0"/>
              <a:t> id="</a:t>
            </a:r>
            <a:r>
              <a:rPr lang="en-US" altLang="en-US" sz="1400" dirty="0" err="1"/>
              <a:t>judul</a:t>
            </a:r>
            <a:r>
              <a:rPr lang="en-US" altLang="en-US" sz="1400" dirty="0"/>
              <a:t>"&gt;</a:t>
            </a:r>
          </a:p>
          <a:p>
            <a:pPr>
              <a:defRPr/>
            </a:pPr>
            <a:r>
              <a:rPr lang="en-US" altLang="en-US" sz="1400" dirty="0"/>
              <a:t>  &lt;li class="sub1"&gt;</a:t>
            </a:r>
            <a:r>
              <a:rPr lang="en-US" altLang="en-US" sz="1400" dirty="0" err="1"/>
              <a:t>Pemrograman</a:t>
            </a:r>
            <a:r>
              <a:rPr lang="en-US" altLang="en-US" sz="1400" dirty="0"/>
              <a:t> PHP&lt;/li&gt;</a:t>
            </a:r>
          </a:p>
          <a:p>
            <a:pPr>
              <a:defRPr/>
            </a:pPr>
            <a:r>
              <a:rPr lang="en-US" altLang="en-US" sz="1400" dirty="0"/>
              <a:t>  &lt;li&gt;Database </a:t>
            </a:r>
            <a:r>
              <a:rPr lang="en-US" altLang="en-US" sz="1400" dirty="0" err="1"/>
              <a:t>mysql</a:t>
            </a:r>
            <a:r>
              <a:rPr lang="en-US" altLang="en-US" sz="1400" dirty="0"/>
              <a:t>&lt;/li&gt;</a:t>
            </a:r>
          </a:p>
          <a:p>
            <a:pPr>
              <a:defRPr/>
            </a:pPr>
            <a:r>
              <a:rPr lang="en-US" altLang="en-US" sz="1400" dirty="0"/>
              <a:t> &lt;li class="sub1"&gt;</a:t>
            </a:r>
            <a:r>
              <a:rPr lang="en-US" altLang="en-US" sz="1400" dirty="0" err="1"/>
              <a:t>Mempercantik</a:t>
            </a:r>
            <a:r>
              <a:rPr lang="en-US" altLang="en-US" sz="1400" dirty="0"/>
              <a:t> web </a:t>
            </a:r>
            <a:r>
              <a:rPr lang="en-US" altLang="en-US" sz="1400" dirty="0" err="1"/>
              <a:t>dengan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jquery</a:t>
            </a:r>
            <a:r>
              <a:rPr lang="en-US" altLang="en-US" sz="1400" dirty="0"/>
              <a:t>&lt;/li&gt;</a:t>
            </a:r>
          </a:p>
          <a:p>
            <a:pPr>
              <a:defRPr/>
            </a:pPr>
            <a:r>
              <a:rPr lang="en-US" altLang="en-US" sz="1400" dirty="0"/>
              <a:t> &lt;/</a:t>
            </a:r>
            <a:r>
              <a:rPr lang="en-US" altLang="en-US" sz="1400" dirty="0" err="1"/>
              <a:t>ol</a:t>
            </a:r>
            <a:r>
              <a:rPr lang="en-US" altLang="en-US" sz="1400" dirty="0"/>
              <a:t>&gt;</a:t>
            </a:r>
          </a:p>
          <a:p>
            <a:pPr>
              <a:defRPr/>
            </a:pPr>
            <a:r>
              <a:rPr lang="en-US" altLang="en-US" sz="1400" dirty="0"/>
              <a:t>  &lt;/body&gt;</a:t>
            </a:r>
          </a:p>
          <a:p>
            <a:pPr>
              <a:defRPr/>
            </a:pPr>
            <a:r>
              <a:rPr lang="en-US" altLang="en-US" sz="1400" dirty="0"/>
              <a:t>  &lt;/html&gt;</a:t>
            </a:r>
            <a:endParaRPr lang="en-US" sz="1400" dirty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038600"/>
            <a:ext cx="3657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Efek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 smtClean="0"/>
              <a:t>Efek</a:t>
            </a:r>
            <a:r>
              <a:rPr lang="en-US" dirty="0" smtClean="0"/>
              <a:t> Fade :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dirty="0" err="1" smtClean="0"/>
              <a:t>Efek</a:t>
            </a:r>
            <a:r>
              <a:rPr lang="en-US" dirty="0" smtClean="0"/>
              <a:t> fade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perlahanlahan</a:t>
            </a:r>
            <a:r>
              <a:rPr lang="en-US" dirty="0" smtClean="0"/>
              <a:t>,  </a:t>
            </a:r>
            <a:r>
              <a:rPr lang="en-US" dirty="0" err="1" smtClean="0"/>
              <a:t>biasanya</a:t>
            </a:r>
            <a:r>
              <a:rPr lang="en-US" dirty="0" smtClean="0"/>
              <a:t>  </a:t>
            </a:r>
            <a:r>
              <a:rPr lang="en-US" dirty="0" err="1" smtClean="0"/>
              <a:t>digunakan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transisi</a:t>
            </a:r>
            <a:r>
              <a:rPr lang="en-US" dirty="0" smtClean="0"/>
              <a:t>/</a:t>
            </a:r>
            <a:r>
              <a:rPr lang="en-US" dirty="0" err="1" smtClean="0"/>
              <a:t>pergantian</a:t>
            </a:r>
            <a:r>
              <a:rPr lang="en-US" dirty="0" smtClean="0"/>
              <a:t>  </a:t>
            </a:r>
            <a:r>
              <a:rPr lang="en-US" dirty="0" err="1" smtClean="0"/>
              <a:t>suatu</a:t>
            </a:r>
            <a:r>
              <a:rPr lang="en-US" dirty="0" smtClean="0"/>
              <a:t>  </a:t>
            </a:r>
            <a:r>
              <a:rPr lang="en-US" dirty="0" err="1" smtClean="0"/>
              <a:t>objek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 smtClean="0"/>
              <a:t>objek</a:t>
            </a:r>
            <a:r>
              <a:rPr lang="en-US" dirty="0" smtClean="0"/>
              <a:t>  yang 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dirty="0" smtClean="0"/>
              <a:t>Lain</a:t>
            </a:r>
          </a:p>
          <a:p>
            <a:pPr marL="114300" indent="0">
              <a:buFont typeface="Arial" charset="0"/>
              <a:buNone/>
              <a:defRPr/>
            </a:pPr>
            <a:r>
              <a:rPr lang="en-US" dirty="0" smtClean="0"/>
              <a:t>Ada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:</a:t>
            </a:r>
          </a:p>
          <a:p>
            <a:pPr>
              <a:defRPr/>
            </a:pPr>
            <a:r>
              <a:rPr lang="en-US" dirty="0" err="1" smtClean="0"/>
              <a:t>FideIn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FideOut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FideTo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Efek</a:t>
            </a:r>
            <a:r>
              <a:rPr lang="en-US" dirty="0" smtClean="0"/>
              <a:t> fade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-76200" y="1638300"/>
            <a:ext cx="4876800" cy="4191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114300" indent="0">
              <a:buFont typeface="Arial" charset="0"/>
              <a:buNone/>
            </a:pPr>
            <a:r>
              <a:rPr lang="en-US" sz="1400" dirty="0" smtClean="0"/>
              <a:t>&lt;html&gt;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&lt;head&gt;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&lt;script type="text/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" </a:t>
            </a:r>
            <a:r>
              <a:rPr lang="en-US" sz="1400" dirty="0" err="1" smtClean="0"/>
              <a:t>src</a:t>
            </a:r>
            <a:r>
              <a:rPr lang="en-US" sz="1400" dirty="0"/>
              <a:t>="jquery-2.1.3.js"&gt;&lt;/</a:t>
            </a:r>
            <a:r>
              <a:rPr lang="en-US" sz="1400" dirty="0" smtClean="0"/>
              <a:t>script&gt;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&lt;script type="text/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"&gt;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$("document").ready(function(){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$(".fadeout").click(function(){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$("#</a:t>
            </a:r>
            <a:r>
              <a:rPr lang="en-US" sz="1400" dirty="0" err="1" smtClean="0"/>
              <a:t>kotak</a:t>
            </a:r>
            <a:r>
              <a:rPr lang="en-US" sz="1400" dirty="0" smtClean="0"/>
              <a:t>").</a:t>
            </a:r>
            <a:r>
              <a:rPr lang="en-US" sz="1400" dirty="0" err="1" smtClean="0"/>
              <a:t>fadeOut</a:t>
            </a:r>
            <a:r>
              <a:rPr lang="en-US" sz="1400" dirty="0" smtClean="0"/>
              <a:t>("slow");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});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 $(".</a:t>
            </a:r>
            <a:r>
              <a:rPr lang="en-US" sz="1400" dirty="0" err="1" smtClean="0"/>
              <a:t>fadein</a:t>
            </a:r>
            <a:r>
              <a:rPr lang="en-US" sz="1400" dirty="0" smtClean="0"/>
              <a:t>").click(function(){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$("#</a:t>
            </a:r>
            <a:r>
              <a:rPr lang="en-US" sz="1400" dirty="0" err="1" smtClean="0"/>
              <a:t>kotak</a:t>
            </a:r>
            <a:r>
              <a:rPr lang="en-US" sz="1400" dirty="0" smtClean="0"/>
              <a:t>").</a:t>
            </a:r>
            <a:r>
              <a:rPr lang="en-US" sz="1400" dirty="0" err="1" smtClean="0"/>
              <a:t>fadeIn</a:t>
            </a:r>
            <a:r>
              <a:rPr lang="en-US" sz="1400" dirty="0" smtClean="0"/>
              <a:t>("slow");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});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 $(".fadeto3").click(function(){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$("#</a:t>
            </a:r>
            <a:r>
              <a:rPr lang="en-US" sz="1400" dirty="0" err="1" smtClean="0"/>
              <a:t>kotak</a:t>
            </a:r>
            <a:r>
              <a:rPr lang="en-US" sz="1400" dirty="0" smtClean="0"/>
              <a:t>").</a:t>
            </a:r>
            <a:r>
              <a:rPr lang="en-US" sz="1400" dirty="0" err="1" smtClean="0"/>
              <a:t>fadeTo</a:t>
            </a:r>
            <a:r>
              <a:rPr lang="en-US" sz="1400" dirty="0" smtClean="0"/>
              <a:t>("slow",0.3);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});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});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&lt;/script&gt;</a:t>
            </a:r>
          </a:p>
        </p:txBody>
      </p:sp>
      <p:sp>
        <p:nvSpPr>
          <p:cNvPr id="18436" name="Content Placeholder 2"/>
          <p:cNvSpPr txBox="1">
            <a:spLocks/>
          </p:cNvSpPr>
          <p:nvPr/>
        </p:nvSpPr>
        <p:spPr bwMode="auto">
          <a:xfrm>
            <a:off x="4800600" y="1657350"/>
            <a:ext cx="3886200" cy="419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14300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011363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468563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2925763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382963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&lt;style type="text/</a:t>
            </a:r>
            <a:r>
              <a:rPr lang="en-US" sz="1400" dirty="0" err="1"/>
              <a:t>css</a:t>
            </a:r>
            <a:r>
              <a:rPr lang="en-US" sz="1400" dirty="0"/>
              <a:t>"&gt;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#</a:t>
            </a:r>
            <a:r>
              <a:rPr lang="en-US" sz="1400" dirty="0" err="1"/>
              <a:t>kotak</a:t>
            </a:r>
            <a:r>
              <a:rPr lang="en-US" sz="1400" dirty="0"/>
              <a:t>{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width:250px;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height:180px;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</a:t>
            </a:r>
            <a:r>
              <a:rPr lang="en-US" sz="1400" dirty="0" err="1"/>
              <a:t>background:yellow</a:t>
            </a:r>
            <a:r>
              <a:rPr lang="en-US" sz="1400" dirty="0"/>
              <a:t>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border:2px solid black;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}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&lt;/style&gt;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&lt;title&gt;</a:t>
            </a:r>
            <a:r>
              <a:rPr lang="en-US" sz="1400" dirty="0" err="1"/>
              <a:t>Efek</a:t>
            </a:r>
            <a:r>
              <a:rPr lang="en-US" sz="1400" dirty="0"/>
              <a:t> </a:t>
            </a:r>
            <a:r>
              <a:rPr lang="en-US" sz="1400" dirty="0" err="1"/>
              <a:t>FadeIn</a:t>
            </a:r>
            <a:r>
              <a:rPr lang="en-US" sz="1400" dirty="0"/>
              <a:t>, </a:t>
            </a:r>
            <a:r>
              <a:rPr lang="en-US" sz="1400" dirty="0" err="1"/>
              <a:t>FadeOut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FadeTo</a:t>
            </a:r>
            <a:r>
              <a:rPr lang="en-US" sz="1400" dirty="0"/>
              <a:t>&lt;/title&gt;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&lt;/head&gt;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&lt;body&gt;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&lt;div id="</a:t>
            </a:r>
            <a:r>
              <a:rPr lang="en-US" sz="1400" dirty="0" err="1"/>
              <a:t>kotak</a:t>
            </a:r>
            <a:r>
              <a:rPr lang="en-US" sz="1400" dirty="0"/>
              <a:t>"&gt;&lt;/div&gt;&lt;</a:t>
            </a:r>
            <a:r>
              <a:rPr lang="en-US" sz="1400" dirty="0" err="1"/>
              <a:t>br</a:t>
            </a:r>
            <a:r>
              <a:rPr lang="en-US" sz="1400" dirty="0"/>
              <a:t>/&gt;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&lt;button class="fadeout"&gt;Fade Out&lt;/button&gt;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&lt;button class="</a:t>
            </a:r>
            <a:r>
              <a:rPr lang="en-US" sz="1400" dirty="0" err="1"/>
              <a:t>fadein</a:t>
            </a:r>
            <a:r>
              <a:rPr lang="en-US" sz="1400" dirty="0"/>
              <a:t>"&gt;Fade In&lt;/button&gt;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&lt;button class="fadeto3"&gt;Fade To 0.3&lt;/button&gt;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 &lt;/body&gt;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 dirty="0"/>
              <a:t> &lt;/html&gt;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5105400"/>
            <a:ext cx="23891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3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Efek</a:t>
            </a:r>
            <a:r>
              <a:rPr lang="en-US" dirty="0" smtClean="0"/>
              <a:t> Animation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-76200" y="1638300"/>
            <a:ext cx="4876800" cy="4191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114300" indent="0">
              <a:buFont typeface="Arial" charset="0"/>
              <a:buNone/>
            </a:pPr>
            <a:r>
              <a:rPr lang="en-US" sz="1400" dirty="0" smtClean="0"/>
              <a:t> &lt;html&gt;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&lt;head&gt;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&lt;script type="text/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" </a:t>
            </a:r>
            <a:r>
              <a:rPr lang="en-US" sz="1400" dirty="0" err="1" smtClean="0"/>
              <a:t>src</a:t>
            </a:r>
            <a:r>
              <a:rPr lang="en-US" sz="1400" dirty="0"/>
              <a:t>="jquery-2.1.3.js"&gt;&lt;/</a:t>
            </a:r>
            <a:r>
              <a:rPr lang="en-US" sz="1400" dirty="0" smtClean="0"/>
              <a:t>script&gt;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&lt;script type="text/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"&gt;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$("document").ready(function(){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$(".</a:t>
            </a:r>
            <a:r>
              <a:rPr lang="en-US" sz="1400" dirty="0" err="1" smtClean="0"/>
              <a:t>mulai</a:t>
            </a:r>
            <a:r>
              <a:rPr lang="en-US" sz="1400" dirty="0" smtClean="0"/>
              <a:t>").click(function(){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$("#</a:t>
            </a:r>
            <a:r>
              <a:rPr lang="en-US" sz="1400" dirty="0" err="1" smtClean="0"/>
              <a:t>kotak</a:t>
            </a:r>
            <a:r>
              <a:rPr lang="en-US" sz="1400" dirty="0" smtClean="0"/>
              <a:t>").animate({left:300},"slow")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});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});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&lt;/script&gt;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&lt;style type="text/</a:t>
            </a:r>
            <a:r>
              <a:rPr lang="en-US" sz="1400" dirty="0" err="1" smtClean="0"/>
              <a:t>css</a:t>
            </a:r>
            <a:r>
              <a:rPr lang="en-US" sz="1400" dirty="0" smtClean="0"/>
              <a:t>"&gt;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#</a:t>
            </a:r>
            <a:r>
              <a:rPr lang="en-US" sz="1400" dirty="0" err="1" smtClean="0"/>
              <a:t>kotak</a:t>
            </a:r>
            <a:r>
              <a:rPr lang="en-US" sz="1400" dirty="0" smtClean="0"/>
              <a:t>{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position:relative</a:t>
            </a:r>
            <a:r>
              <a:rPr lang="en-US" sz="1400" dirty="0" smtClean="0"/>
              <a:t>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width:100px;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height:100px;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background:red</a:t>
            </a:r>
            <a:endParaRPr lang="en-US" sz="1400" dirty="0" smtClean="0"/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 }</a:t>
            </a:r>
          </a:p>
          <a:p>
            <a:pPr marL="114300" indent="0">
              <a:buFont typeface="Arial" charset="0"/>
              <a:buNone/>
            </a:pPr>
            <a:r>
              <a:rPr lang="en-US" sz="1400" dirty="0" smtClean="0"/>
              <a:t> &lt;/style&gt;</a:t>
            </a:r>
          </a:p>
        </p:txBody>
      </p: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4800600" y="1657350"/>
            <a:ext cx="44196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114300"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011363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468563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2925763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382963" indent="-228600" eaLnBrk="0" fontAlgn="base" hangingPunct="0">
              <a:spcAft>
                <a:spcPct val="0"/>
              </a:spcAft>
              <a:buClr>
                <a:srgbClr val="C89F5D"/>
              </a:buClr>
              <a:buFont typeface="Arial" charset="0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/>
              <a:t>&lt;title&gt;Animasi dengan fungsi animate&lt;/title&gt;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/>
              <a:t>  &lt;/head&gt;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/>
              <a:t> 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/>
              <a:t> &lt;body&gt;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/>
              <a:t> &lt;input type="submit" class="mulai" value="Jalankan" /&gt;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/>
              <a:t> &lt;div id="kotak"&gt;&lt;/div&gt;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/>
              <a:t> &lt;marquee behavior="scroll" direction="left"&gt;&lt;div id="kotak"&gt;&lt;/div&gt;&lt;/marquee&gt;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/>
              <a:t>  &lt;marquee behavior="scroll" direction="right"&gt;&lt;div id="kotak"&gt;&lt;/div&gt;&lt;/marquee&gt;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/>
              <a:t>&lt;marquee behavior="scroll" direction="right"&gt; sif upj &lt;/marquee&gt;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endParaRPr lang="en-US" sz="1400"/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/>
              <a:t> &lt;/body&gt;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1400"/>
              <a:t> &lt;/html&gt;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0"/>
            <a:ext cx="4953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0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7620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000" dirty="0" smtClean="0"/>
              <a:t>Event </a:t>
            </a:r>
            <a:r>
              <a:rPr lang="en-US" altLang="en-US" sz="2000" dirty="0" err="1" smtClean="0"/>
              <a:t>adalah</a:t>
            </a:r>
            <a:r>
              <a:rPr lang="en-US" altLang="en-US" sz="2000" dirty="0" smtClean="0"/>
              <a:t> : Script yang </a:t>
            </a:r>
            <a:r>
              <a:rPr lang="en-US" altLang="en-US" sz="2000" dirty="0" err="1" smtClean="0"/>
              <a:t>merespon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atas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setiap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kejadian</a:t>
            </a:r>
            <a:r>
              <a:rPr lang="en-US" altLang="en-US" sz="2000" dirty="0" smtClean="0"/>
              <a:t> yang </a:t>
            </a:r>
            <a:r>
              <a:rPr lang="en-US" altLang="en-US" sz="2000" dirty="0" err="1" smtClean="0"/>
              <a:t>berhubungan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dengan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elemen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atau</a:t>
            </a:r>
            <a:r>
              <a:rPr lang="en-US" altLang="en-US" sz="2000" dirty="0" smtClean="0"/>
              <a:t> selector </a:t>
            </a:r>
            <a:r>
              <a:rPr lang="en-US" altLang="en-US" sz="2000" dirty="0" err="1" smtClean="0"/>
              <a:t>seperti</a:t>
            </a:r>
            <a:r>
              <a:rPr lang="en-US" altLang="en-US" sz="2000" dirty="0" smtClean="0"/>
              <a:t> click </a:t>
            </a:r>
            <a:r>
              <a:rPr lang="en-US" altLang="en-US" sz="2000" dirty="0" err="1" smtClean="0"/>
              <a:t>atau</a:t>
            </a:r>
            <a:r>
              <a:rPr lang="en-US" altLang="en-US" sz="2000" dirty="0" smtClean="0"/>
              <a:t> double click</a:t>
            </a:r>
          </a:p>
          <a:p>
            <a:pPr eaLnBrk="1" hangingPunct="1"/>
            <a:r>
              <a:rPr lang="en-US" altLang="en-US" sz="2000" dirty="0" smtClean="0"/>
              <a:t>Click()</a:t>
            </a:r>
          </a:p>
          <a:p>
            <a:pPr eaLnBrk="1" hangingPunct="1"/>
            <a:r>
              <a:rPr lang="en-US" altLang="en-US" sz="2000" dirty="0" err="1" smtClean="0"/>
              <a:t>Doubleclick</a:t>
            </a:r>
            <a:r>
              <a:rPr lang="en-US" altLang="en-US" sz="2000" dirty="0" smtClean="0"/>
              <a:t>()</a:t>
            </a:r>
          </a:p>
          <a:p>
            <a:pPr eaLnBrk="1" hangingPunct="1"/>
            <a:r>
              <a:rPr lang="en-US" altLang="en-US" sz="2000" dirty="0" err="1" smtClean="0"/>
              <a:t>mouseover</a:t>
            </a:r>
            <a:r>
              <a:rPr lang="en-US" altLang="en-US" sz="2000" dirty="0" smtClean="0"/>
              <a:t>() : Event  </a:t>
            </a:r>
            <a:r>
              <a:rPr lang="en-US" altLang="en-US" sz="2000" dirty="0" err="1" smtClean="0"/>
              <a:t>mouseover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akan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dijalankan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ketika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kursor</a:t>
            </a:r>
            <a:r>
              <a:rPr lang="en-US" altLang="en-US" sz="2000" dirty="0" smtClean="0"/>
              <a:t>  mouse  </a:t>
            </a:r>
            <a:r>
              <a:rPr lang="en-US" altLang="en-US" sz="2000" dirty="0" err="1" smtClean="0"/>
              <a:t>melewati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elemen</a:t>
            </a:r>
            <a:r>
              <a:rPr lang="en-US" altLang="en-US" sz="2000" dirty="0" smtClean="0"/>
              <a:t>  </a:t>
            </a:r>
          </a:p>
          <a:p>
            <a:pPr eaLnBrk="1" hangingPunct="1"/>
            <a:r>
              <a:rPr lang="en-US" altLang="en-US" sz="2000" dirty="0" err="1" smtClean="0"/>
              <a:t>mouseleave</a:t>
            </a:r>
            <a:r>
              <a:rPr lang="en-US" altLang="en-US" sz="2000" dirty="0" smtClean="0"/>
              <a:t>() : Event  </a:t>
            </a:r>
            <a:r>
              <a:rPr lang="en-US" altLang="en-US" sz="2000" dirty="0" err="1" smtClean="0"/>
              <a:t>mouseover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akan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dijalankan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ketika</a:t>
            </a:r>
            <a:r>
              <a:rPr lang="en-US" altLang="en-US" sz="2000" dirty="0" smtClean="0"/>
              <a:t>  </a:t>
            </a:r>
            <a:r>
              <a:rPr lang="en-US" altLang="en-US" sz="2000" dirty="0" err="1" smtClean="0"/>
              <a:t>kursor</a:t>
            </a:r>
            <a:r>
              <a:rPr lang="en-US" altLang="en-US" sz="2000" dirty="0" smtClean="0"/>
              <a:t>  mouse </a:t>
            </a:r>
            <a:r>
              <a:rPr lang="en-US" altLang="en-US" sz="2000" dirty="0" err="1" smtClean="0"/>
              <a:t>meninggalkan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elemen</a:t>
            </a:r>
            <a:r>
              <a:rPr lang="en-US" altLang="en-US" sz="2000" dirty="0" smtClean="0"/>
              <a:t> </a:t>
            </a:r>
          </a:p>
          <a:p>
            <a:pPr eaLnBrk="1" hangingPunct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456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47" y="476672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8382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mtClean="0"/>
              <a:t>Event adalah : Script yang merespon atas setiap kejadian yang berhubungan dengan elemen atau selector seperti click atau double click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4125"/>
            <a:ext cx="3838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76200" y="2667000"/>
            <a:ext cx="4572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 dirty="0"/>
              <a:t>&lt;html&gt;</a:t>
            </a:r>
          </a:p>
          <a:p>
            <a:r>
              <a:rPr lang="en-US" altLang="en-US" sz="1400" dirty="0"/>
              <a:t>  &lt;head&gt;</a:t>
            </a:r>
          </a:p>
          <a:p>
            <a:r>
              <a:rPr lang="en-US" altLang="en-US" sz="1400" dirty="0"/>
              <a:t>  &lt;script type="text/</a:t>
            </a:r>
            <a:r>
              <a:rPr lang="en-US" altLang="en-US" sz="1400" dirty="0" err="1"/>
              <a:t>javascript</a:t>
            </a:r>
            <a:r>
              <a:rPr lang="en-US" altLang="en-US" sz="1400" dirty="0"/>
              <a:t>" </a:t>
            </a:r>
            <a:r>
              <a:rPr lang="en-US" altLang="en-US" sz="1400" dirty="0" err="1"/>
              <a:t>src</a:t>
            </a:r>
            <a:r>
              <a:rPr lang="en-US" altLang="en-US" sz="1400" dirty="0"/>
              <a:t>="jquery-2.1.3.js"&gt;&lt;/script&gt;</a:t>
            </a:r>
          </a:p>
          <a:p>
            <a:r>
              <a:rPr lang="en-US" altLang="en-US" sz="1400" dirty="0"/>
              <a:t> &lt;script type="text/</a:t>
            </a:r>
            <a:r>
              <a:rPr lang="en-US" altLang="en-US" sz="1400" dirty="0" err="1"/>
              <a:t>javascript</a:t>
            </a:r>
            <a:r>
              <a:rPr lang="en-US" altLang="en-US" sz="1400" dirty="0"/>
              <a:t>"&gt;</a:t>
            </a:r>
          </a:p>
          <a:p>
            <a:r>
              <a:rPr lang="en-US" altLang="en-US" sz="1400" dirty="0"/>
              <a:t>  $("document").ready(function(){</a:t>
            </a:r>
          </a:p>
          <a:p>
            <a:r>
              <a:rPr lang="en-US" altLang="en-US" sz="1400" dirty="0"/>
              <a:t>  $('a').click(function(){</a:t>
            </a:r>
          </a:p>
          <a:p>
            <a:r>
              <a:rPr lang="en-US" altLang="en-US" sz="1400" dirty="0"/>
              <a:t>  alert("</a:t>
            </a:r>
            <a:r>
              <a:rPr lang="en-US" altLang="en-US" sz="1400" dirty="0" err="1"/>
              <a:t>Selamat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datang</a:t>
            </a:r>
            <a:r>
              <a:rPr lang="en-US" altLang="en-US" sz="1400" dirty="0"/>
              <a:t> di website </a:t>
            </a:r>
            <a:r>
              <a:rPr lang="en-US" altLang="en-US" sz="1400" dirty="0" err="1"/>
              <a:t>Sif</a:t>
            </a:r>
            <a:r>
              <a:rPr lang="en-US" altLang="en-US" sz="1400" dirty="0"/>
              <a:t> UPJ")</a:t>
            </a:r>
          </a:p>
          <a:p>
            <a:r>
              <a:rPr lang="en-US" altLang="en-US" sz="1400" dirty="0"/>
              <a:t>  });</a:t>
            </a:r>
          </a:p>
          <a:p>
            <a:r>
              <a:rPr lang="en-US" altLang="en-US" sz="1400" dirty="0"/>
              <a:t>  });</a:t>
            </a:r>
          </a:p>
          <a:p>
            <a:r>
              <a:rPr lang="en-US" altLang="en-US" sz="1400" dirty="0"/>
              <a:t>  &lt;/script&gt;</a:t>
            </a:r>
          </a:p>
          <a:p>
            <a:r>
              <a:rPr lang="en-US" altLang="en-US" sz="1400" dirty="0"/>
              <a:t> &lt;/head&gt;</a:t>
            </a:r>
          </a:p>
          <a:p>
            <a:r>
              <a:rPr lang="en-US" altLang="en-US" sz="1400" dirty="0"/>
              <a:t>  &lt;body&gt;</a:t>
            </a:r>
          </a:p>
          <a:p>
            <a:r>
              <a:rPr lang="en-US" altLang="en-US" sz="1400" dirty="0"/>
              <a:t>  &lt;h1&gt; </a:t>
            </a:r>
            <a:r>
              <a:rPr lang="en-US" altLang="en-US" sz="1400" dirty="0" err="1"/>
              <a:t>Contoh</a:t>
            </a:r>
            <a:r>
              <a:rPr lang="en-US" altLang="en-US" sz="1400" dirty="0"/>
              <a:t> event click </a:t>
            </a:r>
            <a:r>
              <a:rPr lang="en-US" altLang="en-US" sz="1400" dirty="0" err="1"/>
              <a:t>jquery</a:t>
            </a:r>
            <a:r>
              <a:rPr lang="en-US" altLang="en-US" sz="1400" dirty="0"/>
              <a:t>&lt;/h1&gt;</a:t>
            </a:r>
          </a:p>
          <a:p>
            <a:r>
              <a:rPr lang="en-US" altLang="en-US" sz="1400" dirty="0"/>
              <a:t>  &lt;a </a:t>
            </a:r>
            <a:r>
              <a:rPr lang="en-US" altLang="en-US" sz="1400" dirty="0" err="1"/>
              <a:t>href</a:t>
            </a:r>
            <a:r>
              <a:rPr lang="en-US" altLang="en-US" sz="1400" dirty="0"/>
              <a:t>="http://sif.upj.ac.id"&gt;</a:t>
            </a:r>
            <a:r>
              <a:rPr lang="en-US" altLang="en-US" sz="1400" dirty="0" err="1"/>
              <a:t>Klik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disini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untuk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menuju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halaman</a:t>
            </a:r>
            <a:r>
              <a:rPr lang="en-US" altLang="en-US" sz="1400" dirty="0"/>
              <a:t> web </a:t>
            </a:r>
            <a:r>
              <a:rPr lang="en-US" altLang="en-US" sz="1400" dirty="0" err="1"/>
              <a:t>Sistem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informasi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upj</a:t>
            </a:r>
            <a:r>
              <a:rPr lang="en-US" altLang="en-US" sz="1400" dirty="0"/>
              <a:t> &lt;/a&gt;</a:t>
            </a:r>
          </a:p>
          <a:p>
            <a:r>
              <a:rPr lang="en-US" altLang="en-US" sz="1400" dirty="0"/>
              <a:t> &lt;/body&gt;</a:t>
            </a:r>
          </a:p>
          <a:p>
            <a:r>
              <a:rPr lang="en-US" altLang="en-US" sz="1400" dirty="0"/>
              <a:t> &lt;/html&gt; </a:t>
            </a:r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73016"/>
            <a:ext cx="2286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40804"/>
            <a:ext cx="253365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5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Event </a:t>
            </a:r>
            <a:r>
              <a:rPr lang="en-US" dirty="0" err="1" smtClean="0"/>
              <a:t>doubleclick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953000" cy="4800600"/>
          </a:xfrm>
        </p:spPr>
        <p:txBody>
          <a:bodyPr>
            <a:normAutofit fontScale="92500" lnSpcReduction="20000"/>
          </a:bodyPr>
          <a:lstStyle/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&lt;html&gt;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&lt;head&gt;</a:t>
            </a:r>
          </a:p>
          <a:p>
            <a:pPr marL="114300" indent="0">
              <a:buNone/>
            </a:pPr>
            <a:r>
              <a:rPr lang="en-US" altLang="en-US" sz="1400" dirty="0" smtClean="0"/>
              <a:t>  &lt;script type="text/</a:t>
            </a:r>
            <a:r>
              <a:rPr lang="en-US" altLang="en-US" sz="1400" dirty="0" err="1" smtClean="0"/>
              <a:t>javascript</a:t>
            </a:r>
            <a:r>
              <a:rPr lang="en-US" altLang="en-US" sz="1400" dirty="0" smtClean="0"/>
              <a:t>" </a:t>
            </a:r>
            <a:r>
              <a:rPr lang="en-US" altLang="en-US" sz="1400" dirty="0" err="1" smtClean="0"/>
              <a:t>src</a:t>
            </a:r>
            <a:r>
              <a:rPr lang="en-US" altLang="en-US" sz="1400" dirty="0"/>
              <a:t>="jquery-2.1.3.js"&gt;&lt;/</a:t>
            </a:r>
            <a:r>
              <a:rPr lang="en-US" altLang="en-US" sz="1400" dirty="0" smtClean="0"/>
              <a:t>script&gt;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&lt;script type="text/</a:t>
            </a:r>
            <a:r>
              <a:rPr lang="en-US" altLang="en-US" sz="1400" dirty="0" err="1" smtClean="0"/>
              <a:t>javascript</a:t>
            </a:r>
            <a:r>
              <a:rPr lang="en-US" altLang="en-US" sz="1400" dirty="0" smtClean="0"/>
              <a:t>"&gt;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$("document").ready(function(){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$("div").</a:t>
            </a:r>
            <a:r>
              <a:rPr lang="en-US" altLang="en-US" sz="1400" dirty="0" err="1" smtClean="0"/>
              <a:t>dblclick</a:t>
            </a:r>
            <a:r>
              <a:rPr lang="en-US" altLang="en-US" sz="1400" dirty="0" smtClean="0"/>
              <a:t>(function(){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$(this).</a:t>
            </a:r>
            <a:r>
              <a:rPr lang="en-US" altLang="en-US" sz="1400" dirty="0" err="1" smtClean="0"/>
              <a:t>css</a:t>
            </a:r>
            <a:r>
              <a:rPr lang="en-US" altLang="en-US" sz="1400" dirty="0" smtClean="0"/>
              <a:t>({</a:t>
            </a:r>
            <a:r>
              <a:rPr lang="en-US" altLang="en-US" sz="1400" dirty="0" err="1" smtClean="0"/>
              <a:t>background:"red</a:t>
            </a:r>
            <a:r>
              <a:rPr lang="en-US" altLang="en-US" sz="1400" dirty="0" smtClean="0"/>
              <a:t>"});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});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});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&lt;/script&gt;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&lt;style type="text/</a:t>
            </a:r>
            <a:r>
              <a:rPr lang="en-US" altLang="en-US" sz="1400" dirty="0" err="1" smtClean="0"/>
              <a:t>css</a:t>
            </a:r>
            <a:r>
              <a:rPr lang="en-US" altLang="en-US" sz="1400" dirty="0" smtClean="0"/>
              <a:t>"&gt;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div {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</a:t>
            </a:r>
            <a:r>
              <a:rPr lang="en-US" altLang="en-US" sz="1400" dirty="0" err="1" smtClean="0"/>
              <a:t>background:yellow</a:t>
            </a:r>
            <a:r>
              <a:rPr lang="en-US" altLang="en-US" sz="1400" dirty="0" smtClean="0"/>
              <a:t>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width: 60px;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height:60px;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</a:t>
            </a:r>
            <a:r>
              <a:rPr lang="en-US" altLang="en-US" sz="1400" dirty="0" err="1" smtClean="0"/>
              <a:t>float:left</a:t>
            </a:r>
            <a:r>
              <a:rPr lang="en-US" altLang="en-US" sz="1400" dirty="0" smtClean="0"/>
              <a:t>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margin:10px;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cursor:pointer</a:t>
            </a:r>
            <a:r>
              <a:rPr lang="en-US" altLang="en-US" sz="1400" dirty="0" smtClean="0"/>
              <a:t>;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}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&lt;/style&gt;</a:t>
            </a:r>
          </a:p>
          <a:p>
            <a:pPr marL="114300" indent="0" eaLnBrk="1" hangingPunct="1">
              <a:buFont typeface="Arial" charset="0"/>
              <a:buNone/>
            </a:pPr>
            <a:endParaRPr lang="en-US" altLang="en-US" sz="1400" dirty="0" smtClean="0"/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altLang="en-US" sz="1400" dirty="0" smtClean="0"/>
              <a:t>  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1450"/>
            <a:ext cx="3638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1143000"/>
            <a:ext cx="401955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14300">
              <a:defRPr/>
            </a:pPr>
            <a:r>
              <a:rPr lang="en-US" sz="1400" dirty="0"/>
              <a:t>&lt;title&gt;</a:t>
            </a:r>
            <a:r>
              <a:rPr lang="en-US" sz="1400" dirty="0" err="1"/>
              <a:t>Latihan</a:t>
            </a:r>
            <a:r>
              <a:rPr lang="en-US" sz="1400" dirty="0"/>
              <a:t> double </a:t>
            </a:r>
            <a:r>
              <a:rPr lang="en-US" sz="1400" dirty="0" err="1"/>
              <a:t>klik</a:t>
            </a:r>
            <a:r>
              <a:rPr lang="en-US" sz="1400" dirty="0"/>
              <a:t>&lt;/title&gt;</a:t>
            </a:r>
          </a:p>
          <a:p>
            <a:pPr marL="114300">
              <a:defRPr/>
            </a:pPr>
            <a:r>
              <a:rPr lang="en-US" sz="1400" dirty="0"/>
              <a:t>  &lt;/head&gt;</a:t>
            </a:r>
          </a:p>
          <a:p>
            <a:pPr marL="114300">
              <a:defRPr/>
            </a:pPr>
            <a:r>
              <a:rPr lang="en-US" sz="1400" dirty="0"/>
              <a:t>&lt;body&gt;</a:t>
            </a:r>
          </a:p>
          <a:p>
            <a:pPr marL="114300">
              <a:defRPr/>
            </a:pPr>
            <a:r>
              <a:rPr lang="en-US" sz="1400" dirty="0"/>
              <a:t>  &lt;p&gt;</a:t>
            </a:r>
            <a:r>
              <a:rPr lang="en-US" sz="1400" dirty="0" err="1"/>
              <a:t>klik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kali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kotak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mengubah</a:t>
            </a:r>
            <a:r>
              <a:rPr lang="en-US" sz="1400" dirty="0"/>
              <a:t> </a:t>
            </a:r>
            <a:r>
              <a:rPr lang="en-US" sz="1400" dirty="0" err="1"/>
              <a:t>warnanya</a:t>
            </a:r>
            <a:r>
              <a:rPr lang="en-US" sz="1400" dirty="0"/>
              <a:t>&lt;/p&gt;</a:t>
            </a:r>
          </a:p>
          <a:p>
            <a:pPr marL="114300">
              <a:defRPr/>
            </a:pPr>
            <a:r>
              <a:rPr lang="en-US" sz="1400" dirty="0"/>
              <a:t> &lt;div&gt;&lt;/div&gt;</a:t>
            </a:r>
          </a:p>
          <a:p>
            <a:pPr marL="114300">
              <a:defRPr/>
            </a:pPr>
            <a:r>
              <a:rPr lang="en-US" sz="1400" dirty="0"/>
              <a:t> &lt;div&gt;&lt;/div&gt;</a:t>
            </a:r>
          </a:p>
          <a:p>
            <a:pPr marL="114300">
              <a:defRPr/>
            </a:pPr>
            <a:r>
              <a:rPr lang="en-US" sz="1400" dirty="0"/>
              <a:t> &lt;div&gt;&lt;/div&gt;  &lt;div&gt;&lt;/div&gt;</a:t>
            </a:r>
          </a:p>
          <a:p>
            <a:pPr marL="114300">
              <a:defRPr/>
            </a:pPr>
            <a:r>
              <a:rPr lang="en-US" sz="1400" dirty="0"/>
              <a:t> </a:t>
            </a:r>
          </a:p>
          <a:p>
            <a:pPr marL="114300">
              <a:defRPr/>
            </a:pPr>
            <a:r>
              <a:rPr lang="en-US" sz="1400" dirty="0"/>
              <a:t>  &lt;/body&gt;</a:t>
            </a:r>
          </a:p>
          <a:p>
            <a:pPr marL="114300">
              <a:defRPr/>
            </a:pPr>
            <a:r>
              <a:rPr lang="en-US" sz="1400" dirty="0"/>
              <a:t>  &lt;/html&gt;</a:t>
            </a:r>
          </a:p>
        </p:txBody>
      </p:sp>
    </p:spTree>
    <p:extLst>
      <p:ext uri="{BB962C8B-B14F-4D97-AF65-F5344CB8AC3E}">
        <p14:creationId xmlns:p14="http://schemas.microsoft.com/office/powerpoint/2010/main" val="1386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jQuery Advanced Example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410200" y="1676400"/>
            <a:ext cx="3200400" cy="40386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&lt;div&gt;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all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&gt;Select All&lt;/span&gt;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none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&gt;Select None&lt;/span&gt;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&lt;input name=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chk1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 type=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checkbox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/&gt;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&lt;input name=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chk2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 type=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checkbox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/&gt;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&lt;input name=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chk3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 type=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checkbox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/&gt;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&lt;/div&gt;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&lt;div&gt;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all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&gt;Select All&lt;/span&gt;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none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&gt;Select None&lt;/span&gt;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&lt;input name=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chk4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 type=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checkbox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/&gt;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&lt;input name=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chk5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 type=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checkbox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/&gt;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&lt;input name=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chk6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 type=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checkbox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/&gt;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&lt;/div&gt;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33400" y="1676400"/>
            <a:ext cx="4800600" cy="914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b="1" dirty="0" smtClean="0">
                <a:solidFill>
                  <a:schemeClr val="tx2"/>
                </a:solidFill>
                <a:latin typeface="Courier New" pitchFamily="49" charset="0"/>
              </a:rPr>
              <a:t>$(</a:t>
            </a:r>
            <a:r>
              <a:rPr lang="ja-JP" altLang="en-US" sz="1000" b="1" dirty="0" smtClean="0">
                <a:solidFill>
                  <a:schemeClr val="tx2"/>
                </a:solidFill>
              </a:rPr>
              <a:t>“</a:t>
            </a:r>
            <a:r>
              <a:rPr lang="en-US" altLang="ja-JP" sz="1000" b="1" dirty="0" err="1" smtClean="0">
                <a:solidFill>
                  <a:schemeClr val="tx2"/>
                </a:solidFill>
                <a:latin typeface="Courier New" pitchFamily="49" charset="0"/>
              </a:rPr>
              <a:t>span.none</a:t>
            </a:r>
            <a:r>
              <a:rPr lang="ja-JP" altLang="en-US" sz="1000" b="1" dirty="0" smtClean="0">
                <a:solidFill>
                  <a:schemeClr val="tx2"/>
                </a:solidFill>
              </a:rPr>
              <a:t>”</a:t>
            </a:r>
            <a:r>
              <a:rPr lang="en-US" altLang="ja-JP" sz="1000" b="1" dirty="0" smtClean="0">
                <a:solidFill>
                  <a:schemeClr val="tx2"/>
                </a:solidFill>
                <a:latin typeface="Courier New" pitchFamily="49" charset="0"/>
              </a:rPr>
              <a:t>).click(</a:t>
            </a:r>
          </a:p>
          <a:p>
            <a:pPr eaLnBrk="1" hangingPunct="1">
              <a:defRPr/>
            </a:pPr>
            <a:r>
              <a:rPr lang="en-US" altLang="en-US" sz="1000" b="1" dirty="0" smtClean="0">
                <a:solidFill>
                  <a:schemeClr val="tx2"/>
                </a:solidFill>
                <a:latin typeface="Courier New" pitchFamily="49" charset="0"/>
              </a:rPr>
              <a:t>  function(){</a:t>
            </a:r>
          </a:p>
          <a:p>
            <a:pPr eaLnBrk="1" hangingPunct="1">
              <a:defRPr/>
            </a:pPr>
            <a:r>
              <a:rPr lang="en-US" altLang="en-US" sz="1000" b="1" dirty="0" smtClean="0">
                <a:solidFill>
                  <a:schemeClr val="tx2"/>
                </a:solidFill>
                <a:latin typeface="Courier New" pitchFamily="49" charset="0"/>
              </a:rPr>
              <a:t>    $(this).siblings(</a:t>
            </a:r>
            <a:r>
              <a:rPr lang="ja-JP" altLang="en-US" sz="1000" b="1" dirty="0" smtClean="0">
                <a:solidFill>
                  <a:schemeClr val="tx2"/>
                </a:solidFill>
              </a:rPr>
              <a:t>“</a:t>
            </a:r>
            <a:r>
              <a:rPr lang="en-US" altLang="ja-JP" sz="1000" b="1" dirty="0" smtClean="0">
                <a:solidFill>
                  <a:schemeClr val="tx2"/>
                </a:solidFill>
                <a:latin typeface="Courier New" pitchFamily="49" charset="0"/>
              </a:rPr>
              <a:t>:checkbox</a:t>
            </a:r>
            <a:r>
              <a:rPr lang="ja-JP" altLang="en-US" sz="1000" b="1" dirty="0" smtClean="0">
                <a:solidFill>
                  <a:schemeClr val="tx2"/>
                </a:solidFill>
              </a:rPr>
              <a:t>”</a:t>
            </a:r>
            <a:r>
              <a:rPr lang="en-US" altLang="ja-JP" sz="1000" b="1" dirty="0" smtClean="0">
                <a:solidFill>
                  <a:schemeClr val="tx2"/>
                </a:solidFill>
                <a:latin typeface="Courier New" pitchFamily="49" charset="0"/>
              </a:rPr>
              <a:t>).</a:t>
            </a:r>
            <a:r>
              <a:rPr lang="en-US" altLang="ja-JP" sz="1000" b="1" dirty="0" err="1" smtClean="0">
                <a:solidFill>
                  <a:schemeClr val="tx2"/>
                </a:solidFill>
                <a:latin typeface="Courier New" pitchFamily="49" charset="0"/>
              </a:rPr>
              <a:t>removeAttr</a:t>
            </a:r>
            <a:r>
              <a:rPr lang="en-US" altLang="ja-JP" sz="10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ja-JP" altLang="en-US" sz="1000" b="1" dirty="0" smtClean="0">
                <a:solidFill>
                  <a:schemeClr val="tx2"/>
                </a:solidFill>
              </a:rPr>
              <a:t>“</a:t>
            </a:r>
            <a:r>
              <a:rPr lang="en-US" altLang="ja-JP" sz="1000" b="1" dirty="0" smtClean="0">
                <a:solidFill>
                  <a:schemeClr val="tx2"/>
                </a:solidFill>
                <a:latin typeface="Courier New" pitchFamily="49" charset="0"/>
              </a:rPr>
              <a:t>checked</a:t>
            </a:r>
            <a:r>
              <a:rPr lang="ja-JP" altLang="en-US" sz="1000" b="1" dirty="0" smtClean="0">
                <a:solidFill>
                  <a:schemeClr val="tx2"/>
                </a:solidFill>
              </a:rPr>
              <a:t>”</a:t>
            </a:r>
            <a:r>
              <a:rPr lang="en-US" altLang="ja-JP" sz="1000" b="1" dirty="0" smtClean="0">
                <a:solidFill>
                  <a:schemeClr val="tx2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altLang="en-US" sz="1000" b="1" dirty="0" smtClean="0">
                <a:solidFill>
                  <a:schemeClr val="tx2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defRPr/>
            </a:pPr>
            <a:r>
              <a:rPr lang="en-US" altLang="en-US" sz="1000" b="1" dirty="0" smtClean="0">
                <a:solidFill>
                  <a:schemeClr val="tx2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33400" y="2667000"/>
            <a:ext cx="4800600" cy="914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Courier New" pitchFamily="49" charset="0"/>
              </a:rPr>
              <a:t>$(</a:t>
            </a:r>
            <a:r>
              <a:rPr lang="ja-JP" altLang="en-US" sz="1000" dirty="0" smtClean="0">
                <a:solidFill>
                  <a:schemeClr val="tx2"/>
                </a:solidFill>
              </a:rPr>
              <a:t>“</a:t>
            </a:r>
            <a:r>
              <a:rPr lang="en-US" altLang="ja-JP" sz="1000" dirty="0" err="1" smtClean="0">
                <a:solidFill>
                  <a:schemeClr val="tx2"/>
                </a:solidFill>
                <a:latin typeface="Courier New" pitchFamily="49" charset="0"/>
              </a:rPr>
              <a:t>span.all</a:t>
            </a:r>
            <a:r>
              <a:rPr lang="ja-JP" altLang="en-US" sz="1000" dirty="0" smtClean="0">
                <a:solidFill>
                  <a:schemeClr val="tx2"/>
                </a:solidFill>
              </a:rPr>
              <a:t>”</a:t>
            </a:r>
            <a:r>
              <a:rPr lang="en-US" altLang="ja-JP" sz="1000" dirty="0" smtClean="0">
                <a:solidFill>
                  <a:schemeClr val="tx2"/>
                </a:solidFill>
                <a:latin typeface="Courier New" pitchFamily="49" charset="0"/>
              </a:rPr>
              <a:t>).click(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Courier New" pitchFamily="49" charset="0"/>
              </a:rPr>
              <a:t>  function(){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Courier New" pitchFamily="49" charset="0"/>
              </a:rPr>
              <a:t>    $(this).siblings(</a:t>
            </a:r>
            <a:r>
              <a:rPr lang="ja-JP" altLang="en-US" sz="1000" dirty="0" smtClean="0">
                <a:solidFill>
                  <a:schemeClr val="tx2"/>
                </a:solidFill>
              </a:rPr>
              <a:t>“</a:t>
            </a:r>
            <a:r>
              <a:rPr lang="en-US" altLang="ja-JP" sz="1000" dirty="0" smtClean="0">
                <a:solidFill>
                  <a:schemeClr val="tx2"/>
                </a:solidFill>
                <a:latin typeface="Courier New" pitchFamily="49" charset="0"/>
              </a:rPr>
              <a:t>:checkbox</a:t>
            </a:r>
            <a:r>
              <a:rPr lang="ja-JP" altLang="en-US" sz="1000" dirty="0" smtClean="0">
                <a:solidFill>
                  <a:schemeClr val="tx2"/>
                </a:solidFill>
              </a:rPr>
              <a:t>”</a:t>
            </a:r>
            <a:r>
              <a:rPr lang="en-US" altLang="ja-JP" sz="1000" dirty="0" smtClean="0">
                <a:solidFill>
                  <a:schemeClr val="tx2"/>
                </a:solidFill>
                <a:latin typeface="Courier New" pitchFamily="49" charset="0"/>
              </a:rPr>
              <a:t>).</a:t>
            </a:r>
            <a:r>
              <a:rPr lang="en-US" altLang="ja-JP" sz="1000" dirty="0" err="1" smtClean="0">
                <a:solidFill>
                  <a:schemeClr val="tx2"/>
                </a:solidFill>
                <a:latin typeface="Courier New" pitchFamily="49" charset="0"/>
              </a:rPr>
              <a:t>attr</a:t>
            </a:r>
            <a:r>
              <a:rPr lang="en-US" altLang="ja-JP" sz="1000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ja-JP" altLang="en-US" sz="1000" dirty="0" smtClean="0">
                <a:solidFill>
                  <a:schemeClr val="tx2"/>
                </a:solidFill>
              </a:rPr>
              <a:t>“</a:t>
            </a:r>
            <a:r>
              <a:rPr lang="en-US" altLang="ja-JP" sz="1000" dirty="0" smtClean="0">
                <a:solidFill>
                  <a:schemeClr val="tx2"/>
                </a:solidFill>
                <a:latin typeface="Courier New" pitchFamily="49" charset="0"/>
              </a:rPr>
              <a:t>checked</a:t>
            </a:r>
            <a:r>
              <a:rPr lang="ja-JP" altLang="en-US" sz="1000" dirty="0" smtClean="0">
                <a:solidFill>
                  <a:schemeClr val="tx2"/>
                </a:solidFill>
              </a:rPr>
              <a:t>”</a:t>
            </a:r>
            <a:r>
              <a:rPr lang="en-US" altLang="ja-JP" sz="1000" dirty="0" smtClean="0">
                <a:solidFill>
                  <a:schemeClr val="tx2"/>
                </a:solidFill>
                <a:latin typeface="Courier New" pitchFamily="49" charset="0"/>
              </a:rPr>
              <a:t>,</a:t>
            </a:r>
            <a:r>
              <a:rPr lang="ja-JP" altLang="en-US" sz="1000" dirty="0" smtClean="0">
                <a:solidFill>
                  <a:schemeClr val="tx2"/>
                </a:solidFill>
              </a:rPr>
              <a:t>“</a:t>
            </a:r>
            <a:r>
              <a:rPr lang="en-US" altLang="ja-JP" sz="1000" dirty="0" smtClean="0">
                <a:solidFill>
                  <a:schemeClr val="tx2"/>
                </a:solidFill>
                <a:latin typeface="Courier New" pitchFamily="49" charset="0"/>
              </a:rPr>
              <a:t>checked</a:t>
            </a:r>
            <a:r>
              <a:rPr lang="ja-JP" altLang="en-US" sz="1000" dirty="0" smtClean="0">
                <a:solidFill>
                  <a:schemeClr val="tx2"/>
                </a:solidFill>
              </a:rPr>
              <a:t>”</a:t>
            </a:r>
            <a:r>
              <a:rPr lang="en-US" altLang="ja-JP" sz="1000" dirty="0" smtClean="0">
                <a:solidFill>
                  <a:schemeClr val="tx2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33400" y="4343400"/>
            <a:ext cx="4800600" cy="13716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$(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span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).click(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function(){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  if($(this).text()==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Select All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))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  $(this).siblings(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:checkbox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).attr(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checked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,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checked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  else if ($(this).attr(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class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)==</a:t>
            </a:r>
            <a:r>
              <a:rPr lang="ja-JP" altLang="en-US" sz="1000" smtClean="0">
                <a:solidFill>
                  <a:schemeClr val="tx2"/>
                </a:solidFill>
              </a:rPr>
              <a:t>“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none</a:t>
            </a:r>
            <a:r>
              <a:rPr lang="ja-JP" altLang="en-US" sz="1000" smtClean="0">
                <a:solidFill>
                  <a:schemeClr val="tx2"/>
                </a:solidFill>
              </a:rPr>
              <a:t>”</a:t>
            </a:r>
            <a:r>
              <a:rPr lang="en-US" altLang="ja-JP" sz="1000" smtClean="0">
                <a:solidFill>
                  <a:schemeClr val="tx2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  </a:t>
            </a:r>
            <a:r>
              <a:rPr lang="en-US" altLang="en-US" sz="1000" b="1" smtClean="0">
                <a:solidFill>
                  <a:schemeClr val="tx2"/>
                </a:solidFill>
                <a:latin typeface="Courier New" pitchFamily="49" charset="0"/>
              </a:rPr>
              <a:t>$(this).siblings(</a:t>
            </a:r>
            <a:r>
              <a:rPr lang="ja-JP" altLang="en-US" sz="1000" b="1" smtClean="0">
                <a:solidFill>
                  <a:schemeClr val="tx2"/>
                </a:solidFill>
              </a:rPr>
              <a:t>“</a:t>
            </a:r>
            <a:r>
              <a:rPr lang="en-US" altLang="ja-JP" sz="1000" b="1" smtClean="0">
                <a:solidFill>
                  <a:schemeClr val="tx2"/>
                </a:solidFill>
                <a:latin typeface="Courier New" pitchFamily="49" charset="0"/>
              </a:rPr>
              <a:t>:checkbox</a:t>
            </a:r>
            <a:r>
              <a:rPr lang="ja-JP" altLang="en-US" sz="1000" b="1" smtClean="0">
                <a:solidFill>
                  <a:schemeClr val="tx2"/>
                </a:solidFill>
              </a:rPr>
              <a:t>”</a:t>
            </a:r>
            <a:r>
              <a:rPr lang="en-US" altLang="ja-JP" sz="1000" b="1" smtClean="0">
                <a:solidFill>
                  <a:schemeClr val="tx2"/>
                </a:solidFill>
                <a:latin typeface="Courier New" pitchFamily="49" charset="0"/>
              </a:rPr>
              <a:t>).removeAttr(</a:t>
            </a:r>
            <a:r>
              <a:rPr lang="ja-JP" altLang="en-US" sz="1000" b="1" smtClean="0">
                <a:solidFill>
                  <a:schemeClr val="tx2"/>
                </a:solidFill>
              </a:rPr>
              <a:t>“</a:t>
            </a:r>
            <a:r>
              <a:rPr lang="en-US" altLang="ja-JP" sz="1000" b="1" smtClean="0">
                <a:solidFill>
                  <a:schemeClr val="tx2"/>
                </a:solidFill>
                <a:latin typeface="Courier New" pitchFamily="49" charset="0"/>
              </a:rPr>
              <a:t>checked</a:t>
            </a:r>
            <a:r>
              <a:rPr lang="ja-JP" altLang="en-US" sz="1000" b="1" smtClean="0">
                <a:solidFill>
                  <a:schemeClr val="tx2"/>
                </a:solidFill>
              </a:rPr>
              <a:t>”</a:t>
            </a:r>
            <a:r>
              <a:rPr lang="en-US" altLang="ja-JP" sz="1000" b="1" smtClean="0">
                <a:solidFill>
                  <a:schemeClr val="tx2"/>
                </a:solidFill>
                <a:latin typeface="Courier New" pitchFamily="49" charset="0"/>
              </a:rPr>
              <a:t>);</a:t>
            </a:r>
            <a:endParaRPr lang="en-US" altLang="ja-JP" sz="1000" smtClean="0">
              <a:solidFill>
                <a:schemeClr val="tx2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  }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tx2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2438400" y="3748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ea typeface="ＭＳ Ｐゴシック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159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b="1" dirty="0"/>
              <a:t>JavaScript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b="1" dirty="0" err="1"/>
              <a:t>bahasa</a:t>
            </a:r>
            <a:r>
              <a:rPr lang="en-US" altLang="en-US" b="1" dirty="0"/>
              <a:t> </a:t>
            </a:r>
            <a:r>
              <a:rPr lang="en-US" altLang="en-US" b="1" dirty="0" err="1"/>
              <a:t>skrip</a:t>
            </a:r>
            <a:r>
              <a:rPr lang="en-US" altLang="en-US" b="1" dirty="0"/>
              <a:t> yang </a:t>
            </a:r>
            <a:r>
              <a:rPr lang="en-US" altLang="en-US" b="1" dirty="0" err="1"/>
              <a:t>ditempelkan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kode</a:t>
            </a:r>
            <a:r>
              <a:rPr lang="en-US" altLang="en-US" b="1" dirty="0"/>
              <a:t> HTML </a:t>
            </a:r>
            <a:r>
              <a:rPr lang="en-US" altLang="en-US" b="1" dirty="0" err="1"/>
              <a:t>dan</a:t>
            </a:r>
            <a:r>
              <a:rPr lang="en-US" altLang="en-US" b="1" dirty="0"/>
              <a:t> </a:t>
            </a:r>
            <a:r>
              <a:rPr lang="en-US" altLang="en-US" b="1" dirty="0" err="1"/>
              <a:t>diproses</a:t>
            </a:r>
            <a:r>
              <a:rPr lang="en-US" altLang="en-US" b="1" dirty="0"/>
              <a:t> </a:t>
            </a:r>
            <a:r>
              <a:rPr lang="en-US" altLang="en-US" b="1" dirty="0" err="1"/>
              <a:t>pada</a:t>
            </a:r>
            <a:r>
              <a:rPr lang="en-US" altLang="en-US" b="1" dirty="0"/>
              <a:t> </a:t>
            </a:r>
            <a:r>
              <a:rPr lang="en-US" altLang="en-US" b="1" dirty="0" err="1"/>
              <a:t>sisi</a:t>
            </a:r>
            <a:r>
              <a:rPr lang="en-US" altLang="en-US" b="1" dirty="0"/>
              <a:t> </a:t>
            </a:r>
            <a:r>
              <a:rPr lang="en-US" altLang="en-US" b="1" dirty="0" err="1"/>
              <a:t>klien</a:t>
            </a:r>
            <a:r>
              <a:rPr lang="en-US" altLang="en-US" dirty="0"/>
              <a:t>,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kemampuan</a:t>
            </a:r>
            <a:r>
              <a:rPr lang="en-US" altLang="en-US" dirty="0"/>
              <a:t> </a:t>
            </a:r>
            <a:r>
              <a:rPr lang="en-US" altLang="en-US" dirty="0" err="1"/>
              <a:t>dokumen</a:t>
            </a:r>
            <a:r>
              <a:rPr lang="en-US" altLang="en-US" dirty="0"/>
              <a:t> HTML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luas</a:t>
            </a:r>
            <a:r>
              <a:rPr lang="en-US" altLang="en-US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JavaScript </a:t>
            </a:r>
            <a:r>
              <a:rPr lang="en-US" altLang="en-US" sz="2800" dirty="0" err="1"/>
              <a:t>memungkinkan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memvalidasi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masukan-masukan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formulir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sebelum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dikirim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</a:t>
            </a:r>
            <a:r>
              <a:rPr lang="en-US" altLang="en-US" sz="2800" dirty="0"/>
              <a:t> server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JavaScript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mengimplementasi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permainan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interaktif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355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75883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jQuery</a:t>
            </a:r>
            <a:r>
              <a:rPr lang="en-US" dirty="0" smtClean="0"/>
              <a:t> Usage Example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867400" y="2149475"/>
            <a:ext cx="2590800" cy="2193925"/>
          </a:xfrm>
          <a:prstGeom prst="rect">
            <a:avLst/>
          </a:prstGeom>
          <a:solidFill>
            <a:srgbClr val="0000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&lt;div&gt;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  <a:b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    Some text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  <a:b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&lt;div style=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display:none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  More text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  <a:endParaRPr lang="en-US" altLang="ja-JP" sz="1000" u="sng" smtClean="0">
              <a:solidFill>
                <a:schemeClr val="bg1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2149475"/>
            <a:ext cx="2362200" cy="2193925"/>
          </a:xfrm>
          <a:prstGeom prst="rect">
            <a:avLst/>
          </a:prstGeom>
          <a:solidFill>
            <a:srgbClr val="0000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&lt;div&gt;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dirty="0" smtClean="0">
                <a:solidFill>
                  <a:schemeClr val="bg1"/>
                </a:solidFill>
              </a:rPr>
              <a:t>“</a:t>
            </a:r>
            <a:r>
              <a:rPr lang="en-US" altLang="ja-JP" sz="1000" dirty="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dirty="0" smtClean="0">
                <a:solidFill>
                  <a:schemeClr val="bg1"/>
                </a:solidFill>
              </a:rPr>
              <a:t>”</a:t>
            </a:r>
            <a:r>
              <a:rPr lang="en-US" altLang="ja-JP" sz="1000" dirty="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  <a:br>
              <a:rPr lang="en-US" altLang="ja-JP" sz="1000" dirty="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ja-JP" sz="1000" dirty="0" smtClean="0">
                <a:solidFill>
                  <a:schemeClr val="bg1"/>
                </a:solidFill>
                <a:latin typeface="Courier New" pitchFamily="49" charset="0"/>
              </a:rPr>
              <a:t>    Some text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  <a:b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&lt;div style=</a:t>
            </a:r>
            <a:r>
              <a:rPr lang="ja-JP" altLang="en-US" sz="1000" dirty="0" smtClean="0">
                <a:solidFill>
                  <a:schemeClr val="bg1"/>
                </a:solidFill>
              </a:rPr>
              <a:t>“</a:t>
            </a:r>
            <a:r>
              <a:rPr lang="en-US" altLang="ja-JP" sz="1000" dirty="0" err="1" smtClean="0">
                <a:solidFill>
                  <a:schemeClr val="bg1"/>
                </a:solidFill>
                <a:latin typeface="Courier New" pitchFamily="49" charset="0"/>
              </a:rPr>
              <a:t>display:none</a:t>
            </a:r>
            <a:r>
              <a:rPr lang="ja-JP" altLang="en-US" sz="1000" dirty="0" smtClean="0">
                <a:solidFill>
                  <a:schemeClr val="bg1"/>
                </a:solidFill>
              </a:rPr>
              <a:t>”</a:t>
            </a:r>
            <a:r>
              <a:rPr lang="en-US" altLang="ja-JP" sz="1000" dirty="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  &lt;span&gt;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    More text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dirty="0" smtClean="0">
                <a:solidFill>
                  <a:schemeClr val="bg1"/>
                </a:solidFill>
              </a:rPr>
              <a:t>“</a:t>
            </a:r>
            <a:r>
              <a:rPr lang="en-US" altLang="ja-JP" sz="1000" dirty="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dirty="0" smtClean="0">
                <a:solidFill>
                  <a:schemeClr val="bg1"/>
                </a:solidFill>
              </a:rPr>
              <a:t>”</a:t>
            </a:r>
            <a:r>
              <a:rPr lang="en-US" altLang="ja-JP" sz="1000" dirty="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    Goodbye cruel world.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00400" y="2149475"/>
            <a:ext cx="2590800" cy="2193925"/>
          </a:xfrm>
          <a:prstGeom prst="rect">
            <a:avLst/>
          </a:prstGeom>
          <a:solidFill>
            <a:srgbClr val="0000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&lt;div&gt;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  <a:b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    Some text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  <a:b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&lt;div style=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display:none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  More text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  Goodbye cruel world.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2000" y="1447800"/>
            <a:ext cx="7696200" cy="593725"/>
          </a:xfrm>
          <a:prstGeom prst="rect">
            <a:avLst/>
          </a:prstGeom>
          <a:solidFill>
            <a:srgbClr val="0000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400" dirty="0" smtClean="0">
                <a:solidFill>
                  <a:schemeClr val="bg1"/>
                </a:solidFill>
                <a:latin typeface="Courier New" pitchFamily="49" charset="0"/>
              </a:rPr>
              <a:t>$(</a:t>
            </a:r>
            <a:r>
              <a:rPr lang="ja-JP" altLang="en-US" sz="1400" dirty="0" smtClean="0">
                <a:solidFill>
                  <a:schemeClr val="bg1"/>
                </a:solidFill>
              </a:rPr>
              <a:t>“</a:t>
            </a:r>
            <a:r>
              <a:rPr lang="en-US" altLang="ja-JP" sz="1400" dirty="0" err="1" smtClean="0">
                <a:solidFill>
                  <a:schemeClr val="bg1"/>
                </a:solidFill>
                <a:latin typeface="Courier New" pitchFamily="49" charset="0"/>
              </a:rPr>
              <a:t>div:hidden</a:t>
            </a:r>
            <a:r>
              <a:rPr lang="ja-JP" altLang="en-US" sz="1400" dirty="0" smtClean="0">
                <a:solidFill>
                  <a:schemeClr val="bg1"/>
                </a:solidFill>
              </a:rPr>
              <a:t>”</a:t>
            </a:r>
            <a:r>
              <a:rPr lang="en-US" altLang="ja-JP" sz="1400" dirty="0" smtClean="0">
                <a:solidFill>
                  <a:schemeClr val="bg1"/>
                </a:solidFill>
                <a:latin typeface="Courier New" pitchFamily="49" charset="0"/>
              </a:rPr>
              <a:t>).find(</a:t>
            </a:r>
            <a:r>
              <a:rPr lang="ja-JP" altLang="en-US" sz="1400" dirty="0" smtClean="0">
                <a:solidFill>
                  <a:schemeClr val="bg1"/>
                </a:solidFill>
              </a:rPr>
              <a:t>“</a:t>
            </a:r>
            <a:r>
              <a:rPr lang="en-US" altLang="ja-JP" sz="1400" dirty="0" smtClean="0">
                <a:solidFill>
                  <a:schemeClr val="bg1"/>
                </a:solidFill>
                <a:latin typeface="Courier New" pitchFamily="49" charset="0"/>
              </a:rPr>
              <a:t>.foo</a:t>
            </a:r>
            <a:r>
              <a:rPr lang="ja-JP" altLang="en-US" sz="1400" dirty="0" smtClean="0">
                <a:solidFill>
                  <a:schemeClr val="bg1"/>
                </a:solidFill>
              </a:rPr>
              <a:t>”</a:t>
            </a:r>
            <a:r>
              <a:rPr lang="en-US" altLang="ja-JP" sz="1400" dirty="0" smtClean="0">
                <a:solidFill>
                  <a:schemeClr val="bg1"/>
                </a:solidFill>
                <a:latin typeface="Courier New" pitchFamily="49" charset="0"/>
              </a:rPr>
              <a:t>).empty().text(</a:t>
            </a:r>
            <a:r>
              <a:rPr lang="ja-JP" altLang="en-US" sz="1400" dirty="0" smtClean="0">
                <a:solidFill>
                  <a:schemeClr val="bg1"/>
                </a:solidFill>
              </a:rPr>
              <a:t>“</a:t>
            </a:r>
            <a:r>
              <a:rPr lang="en-US" altLang="ja-JP" sz="1400" dirty="0" smtClean="0">
                <a:solidFill>
                  <a:schemeClr val="bg1"/>
                </a:solidFill>
                <a:latin typeface="Courier New" pitchFamily="49" charset="0"/>
              </a:rPr>
              <a:t>Changed</a:t>
            </a:r>
            <a:r>
              <a:rPr lang="ja-JP" altLang="en-US" sz="1400" dirty="0" smtClean="0">
                <a:solidFill>
                  <a:schemeClr val="bg1"/>
                </a:solidFill>
              </a:rPr>
              <a:t>”</a:t>
            </a:r>
            <a:r>
              <a:rPr lang="en-US" altLang="ja-JP" sz="1400" dirty="0" smtClean="0">
                <a:solidFill>
                  <a:schemeClr val="bg1"/>
                </a:solidFill>
                <a:latin typeface="Courier New" pitchFamily="49" charset="0"/>
              </a:rPr>
              <a:t>).end().show();</a:t>
            </a:r>
            <a:endParaRPr lang="en-US" altLang="en-US" sz="1400" dirty="0" smtClean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867400" y="4419600"/>
            <a:ext cx="2590800" cy="2193925"/>
          </a:xfrm>
          <a:prstGeom prst="rect">
            <a:avLst/>
          </a:prstGeom>
          <a:solidFill>
            <a:srgbClr val="0000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&lt;div&gt;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  <a:b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    Some text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  <a:b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&lt;div </a:t>
            </a:r>
            <a:r>
              <a:rPr lang="en-US" altLang="en-US" sz="1000" u="sng" smtClean="0">
                <a:solidFill>
                  <a:schemeClr val="bg1"/>
                </a:solidFill>
                <a:latin typeface="Courier New" pitchFamily="49" charset="0"/>
              </a:rPr>
              <a:t>style=</a:t>
            </a:r>
            <a:r>
              <a:rPr lang="ja-JP" altLang="en-US" sz="1000" u="sng" smtClean="0">
                <a:solidFill>
                  <a:schemeClr val="bg1"/>
                </a:solidFill>
              </a:rPr>
              <a:t>“</a:t>
            </a:r>
            <a:r>
              <a:rPr lang="en-US" altLang="ja-JP" sz="1000" u="sng" smtClean="0">
                <a:solidFill>
                  <a:schemeClr val="bg1"/>
                </a:solidFill>
                <a:latin typeface="Courier New" pitchFamily="49" charset="0"/>
              </a:rPr>
              <a:t>display:block</a:t>
            </a:r>
            <a:r>
              <a:rPr lang="ja-JP" altLang="en-US" sz="1000" u="sng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  More text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  Changed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62000" y="4419600"/>
            <a:ext cx="2362200" cy="2193925"/>
          </a:xfrm>
          <a:prstGeom prst="rect">
            <a:avLst/>
          </a:prstGeom>
          <a:solidFill>
            <a:srgbClr val="0000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&lt;div&gt;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  <a:b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    Some text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  <a:b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&lt;div style=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display:none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  More text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  </a:t>
            </a:r>
            <a:r>
              <a:rPr lang="en-US" altLang="en-US" sz="1000" u="sng" smtClean="0">
                <a:solidFill>
                  <a:schemeClr val="bg1"/>
                </a:solidFill>
                <a:latin typeface="Courier New" pitchFamily="49" charset="0"/>
              </a:rPr>
              <a:t>Changed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1000" smtClean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200400" y="4419600"/>
            <a:ext cx="2590800" cy="2193925"/>
          </a:xfrm>
          <a:prstGeom prst="rect">
            <a:avLst/>
          </a:prstGeom>
          <a:solidFill>
            <a:srgbClr val="000000"/>
          </a:solidFill>
          <a:ln w="1587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&lt;div&gt;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  <a:b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    Some text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  <a:b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</a:b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&lt;div style=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display:none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  More text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&lt;span class=</a:t>
            </a:r>
            <a:r>
              <a:rPr lang="ja-JP" altLang="en-US" sz="1000" smtClean="0">
                <a:solidFill>
                  <a:schemeClr val="bg1"/>
                </a:solidFill>
              </a:rPr>
              <a:t>“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foo</a:t>
            </a:r>
            <a:r>
              <a:rPr lang="ja-JP" altLang="en-US" sz="1000" smtClean="0">
                <a:solidFill>
                  <a:schemeClr val="bg1"/>
                </a:solidFill>
              </a:rPr>
              <a:t>”</a:t>
            </a:r>
            <a:r>
              <a:rPr lang="en-US" altLang="ja-JP" sz="1000" smtClean="0">
                <a:solidFill>
                  <a:schemeClr val="bg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  Changed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  &lt;/span&gt;</a:t>
            </a:r>
          </a:p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Courier New" pitchFamily="49" charset="0"/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29524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jQuery &amp; AJAX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jQuery has a series of functions which provide a common interface for AJAX, no matter what browser you are using.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Most of the upper level AJAX functions have a common layout: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$.func(url[,params][,callback]), [ ] optional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url: string representing server target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params: names and values to send to server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callback: function executed on successful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876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jQuery</a:t>
            </a:r>
            <a:r>
              <a:rPr lang="en-US" dirty="0" smtClean="0"/>
              <a:t> AJAX Functions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$.func(url[,params][,callback])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$.get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$.getJSON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$.getIfModified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$.getScript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$.post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$(selector), inject HTML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load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loadIfModified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$(selector), ajaxSetup alts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ajaxComplete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ajaxError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ajaxSend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ajaxStart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ajaxStop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ajaxSuccess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$.ajax, $.ajaxSetup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async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beforeSend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complete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contentType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dataType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error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global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ifModified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processData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success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timeout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33480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jQuery</a:t>
            </a:r>
            <a:r>
              <a:rPr lang="en-US" dirty="0" smtClean="0"/>
              <a:t> AJAX Example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  <a:noFill/>
          <a:ln w="12700" cap="flat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&lt;html&gt;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&lt;head&gt;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&lt;title&gt;AJAX Demo&lt;/title&gt;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&lt;script type=</a:t>
            </a:r>
            <a:r>
              <a:rPr lang="ja-JP" altLang="en-US" sz="900" smtClean="0"/>
              <a:t>“</a:t>
            </a:r>
            <a:r>
              <a:rPr lang="en-US" altLang="ja-JP" sz="900" smtClean="0">
                <a:latin typeface="Courier New" pitchFamily="49" charset="0"/>
              </a:rPr>
              <a:t>text/javascript</a:t>
            </a:r>
            <a:r>
              <a:rPr lang="ja-JP" altLang="en-US" sz="900" smtClean="0"/>
              <a:t>”</a:t>
            </a:r>
            <a:r>
              <a:rPr lang="en-US" altLang="ja-JP" sz="900" smtClean="0">
                <a:latin typeface="Courier New" pitchFamily="49" charset="0"/>
              </a:rPr>
              <a:t> src=</a:t>
            </a:r>
            <a:r>
              <a:rPr lang="ja-JP" altLang="en-US" sz="900" smtClean="0"/>
              <a:t>“</a:t>
            </a:r>
            <a:r>
              <a:rPr lang="en-US" altLang="ja-JP" sz="900" smtClean="0">
                <a:latin typeface="Courier New" pitchFamily="49" charset="0"/>
              </a:rPr>
              <a:t>jquery.js</a:t>
            </a:r>
            <a:r>
              <a:rPr lang="ja-JP" altLang="en-US" sz="900" smtClean="0"/>
              <a:t>”</a:t>
            </a:r>
            <a:r>
              <a:rPr lang="en-US" altLang="ja-JP" sz="900" smtClean="0">
                <a:latin typeface="Courier New" pitchFamily="49" charset="0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&lt;/script&gt;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&lt;script type=</a:t>
            </a:r>
            <a:r>
              <a:rPr lang="ja-JP" altLang="en-US" sz="900" smtClean="0"/>
              <a:t>“</a:t>
            </a:r>
            <a:r>
              <a:rPr lang="en-US" altLang="ja-JP" sz="900" smtClean="0">
                <a:latin typeface="Courier New" pitchFamily="49" charset="0"/>
              </a:rPr>
              <a:t>text/javascript</a:t>
            </a:r>
            <a:r>
              <a:rPr lang="ja-JP" altLang="en-US" sz="900" smtClean="0"/>
              <a:t>”</a:t>
            </a:r>
            <a:r>
              <a:rPr lang="en-US" altLang="ja-JP" sz="900" smtClean="0">
                <a:latin typeface="Courier New" pitchFamily="49" charset="0"/>
              </a:rPr>
              <a:t>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var cnt = 0;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chemeClr val="accent2"/>
                </a:solidFill>
                <a:latin typeface="Courier New" pitchFamily="49" charset="0"/>
              </a:rPr>
              <a:t>$(function(){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chemeClr val="folHlink"/>
                </a:solidFill>
                <a:latin typeface="Courier New" pitchFamily="49" charset="0"/>
              </a:rPr>
              <a:t>  $.ajaxSettings({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chemeClr val="folHlink"/>
                </a:solidFill>
                <a:latin typeface="Courier New" pitchFamily="49" charset="0"/>
              </a:rPr>
              <a:t>    error:function(){alert(</a:t>
            </a:r>
            <a:r>
              <a:rPr lang="ja-JP" altLang="en-US" sz="900" smtClean="0">
                <a:solidFill>
                  <a:schemeClr val="folHlink"/>
                </a:solidFill>
              </a:rPr>
              <a:t>“</a:t>
            </a:r>
            <a:r>
              <a:rPr lang="en-US" altLang="ja-JP" sz="900" smtClean="0">
                <a:solidFill>
                  <a:schemeClr val="folHlink"/>
                </a:solidFill>
                <a:latin typeface="Courier New" pitchFamily="49" charset="0"/>
              </a:rPr>
              <a:t>Communication error!</a:t>
            </a:r>
            <a:r>
              <a:rPr lang="ja-JP" altLang="en-US" sz="900" smtClean="0">
                <a:solidFill>
                  <a:schemeClr val="folHlink"/>
                </a:solidFill>
              </a:rPr>
              <a:t>”</a:t>
            </a:r>
            <a:r>
              <a:rPr lang="en-US" altLang="ja-JP" sz="900" smtClean="0">
                <a:solidFill>
                  <a:schemeClr val="folHlink"/>
                </a:solidFill>
                <a:latin typeface="Courier New" pitchFamily="49" charset="0"/>
              </a:rPr>
              <a:t>);}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chemeClr val="folHlink"/>
                </a:solidFill>
                <a:latin typeface="Courier New" pitchFamily="49" charset="0"/>
              </a:rPr>
              <a:t>  });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chemeClr val="folHlink"/>
                </a:solidFill>
                <a:latin typeface="Courier New" pitchFamily="49" charset="0"/>
              </a:rPr>
              <a:t>  $(</a:t>
            </a:r>
            <a:r>
              <a:rPr lang="ja-JP" altLang="en-US" sz="900" smtClean="0">
                <a:solidFill>
                  <a:schemeClr val="folHlink"/>
                </a:solidFill>
              </a:rPr>
              <a:t>“</a:t>
            </a:r>
            <a:r>
              <a:rPr lang="en-US" altLang="ja-JP" sz="900" smtClean="0">
                <a:solidFill>
                  <a:schemeClr val="folHlink"/>
                </a:solidFill>
                <a:latin typeface="Courier New" pitchFamily="49" charset="0"/>
              </a:rPr>
              <a:t>:button</a:t>
            </a:r>
            <a:r>
              <a:rPr lang="ja-JP" altLang="en-US" sz="900" smtClean="0">
                <a:solidFill>
                  <a:schemeClr val="folHlink"/>
                </a:solidFill>
              </a:rPr>
              <a:t>”</a:t>
            </a:r>
            <a:r>
              <a:rPr lang="en-US" altLang="ja-JP" sz="900" smtClean="0">
                <a:solidFill>
                  <a:schemeClr val="folHlink"/>
                </a:solidFill>
                <a:latin typeface="Courier New" pitchFamily="49" charset="0"/>
              </a:rPr>
              <a:t>).click(function(){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chemeClr val="folHlink"/>
                </a:solidFill>
                <a:latin typeface="Courier New" pitchFamily="49" charset="0"/>
              </a:rPr>
              <a:t>    </a:t>
            </a:r>
            <a:r>
              <a:rPr lang="en-US" altLang="en-US" sz="900" smtClean="0">
                <a:solidFill>
                  <a:srgbClr val="FF3300"/>
                </a:solidFill>
                <a:latin typeface="Courier New" pitchFamily="49" charset="0"/>
              </a:rPr>
              <a:t>var input = {in:$(</a:t>
            </a:r>
            <a:r>
              <a:rPr lang="ja-JP" altLang="en-US" sz="900" smtClean="0">
                <a:solidFill>
                  <a:srgbClr val="FF3300"/>
                </a:solidFill>
              </a:rPr>
              <a:t>“</a:t>
            </a:r>
            <a:r>
              <a:rPr lang="en-US" altLang="ja-JP" sz="900" smtClean="0">
                <a:solidFill>
                  <a:srgbClr val="FF3300"/>
                </a:solidFill>
                <a:latin typeface="Courier New" pitchFamily="49" charset="0"/>
              </a:rPr>
              <a:t>:textbox</a:t>
            </a:r>
            <a:r>
              <a:rPr lang="ja-JP" altLang="en-US" sz="900" smtClean="0">
                <a:solidFill>
                  <a:srgbClr val="FF3300"/>
                </a:solidFill>
              </a:rPr>
              <a:t>”</a:t>
            </a:r>
            <a:r>
              <a:rPr lang="en-US" altLang="ja-JP" sz="900" smtClean="0">
                <a:solidFill>
                  <a:srgbClr val="FF3300"/>
                </a:solidFill>
                <a:latin typeface="Courier New" pitchFamily="49" charset="0"/>
              </a:rPr>
              <a:t>).val(),count:cnt};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chemeClr val="folHlink"/>
                </a:solidFill>
                <a:latin typeface="Courier New" pitchFamily="49" charset="0"/>
              </a:rPr>
              <a:t>    </a:t>
            </a:r>
            <a:r>
              <a:rPr lang="en-US" altLang="en-US" sz="900" smtClean="0">
                <a:solidFill>
                  <a:srgbClr val="FF3300"/>
                </a:solidFill>
                <a:latin typeface="Courier New" pitchFamily="49" charset="0"/>
              </a:rPr>
              <a:t>$.getJSON(</a:t>
            </a:r>
            <a:r>
              <a:rPr lang="ja-JP" altLang="en-US" sz="900" smtClean="0">
                <a:solidFill>
                  <a:srgbClr val="FF3300"/>
                </a:solidFill>
              </a:rPr>
              <a:t>“</a:t>
            </a:r>
            <a:r>
              <a:rPr lang="en-US" altLang="ja-JP" sz="900" smtClean="0">
                <a:solidFill>
                  <a:srgbClr val="FF3300"/>
                </a:solidFill>
                <a:latin typeface="Courier New" pitchFamily="49" charset="0"/>
              </a:rPr>
              <a:t>ajax.php</a:t>
            </a:r>
            <a:r>
              <a:rPr lang="ja-JP" altLang="en-US" sz="900" smtClean="0">
                <a:solidFill>
                  <a:srgbClr val="FF3300"/>
                </a:solidFill>
              </a:rPr>
              <a:t>”</a:t>
            </a:r>
            <a:r>
              <a:rPr lang="en-US" altLang="ja-JP" sz="900" smtClean="0">
                <a:solidFill>
                  <a:srgbClr val="FF3300"/>
                </a:solidFill>
                <a:latin typeface="Courier New" pitchFamily="49" charset="0"/>
              </a:rPr>
              <a:t>,input,function(json){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rgbClr val="FF3300"/>
                </a:solidFill>
                <a:latin typeface="Courier New" pitchFamily="49" charset="0"/>
              </a:rPr>
              <a:t>      cnt = json.cnt;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rgbClr val="FF3300"/>
                </a:solidFill>
                <a:latin typeface="Courier New" pitchFamily="49" charset="0"/>
              </a:rPr>
              <a:t>      $(</a:t>
            </a:r>
            <a:r>
              <a:rPr lang="ja-JP" altLang="en-US" sz="900" smtClean="0">
                <a:solidFill>
                  <a:srgbClr val="FF3300"/>
                </a:solidFill>
              </a:rPr>
              <a:t>“</a:t>
            </a:r>
            <a:r>
              <a:rPr lang="en-US" altLang="ja-JP" sz="900" smtClean="0">
                <a:solidFill>
                  <a:srgbClr val="FF3300"/>
                </a:solidFill>
                <a:latin typeface="Courier New" pitchFamily="49" charset="0"/>
              </a:rPr>
              <a:t>.cnt</a:t>
            </a:r>
            <a:r>
              <a:rPr lang="ja-JP" altLang="en-US" sz="900" smtClean="0">
                <a:solidFill>
                  <a:srgbClr val="FF3300"/>
                </a:solidFill>
              </a:rPr>
              <a:t>”</a:t>
            </a:r>
            <a:r>
              <a:rPr lang="en-US" altLang="ja-JP" sz="900" smtClean="0">
                <a:solidFill>
                  <a:srgbClr val="FF3300"/>
                </a:solidFill>
                <a:latin typeface="Courier New" pitchFamily="49" charset="0"/>
              </a:rPr>
              <a:t>).text(cnt)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rgbClr val="FF3300"/>
                </a:solidFill>
                <a:latin typeface="Courier New" pitchFamily="49" charset="0"/>
              </a:rPr>
              <a:t>      $(</a:t>
            </a:r>
            <a:r>
              <a:rPr lang="ja-JP" altLang="en-US" sz="900" smtClean="0">
                <a:solidFill>
                  <a:srgbClr val="FF3300"/>
                </a:solidFill>
              </a:rPr>
              <a:t>“</a:t>
            </a:r>
            <a:r>
              <a:rPr lang="en-US" altLang="ja-JP" sz="900" smtClean="0">
                <a:solidFill>
                  <a:srgbClr val="FF3300"/>
                </a:solidFill>
                <a:latin typeface="Courier New" pitchFamily="49" charset="0"/>
              </a:rPr>
              <a:t>.msg</a:t>
            </a:r>
            <a:r>
              <a:rPr lang="ja-JP" altLang="en-US" sz="900" smtClean="0">
                <a:solidFill>
                  <a:srgbClr val="FF3300"/>
                </a:solidFill>
              </a:rPr>
              <a:t>”</a:t>
            </a:r>
            <a:r>
              <a:rPr lang="en-US" altLang="ja-JP" sz="900" smtClean="0">
                <a:solidFill>
                  <a:srgbClr val="FF3300"/>
                </a:solidFill>
                <a:latin typeface="Courier New" pitchFamily="49" charset="0"/>
              </a:rPr>
              <a:t>).text(json.out);  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rgbClr val="FF3300"/>
                </a:solidFill>
                <a:latin typeface="Courier New" pitchFamily="49" charset="0"/>
              </a:rPr>
              <a:t>    });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chemeClr val="folHlink"/>
                </a:solidFill>
                <a:latin typeface="Courier New" pitchFamily="49" charset="0"/>
              </a:rPr>
              <a:t>  });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solidFill>
                  <a:schemeClr val="accent2"/>
                </a:solidFill>
                <a:latin typeface="Courier New" pitchFamily="49" charset="0"/>
              </a:rPr>
              <a:t>});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&lt;/script&gt;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&lt;/head&gt;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&lt;body&gt;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&lt;p&gt;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  Input: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  &lt;input type=</a:t>
            </a:r>
            <a:r>
              <a:rPr lang="ja-JP" altLang="en-US" sz="900" smtClean="0"/>
              <a:t>“</a:t>
            </a:r>
            <a:r>
              <a:rPr lang="en-US" altLang="ja-JP" sz="900" smtClean="0">
                <a:latin typeface="Courier New" pitchFamily="49" charset="0"/>
              </a:rPr>
              <a:t>textbox</a:t>
            </a:r>
            <a:r>
              <a:rPr lang="ja-JP" altLang="en-US" sz="900" smtClean="0"/>
              <a:t>”</a:t>
            </a:r>
            <a:r>
              <a:rPr lang="en-US" altLang="ja-JP" sz="900" smtClean="0">
                <a:latin typeface="Courier New" pitchFamily="49" charset="0"/>
              </a:rPr>
              <a:t>/&gt;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  &lt;input type=</a:t>
            </a:r>
            <a:r>
              <a:rPr lang="ja-JP" altLang="en-US" sz="900" smtClean="0"/>
              <a:t>“</a:t>
            </a:r>
            <a:r>
              <a:rPr lang="en-US" altLang="ja-JP" sz="900" smtClean="0">
                <a:latin typeface="Courier New" pitchFamily="49" charset="0"/>
              </a:rPr>
              <a:t>button</a:t>
            </a:r>
            <a:r>
              <a:rPr lang="ja-JP" altLang="en-US" sz="900" smtClean="0"/>
              <a:t>”</a:t>
            </a:r>
            <a:r>
              <a:rPr lang="en-US" altLang="ja-JP" sz="900" smtClean="0">
                <a:latin typeface="Courier New" pitchFamily="49" charset="0"/>
              </a:rPr>
              <a:t> value=</a:t>
            </a:r>
            <a:r>
              <a:rPr lang="ja-JP" altLang="en-US" sz="900" smtClean="0"/>
              <a:t>“</a:t>
            </a:r>
            <a:r>
              <a:rPr lang="en-US" altLang="ja-JP" sz="900" smtClean="0">
                <a:latin typeface="Courier New" pitchFamily="49" charset="0"/>
              </a:rPr>
              <a:t>Send</a:t>
            </a:r>
            <a:r>
              <a:rPr lang="ja-JP" altLang="en-US" sz="900" smtClean="0"/>
              <a:t>”</a:t>
            </a:r>
            <a:r>
              <a:rPr lang="en-US" altLang="ja-JP" sz="900" smtClean="0">
                <a:latin typeface="Courier New" pitchFamily="49" charset="0"/>
              </a:rPr>
              <a:t>/&gt;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  Output #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  &lt;span class=</a:t>
            </a:r>
            <a:r>
              <a:rPr lang="ja-JP" altLang="en-US" sz="900" smtClean="0"/>
              <a:t>“</a:t>
            </a:r>
            <a:r>
              <a:rPr lang="en-US" altLang="ja-JP" sz="900" smtClean="0">
                <a:latin typeface="Courier New" pitchFamily="49" charset="0"/>
              </a:rPr>
              <a:t>cnt</a:t>
            </a:r>
            <a:r>
              <a:rPr lang="ja-JP" altLang="en-US" sz="900" smtClean="0"/>
              <a:t>”</a:t>
            </a:r>
            <a:r>
              <a:rPr lang="en-US" altLang="ja-JP" sz="900" smtClean="0">
                <a:latin typeface="Courier New" pitchFamily="49" charset="0"/>
              </a:rPr>
              <a:t>&gt;&lt;/span&gt;: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  &lt;span class=</a:t>
            </a:r>
            <a:r>
              <a:rPr lang="ja-JP" altLang="en-US" sz="900" smtClean="0"/>
              <a:t>“</a:t>
            </a:r>
            <a:r>
              <a:rPr lang="en-US" altLang="ja-JP" sz="900" smtClean="0">
                <a:latin typeface="Courier New" pitchFamily="49" charset="0"/>
              </a:rPr>
              <a:t>msg</a:t>
            </a:r>
            <a:r>
              <a:rPr lang="ja-JP" altLang="en-US" sz="900" smtClean="0"/>
              <a:t>”</a:t>
            </a:r>
            <a:r>
              <a:rPr lang="en-US" altLang="ja-JP" sz="900" smtClean="0">
                <a:latin typeface="Courier New" pitchFamily="49" charset="0"/>
              </a:rPr>
              <a:t>&gt;&lt;/span&gt;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&lt;/p&gt;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&lt;/body&gt;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smtClean="0">
                <a:latin typeface="Courier New" pitchFamily="49" charset="0"/>
              </a:rPr>
              <a:t>&lt;/html&gt;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900" smtClean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900" smtClean="0">
              <a:latin typeface="Courier New" pitchFamily="49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  <a:noFill/>
          <a:ln w="12700" cap="flat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&lt;?</a:t>
            </a:r>
            <a:r>
              <a:rPr lang="en-US" altLang="en-US" sz="900" dirty="0" err="1" smtClean="0">
                <a:latin typeface="Courier New" pitchFamily="49" charset="0"/>
              </a:rPr>
              <a:t>php</a:t>
            </a:r>
            <a:endParaRPr lang="en-US" altLang="en-US" sz="900" dirty="0" smtClean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$output = </a:t>
            </a:r>
            <a:r>
              <a:rPr lang="ja-JP" altLang="en-US" sz="900" dirty="0" smtClean="0"/>
              <a:t>‘’</a:t>
            </a:r>
            <a:r>
              <a:rPr lang="en-US" altLang="ja-JP" sz="900" dirty="0" smtClean="0">
                <a:latin typeface="Courier New" pitchFamily="49" charset="0"/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900" dirty="0" smtClean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switch($_REQUEST[</a:t>
            </a:r>
            <a:r>
              <a:rPr lang="ja-JP" altLang="en-US" sz="900" dirty="0" smtClean="0"/>
              <a:t>‘</a:t>
            </a:r>
            <a:r>
              <a:rPr lang="en-US" altLang="ja-JP" sz="900" dirty="0" smtClean="0">
                <a:latin typeface="Courier New" pitchFamily="49" charset="0"/>
              </a:rPr>
              <a:t>in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]) {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case </a:t>
            </a:r>
            <a:r>
              <a:rPr lang="ja-JP" altLang="en-US" sz="900" dirty="0" smtClean="0"/>
              <a:t>‘</a:t>
            </a:r>
            <a:r>
              <a:rPr lang="en-US" altLang="ja-JP" sz="900" dirty="0" smtClean="0">
                <a:latin typeface="Courier New" pitchFamily="49" charset="0"/>
              </a:rPr>
              <a:t>hello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  $output = </a:t>
            </a:r>
            <a:r>
              <a:rPr lang="ja-JP" altLang="en-US" sz="900" dirty="0" smtClean="0"/>
              <a:t>‘</a:t>
            </a:r>
            <a:r>
              <a:rPr lang="en-US" altLang="ja-JP" sz="900" dirty="0" smtClean="0">
                <a:latin typeface="Courier New" pitchFamily="49" charset="0"/>
              </a:rPr>
              <a:t>Hello back.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  break;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case </a:t>
            </a:r>
            <a:r>
              <a:rPr lang="ja-JP" altLang="en-US" sz="900" dirty="0" smtClean="0"/>
              <a:t>‘</a:t>
            </a:r>
            <a:r>
              <a:rPr lang="en-US" altLang="ja-JP" sz="900" dirty="0" smtClean="0">
                <a:latin typeface="Courier New" pitchFamily="49" charset="0"/>
              </a:rPr>
              <a:t>foo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  $output = </a:t>
            </a:r>
            <a:r>
              <a:rPr lang="ja-JP" altLang="en-US" sz="900" dirty="0" smtClean="0"/>
              <a:t>‘</a:t>
            </a:r>
            <a:r>
              <a:rPr lang="en-US" altLang="ja-JP" sz="900" dirty="0" smtClean="0">
                <a:latin typeface="Courier New" pitchFamily="49" charset="0"/>
              </a:rPr>
              <a:t>Foo you, too.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  break;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case </a:t>
            </a:r>
            <a:r>
              <a:rPr lang="ja-JP" altLang="en-US" sz="900" dirty="0" smtClean="0"/>
              <a:t>‘</a:t>
            </a:r>
            <a:r>
              <a:rPr lang="en-US" altLang="ja-JP" sz="900" dirty="0" smtClean="0">
                <a:latin typeface="Courier New" pitchFamily="49" charset="0"/>
              </a:rPr>
              <a:t>bar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  $output = </a:t>
            </a:r>
            <a:r>
              <a:rPr lang="ja-JP" altLang="en-US" sz="900" dirty="0" smtClean="0"/>
              <a:t>‘</a:t>
            </a:r>
            <a:r>
              <a:rPr lang="en-US" altLang="ja-JP" sz="900" dirty="0" smtClean="0">
                <a:latin typeface="Courier New" pitchFamily="49" charset="0"/>
              </a:rPr>
              <a:t>Where Andy Capp can be found.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  break;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case </a:t>
            </a:r>
            <a:r>
              <a:rPr lang="ja-JP" altLang="en-US" sz="900" dirty="0" smtClean="0"/>
              <a:t>‘</a:t>
            </a:r>
            <a:r>
              <a:rPr lang="en-US" altLang="ja-JP" sz="900" dirty="0" err="1" smtClean="0">
                <a:latin typeface="Courier New" pitchFamily="49" charset="0"/>
              </a:rPr>
              <a:t>foobar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  $output = </a:t>
            </a:r>
            <a:r>
              <a:rPr lang="ja-JP" altLang="en-US" sz="900" dirty="0" smtClean="0"/>
              <a:t>‘</a:t>
            </a:r>
            <a:r>
              <a:rPr lang="en-US" altLang="ja-JP" sz="900" dirty="0" smtClean="0">
                <a:latin typeface="Courier New" pitchFamily="49" charset="0"/>
              </a:rPr>
              <a:t>This is German, right?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  break;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default: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  $output = </a:t>
            </a:r>
            <a:r>
              <a:rPr lang="ja-JP" altLang="en-US" sz="900" dirty="0" smtClean="0"/>
              <a:t>‘</a:t>
            </a:r>
            <a:r>
              <a:rPr lang="en-US" altLang="ja-JP" sz="900" dirty="0" smtClean="0">
                <a:latin typeface="Courier New" pitchFamily="49" charset="0"/>
              </a:rPr>
              <a:t>Unrecognized string.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}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900" dirty="0" smtClean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$count = $_REQUEST[</a:t>
            </a:r>
            <a:r>
              <a:rPr lang="ja-JP" altLang="en-US" sz="900" dirty="0" smtClean="0"/>
              <a:t>‘</a:t>
            </a:r>
            <a:r>
              <a:rPr lang="en-US" altLang="ja-JP" sz="900" dirty="0" smtClean="0">
                <a:latin typeface="Courier New" pitchFamily="49" charset="0"/>
              </a:rPr>
              <a:t>count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]+1;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900" dirty="0" smtClean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echo </a:t>
            </a:r>
            <a:r>
              <a:rPr lang="en-US" altLang="en-US" sz="900" dirty="0" err="1" smtClean="0">
                <a:latin typeface="Courier New" pitchFamily="49" charset="0"/>
              </a:rPr>
              <a:t>json_encode</a:t>
            </a:r>
            <a:r>
              <a:rPr lang="en-US" altLang="en-US" sz="900" dirty="0" smtClean="0">
                <a:latin typeface="Courier New" pitchFamily="49" charset="0"/>
              </a:rPr>
              <a:t>(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array(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  </a:t>
            </a:r>
            <a:r>
              <a:rPr lang="ja-JP" altLang="en-US" sz="900" dirty="0" smtClean="0"/>
              <a:t>‘</a:t>
            </a:r>
            <a:r>
              <a:rPr lang="en-US" altLang="ja-JP" sz="900" dirty="0" smtClean="0">
                <a:latin typeface="Courier New" pitchFamily="49" charset="0"/>
              </a:rPr>
              <a:t>out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 =&gt; $output,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  </a:t>
            </a:r>
            <a:r>
              <a:rPr lang="ja-JP" altLang="en-US" sz="900" dirty="0" smtClean="0"/>
              <a:t>‘</a:t>
            </a:r>
            <a:r>
              <a:rPr lang="en-US" altLang="ja-JP" sz="900" dirty="0" err="1" smtClean="0">
                <a:latin typeface="Courier New" pitchFamily="49" charset="0"/>
              </a:rPr>
              <a:t>cnt</a:t>
            </a:r>
            <a:r>
              <a:rPr lang="ja-JP" altLang="en-US" sz="900" dirty="0" smtClean="0"/>
              <a:t>’</a:t>
            </a:r>
            <a:r>
              <a:rPr lang="en-US" altLang="ja-JP" sz="900" dirty="0" smtClean="0">
                <a:latin typeface="Courier New" pitchFamily="49" charset="0"/>
              </a:rPr>
              <a:t> =&gt; $count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  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900" dirty="0" smtClean="0">
              <a:latin typeface="Courier New" pitchFamily="49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exit;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900" dirty="0" smtClean="0">
                <a:latin typeface="Courier New" pitchFamily="49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6665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jQuery Demos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demo</a:t>
            </a:r>
          </a:p>
          <a:p>
            <a:pPr eaLnBrk="1" hangingPunct="1"/>
            <a:r>
              <a:rPr lang="en-US" altLang="en-US" smtClean="0"/>
              <a:t>ajax demo</a:t>
            </a:r>
          </a:p>
          <a:p>
            <a:pPr eaLnBrk="1" hangingPunct="1"/>
            <a:r>
              <a:rPr lang="en-US" altLang="en-US" smtClean="0">
                <a:hlinkClick r:id="rId2"/>
              </a:rPr>
              <a:t>offer management </a:t>
            </a:r>
            <a:r>
              <a:rPr lang="en-US" altLang="en-US" smtClean="0"/>
              <a:t>(prototyping)</a:t>
            </a:r>
          </a:p>
          <a:p>
            <a:pPr eaLnBrk="1" hangingPunct="1"/>
            <a:r>
              <a:rPr lang="en-US" altLang="en-US" smtClean="0">
                <a:hlinkClick r:id="rId3"/>
              </a:rPr>
              <a:t>animation demo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51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jQuery Resources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Project website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>
                <a:hlinkClick r:id="rId2"/>
              </a:rPr>
              <a:t>http://www.jquery.com</a:t>
            </a: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Learning Center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>
                <a:hlinkClick r:id="rId3"/>
              </a:rPr>
              <a:t>http://docs.jquery.com/Tutorials</a:t>
            </a:r>
            <a:endParaRPr lang="en-US" altLang="en-US" sz="16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>
                <a:hlinkClick r:id="rId4"/>
              </a:rPr>
              <a:t>http://www.learningjquery.com/</a:t>
            </a:r>
            <a:endParaRPr lang="en-US" altLang="en-US" sz="16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>
                <a:hlinkClick r:id="rId5"/>
              </a:rPr>
              <a:t>http://15daysofjquery.com/</a:t>
            </a: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Support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>
                <a:hlinkClick r:id="rId6"/>
              </a:rPr>
              <a:t>http://docs.jquery.com/Discussion</a:t>
            </a:r>
            <a:endParaRPr lang="en-US" altLang="en-US" sz="16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>
                <a:hlinkClick r:id="rId7"/>
              </a:rPr>
              <a:t>http://www.nabble.com/JQuery-f15494.html</a:t>
            </a:r>
            <a:r>
              <a:rPr lang="en-US" altLang="en-US" sz="1600" smtClean="0"/>
              <a:t> mailing list archive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>
                <a:hlinkClick r:id="rId8"/>
              </a:rPr>
              <a:t>irc.freenode.net</a:t>
            </a:r>
            <a:r>
              <a:rPr lang="en-US" altLang="en-US" sz="1600" smtClean="0"/>
              <a:t> irc room: #jquery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Documentation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>
                <a:hlinkClick r:id="rId9"/>
              </a:rPr>
              <a:t>http://docs.jquery.com/Main_Page</a:t>
            </a:r>
            <a:endParaRPr lang="en-US" altLang="en-US" sz="16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>
                <a:hlinkClick r:id="rId10"/>
              </a:rPr>
              <a:t>http://www.visualjquery.com</a:t>
            </a:r>
            <a:endParaRPr lang="en-US" altLang="en-US" sz="160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>
                <a:hlinkClick r:id="rId11"/>
              </a:rPr>
              <a:t>http://jquery.bassistance.de/api-browser/</a:t>
            </a:r>
            <a:r>
              <a:rPr lang="en-US" altLang="en-US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jQuery Success Stories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smtClean="0">
                <a:hlinkClick r:id="rId12"/>
              </a:rPr>
              <a:t>http://docs.jquery.com/Sites_Using_jQuery</a:t>
            </a:r>
            <a:r>
              <a:rPr lang="en-US" altLang="en-US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6868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Deklarasi</a:t>
            </a:r>
            <a:r>
              <a:rPr lang="en-US" dirty="0" smtClean="0"/>
              <a:t>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3815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b="1" dirty="0" smtClean="0"/>
              <a:t>Internal : </a:t>
            </a:r>
          </a:p>
          <a:p>
            <a:pPr indent="-43815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b="1" dirty="0" smtClean="0"/>
              <a:t>&lt;</a:t>
            </a:r>
            <a:r>
              <a:rPr lang="en-US" b="1" dirty="0"/>
              <a:t>SCRIPT language="</a:t>
            </a:r>
            <a:r>
              <a:rPr lang="en-US" b="1" dirty="0" err="1"/>
              <a:t>Javascript</a:t>
            </a:r>
            <a:r>
              <a:rPr lang="en-US" b="1" dirty="0"/>
              <a:t>"&gt; </a:t>
            </a:r>
            <a:endParaRPr lang="id-ID" b="1" dirty="0"/>
          </a:p>
          <a:p>
            <a:pPr indent="-43815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id-ID" b="1" dirty="0"/>
              <a:t>		.......</a:t>
            </a:r>
            <a:endParaRPr lang="en-US" b="1" dirty="0"/>
          </a:p>
          <a:p>
            <a:pPr marL="996696" lvl="2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2800" b="1" dirty="0" err="1"/>
              <a:t>letakkan</a:t>
            </a:r>
            <a:r>
              <a:rPr lang="en-US" sz="2800" b="1" dirty="0"/>
              <a:t> script </a:t>
            </a:r>
            <a:r>
              <a:rPr lang="en-US" sz="2800" b="1" dirty="0" err="1"/>
              <a:t>anda</a:t>
            </a:r>
            <a:r>
              <a:rPr lang="en-US" sz="2800" b="1" dirty="0"/>
              <a:t> </a:t>
            </a:r>
            <a:r>
              <a:rPr lang="en-US" sz="2800" b="1" dirty="0" err="1"/>
              <a:t>disini</a:t>
            </a:r>
            <a:r>
              <a:rPr lang="en-US" sz="2800" b="1" dirty="0"/>
              <a:t> </a:t>
            </a:r>
            <a:endParaRPr lang="id-ID" sz="2800" b="1" dirty="0"/>
          </a:p>
          <a:p>
            <a:pPr marL="0" lvl="2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r>
              <a:rPr lang="en-US" sz="2800" b="1" dirty="0"/>
              <a:t>&lt;/SCRIPT</a:t>
            </a:r>
            <a:r>
              <a:rPr lang="en-US" sz="2800" b="1" dirty="0" smtClean="0"/>
              <a:t>&gt; </a:t>
            </a:r>
          </a:p>
          <a:p>
            <a:pPr marL="109693" indent="0">
              <a:buNone/>
            </a:pPr>
            <a:r>
              <a:rPr lang="en-US" b="1" dirty="0" err="1" smtClean="0"/>
              <a:t>Eksternal</a:t>
            </a:r>
            <a:r>
              <a:rPr lang="en-US" b="1" dirty="0" smtClean="0"/>
              <a:t> :</a:t>
            </a:r>
          </a:p>
          <a:p>
            <a:pPr marL="109693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&lt;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SCRIPT LANGUAGE="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Javascript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" SRC="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url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/file.js"&gt; &lt;/SCRIPT&gt;</a:t>
            </a:r>
          </a:p>
          <a:p>
            <a:pPr marL="10969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67140"/>
            <a:ext cx="8229600" cy="1066800"/>
          </a:xfrm>
        </p:spPr>
        <p:txBody>
          <a:bodyPr/>
          <a:lstStyle/>
          <a:p>
            <a:r>
              <a:rPr lang="en-US" dirty="0" smtClean="0"/>
              <a:t>On Click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72" y="1641205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 smtClean="0"/>
              <a:t>&lt;!DOCTYPE html&gt;</a:t>
            </a:r>
          </a:p>
          <a:p>
            <a:pPr marL="109693" indent="0">
              <a:buNone/>
            </a:pPr>
            <a:r>
              <a:rPr lang="en-US" sz="1600" b="1" dirty="0" smtClean="0"/>
              <a:t>&lt;html&gt;</a:t>
            </a:r>
          </a:p>
          <a:p>
            <a:pPr marL="109693" indent="0">
              <a:buNone/>
            </a:pPr>
            <a:r>
              <a:rPr lang="en-US" sz="1600" b="1" dirty="0" smtClean="0"/>
              <a:t>&lt;body&gt;</a:t>
            </a:r>
          </a:p>
          <a:p>
            <a:pPr marL="109693" indent="0">
              <a:buNone/>
            </a:pPr>
            <a:r>
              <a:rPr lang="en-US" sz="1600" b="1" dirty="0" smtClean="0"/>
              <a:t>&lt;p&gt;click </a:t>
            </a:r>
            <a:r>
              <a:rPr lang="en-US" sz="1600" b="1" dirty="0" err="1" smtClean="0"/>
              <a:t>pada</a:t>
            </a:r>
            <a:r>
              <a:rPr lang="en-US" sz="1600" b="1" dirty="0" smtClean="0"/>
              <a:t> button </a:t>
            </a:r>
            <a:r>
              <a:rPr lang="en-US" sz="1600" b="1" dirty="0" err="1" smtClean="0"/>
              <a:t>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memanggil</a:t>
            </a:r>
            <a:r>
              <a:rPr lang="en-US" sz="1600" b="1" dirty="0" smtClean="0"/>
              <a:t> function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outputnya</a:t>
            </a:r>
            <a:r>
              <a:rPr lang="en-US" sz="1600" b="1" dirty="0" smtClean="0"/>
              <a:t> di html &lt;p&gt;</a:t>
            </a:r>
          </a:p>
          <a:p>
            <a:pPr marL="109693" indent="0">
              <a:buNone/>
            </a:pPr>
            <a:r>
              <a:rPr lang="en-US" sz="1600" b="1" dirty="0" smtClean="0"/>
              <a:t>&lt;button </a:t>
            </a:r>
            <a:r>
              <a:rPr lang="en-US" sz="1600" b="1" dirty="0" err="1" smtClean="0"/>
              <a:t>onclick</a:t>
            </a:r>
            <a:r>
              <a:rPr lang="en-US" sz="1600" b="1" dirty="0" smtClean="0"/>
              <a:t>="</a:t>
            </a:r>
            <a:r>
              <a:rPr lang="en-US" sz="1600" b="1" dirty="0" err="1" smtClean="0"/>
              <a:t>satu</a:t>
            </a:r>
            <a:r>
              <a:rPr lang="en-US" sz="1600" b="1" dirty="0" smtClean="0"/>
              <a:t>()"&gt;Click me&lt;/button&gt;</a:t>
            </a:r>
          </a:p>
          <a:p>
            <a:pPr marL="109693" indent="0">
              <a:buNone/>
            </a:pPr>
            <a:r>
              <a:rPr lang="en-US" sz="1600" b="1" dirty="0" smtClean="0"/>
              <a:t>&lt;button </a:t>
            </a:r>
            <a:r>
              <a:rPr lang="en-US" sz="1600" b="1" dirty="0" err="1" smtClean="0"/>
              <a:t>ondblclick</a:t>
            </a:r>
            <a:r>
              <a:rPr lang="en-US" sz="1600" b="1" dirty="0" smtClean="0"/>
              <a:t>="</a:t>
            </a:r>
            <a:r>
              <a:rPr lang="en-US" sz="1600" b="1" dirty="0" err="1" smtClean="0"/>
              <a:t>dua</a:t>
            </a:r>
            <a:r>
              <a:rPr lang="en-US" sz="1600" b="1" dirty="0" smtClean="0"/>
              <a:t>()"&gt;</a:t>
            </a:r>
            <a:r>
              <a:rPr lang="en-US" sz="1600" b="1" dirty="0" err="1" smtClean="0"/>
              <a:t>doubl</a:t>
            </a:r>
            <a:r>
              <a:rPr lang="en-US" sz="1600" b="1" dirty="0" smtClean="0"/>
              <a:t> Click me&lt;/button&gt;</a:t>
            </a:r>
          </a:p>
          <a:p>
            <a:pPr marL="109693" indent="0">
              <a:buNone/>
            </a:pPr>
            <a:r>
              <a:rPr lang="en-US" sz="1600" b="1" dirty="0" smtClean="0"/>
              <a:t>&lt;p id="demo"&gt;&lt;/p&gt;</a:t>
            </a:r>
          </a:p>
          <a:p>
            <a:pPr marL="109693" indent="0">
              <a:buNone/>
            </a:pPr>
            <a:r>
              <a:rPr lang="en-US" sz="1600" b="1" dirty="0" smtClean="0"/>
              <a:t>&lt;script&gt;</a:t>
            </a:r>
          </a:p>
          <a:p>
            <a:pPr marL="109693" indent="0">
              <a:buNone/>
            </a:pPr>
            <a:r>
              <a:rPr lang="en-US" sz="1600" b="1" dirty="0" smtClean="0"/>
              <a:t>function </a:t>
            </a:r>
            <a:r>
              <a:rPr lang="en-US" sz="1600" b="1" dirty="0" err="1" smtClean="0"/>
              <a:t>satu</a:t>
            </a:r>
            <a:r>
              <a:rPr lang="en-US" sz="1600" b="1" dirty="0" smtClean="0"/>
              <a:t>() {</a:t>
            </a:r>
          </a:p>
          <a:p>
            <a:pPr marL="109693" indent="0">
              <a:buNone/>
            </a:pPr>
            <a:r>
              <a:rPr lang="en-US" sz="1600" b="1" dirty="0" smtClean="0"/>
              <a:t>    </a:t>
            </a:r>
            <a:r>
              <a:rPr lang="en-US" sz="1600" b="1" dirty="0" err="1" smtClean="0"/>
              <a:t>document.getElementById</a:t>
            </a:r>
            <a:r>
              <a:rPr lang="en-US" sz="1600" b="1" dirty="0" smtClean="0"/>
              <a:t>("demo").</a:t>
            </a:r>
            <a:r>
              <a:rPr lang="en-US" sz="1600" b="1" dirty="0" err="1" smtClean="0"/>
              <a:t>innerHTML</a:t>
            </a:r>
            <a:r>
              <a:rPr lang="en-US" sz="1600" b="1" dirty="0" smtClean="0"/>
              <a:t> = "Hallo World";</a:t>
            </a:r>
          </a:p>
          <a:p>
            <a:pPr marL="109693" indent="0">
              <a:buNone/>
            </a:pPr>
            <a:r>
              <a:rPr lang="en-US" sz="1600" b="1" dirty="0" smtClean="0"/>
              <a:t>}</a:t>
            </a:r>
          </a:p>
          <a:p>
            <a:pPr marL="109693" indent="0">
              <a:buNone/>
            </a:pPr>
            <a:r>
              <a:rPr lang="en-US" sz="1600" b="1" dirty="0" smtClean="0"/>
              <a:t>function </a:t>
            </a:r>
            <a:r>
              <a:rPr lang="en-US" sz="1600" b="1" dirty="0" err="1" smtClean="0"/>
              <a:t>dua</a:t>
            </a:r>
            <a:r>
              <a:rPr lang="en-US" sz="1600" b="1" dirty="0" smtClean="0"/>
              <a:t>() {</a:t>
            </a:r>
          </a:p>
          <a:p>
            <a:pPr marL="109693" indent="0">
              <a:buNone/>
            </a:pPr>
            <a:r>
              <a:rPr lang="en-US" sz="1600" b="1" dirty="0" smtClean="0"/>
              <a:t>    </a:t>
            </a:r>
            <a:r>
              <a:rPr lang="en-US" sz="1600" b="1" dirty="0" err="1" smtClean="0"/>
              <a:t>document.getElementById</a:t>
            </a:r>
            <a:r>
              <a:rPr lang="en-US" sz="1600" b="1" dirty="0" smtClean="0"/>
              <a:t>("demo").</a:t>
            </a:r>
            <a:r>
              <a:rPr lang="en-US" sz="1600" b="1" dirty="0" err="1" smtClean="0"/>
              <a:t>innerHTML</a:t>
            </a:r>
            <a:r>
              <a:rPr lang="en-US" sz="1600" b="1" dirty="0" smtClean="0"/>
              <a:t> = "Hello </a:t>
            </a:r>
            <a:r>
              <a:rPr lang="en-US" sz="1600" b="1" dirty="0" err="1" smtClean="0"/>
              <a:t>Dunia</a:t>
            </a:r>
            <a:r>
              <a:rPr lang="en-US" sz="1600" b="1" dirty="0" smtClean="0"/>
              <a:t>";</a:t>
            </a:r>
          </a:p>
          <a:p>
            <a:pPr marL="109693" indent="0">
              <a:buNone/>
            </a:pPr>
            <a:r>
              <a:rPr lang="en-US" sz="1600" b="1" dirty="0" smtClean="0"/>
              <a:t>}</a:t>
            </a:r>
          </a:p>
          <a:p>
            <a:pPr marL="109693" indent="0">
              <a:buNone/>
            </a:pPr>
            <a:r>
              <a:rPr lang="en-US" sz="1600" b="1" dirty="0" smtClean="0"/>
              <a:t>&lt;/script&gt;</a:t>
            </a:r>
          </a:p>
          <a:p>
            <a:pPr marL="109693" indent="0">
              <a:buNone/>
            </a:pPr>
            <a:r>
              <a:rPr lang="en-US" sz="1600" b="1" dirty="0" smtClean="0"/>
              <a:t>&lt;/body&gt;</a:t>
            </a:r>
          </a:p>
          <a:p>
            <a:pPr marL="109693" indent="0">
              <a:buNone/>
            </a:pPr>
            <a:r>
              <a:rPr lang="en-US" sz="1600" b="1" dirty="0" smtClean="0"/>
              <a:t>&lt;/html&gt;</a:t>
            </a:r>
          </a:p>
          <a:p>
            <a:pPr marL="109693" indent="0">
              <a:buNone/>
            </a:pP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065" y="1124744"/>
            <a:ext cx="44005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0" y="404664"/>
            <a:ext cx="8229600" cy="792088"/>
          </a:xfrm>
        </p:spPr>
        <p:txBody>
          <a:bodyPr/>
          <a:lstStyle/>
          <a:p>
            <a:r>
              <a:rPr lang="en-US" dirty="0" smtClean="0"/>
              <a:t>Confirm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0" y="1124744"/>
            <a:ext cx="8229600" cy="5229200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&lt;!DOCTYPE html&gt;</a:t>
            </a:r>
          </a:p>
          <a:p>
            <a:pPr marL="109693" indent="0">
              <a:buNone/>
            </a:pPr>
            <a:r>
              <a:rPr lang="en-US" sz="1600" b="1" dirty="0"/>
              <a:t>&lt;html&gt;</a:t>
            </a:r>
          </a:p>
          <a:p>
            <a:pPr marL="109693" indent="0">
              <a:buNone/>
            </a:pPr>
            <a:r>
              <a:rPr lang="en-US" sz="1600" b="1" dirty="0"/>
              <a:t>&lt;body&gt;</a:t>
            </a:r>
          </a:p>
          <a:p>
            <a:pPr marL="109693" indent="0">
              <a:buNone/>
            </a:pP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&lt;p&gt;Click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menampilkan</a:t>
            </a:r>
            <a:r>
              <a:rPr lang="en-US" sz="1600" b="1" dirty="0"/>
              <a:t> </a:t>
            </a:r>
            <a:r>
              <a:rPr lang="en-US" sz="1600" b="1" dirty="0" err="1"/>
              <a:t>konfirmasi</a:t>
            </a:r>
            <a:r>
              <a:rPr lang="en-US" sz="1600" b="1" dirty="0"/>
              <a:t>.&lt;/p&gt;</a:t>
            </a:r>
          </a:p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/>
              <a:t>button </a:t>
            </a:r>
            <a:r>
              <a:rPr lang="en-US" sz="1600" b="1" dirty="0" err="1"/>
              <a:t>onclick</a:t>
            </a:r>
            <a:r>
              <a:rPr lang="en-US" sz="1600" b="1" dirty="0"/>
              <a:t>="</a:t>
            </a:r>
            <a:r>
              <a:rPr lang="en-US" sz="1600" b="1" dirty="0" err="1"/>
              <a:t>myFunction</a:t>
            </a:r>
            <a:r>
              <a:rPr lang="en-US" sz="1600" b="1" dirty="0"/>
              <a:t>()"&gt;</a:t>
            </a:r>
            <a:r>
              <a:rPr lang="en-US" sz="1600" b="1" dirty="0" err="1"/>
              <a:t>Hapus</a:t>
            </a:r>
            <a:r>
              <a:rPr lang="en-US" sz="1600" b="1" dirty="0"/>
              <a:t>&lt;/button&gt;</a:t>
            </a:r>
          </a:p>
          <a:p>
            <a:pPr marL="109693" indent="0">
              <a:buNone/>
            </a:pPr>
            <a:r>
              <a:rPr lang="en-US" sz="1600" b="1" dirty="0"/>
              <a:t>&lt;p id="</a:t>
            </a:r>
            <a:r>
              <a:rPr lang="en-US" sz="1600" b="1" dirty="0" err="1"/>
              <a:t>konfirmasi</a:t>
            </a:r>
            <a:r>
              <a:rPr lang="en-US" sz="1600" b="1" dirty="0"/>
              <a:t>"&gt; &lt;/p&gt;</a:t>
            </a:r>
          </a:p>
          <a:p>
            <a:pPr marL="109693" indent="0">
              <a:buNone/>
            </a:pPr>
            <a:r>
              <a:rPr lang="en-US" sz="1600" b="1" dirty="0"/>
              <a:t>&lt;script&gt;</a:t>
            </a:r>
          </a:p>
          <a:p>
            <a:pPr marL="109693" indent="0">
              <a:buNone/>
            </a:pPr>
            <a:r>
              <a:rPr lang="en-US" sz="1600" b="1" dirty="0"/>
              <a:t>function </a:t>
            </a:r>
            <a:r>
              <a:rPr lang="en-US" sz="1600" b="1" dirty="0" err="1"/>
              <a:t>myFunction</a:t>
            </a:r>
            <a:r>
              <a:rPr lang="en-US" sz="1600" b="1" dirty="0"/>
              <a:t>() {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err="1"/>
              <a:t>var</a:t>
            </a:r>
            <a:r>
              <a:rPr lang="en-US" sz="1600" b="1" dirty="0"/>
              <a:t> txt;</a:t>
            </a:r>
          </a:p>
          <a:p>
            <a:pPr marL="109693" indent="0">
              <a:buNone/>
            </a:pPr>
            <a:r>
              <a:rPr lang="en-US" sz="1600" b="1" dirty="0"/>
              <a:t>    </a:t>
            </a:r>
            <a:r>
              <a:rPr lang="en-US" sz="1600" b="1" dirty="0" err="1"/>
              <a:t>var</a:t>
            </a:r>
            <a:r>
              <a:rPr lang="en-US" sz="1600" b="1" dirty="0"/>
              <a:t> r = confirm("</a:t>
            </a:r>
            <a:r>
              <a:rPr lang="en-US" sz="1600" b="1" dirty="0" err="1"/>
              <a:t>Apakah</a:t>
            </a:r>
            <a:r>
              <a:rPr lang="en-US" sz="1600" b="1" dirty="0"/>
              <a:t> </a:t>
            </a:r>
            <a:r>
              <a:rPr lang="en-US" sz="1600" b="1" dirty="0" err="1"/>
              <a:t>mau</a:t>
            </a:r>
            <a:r>
              <a:rPr lang="en-US" sz="1600" b="1" dirty="0"/>
              <a:t> di </a:t>
            </a:r>
            <a:r>
              <a:rPr lang="en-US" sz="1600" b="1" dirty="0" err="1"/>
              <a:t>hapus</a:t>
            </a:r>
            <a:r>
              <a:rPr lang="en-US" sz="1600" b="1" dirty="0"/>
              <a:t>!");</a:t>
            </a:r>
          </a:p>
          <a:p>
            <a:pPr marL="109693" indent="0">
              <a:buNone/>
            </a:pPr>
            <a:r>
              <a:rPr lang="en-US" sz="1600" b="1" dirty="0"/>
              <a:t>    if (r == true) {</a:t>
            </a:r>
          </a:p>
          <a:p>
            <a:pPr marL="109693" indent="0">
              <a:buNone/>
            </a:pPr>
            <a:r>
              <a:rPr lang="en-US" sz="1600" b="1" dirty="0"/>
              <a:t>        txt = "Data </a:t>
            </a:r>
            <a:r>
              <a:rPr lang="en-US" sz="1600" b="1" dirty="0" err="1"/>
              <a:t>telah</a:t>
            </a:r>
            <a:r>
              <a:rPr lang="en-US" sz="1600" b="1" dirty="0"/>
              <a:t> </a:t>
            </a:r>
            <a:r>
              <a:rPr lang="en-US" sz="1600" b="1" dirty="0" err="1"/>
              <a:t>dihapus</a:t>
            </a:r>
            <a:r>
              <a:rPr lang="en-US" sz="1600" b="1" dirty="0"/>
              <a:t>!";</a:t>
            </a:r>
          </a:p>
          <a:p>
            <a:pPr marL="109693" indent="0">
              <a:buNone/>
            </a:pPr>
            <a:r>
              <a:rPr lang="en-US" sz="1600" b="1" dirty="0"/>
              <a:t>    } else {</a:t>
            </a:r>
          </a:p>
          <a:p>
            <a:pPr marL="109693" indent="0">
              <a:buNone/>
            </a:pPr>
            <a:r>
              <a:rPr lang="en-US" sz="1600" b="1" dirty="0"/>
              <a:t>        txt = "</a:t>
            </a:r>
            <a:r>
              <a:rPr lang="en-US" sz="1600" b="1" dirty="0" err="1"/>
              <a:t>Kamu</a:t>
            </a:r>
            <a:r>
              <a:rPr lang="en-US" sz="1600" b="1" dirty="0"/>
              <a:t> </a:t>
            </a:r>
            <a:r>
              <a:rPr lang="en-US" sz="1600" b="1" dirty="0" err="1"/>
              <a:t>bata</a:t>
            </a:r>
            <a:r>
              <a:rPr lang="en-US" sz="1600" b="1" dirty="0"/>
              <a:t> </a:t>
            </a:r>
            <a:r>
              <a:rPr lang="en-US" sz="1600" b="1" dirty="0" err="1"/>
              <a:t>menghapus</a:t>
            </a:r>
            <a:r>
              <a:rPr lang="en-US" sz="1600" b="1" dirty="0"/>
              <a:t> data!";</a:t>
            </a:r>
          </a:p>
          <a:p>
            <a:pPr marL="109693" indent="0">
              <a:buNone/>
            </a:pPr>
            <a:r>
              <a:rPr lang="en-US" sz="1600" b="1" dirty="0"/>
              <a:t>    }</a:t>
            </a:r>
          </a:p>
          <a:p>
            <a:pPr marL="109693" indent="0">
              <a:buNone/>
            </a:pPr>
            <a:r>
              <a:rPr lang="en-US" sz="1600" b="1" dirty="0"/>
              <a:t>    </a:t>
            </a:r>
            <a:r>
              <a:rPr lang="en-US" sz="1600" b="1" dirty="0" err="1"/>
              <a:t>document.getElementById</a:t>
            </a:r>
            <a:r>
              <a:rPr lang="en-US" sz="1600" b="1" dirty="0"/>
              <a:t>("</a:t>
            </a:r>
            <a:r>
              <a:rPr lang="en-US" sz="1600" b="1" dirty="0" err="1"/>
              <a:t>konfirmasi</a:t>
            </a:r>
            <a:r>
              <a:rPr lang="en-US" sz="1600" b="1" dirty="0"/>
              <a:t>").</a:t>
            </a:r>
            <a:r>
              <a:rPr lang="en-US" sz="1600" b="1" dirty="0" err="1"/>
              <a:t>innerHTML</a:t>
            </a:r>
            <a:r>
              <a:rPr lang="en-US" sz="1600" b="1" dirty="0"/>
              <a:t> = txt;}</a:t>
            </a:r>
          </a:p>
          <a:p>
            <a:pPr marL="109693" indent="0">
              <a:buNone/>
            </a:pPr>
            <a:r>
              <a:rPr lang="en-US" sz="1600" b="1" dirty="0"/>
              <a:t>&lt;/script</a:t>
            </a:r>
            <a:r>
              <a:rPr lang="en-US" sz="1600" b="1" dirty="0" smtClean="0"/>
              <a:t>&gt;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953821"/>
            <a:ext cx="24860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693" indent="0">
              <a:buNone/>
            </a:pPr>
            <a:r>
              <a:rPr lang="en-US" b="1" dirty="0"/>
              <a:t>&lt;!DOCTYPE html&gt;</a:t>
            </a:r>
          </a:p>
          <a:p>
            <a:pPr marL="109693" indent="0">
              <a:buNone/>
            </a:pPr>
            <a:r>
              <a:rPr lang="en-US" b="1" dirty="0"/>
              <a:t>&lt;html&gt;</a:t>
            </a:r>
          </a:p>
          <a:p>
            <a:pPr marL="109693" indent="0">
              <a:buNone/>
            </a:pPr>
            <a:r>
              <a:rPr lang="en-US" b="1" dirty="0"/>
              <a:t>&lt;body&gt;</a:t>
            </a:r>
          </a:p>
          <a:p>
            <a:pPr marL="109693" indent="0">
              <a:buNone/>
            </a:pPr>
            <a:endParaRPr lang="en-US" b="1" dirty="0"/>
          </a:p>
          <a:p>
            <a:pPr marL="109693" indent="0">
              <a:buNone/>
            </a:pPr>
            <a:r>
              <a:rPr lang="en-US" b="1" dirty="0"/>
              <a:t>&lt;p&gt;Click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menampilkan</a:t>
            </a:r>
            <a:r>
              <a:rPr lang="en-US" b="1" dirty="0" smtClean="0"/>
              <a:t> alert </a:t>
            </a:r>
            <a:r>
              <a:rPr lang="en-US" b="1" dirty="0"/>
              <a:t>box.&lt;/p&gt;</a:t>
            </a:r>
          </a:p>
          <a:p>
            <a:pPr marL="109693" indent="0">
              <a:buNone/>
            </a:pPr>
            <a:endParaRPr lang="en-US" b="1" dirty="0"/>
          </a:p>
          <a:p>
            <a:pPr marL="109693" indent="0">
              <a:buNone/>
            </a:pPr>
            <a:r>
              <a:rPr lang="en-US" b="1" dirty="0"/>
              <a:t>&lt;button </a:t>
            </a:r>
            <a:r>
              <a:rPr lang="en-US" b="1" dirty="0" err="1"/>
              <a:t>onclick</a:t>
            </a:r>
            <a:r>
              <a:rPr lang="en-US" b="1" dirty="0"/>
              <a:t>="</a:t>
            </a:r>
            <a:r>
              <a:rPr lang="en-US" b="1" dirty="0" err="1"/>
              <a:t>myFunction</a:t>
            </a:r>
            <a:r>
              <a:rPr lang="en-US" b="1" dirty="0" smtClean="0"/>
              <a:t>()"&gt;</a:t>
            </a:r>
            <a:r>
              <a:rPr lang="en-US" b="1" dirty="0" err="1" smtClean="0"/>
              <a:t>Coba</a:t>
            </a:r>
            <a:r>
              <a:rPr lang="en-US" b="1" dirty="0" smtClean="0"/>
              <a:t> &lt;/</a:t>
            </a:r>
            <a:r>
              <a:rPr lang="en-US" b="1" dirty="0"/>
              <a:t>button&gt;</a:t>
            </a:r>
          </a:p>
          <a:p>
            <a:pPr marL="109693" indent="0">
              <a:buNone/>
            </a:pPr>
            <a:endParaRPr lang="en-US" b="1" dirty="0"/>
          </a:p>
          <a:p>
            <a:pPr marL="109693" indent="0">
              <a:buNone/>
            </a:pPr>
            <a:r>
              <a:rPr lang="en-US" b="1" dirty="0"/>
              <a:t>&lt;script&gt;</a:t>
            </a:r>
          </a:p>
          <a:p>
            <a:pPr marL="109693" indent="0">
              <a:buNone/>
            </a:pPr>
            <a:r>
              <a:rPr lang="en-US" b="1" dirty="0"/>
              <a:t>function </a:t>
            </a:r>
            <a:r>
              <a:rPr lang="en-US" b="1" dirty="0" err="1"/>
              <a:t>myFunction</a:t>
            </a:r>
            <a:r>
              <a:rPr lang="en-US" b="1" dirty="0"/>
              <a:t>() {</a:t>
            </a:r>
          </a:p>
          <a:p>
            <a:pPr marL="109693" indent="0">
              <a:buNone/>
            </a:pPr>
            <a:r>
              <a:rPr lang="en-US" b="1" dirty="0"/>
              <a:t>    alert("Hello! </a:t>
            </a:r>
            <a:r>
              <a:rPr lang="en-US" b="1" dirty="0" smtClean="0"/>
              <a:t>UPJ”);</a:t>
            </a:r>
            <a:endParaRPr lang="en-US" b="1" dirty="0"/>
          </a:p>
          <a:p>
            <a:pPr marL="109693" indent="0">
              <a:buNone/>
            </a:pPr>
            <a:r>
              <a:rPr lang="en-US" b="1" dirty="0"/>
              <a:t>}</a:t>
            </a:r>
          </a:p>
          <a:p>
            <a:pPr marL="109693" indent="0">
              <a:buNone/>
            </a:pPr>
            <a:r>
              <a:rPr lang="en-US" b="1" dirty="0"/>
              <a:t>&lt;/script&gt;</a:t>
            </a:r>
          </a:p>
          <a:p>
            <a:pPr marL="109693" indent="0">
              <a:buNone/>
            </a:pPr>
            <a:endParaRPr lang="en-US" b="1" dirty="0"/>
          </a:p>
          <a:p>
            <a:pPr marL="109693" indent="0">
              <a:buNone/>
            </a:pPr>
            <a:r>
              <a:rPr lang="en-US" b="1" dirty="0"/>
              <a:t>&lt;/body&gt;</a:t>
            </a:r>
          </a:p>
          <a:p>
            <a:pPr marL="109693" indent="0">
              <a:buNone/>
            </a:pPr>
            <a:r>
              <a:rPr lang="en-US" b="1" dirty="0"/>
              <a:t>&lt;/html&gt;</a:t>
            </a:r>
          </a:p>
          <a:p>
            <a:pPr marL="109693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54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66800"/>
          </a:xfrm>
        </p:spPr>
        <p:txBody>
          <a:bodyPr/>
          <a:lstStyle/>
          <a:p>
            <a:r>
              <a:rPr lang="en-US" dirty="0" err="1" smtClean="0"/>
              <a:t>ParseFloat</a:t>
            </a:r>
            <a:r>
              <a:rPr lang="en-US" dirty="0" smtClean="0"/>
              <a:t>(), </a:t>
            </a:r>
            <a:r>
              <a:rPr lang="en-US" dirty="0" err="1" smtClean="0"/>
              <a:t>ParseInt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65" y="1124744"/>
            <a:ext cx="8229600" cy="4325112"/>
          </a:xfrm>
        </p:spPr>
        <p:txBody>
          <a:bodyPr>
            <a:noAutofit/>
          </a:bodyPr>
          <a:lstStyle/>
          <a:p>
            <a:pPr marL="109693" indent="0">
              <a:buNone/>
            </a:pPr>
            <a:r>
              <a:rPr lang="en-US" sz="1600" b="1" dirty="0"/>
              <a:t>&lt;!DOCTYPE html&gt;</a:t>
            </a:r>
          </a:p>
          <a:p>
            <a:pPr marL="109693" indent="0">
              <a:buNone/>
            </a:pPr>
            <a:r>
              <a:rPr lang="en-US" sz="1600" b="1" dirty="0"/>
              <a:t>&lt;html&gt;</a:t>
            </a:r>
          </a:p>
          <a:p>
            <a:pPr marL="109693" indent="0">
              <a:buNone/>
            </a:pPr>
            <a:r>
              <a:rPr lang="en-US" sz="1600" b="1" dirty="0"/>
              <a:t>&lt;body&gt;</a:t>
            </a:r>
          </a:p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/>
              <a:t>p&gt;Click </a:t>
            </a:r>
            <a:r>
              <a:rPr lang="en-US" sz="1600" b="1" dirty="0" err="1"/>
              <a:t>Tambah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menghitung</a:t>
            </a:r>
            <a:r>
              <a:rPr lang="en-US" sz="1600" b="1" dirty="0"/>
              <a:t>.&lt;/p&gt;</a:t>
            </a:r>
          </a:p>
          <a:p>
            <a:pPr marL="109693" indent="0">
              <a:buNone/>
            </a:pPr>
            <a:r>
              <a:rPr lang="en-US" sz="1600" b="1" dirty="0" smtClean="0"/>
              <a:t>&lt;</a:t>
            </a:r>
            <a:r>
              <a:rPr lang="en-US" sz="1600" b="1" dirty="0"/>
              <a:t>input type='text' name='v1' id='var1' class='form-control' placeholder='' required&gt;</a:t>
            </a:r>
          </a:p>
          <a:p>
            <a:pPr marL="109693" indent="0">
              <a:buNone/>
            </a:pPr>
            <a:r>
              <a:rPr lang="en-US" sz="1600" b="1" dirty="0"/>
              <a:t>&lt;input type='text' name='v2' id='var2' class='form-control' placeholder='' required&gt;</a:t>
            </a:r>
          </a:p>
          <a:p>
            <a:pPr marL="109693" indent="0">
              <a:buNone/>
            </a:pPr>
            <a:r>
              <a:rPr lang="en-US" sz="1600" b="1" dirty="0"/>
              <a:t>&lt;button </a:t>
            </a:r>
            <a:r>
              <a:rPr lang="en-US" sz="1600" b="1" dirty="0" err="1"/>
              <a:t>onclick</a:t>
            </a:r>
            <a:r>
              <a:rPr lang="en-US" sz="1600" b="1" dirty="0"/>
              <a:t>="</a:t>
            </a:r>
            <a:r>
              <a:rPr lang="en-US" sz="1600" b="1" dirty="0" err="1"/>
              <a:t>hitung</a:t>
            </a:r>
            <a:r>
              <a:rPr lang="en-US" sz="1600" b="1" dirty="0"/>
              <a:t>()"&gt;+&lt;/button&gt;</a:t>
            </a:r>
          </a:p>
          <a:p>
            <a:pPr marL="109693" indent="0">
              <a:buNone/>
            </a:pPr>
            <a:r>
              <a:rPr lang="en-US" sz="1600" b="1" dirty="0"/>
              <a:t>&lt;p id="</a:t>
            </a:r>
            <a:r>
              <a:rPr lang="en-US" sz="1600" b="1" dirty="0" err="1"/>
              <a:t>Hasil</a:t>
            </a:r>
            <a:r>
              <a:rPr lang="en-US" sz="1600" b="1" dirty="0"/>
              <a:t>"&gt; &lt;/p&gt;</a:t>
            </a:r>
          </a:p>
          <a:p>
            <a:pPr marL="109693" indent="0">
              <a:buNone/>
            </a:pPr>
            <a:r>
              <a:rPr lang="en-US" sz="1600" b="1" dirty="0"/>
              <a:t>&lt;script&gt;</a:t>
            </a:r>
          </a:p>
          <a:p>
            <a:pPr marL="109693" indent="0">
              <a:buNone/>
            </a:pPr>
            <a:r>
              <a:rPr lang="en-US" sz="1600" b="1" dirty="0"/>
              <a:t>function </a:t>
            </a:r>
            <a:r>
              <a:rPr lang="en-US" sz="1600" b="1" dirty="0" err="1"/>
              <a:t>hitung</a:t>
            </a:r>
            <a:r>
              <a:rPr lang="en-US" sz="1600" b="1" dirty="0"/>
              <a:t>() {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err="1"/>
              <a:t>var</a:t>
            </a:r>
            <a:r>
              <a:rPr lang="en-US" sz="1600" b="1" dirty="0"/>
              <a:t> txt;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err="1"/>
              <a:t>var</a:t>
            </a:r>
            <a:r>
              <a:rPr lang="en-US" sz="1600" b="1" dirty="0"/>
              <a:t> a = </a:t>
            </a:r>
            <a:r>
              <a:rPr lang="en-US" sz="1600" b="1" dirty="0" err="1"/>
              <a:t>parseFloat</a:t>
            </a:r>
            <a:r>
              <a:rPr lang="en-US" sz="1600" b="1" dirty="0"/>
              <a:t>(</a:t>
            </a:r>
            <a:r>
              <a:rPr lang="en-US" sz="1600" b="1" dirty="0" err="1"/>
              <a:t>document.getElementById</a:t>
            </a:r>
            <a:r>
              <a:rPr lang="en-US" sz="1600" b="1" dirty="0"/>
              <a:t>("var1").value);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err="1"/>
              <a:t>var</a:t>
            </a:r>
            <a:r>
              <a:rPr lang="en-US" sz="1600" b="1" dirty="0"/>
              <a:t> b = </a:t>
            </a:r>
            <a:r>
              <a:rPr lang="en-US" sz="1600" b="1" dirty="0" err="1"/>
              <a:t>parseFloat</a:t>
            </a:r>
            <a:r>
              <a:rPr lang="en-US" sz="1600" b="1" dirty="0"/>
              <a:t>(</a:t>
            </a:r>
            <a:r>
              <a:rPr lang="en-US" sz="1600" b="1" dirty="0" err="1"/>
              <a:t>document.getElementById</a:t>
            </a:r>
            <a:r>
              <a:rPr lang="en-US" sz="1600" b="1" dirty="0"/>
              <a:t>("var2").value);</a:t>
            </a:r>
          </a:p>
          <a:p>
            <a:pPr marL="109693" indent="0">
              <a:buNone/>
            </a:pPr>
            <a:r>
              <a:rPr lang="en-US" sz="1600" b="1" dirty="0"/>
              <a:t> </a:t>
            </a:r>
            <a:r>
              <a:rPr lang="en-US" sz="1600" b="1" dirty="0" err="1"/>
              <a:t>var</a:t>
            </a:r>
            <a:r>
              <a:rPr lang="en-US" sz="1600" b="1" dirty="0"/>
              <a:t> c = (a + b);</a:t>
            </a:r>
          </a:p>
          <a:p>
            <a:pPr marL="109693" indent="0">
              <a:buNone/>
            </a:pPr>
            <a:r>
              <a:rPr lang="en-US" sz="1600" b="1" dirty="0"/>
              <a:t>    </a:t>
            </a:r>
            <a:r>
              <a:rPr lang="en-US" sz="1600" b="1" dirty="0" err="1"/>
              <a:t>document.getElementById</a:t>
            </a:r>
            <a:r>
              <a:rPr lang="en-US" sz="1600" b="1" dirty="0"/>
              <a:t>("</a:t>
            </a:r>
            <a:r>
              <a:rPr lang="en-US" sz="1600" b="1" dirty="0" err="1"/>
              <a:t>Hasil</a:t>
            </a:r>
            <a:r>
              <a:rPr lang="en-US" sz="1600" b="1" dirty="0"/>
              <a:t>").</a:t>
            </a:r>
            <a:r>
              <a:rPr lang="en-US" sz="1600" b="1" dirty="0" err="1"/>
              <a:t>innerHTML</a:t>
            </a:r>
            <a:r>
              <a:rPr lang="en-US" sz="1600" b="1" dirty="0"/>
              <a:t> = c;}</a:t>
            </a:r>
          </a:p>
          <a:p>
            <a:pPr marL="109693" indent="0">
              <a:buNone/>
            </a:pPr>
            <a:r>
              <a:rPr lang="en-US" sz="1600" b="1" dirty="0"/>
              <a:t>&lt;/script</a:t>
            </a:r>
            <a:r>
              <a:rPr lang="en-US" sz="1600" b="1" dirty="0" smtClean="0"/>
              <a:t>&gt;</a:t>
            </a:r>
            <a:endParaRPr lang="en-US" sz="1600" b="1" dirty="0"/>
          </a:p>
          <a:p>
            <a:pPr marL="109693" indent="0">
              <a:buNone/>
            </a:pPr>
            <a:r>
              <a:rPr lang="en-US" sz="1600" b="1" dirty="0"/>
              <a:t>&lt;/body&gt;</a:t>
            </a:r>
          </a:p>
          <a:p>
            <a:pPr marL="109693" indent="0">
              <a:buNone/>
            </a:pPr>
            <a:r>
              <a:rPr lang="en-US" sz="1600" b="1" dirty="0"/>
              <a:t>&lt;/html&gt;</a:t>
            </a:r>
          </a:p>
          <a:p>
            <a:pPr marL="109693" indent="0">
              <a:buNone/>
            </a:pP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1" y="1106072"/>
            <a:ext cx="33337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jQuery</a:t>
            </a:r>
            <a:r>
              <a:rPr lang="en-US" dirty="0" smtClean="0"/>
              <a:t>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framework for Client Side JavaScript.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Frameworks </a:t>
            </a:r>
            <a:r>
              <a:rPr lang="id-ID" dirty="0" smtClean="0"/>
              <a:t>alternatif yang berguna untuk </a:t>
            </a:r>
            <a:r>
              <a:rPr lang="en-US" dirty="0" err="1" smtClean="0"/>
              <a:t>simplifikasi</a:t>
            </a:r>
            <a:r>
              <a:rPr lang="en-US" dirty="0" smtClean="0"/>
              <a:t> </a:t>
            </a:r>
            <a:r>
              <a:rPr lang="id-ID" dirty="0" smtClean="0"/>
              <a:t>tugas-tugas pemrograman umum, membuat fungsi yang mungkin tidak tersedia atau rumit untuk digunakan dalam bahasa</a:t>
            </a:r>
            <a:r>
              <a:rPr lang="en-US" dirty="0" smtClean="0"/>
              <a:t> </a:t>
            </a:r>
            <a:r>
              <a:rPr lang="en-US" dirty="0" err="1" smtClean="0"/>
              <a:t>javascript</a:t>
            </a:r>
            <a:r>
              <a:rPr lang="id-ID" dirty="0" smtClean="0"/>
              <a:t>.</a:t>
            </a:r>
            <a:r>
              <a:rPr lang="en-US" dirty="0" smtClean="0"/>
              <a:t> </a:t>
            </a:r>
            <a:endParaRPr lang="en-US" altLang="en-US" dirty="0" smtClean="0"/>
          </a:p>
          <a:p>
            <a:r>
              <a:rPr lang="en-US" altLang="en-US" dirty="0" smtClean="0"/>
              <a:t>Project open source, </a:t>
            </a:r>
            <a:r>
              <a:rPr lang="en-US" dirty="0" err="1" smtClean="0">
                <a:effectLst/>
              </a:rPr>
              <a:t>dikelola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oleh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sekelompok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pengembang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dengan</a:t>
            </a:r>
            <a:r>
              <a:rPr lang="en-US" dirty="0" smtClean="0">
                <a:effectLst/>
              </a:rPr>
              <a:t> basis </a:t>
            </a:r>
            <a:r>
              <a:rPr lang="en-US" dirty="0" err="1" smtClean="0">
                <a:effectLst/>
              </a:rPr>
              <a:t>dukungan</a:t>
            </a:r>
            <a:r>
              <a:rPr lang="en-US" dirty="0" smtClean="0">
                <a:effectLst/>
              </a:rPr>
              <a:t> yang </a:t>
            </a:r>
            <a:r>
              <a:rPr lang="en-US" dirty="0" err="1" smtClean="0">
                <a:effectLst/>
              </a:rPr>
              <a:t>sangat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aktif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menyeluruh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didukung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dokumentasi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tertulis</a:t>
            </a:r>
            <a:r>
              <a:rPr lang="en-US" dirty="0" smtClean="0">
                <a:effectLst/>
              </a:rPr>
              <a:t> yang  </a:t>
            </a:r>
            <a:r>
              <a:rPr lang="en-US" dirty="0" err="1" smtClean="0">
                <a:effectLst/>
              </a:rPr>
              <a:t>baik</a:t>
            </a:r>
            <a:r>
              <a:rPr lang="en-US" dirty="0" smtClean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7755</TotalTime>
  <Words>3332</Words>
  <Application>Microsoft Office PowerPoint</Application>
  <PresentationFormat>On-screen Show (4:3)</PresentationFormat>
  <Paragraphs>625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Courier New</vt:lpstr>
      <vt:lpstr>Georgia</vt:lpstr>
      <vt:lpstr>HG明朝B</vt:lpstr>
      <vt:lpstr>Trebuchet MS</vt:lpstr>
      <vt:lpstr>Wingdings 2</vt:lpstr>
      <vt:lpstr>Urban</vt:lpstr>
      <vt:lpstr>Perancangan &amp; Pemrograman Web</vt:lpstr>
      <vt:lpstr>PowerPoint Presentation</vt:lpstr>
      <vt:lpstr>Javascript</vt:lpstr>
      <vt:lpstr>Deklarasi Script</vt:lpstr>
      <vt:lpstr>On Click </vt:lpstr>
      <vt:lpstr>Confirm</vt:lpstr>
      <vt:lpstr>Alert</vt:lpstr>
      <vt:lpstr>ParseFloat(), ParseInt()</vt:lpstr>
      <vt:lpstr>Apa itu jQuery?</vt:lpstr>
      <vt:lpstr>Mengapa JQuery</vt:lpstr>
      <vt:lpstr>jQuery bukan untuk ..</vt:lpstr>
      <vt:lpstr>Penggunaan JQuery </vt:lpstr>
      <vt:lpstr>Selector</vt:lpstr>
      <vt:lpstr>jQuery Syntax</vt:lpstr>
      <vt:lpstr>The jQuery/$ Object</vt:lpstr>
      <vt:lpstr>jQuery Selectors</vt:lpstr>
      <vt:lpstr>jQuery Selector Examples</vt:lpstr>
      <vt:lpstr>jQuery Functions</vt:lpstr>
      <vt:lpstr>jQuery Usage Example</vt:lpstr>
      <vt:lpstr>jQuery Usage Example</vt:lpstr>
      <vt:lpstr>jQuery Usage Example</vt:lpstr>
      <vt:lpstr>jQuery Usage Example</vt:lpstr>
      <vt:lpstr>Efek</vt:lpstr>
      <vt:lpstr>Efek fade</vt:lpstr>
      <vt:lpstr>Efek Animation</vt:lpstr>
      <vt:lpstr>Event</vt:lpstr>
      <vt:lpstr>Event</vt:lpstr>
      <vt:lpstr>Event doubleclick</vt:lpstr>
      <vt:lpstr>jQuery Advanced Example</vt:lpstr>
      <vt:lpstr>jQuery Usage Example</vt:lpstr>
      <vt:lpstr>jQuery &amp; AJAX</vt:lpstr>
      <vt:lpstr>jQuery AJAX Functions</vt:lpstr>
      <vt:lpstr>jQuery AJAX Example</vt:lpstr>
      <vt:lpstr>jQuery Demos</vt:lpstr>
      <vt:lpstr>jQuery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Admins</cp:lastModifiedBy>
  <cp:revision>553</cp:revision>
  <dcterms:created xsi:type="dcterms:W3CDTF">2011-09-16T02:11:44Z</dcterms:created>
  <dcterms:modified xsi:type="dcterms:W3CDTF">2018-04-02T06:52:34Z</dcterms:modified>
</cp:coreProperties>
</file>