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3"/>
  </p:notesMasterIdLst>
  <p:sldIdLst>
    <p:sldId id="256" r:id="rId2"/>
    <p:sldId id="262" r:id="rId3"/>
    <p:sldId id="305" r:id="rId4"/>
    <p:sldId id="264" r:id="rId5"/>
    <p:sldId id="274" r:id="rId6"/>
    <p:sldId id="265" r:id="rId7"/>
    <p:sldId id="266" r:id="rId8"/>
    <p:sldId id="267" r:id="rId9"/>
    <p:sldId id="268" r:id="rId10"/>
    <p:sldId id="269" r:id="rId11"/>
    <p:sldId id="270" r:id="rId12"/>
    <p:sldId id="284" r:id="rId13"/>
    <p:sldId id="307" r:id="rId14"/>
    <p:sldId id="271" r:id="rId15"/>
    <p:sldId id="273" r:id="rId16"/>
    <p:sldId id="272" r:id="rId17"/>
    <p:sldId id="287" r:id="rId18"/>
    <p:sldId id="312" r:id="rId19"/>
    <p:sldId id="313" r:id="rId20"/>
    <p:sldId id="314" r:id="rId21"/>
    <p:sldId id="316" r:id="rId22"/>
    <p:sldId id="317" r:id="rId23"/>
    <p:sldId id="318" r:id="rId24"/>
    <p:sldId id="275" r:id="rId25"/>
    <p:sldId id="276" r:id="rId26"/>
    <p:sldId id="286" r:id="rId27"/>
    <p:sldId id="289" r:id="rId28"/>
    <p:sldId id="291" r:id="rId29"/>
    <p:sldId id="290" r:id="rId30"/>
    <p:sldId id="303" r:id="rId31"/>
    <p:sldId id="302" r:id="rId32"/>
    <p:sldId id="304" r:id="rId33"/>
    <p:sldId id="293" r:id="rId34"/>
    <p:sldId id="301" r:id="rId35"/>
    <p:sldId id="295" r:id="rId36"/>
    <p:sldId id="296" r:id="rId37"/>
    <p:sldId id="297" r:id="rId38"/>
    <p:sldId id="298" r:id="rId39"/>
    <p:sldId id="299" r:id="rId40"/>
    <p:sldId id="300" r:id="rId41"/>
    <p:sldId id="288" r:id="rId42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9946" autoAdjust="0"/>
  </p:normalViewPr>
  <p:slideViewPr>
    <p:cSldViewPr>
      <p:cViewPr varScale="1">
        <p:scale>
          <a:sx n="45" d="100"/>
          <a:sy n="45" d="100"/>
        </p:scale>
        <p:origin x="64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9F6D-7BB5-412D-A272-CB352AE777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9F6D-7BB5-412D-A272-CB352AE777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12/02/2018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Week2. Cascading Style Sheet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&lt;!DOCTYPE html&gt;</a:t>
            </a:r>
          </a:p>
          <a:p>
            <a:pPr marL="109728" indent="0">
              <a:buNone/>
            </a:pPr>
            <a:r>
              <a:rPr lang="en-US" dirty="0"/>
              <a:t>&lt;html </a:t>
            </a:r>
            <a:r>
              <a:rPr lang="en-US" dirty="0" err="1"/>
              <a:t>lang</a:t>
            </a:r>
            <a:r>
              <a:rPr lang="en-US" dirty="0"/>
              <a:t>="en"&gt;</a:t>
            </a:r>
          </a:p>
          <a:p>
            <a:pPr marL="109728" indent="0">
              <a:buNone/>
            </a:pPr>
            <a:r>
              <a:rPr lang="en-US" dirty="0"/>
              <a:t>  &lt;head&gt;</a:t>
            </a:r>
          </a:p>
          <a:p>
            <a:pPr marL="109728" indent="0">
              <a:buNone/>
            </a:pPr>
            <a:r>
              <a:rPr lang="en-US" dirty="0"/>
              <a:t>    &lt;title&gt;...&lt;/title&gt;</a:t>
            </a:r>
          </a:p>
          <a:p>
            <a:pPr marL="109728" indent="0">
              <a:buNone/>
            </a:pPr>
            <a:r>
              <a:rPr lang="en-US" dirty="0"/>
              <a:t>  &lt;/head&gt;</a:t>
            </a:r>
          </a:p>
          <a:p>
            <a:pPr marL="109728" indent="0">
              <a:buNone/>
            </a:pPr>
            <a:r>
              <a:rPr lang="en-US" dirty="0"/>
              <a:t>  &lt;body&gt;</a:t>
            </a:r>
          </a:p>
          <a:p>
            <a:pPr marL="109728" indent="0">
              <a:buNone/>
            </a:pPr>
            <a:r>
              <a:rPr lang="en-US" dirty="0"/>
              <a:t>    ...</a:t>
            </a:r>
          </a:p>
          <a:p>
            <a:pPr marL="109728" indent="0">
              <a:buNone/>
            </a:pPr>
            <a:r>
              <a:rPr lang="en-US" dirty="0"/>
              <a:t>  &lt;/body&gt;</a:t>
            </a:r>
          </a:p>
          <a:p>
            <a:pPr marL="109728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09600"/>
            <a:ext cx="37337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/>
              <a:t>head</a:t>
            </a:r>
          </a:p>
          <a:p>
            <a:r>
              <a:rPr lang="en-US" dirty="0"/>
              <a:t>    </a:t>
            </a:r>
            <a:r>
              <a:rPr lang="en-US" dirty="0" err="1"/>
              <a:t>Elemen</a:t>
            </a:r>
            <a:r>
              <a:rPr lang="en-US" dirty="0"/>
              <a:t> head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meta data (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),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tautan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berkas-berkas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head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browser.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title</a:t>
            </a:r>
          </a:p>
          <a:p>
            <a:r>
              <a:rPr lang="en-US" dirty="0"/>
              <a:t>   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body</a:t>
            </a:r>
          </a:p>
          <a:p>
            <a:r>
              <a:rPr lang="en-US" dirty="0"/>
              <a:t>   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penampung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1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42925" y="1412776"/>
            <a:ext cx="8153400" cy="1872208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sz="2400" dirty="0" err="1" smtClean="0"/>
              <a:t>Sebuah</a:t>
            </a:r>
            <a:r>
              <a:rPr lang="en-US" sz="2400" dirty="0" smtClean="0"/>
              <a:t> style sheet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aturan</a:t>
            </a:r>
            <a:r>
              <a:rPr lang="en-US" sz="2400" dirty="0" smtClean="0"/>
              <a:t> (rules). </a:t>
            </a:r>
          </a:p>
          <a:p>
            <a:pPr algn="just" eaLnBrk="1" hangingPunct="1"/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aturan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selektor</a:t>
            </a:r>
            <a:r>
              <a:rPr lang="en-US" sz="2400" dirty="0" smtClean="0"/>
              <a:t> (selector)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sv-SE" sz="2400" dirty="0" smtClean="0"/>
              <a:t>sebuah blok deklarasi (declaration block). </a:t>
            </a:r>
          </a:p>
          <a:p>
            <a:pPr algn="just" eaLnBrk="1" hangingPunct="1"/>
            <a:r>
              <a:rPr lang="sv-SE" sz="2400" dirty="0" smtClean="0"/>
              <a:t>Sebuah blok deklarasi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deklarasi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koma</a:t>
            </a:r>
            <a:r>
              <a:rPr lang="en-US" sz="2400" dirty="0" smtClean="0"/>
              <a:t> (;). </a:t>
            </a:r>
            <a:r>
              <a:rPr lang="sv-SE" sz="2400" dirty="0" smtClean="0"/>
              <a:t>Masing-masing deklarasi terdiri dari property, titik dua (:) dan nilai </a:t>
            </a:r>
            <a:r>
              <a:rPr lang="en-US" sz="2400" dirty="0" smtClean="0"/>
              <a:t>(value).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76672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Format CSS</a:t>
            </a:r>
            <a:endParaRPr lang="en-US" sz="3600" b="1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12252"/>
            <a:ext cx="7258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55340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en-US" b="1" dirty="0"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25112"/>
          </a:xfrm>
        </p:spPr>
        <p:txBody>
          <a:bodyPr>
            <a:noAutofit/>
          </a:bodyPr>
          <a:lstStyle/>
          <a:p>
            <a:r>
              <a:rPr lang="en-US" sz="1700" dirty="0"/>
              <a:t>Value </a:t>
            </a:r>
            <a:r>
              <a:rPr lang="en-US" sz="1700" dirty="0" err="1"/>
              <a:t>merupakan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dari</a:t>
            </a:r>
            <a:r>
              <a:rPr lang="en-US" sz="1700" dirty="0"/>
              <a:t> property yang </a:t>
            </a:r>
            <a:r>
              <a:rPr lang="en-US" sz="1700" dirty="0" err="1"/>
              <a:t>ingin</a:t>
            </a:r>
            <a:r>
              <a:rPr lang="en-US" sz="1700" dirty="0"/>
              <a:t> </a:t>
            </a:r>
            <a:r>
              <a:rPr lang="en-US" sz="1700" dirty="0" err="1"/>
              <a:t>kita</a:t>
            </a:r>
            <a:r>
              <a:rPr lang="en-US" sz="1700" dirty="0"/>
              <a:t> </a:t>
            </a:r>
            <a:r>
              <a:rPr lang="en-US" sz="1700" dirty="0" err="1"/>
              <a:t>berikan</a:t>
            </a:r>
            <a:r>
              <a:rPr lang="en-US" sz="1700" dirty="0"/>
              <a:t>. </a:t>
            </a:r>
            <a:r>
              <a:rPr lang="en-US" sz="1700" dirty="0" err="1"/>
              <a:t>Nilai</a:t>
            </a:r>
            <a:r>
              <a:rPr lang="en-US" sz="1700" dirty="0"/>
              <a:t> yang </a:t>
            </a:r>
            <a:r>
              <a:rPr lang="en-US" sz="1700" dirty="0" err="1"/>
              <a:t>dapat</a:t>
            </a:r>
            <a:r>
              <a:rPr lang="en-US" sz="1700" dirty="0"/>
              <a:t> </a:t>
            </a:r>
            <a:r>
              <a:rPr lang="en-US" sz="1700" dirty="0" err="1"/>
              <a:t>diberikan</a:t>
            </a:r>
            <a:r>
              <a:rPr lang="en-US" sz="1700" dirty="0"/>
              <a:t> </a:t>
            </a:r>
            <a:r>
              <a:rPr lang="en-US" sz="1700" dirty="0" err="1"/>
              <a:t>sendiri</a:t>
            </a:r>
            <a:r>
              <a:rPr lang="en-US" sz="1700" dirty="0"/>
              <a:t> </a:t>
            </a:r>
            <a:r>
              <a:rPr lang="en-US" sz="1700" dirty="0" err="1"/>
              <a:t>berbeda-beda</a:t>
            </a:r>
            <a:r>
              <a:rPr lang="en-US" sz="1700" dirty="0"/>
              <a:t>, </a:t>
            </a:r>
            <a:r>
              <a:rPr lang="en-US" sz="1700" dirty="0" err="1"/>
              <a:t>tergantung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jenis</a:t>
            </a:r>
            <a:r>
              <a:rPr lang="en-US" sz="1700" dirty="0"/>
              <a:t> property-</a:t>
            </a:r>
            <a:r>
              <a:rPr lang="en-US" sz="1700" dirty="0" err="1"/>
              <a:t>nya</a:t>
            </a:r>
            <a:r>
              <a:rPr lang="en-US" sz="1700" dirty="0"/>
              <a:t>. </a:t>
            </a:r>
            <a:endParaRPr lang="en-US" sz="1700" dirty="0" smtClean="0"/>
          </a:p>
          <a:p>
            <a:r>
              <a:rPr lang="en-US" sz="1700" dirty="0" err="1" smtClean="0"/>
              <a:t>Utk</a:t>
            </a:r>
            <a:r>
              <a:rPr lang="en-US" sz="1700" dirty="0" smtClean="0"/>
              <a:t> </a:t>
            </a:r>
            <a:r>
              <a:rPr lang="en-US" sz="1700" dirty="0" err="1" smtClean="0"/>
              <a:t>warna</a:t>
            </a:r>
            <a:r>
              <a:rPr lang="en-US" sz="1700" dirty="0" smtClean="0"/>
              <a:t> : #RRGGBB </a:t>
            </a:r>
            <a:r>
              <a:rPr lang="en-US" sz="1700" dirty="0"/>
              <a:t>(</a:t>
            </a:r>
            <a:r>
              <a:rPr lang="en-US" sz="1700" dirty="0" err="1"/>
              <a:t>kombinasi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heksa</a:t>
            </a:r>
            <a:r>
              <a:rPr lang="en-US" sz="1700" dirty="0"/>
              <a:t> </a:t>
            </a:r>
            <a:r>
              <a:rPr lang="en-US" sz="1700" dirty="0" err="1"/>
              <a:t>merah-hijau-biru</a:t>
            </a:r>
            <a:r>
              <a:rPr lang="en-US" sz="1700" dirty="0"/>
              <a:t> yang </a:t>
            </a:r>
            <a:r>
              <a:rPr lang="en-US" sz="1700" dirty="0" err="1"/>
              <a:t>biasa</a:t>
            </a:r>
            <a:r>
              <a:rPr lang="en-US" sz="1700" dirty="0"/>
              <a:t> </a:t>
            </a:r>
            <a:r>
              <a:rPr lang="en-US" sz="1700" dirty="0" err="1"/>
              <a:t>digunakan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program </a:t>
            </a:r>
            <a:r>
              <a:rPr lang="en-US" sz="1700" dirty="0" err="1"/>
              <a:t>pengolah</a:t>
            </a:r>
            <a:r>
              <a:rPr lang="en-US" sz="1700" dirty="0"/>
              <a:t> </a:t>
            </a:r>
            <a:r>
              <a:rPr lang="en-US" sz="1700" dirty="0" err="1"/>
              <a:t>grafis</a:t>
            </a:r>
            <a:r>
              <a:rPr lang="en-US" sz="1700" dirty="0"/>
              <a:t> </a:t>
            </a:r>
            <a:r>
              <a:rPr lang="en-US" sz="1700" dirty="0" err="1"/>
              <a:t>seperti</a:t>
            </a:r>
            <a:r>
              <a:rPr lang="en-US" sz="1700" dirty="0"/>
              <a:t> Photoshop). </a:t>
            </a:r>
            <a:endParaRPr lang="en-US" sz="1700" dirty="0" smtClean="0"/>
          </a:p>
          <a:p>
            <a:r>
              <a:rPr lang="en-US" sz="1700" dirty="0" err="1" smtClean="0"/>
              <a:t>Ukuran</a:t>
            </a:r>
            <a:r>
              <a:rPr lang="en-US" sz="1700" dirty="0" smtClean="0"/>
              <a:t> :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/>
              <a:t>format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px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 </a:t>
            </a:r>
            <a:endParaRPr lang="en-US" sz="1700" dirty="0" smtClean="0"/>
          </a:p>
          <a:p>
            <a:pPr marL="109693" indent="0">
              <a:buNone/>
            </a:pPr>
            <a:endParaRPr lang="en-US" sz="1700" dirty="0"/>
          </a:p>
          <a:p>
            <a:pPr marL="109693" indent="0">
              <a:buNone/>
            </a:pPr>
            <a:r>
              <a:rPr lang="en-US" sz="1700" dirty="0" err="1" smtClean="0"/>
              <a:t>Contoh</a:t>
            </a:r>
            <a:r>
              <a:rPr lang="en-US" sz="1700" dirty="0" smtClean="0"/>
              <a:t> value :</a:t>
            </a:r>
            <a:endParaRPr lang="en-US" sz="1700" dirty="0"/>
          </a:p>
          <a:p>
            <a:pPr marL="109693" indent="0">
              <a:buNone/>
            </a:pPr>
            <a:endParaRPr lang="en-US" sz="1700" dirty="0"/>
          </a:p>
          <a:p>
            <a:pPr marL="109693" indent="0">
              <a:buNone/>
            </a:pPr>
            <a:r>
              <a:rPr lang="en-US" sz="1700" dirty="0"/>
              <a:t>p {</a:t>
            </a:r>
          </a:p>
          <a:p>
            <a:pPr marL="109693" indent="0">
              <a:buNone/>
            </a:pPr>
            <a:r>
              <a:rPr lang="en-US" sz="1700" dirty="0"/>
              <a:t>    color: #FFFF00;</a:t>
            </a:r>
          </a:p>
          <a:p>
            <a:pPr marL="109693" indent="0">
              <a:buNone/>
            </a:pPr>
            <a:r>
              <a:rPr lang="en-US" sz="1700" dirty="0"/>
              <a:t>    font-size: 50px;</a:t>
            </a:r>
          </a:p>
          <a:p>
            <a:pPr marL="109693" indent="0">
              <a:buNone/>
            </a:pPr>
            <a:r>
              <a:rPr lang="en-US" sz="1700" dirty="0" smtClean="0"/>
              <a:t>}</a:t>
            </a:r>
          </a:p>
          <a:p>
            <a:pPr marL="109693" indent="0">
              <a:buNone/>
            </a:pPr>
            <a:endParaRPr lang="en-US" sz="1700" dirty="0"/>
          </a:p>
          <a:p>
            <a:pPr marL="109693" indent="0">
              <a:buNone/>
            </a:pPr>
            <a:r>
              <a:rPr lang="en-US" sz="1700" dirty="0" smtClean="0"/>
              <a:t>P {</a:t>
            </a:r>
          </a:p>
          <a:p>
            <a:pPr marL="109693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color : green;</a:t>
            </a:r>
          </a:p>
          <a:p>
            <a:pPr marL="109693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font-size :200%;</a:t>
            </a:r>
          </a:p>
          <a:p>
            <a:pPr marL="109693" indent="0">
              <a:buNone/>
            </a:pPr>
            <a:r>
              <a:rPr lang="en-US" sz="1700" dirty="0"/>
              <a:t>}</a:t>
            </a:r>
          </a:p>
          <a:p>
            <a:pPr marL="109693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294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C9B-E796-4B3A-8968-CE68F54D5E0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68" y="579774"/>
            <a:ext cx="8229600" cy="1066800"/>
          </a:xfrm>
        </p:spPr>
        <p:txBody>
          <a:bodyPr/>
          <a:lstStyle/>
          <a:p>
            <a:r>
              <a:rPr lang="en-US" altLang="en-US" b="1" dirty="0"/>
              <a:t>Selector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25177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 err="1"/>
              <a:t>Adalah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nama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diberikan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untuk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setiap</a:t>
            </a:r>
            <a:r>
              <a:rPr lang="en-US" altLang="en-US" sz="2100" dirty="0"/>
              <a:t> </a:t>
            </a:r>
            <a:r>
              <a:rPr lang="en-US" altLang="en-US" sz="2100" i="1" dirty="0"/>
              <a:t>style </a:t>
            </a:r>
            <a:r>
              <a:rPr lang="en-US" altLang="en-US" sz="2100" dirty="0" err="1"/>
              <a:t>berbeda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dibuat</a:t>
            </a:r>
            <a:r>
              <a:rPr lang="en-US" altLang="en-US" sz="2100" dirty="0"/>
              <a:t>. Di </a:t>
            </a:r>
            <a:r>
              <a:rPr lang="en-US" altLang="en-US" sz="2100" dirty="0" err="1"/>
              <a:t>dalam</a:t>
            </a:r>
            <a:r>
              <a:rPr lang="en-US" altLang="en-US" sz="2100" dirty="0"/>
              <a:t> </a:t>
            </a:r>
            <a:r>
              <a:rPr lang="en-US" altLang="en-US" sz="2100" i="1" dirty="0"/>
              <a:t>style </a:t>
            </a:r>
            <a:r>
              <a:rPr lang="en-US" altLang="en-US" sz="2100" dirty="0" err="1"/>
              <a:t>didefinisikan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bagaimana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setiap</a:t>
            </a:r>
            <a:r>
              <a:rPr lang="en-US" altLang="en-US" sz="2100" dirty="0"/>
              <a:t> </a:t>
            </a:r>
            <a:r>
              <a:rPr lang="en-US" altLang="en-US" sz="2100" i="1" dirty="0"/>
              <a:t>selector </a:t>
            </a:r>
            <a:r>
              <a:rPr lang="en-US" altLang="en-US" sz="2100" dirty="0" err="1"/>
              <a:t>akan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bekerja</a:t>
            </a:r>
            <a:r>
              <a:rPr lang="en-US" altLang="en-US" sz="2100" dirty="0"/>
              <a:t> (</a:t>
            </a:r>
            <a:r>
              <a:rPr lang="en-US" altLang="en-US" sz="2100" i="1" dirty="0"/>
              <a:t>font</a:t>
            </a:r>
            <a:r>
              <a:rPr lang="en-US" altLang="en-US" sz="2100" dirty="0"/>
              <a:t>, </a:t>
            </a:r>
            <a:r>
              <a:rPr lang="en-US" altLang="en-US" sz="2100" i="1" dirty="0"/>
              <a:t>color </a:t>
            </a:r>
            <a:r>
              <a:rPr lang="en-US" altLang="en-US" sz="2100" dirty="0" err="1"/>
              <a:t>dan</a:t>
            </a:r>
            <a:r>
              <a:rPr lang="en-US" altLang="en-US" sz="2100" dirty="0"/>
              <a:t> lain-lain.). </a:t>
            </a:r>
            <a:r>
              <a:rPr lang="en-US" altLang="en-US" sz="2100" dirty="0" err="1"/>
              <a:t>Kemudian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dalam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bagian</a:t>
            </a:r>
            <a:r>
              <a:rPr lang="en-US" altLang="en-US" sz="2100" dirty="0"/>
              <a:t> </a:t>
            </a:r>
            <a:r>
              <a:rPr lang="en-US" altLang="en-US" sz="2100" i="1" dirty="0"/>
              <a:t>body </a:t>
            </a:r>
            <a:r>
              <a:rPr lang="en-US" altLang="en-US" sz="2100" dirty="0" err="1"/>
              <a:t>halaman</a:t>
            </a:r>
            <a:r>
              <a:rPr lang="en-US" altLang="en-US" sz="2100" dirty="0"/>
              <a:t> web, </a:t>
            </a:r>
            <a:r>
              <a:rPr lang="en-US" altLang="en-US" sz="2100" i="1" dirty="0"/>
              <a:t>selector </a:t>
            </a:r>
            <a:r>
              <a:rPr lang="en-US" altLang="en-US" sz="2100" dirty="0" err="1"/>
              <a:t>tersebut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dipanggil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untuk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mengaktifkan</a:t>
            </a:r>
            <a:r>
              <a:rPr lang="en-US" altLang="en-US" sz="2100" dirty="0"/>
              <a:t> </a:t>
            </a:r>
            <a:r>
              <a:rPr lang="en-US" altLang="en-US" sz="2100" i="1" dirty="0"/>
              <a:t>style </a:t>
            </a:r>
            <a:r>
              <a:rPr lang="en-US" altLang="en-US" sz="2100" dirty="0"/>
              <a:t>yang </a:t>
            </a:r>
            <a:r>
              <a:rPr lang="en-US" altLang="en-US" sz="2100" dirty="0" err="1"/>
              <a:t>telah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didefinisikan</a:t>
            </a:r>
            <a:r>
              <a:rPr lang="en-US" altLang="en-US" sz="2100" dirty="0"/>
              <a:t>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85800" y="4038600"/>
            <a:ext cx="640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Palatino Linotype" panose="02040502050505030304" pitchFamily="18" charset="0"/>
              </a:rPr>
              <a:t>Jenis-jenis</a:t>
            </a:r>
            <a:r>
              <a:rPr lang="en-US" altLang="en-US" sz="2400" dirty="0">
                <a:latin typeface="Palatino Linotype" panose="02040502050505030304" pitchFamily="18" charset="0"/>
              </a:rPr>
              <a:t> </a:t>
            </a:r>
            <a:r>
              <a:rPr lang="en-US" altLang="en-US" sz="2400" i="1" dirty="0">
                <a:latin typeface="Palatino Linotype" panose="02040502050505030304" pitchFamily="18" charset="0"/>
              </a:rPr>
              <a:t>Selector</a:t>
            </a:r>
            <a:r>
              <a:rPr lang="en-US" altLang="en-US" sz="2400" dirty="0">
                <a:latin typeface="Palatino Linotype" panose="02040502050505030304" pitchFamily="18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2400" i="1" dirty="0">
                <a:latin typeface="Palatino Linotype" panose="02040502050505030304" pitchFamily="18" charset="0"/>
              </a:rPr>
              <a:t>Selector </a:t>
            </a:r>
            <a:r>
              <a:rPr lang="en-US" altLang="en-US" sz="2400" dirty="0">
                <a:latin typeface="Palatino Linotype" panose="02040502050505030304" pitchFamily="18" charset="0"/>
              </a:rPr>
              <a:t>HTML</a:t>
            </a:r>
          </a:p>
          <a:p>
            <a:pPr>
              <a:buFontTx/>
              <a:buChar char="•"/>
            </a:pPr>
            <a:r>
              <a:rPr lang="en-US" altLang="en-US" sz="2400" i="1" dirty="0">
                <a:latin typeface="Palatino Linotype" panose="02040502050505030304" pitchFamily="18" charset="0"/>
              </a:rPr>
              <a:t>Selector Class</a:t>
            </a:r>
          </a:p>
          <a:p>
            <a:pPr>
              <a:buFontTx/>
              <a:buChar char="•"/>
            </a:pPr>
            <a:r>
              <a:rPr lang="en-US" altLang="en-US" sz="2400" i="1" dirty="0">
                <a:latin typeface="Palatino Linotype" panose="02040502050505030304" pitchFamily="18" charset="0"/>
              </a:rPr>
              <a:t>Selector </a:t>
            </a:r>
            <a:r>
              <a:rPr lang="en-US" altLang="en-US" sz="2400" dirty="0">
                <a:latin typeface="Palatino Linotype" panose="02040502050505030304" pitchFamily="18" charset="0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892818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133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2800" dirty="0" err="1" smtClean="0"/>
              <a:t>Selektor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tag html,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, </a:t>
            </a:r>
            <a:r>
              <a:rPr lang="en-US" sz="2800" dirty="0" err="1" smtClean="0"/>
              <a:t>dipisahkan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koma</a:t>
            </a:r>
            <a:r>
              <a:rPr lang="en-US" sz="2800" dirty="0" smtClean="0"/>
              <a:t>. (GROUPING)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contoh</a:t>
            </a:r>
            <a:r>
              <a:rPr lang="en-US" sz="2800" dirty="0" smtClean="0"/>
              <a:t>: 1. element selector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h -&gt; Header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header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	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lain : 2. element selector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html : p (paragraph)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 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    text-align: center;</a:t>
            </a:r>
            <a:br>
              <a:rPr lang="en-US" dirty="0"/>
            </a:br>
            <a:r>
              <a:rPr lang="en-US" dirty="0"/>
              <a:t>    color: red;</a:t>
            </a:r>
            <a:br>
              <a:rPr lang="en-US" dirty="0"/>
            </a:br>
            <a:r>
              <a:rPr lang="en-US" dirty="0"/>
              <a:t>} </a:t>
            </a: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err="1" smtClean="0"/>
              <a:t>Posisi</a:t>
            </a:r>
            <a:r>
              <a:rPr lang="en-US" dirty="0" smtClean="0"/>
              <a:t> Paragraph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Element Selector</a:t>
            </a:r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4605338" cy="3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9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4788024" cy="43251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err="1" smtClean="0"/>
              <a:t>Pendefinisian</a:t>
            </a:r>
            <a:r>
              <a:rPr lang="en-US" sz="2400" dirty="0" smtClean="0"/>
              <a:t> style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HTML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selector  id. </a:t>
            </a:r>
            <a:r>
              <a:rPr lang="en-US" sz="2400" dirty="0" err="1" smtClean="0"/>
              <a:t>Selektor</a:t>
            </a:r>
            <a:r>
              <a:rPr lang="en-US" sz="2400" dirty="0" smtClean="0"/>
              <a:t> ID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#.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nb-NO" sz="2400" dirty="0" smtClean="0"/>
              <a:t>Aturan style berikut akan menyesuaikan elemen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 id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“</a:t>
            </a:r>
            <a:r>
              <a:rPr lang="en-US" sz="2400" dirty="0" err="1" smtClean="0"/>
              <a:t>hijau</a:t>
            </a:r>
            <a:r>
              <a:rPr lang="en-US" sz="2400" dirty="0" smtClean="0"/>
              <a:t>”.</a:t>
            </a:r>
          </a:p>
          <a:p>
            <a:pPr marL="109693" indent="0" eaLnBrk="1" hangingPunct="1">
              <a:buNone/>
            </a:pPr>
            <a:r>
              <a:rPr lang="en-US" dirty="0" smtClean="0"/>
              <a:t>   </a:t>
            </a:r>
          </a:p>
          <a:p>
            <a:pPr marL="109693" indent="0" eaLnBrk="1" hangingPunct="1">
              <a:buNone/>
            </a:pPr>
            <a:r>
              <a:rPr lang="en-US" b="1" dirty="0" smtClean="0"/>
              <a:t>#</a:t>
            </a:r>
            <a:r>
              <a:rPr lang="en-US" b="1" dirty="0" err="1" smtClean="0"/>
              <a:t>hijau</a:t>
            </a:r>
            <a:r>
              <a:rPr lang="en-US" b="1" dirty="0" smtClean="0"/>
              <a:t> {color: green}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&lt;p id=“</a:t>
            </a:r>
            <a:r>
              <a:rPr lang="en-US" sz="2400" dirty="0" err="1" smtClean="0"/>
              <a:t>hijau</a:t>
            </a:r>
            <a:r>
              <a:rPr lang="en-US" sz="2400" dirty="0" smtClean="0"/>
              <a:t>”&gt;</a:t>
            </a:r>
            <a:r>
              <a:rPr lang="en-US" sz="2400" dirty="0" err="1" smtClean="0"/>
              <a:t>Tulisan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Hijau</a:t>
            </a:r>
            <a:r>
              <a:rPr lang="en-US" sz="2400" dirty="0" smtClean="0"/>
              <a:t>&lt;/p&gt;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Id Selector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052736"/>
            <a:ext cx="421196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&lt;!DOCTYPE html&gt;</a:t>
            </a:r>
          </a:p>
          <a:p>
            <a:r>
              <a:rPr lang="en-US" sz="1400" b="1" dirty="0"/>
              <a:t>&lt;html&gt;</a:t>
            </a:r>
          </a:p>
          <a:p>
            <a:r>
              <a:rPr lang="en-US" sz="1400" b="1" dirty="0"/>
              <a:t>&lt;head&gt;</a:t>
            </a:r>
          </a:p>
          <a:p>
            <a:r>
              <a:rPr lang="en-US" sz="1400" b="1" dirty="0"/>
              <a:t>&lt;style&gt;</a:t>
            </a:r>
          </a:p>
          <a:p>
            <a:r>
              <a:rPr lang="en-US" sz="1400" b="1" dirty="0" smtClean="0"/>
              <a:t>#</a:t>
            </a:r>
            <a:r>
              <a:rPr lang="en-US" sz="1400" b="1" dirty="0" err="1" smtClean="0"/>
              <a:t>hijau</a:t>
            </a:r>
            <a:r>
              <a:rPr lang="en-US" sz="1400" b="1" dirty="0" smtClean="0"/>
              <a:t> </a:t>
            </a:r>
            <a:r>
              <a:rPr lang="en-US" sz="1400" b="1" dirty="0"/>
              <a:t>{</a:t>
            </a:r>
          </a:p>
          <a:p>
            <a:r>
              <a:rPr lang="en-US" sz="1400" b="1" dirty="0"/>
              <a:t>    text-align: center;</a:t>
            </a:r>
          </a:p>
          <a:p>
            <a:r>
              <a:rPr lang="en-US" sz="1400" b="1" dirty="0"/>
              <a:t>    color: </a:t>
            </a:r>
            <a:r>
              <a:rPr lang="en-US" sz="1400" b="1" dirty="0" smtClean="0"/>
              <a:t>green; }</a:t>
            </a:r>
          </a:p>
          <a:p>
            <a:r>
              <a:rPr lang="en-US" sz="1400" b="1" dirty="0" smtClean="0"/>
              <a:t>#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{</a:t>
            </a:r>
          </a:p>
          <a:p>
            <a:r>
              <a:rPr lang="en-US" sz="1400" b="1" dirty="0" err="1" smtClean="0"/>
              <a:t>Text-align:left</a:t>
            </a:r>
            <a:r>
              <a:rPr lang="en-US" sz="1400" b="1" dirty="0" smtClean="0"/>
              <a:t>;</a:t>
            </a:r>
          </a:p>
          <a:p>
            <a:r>
              <a:rPr lang="en-US" sz="1400" b="1" dirty="0" err="1" smtClean="0"/>
              <a:t>color:red</a:t>
            </a:r>
            <a:r>
              <a:rPr lang="en-US" sz="1400" b="1" dirty="0" smtClean="0"/>
              <a:t>; }</a:t>
            </a:r>
            <a:endParaRPr lang="en-US" sz="1400" b="1" dirty="0"/>
          </a:p>
          <a:p>
            <a:r>
              <a:rPr lang="en-US" sz="1400" b="1" dirty="0"/>
              <a:t>&lt;/style&gt;</a:t>
            </a:r>
          </a:p>
          <a:p>
            <a:r>
              <a:rPr lang="en-US" sz="1400" b="1" dirty="0"/>
              <a:t>&lt;/head&gt;</a:t>
            </a:r>
          </a:p>
          <a:p>
            <a:r>
              <a:rPr lang="en-US" sz="1400" b="1" dirty="0"/>
              <a:t>&lt;body&gt;</a:t>
            </a:r>
          </a:p>
          <a:p>
            <a:r>
              <a:rPr lang="en-US" sz="1400" b="1" dirty="0" smtClean="0"/>
              <a:t>&lt;h1 id=“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”&gt; </a:t>
            </a:r>
            <a:r>
              <a:rPr lang="en-US" sz="1400" b="1" dirty="0" err="1" smtClean="0"/>
              <a:t>Topik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id selector &lt;/h1&gt;</a:t>
            </a:r>
            <a:endParaRPr lang="en-US" sz="1400" b="1" dirty="0"/>
          </a:p>
          <a:p>
            <a:r>
              <a:rPr lang="en-US" sz="1400" b="1" dirty="0"/>
              <a:t>&lt;p id</a:t>
            </a:r>
            <a:r>
              <a:rPr lang="en-US" sz="1400" b="1" dirty="0" smtClean="0"/>
              <a:t>=“</a:t>
            </a:r>
            <a:r>
              <a:rPr lang="en-US" sz="1400" b="1" dirty="0" err="1" smtClean="0"/>
              <a:t>hijau</a:t>
            </a:r>
            <a:r>
              <a:rPr lang="en-US" sz="1400" b="1" dirty="0" smtClean="0"/>
              <a:t>"&gt;</a:t>
            </a:r>
            <a:r>
              <a:rPr lang="en-US" sz="1400" b="1" dirty="0" err="1" smtClean="0"/>
              <a:t>Tulisan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Warna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hijau</a:t>
            </a:r>
            <a:r>
              <a:rPr lang="en-US" sz="1400" b="1" dirty="0" smtClean="0"/>
              <a:t>!&lt;/</a:t>
            </a:r>
            <a:r>
              <a:rPr lang="en-US" sz="1400" b="1" dirty="0"/>
              <a:t>p</a:t>
            </a:r>
            <a:r>
              <a:rPr lang="en-US" sz="1400" b="1" dirty="0" smtClean="0"/>
              <a:t>&gt;</a:t>
            </a:r>
          </a:p>
          <a:p>
            <a:endParaRPr lang="en-US" sz="1400" b="1" dirty="0" smtClean="0"/>
          </a:p>
          <a:p>
            <a:r>
              <a:rPr lang="en-US" sz="1400" dirty="0" smtClean="0"/>
              <a:t>&lt;!–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komentar</a:t>
            </a:r>
            <a:r>
              <a:rPr lang="en-US" sz="1400" b="1" dirty="0" smtClean="0"/>
              <a:t>  html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diproses</a:t>
            </a:r>
            <a:r>
              <a:rPr lang="en-US" sz="1400" b="1" dirty="0" smtClean="0"/>
              <a:t> : </a:t>
            </a:r>
            <a:r>
              <a:rPr lang="en-US" sz="1400" b="1" dirty="0" err="1" smtClean="0"/>
              <a:t>tulisan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berikut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style --&gt;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&lt;p&gt;</a:t>
            </a:r>
            <a:r>
              <a:rPr lang="en-US" sz="1400" b="1" dirty="0" err="1" smtClean="0"/>
              <a:t>Tulisan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paragrap</a:t>
            </a:r>
            <a:r>
              <a:rPr lang="en-US" sz="1400" b="1" dirty="0"/>
              <a:t>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style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tanpa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terpengaruh</a:t>
            </a:r>
            <a:r>
              <a:rPr lang="en-US" sz="1400" b="1" dirty="0" smtClean="0"/>
              <a:t> style &lt;/</a:t>
            </a:r>
            <a:r>
              <a:rPr lang="en-US" sz="1400" b="1" dirty="0"/>
              <a:t>p&gt;</a:t>
            </a:r>
          </a:p>
          <a:p>
            <a:endParaRPr lang="en-US" sz="1400" b="1" dirty="0"/>
          </a:p>
          <a:p>
            <a:r>
              <a:rPr lang="en-US" sz="1400" b="1" dirty="0"/>
              <a:t>&lt;/body&gt;</a:t>
            </a:r>
          </a:p>
          <a:p>
            <a:r>
              <a:rPr lang="en-US" sz="1400" b="1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7618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229600" cy="46790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err="1" smtClean="0"/>
              <a:t>Mendefinisikan</a:t>
            </a:r>
            <a:r>
              <a:rPr lang="en-US" sz="2800" dirty="0" smtClean="0"/>
              <a:t> style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type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HTML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(Class Selector</a:t>
            </a:r>
            <a:r>
              <a:rPr lang="en-US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dirty="0" err="1">
                <a:solidFill>
                  <a:srgbClr val="B91D55"/>
                </a:solidFill>
              </a:rPr>
              <a:t>Digunakan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untuk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mendefinisikan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i="1" dirty="0">
                <a:solidFill>
                  <a:srgbClr val="B91D55"/>
                </a:solidFill>
              </a:rPr>
              <a:t>style </a:t>
            </a:r>
            <a:r>
              <a:rPr lang="en-US" altLang="en-US" dirty="0">
                <a:solidFill>
                  <a:srgbClr val="B91D55"/>
                </a:solidFill>
              </a:rPr>
              <a:t>yang </a:t>
            </a:r>
            <a:r>
              <a:rPr lang="en-US" altLang="en-US" dirty="0" err="1">
                <a:solidFill>
                  <a:srgbClr val="B91D55"/>
                </a:solidFill>
              </a:rPr>
              <a:t>dapat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dipakai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tanpa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melakukan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redefinisi</a:t>
            </a:r>
            <a:r>
              <a:rPr lang="en-US" altLang="en-US" dirty="0">
                <a:solidFill>
                  <a:srgbClr val="B91D55"/>
                </a:solidFill>
              </a:rPr>
              <a:t> tag HTML.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B91D55"/>
                </a:solidFill>
              </a:rPr>
              <a:t>Syntax: </a:t>
            </a:r>
            <a:r>
              <a:rPr lang="en-US" altLang="en-US" b="1" dirty="0" err="1">
                <a:solidFill>
                  <a:srgbClr val="33CC33"/>
                </a:solidFill>
              </a:rPr>
              <a:t>ClassSelector</a:t>
            </a:r>
            <a:r>
              <a:rPr lang="en-US" altLang="en-US" b="1" dirty="0">
                <a:solidFill>
                  <a:srgbClr val="33CC33"/>
                </a:solidFill>
              </a:rPr>
              <a:t> {</a:t>
            </a:r>
            <a:r>
              <a:rPr lang="en-US" altLang="en-US" b="1" dirty="0" err="1">
                <a:solidFill>
                  <a:srgbClr val="33CC33"/>
                </a:solidFill>
              </a:rPr>
              <a:t>Properti:Nilai</a:t>
            </a:r>
            <a:r>
              <a:rPr lang="en-US" altLang="en-US" b="1" dirty="0">
                <a:solidFill>
                  <a:srgbClr val="33CC33"/>
                </a:solidFill>
              </a:rPr>
              <a:t>;}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contoh</a:t>
            </a:r>
            <a:r>
              <a:rPr lang="en-US" sz="2800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type paragraph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: </a:t>
            </a:r>
            <a:r>
              <a:rPr lang="en-US" sz="2800" dirty="0" err="1" smtClean="0"/>
              <a:t>satu</a:t>
            </a:r>
            <a:r>
              <a:rPr lang="fi-FI" sz="2800" dirty="0" smtClean="0"/>
              <a:t>paragraf rata kanan, dan paragraf yang lain rata tengah.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Class </a:t>
            </a:r>
            <a:r>
              <a:rPr lang="en-US" sz="3600" b="1" dirty="0"/>
              <a:t>Selector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54" y="3084972"/>
            <a:ext cx="6896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54" y="5815576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3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Class Selector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400" b="1" dirty="0"/>
              <a:t>&lt;!DOCTYPE html&gt;</a:t>
            </a:r>
          </a:p>
          <a:p>
            <a:pPr marL="109693" indent="0">
              <a:buNone/>
            </a:pPr>
            <a:r>
              <a:rPr lang="en-US" sz="1400" b="1" dirty="0"/>
              <a:t>&lt;html&gt;</a:t>
            </a:r>
          </a:p>
          <a:p>
            <a:pPr marL="109693" indent="0">
              <a:buNone/>
            </a:pPr>
            <a:r>
              <a:rPr lang="en-US" sz="1400" b="1" dirty="0"/>
              <a:t>&lt;head&gt;</a:t>
            </a:r>
          </a:p>
          <a:p>
            <a:pPr marL="109693" indent="0">
              <a:buNone/>
            </a:pPr>
            <a:r>
              <a:rPr lang="en-US" sz="1400" b="1" dirty="0"/>
              <a:t>&lt;style&gt;</a:t>
            </a:r>
          </a:p>
          <a:p>
            <a:pPr marL="109693" indent="0">
              <a:buNone/>
            </a:pPr>
            <a:r>
              <a:rPr lang="en-US" sz="1400" b="1" dirty="0" err="1"/>
              <a:t>p.center</a:t>
            </a:r>
            <a:r>
              <a:rPr lang="en-US" sz="1400" b="1" dirty="0"/>
              <a:t> {</a:t>
            </a:r>
          </a:p>
          <a:p>
            <a:pPr marL="109693" indent="0">
              <a:buNone/>
            </a:pPr>
            <a:r>
              <a:rPr lang="en-US" sz="1400" b="1" dirty="0"/>
              <a:t>    text-align: center;</a:t>
            </a:r>
          </a:p>
          <a:p>
            <a:pPr marL="109693" indent="0">
              <a:buNone/>
            </a:pPr>
            <a:r>
              <a:rPr lang="en-US" sz="1400" b="1" dirty="0"/>
              <a:t>    color: red</a:t>
            </a:r>
            <a:r>
              <a:rPr lang="en-US" sz="1400" b="1" dirty="0" smtClean="0"/>
              <a:t>; /* </a:t>
            </a:r>
            <a:r>
              <a:rPr lang="en-US" sz="1400" b="1" dirty="0" err="1" smtClean="0"/>
              <a:t>bisa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diganti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 format  RGB : #ff0000 */</a:t>
            </a:r>
            <a:endParaRPr lang="en-US" sz="1400" b="1" dirty="0"/>
          </a:p>
          <a:p>
            <a:pPr marL="109693" indent="0">
              <a:buNone/>
            </a:pPr>
            <a:r>
              <a:rPr lang="en-US" sz="1400" b="1" dirty="0"/>
              <a:t>}</a:t>
            </a:r>
          </a:p>
          <a:p>
            <a:pPr marL="109693" indent="0">
              <a:buNone/>
            </a:pPr>
            <a:endParaRPr lang="en-US" sz="1400" b="1" dirty="0"/>
          </a:p>
          <a:p>
            <a:pPr marL="109693" indent="0">
              <a:buNone/>
            </a:pPr>
            <a:r>
              <a:rPr lang="en-US" sz="1400" b="1" dirty="0" err="1"/>
              <a:t>p.large</a:t>
            </a:r>
            <a:r>
              <a:rPr lang="en-US" sz="1400" b="1" dirty="0"/>
              <a:t> {</a:t>
            </a:r>
          </a:p>
          <a:p>
            <a:pPr marL="109693" indent="0">
              <a:buNone/>
            </a:pPr>
            <a:r>
              <a:rPr lang="en-US" sz="1400" b="1" dirty="0"/>
              <a:t>    font-size: 300%;</a:t>
            </a:r>
          </a:p>
          <a:p>
            <a:pPr marL="109693" indent="0">
              <a:buNone/>
            </a:pPr>
            <a:r>
              <a:rPr lang="en-US" sz="1400" b="1" dirty="0"/>
              <a:t>}</a:t>
            </a:r>
          </a:p>
          <a:p>
            <a:pPr marL="109693" indent="0">
              <a:buNone/>
            </a:pPr>
            <a:r>
              <a:rPr lang="en-US" sz="1400" b="1" dirty="0"/>
              <a:t>&lt;/style&gt;</a:t>
            </a:r>
          </a:p>
          <a:p>
            <a:pPr marL="109693" indent="0">
              <a:buNone/>
            </a:pPr>
            <a:r>
              <a:rPr lang="en-US" sz="1400" b="1" dirty="0"/>
              <a:t>&lt;/head&gt;</a:t>
            </a:r>
          </a:p>
          <a:p>
            <a:pPr marL="109693" indent="0">
              <a:buNone/>
            </a:pPr>
            <a:r>
              <a:rPr lang="en-US" sz="1400" b="1" dirty="0"/>
              <a:t>&lt;body&gt;</a:t>
            </a:r>
          </a:p>
          <a:p>
            <a:pPr marL="109693" indent="0">
              <a:buNone/>
            </a:pPr>
            <a:endParaRPr lang="en-US" sz="1400" b="1" dirty="0"/>
          </a:p>
          <a:p>
            <a:pPr marL="109693" indent="0">
              <a:buNone/>
            </a:pPr>
            <a:r>
              <a:rPr lang="en-US" sz="1400" b="1" dirty="0"/>
              <a:t>&lt;h1 class="center</a:t>
            </a:r>
            <a:r>
              <a:rPr lang="en-US" sz="1400" b="1" dirty="0" smtClean="0"/>
              <a:t>"&gt;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judul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meskipun</a:t>
            </a:r>
            <a:r>
              <a:rPr lang="en-US" sz="1400" b="1" dirty="0" smtClean="0"/>
              <a:t>  center  </a:t>
            </a:r>
            <a:r>
              <a:rPr lang="en-US" sz="1400" b="1" dirty="0" err="1" smtClean="0"/>
              <a:t>tapi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terkena</a:t>
            </a:r>
            <a:r>
              <a:rPr lang="en-US" sz="1400" b="1" dirty="0" smtClean="0"/>
              <a:t> style &lt;/h1</a:t>
            </a:r>
            <a:r>
              <a:rPr lang="en-US" sz="1400" b="1" dirty="0"/>
              <a:t>&gt;</a:t>
            </a:r>
          </a:p>
          <a:p>
            <a:pPr marL="109693" indent="0">
              <a:buNone/>
            </a:pPr>
            <a:r>
              <a:rPr lang="en-US" sz="1400" b="1" dirty="0"/>
              <a:t>&lt;p class="center</a:t>
            </a:r>
            <a:r>
              <a:rPr lang="en-US" sz="1400" b="1" dirty="0" smtClean="0"/>
              <a:t>"&gt; Paragraph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berwarna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 rata </a:t>
            </a:r>
            <a:r>
              <a:rPr lang="en-US" sz="1400" b="1" dirty="0" err="1" smtClean="0"/>
              <a:t>tengah</a:t>
            </a:r>
            <a:r>
              <a:rPr lang="en-US" sz="1400" b="1" dirty="0" smtClean="0"/>
              <a:t>  &lt;/</a:t>
            </a:r>
            <a:r>
              <a:rPr lang="en-US" sz="1400" b="1" dirty="0"/>
              <a:t>p&gt;</a:t>
            </a:r>
          </a:p>
          <a:p>
            <a:pPr marL="109693" indent="0">
              <a:buNone/>
            </a:pPr>
            <a:r>
              <a:rPr lang="en-US" sz="1400" b="1" dirty="0"/>
              <a:t>&lt;p class="center large</a:t>
            </a:r>
            <a:r>
              <a:rPr lang="en-US" sz="1400" b="1" dirty="0" smtClean="0"/>
              <a:t>"&gt;Paragraph </a:t>
            </a:r>
            <a:r>
              <a:rPr lang="en-US" sz="1400" b="1" dirty="0" err="1" smtClean="0"/>
              <a:t>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berwarna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tulisannya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besar</a:t>
            </a:r>
            <a:r>
              <a:rPr lang="en-US" sz="1400" b="1" dirty="0" smtClean="0"/>
              <a:t> &lt;/</a:t>
            </a:r>
            <a:r>
              <a:rPr lang="en-US" sz="1400" b="1" dirty="0"/>
              <a:t>p&gt; </a:t>
            </a:r>
          </a:p>
          <a:p>
            <a:pPr marL="109693" indent="0">
              <a:buNone/>
            </a:pPr>
            <a:r>
              <a:rPr lang="en-US" sz="1400" b="1" dirty="0" smtClean="0"/>
              <a:t>&lt;/</a:t>
            </a:r>
            <a:r>
              <a:rPr lang="en-US" sz="1400" b="1" dirty="0"/>
              <a:t>body&gt;</a:t>
            </a:r>
          </a:p>
          <a:p>
            <a:pPr marL="109693" indent="0">
              <a:buNone/>
            </a:pPr>
            <a:r>
              <a:rPr lang="en-US" sz="1400" b="1" dirty="0"/>
              <a:t>&lt;/html&gt;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51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Class Selector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&lt;</a:t>
            </a:r>
            <a:r>
              <a:rPr lang="en-US" altLang="en-US" sz="1800" dirty="0">
                <a:latin typeface="Calibri" panose="020F0502020204030204" pitchFamily="34" charset="0"/>
              </a:rPr>
              <a:t>html&gt;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&lt;head&gt;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   &lt;title&gt;Selector Class&lt;/title&gt;</a:t>
            </a:r>
          </a:p>
          <a:p>
            <a:pPr marL="109693" indent="0"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    &lt;style type="text/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css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"&gt; </a:t>
            </a:r>
          </a:p>
          <a:p>
            <a:pPr marL="109693" indent="0"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.highlight 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{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font-family:arial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; 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font-size:15px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; 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color:red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}</a:t>
            </a:r>
          </a:p>
          <a:p>
            <a:pPr marL="109693" indent="0"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    &lt;/style&gt;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&lt;/head&gt;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&lt;body</a:t>
            </a:r>
            <a:r>
              <a:rPr lang="en-US" altLang="en-US" sz="1800" dirty="0" smtClean="0">
                <a:latin typeface="Calibri" panose="020F0502020204030204" pitchFamily="34" charset="0"/>
              </a:rPr>
              <a:t>&gt;</a:t>
            </a:r>
          </a:p>
          <a:p>
            <a:pPr marL="109693" indent="0">
              <a:buNone/>
            </a:pP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tanpa</a:t>
            </a:r>
            <a:r>
              <a:rPr lang="en-US" altLang="en-US" sz="1800" dirty="0" smtClean="0">
                <a:latin typeface="Calibri" panose="020F0502020204030204" pitchFamily="34" charset="0"/>
              </a:rPr>
              <a:t> Class</a:t>
            </a:r>
          </a:p>
          <a:p>
            <a:pPr marL="109693" indent="0"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&lt;b&gt;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Dengan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Tebal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tanpa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css</a:t>
            </a:r>
            <a:r>
              <a:rPr lang="en-US" altLang="en-US" sz="1800" dirty="0" smtClean="0">
                <a:latin typeface="Calibri" panose="020F0502020204030204" pitchFamily="34" charset="0"/>
              </a:rPr>
              <a:t>&lt;/b&gt;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109693" indent="0">
              <a:buNone/>
            </a:pP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&lt;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b class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="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highlight 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"&gt; 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Tulisan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ini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tebal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karena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pengaruh</a:t>
            </a:r>
            <a:r>
              <a:rPr lang="en-US" altLang="en-US" sz="1800" dirty="0">
                <a:latin typeface="Calibri" panose="020F0502020204030204" pitchFamily="34" charset="0"/>
              </a:rPr>
              <a:t> selector class 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highlight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     &lt;/b&gt;&lt;</a:t>
            </a:r>
            <a:r>
              <a:rPr lang="en-US" altLang="en-US" sz="1800" dirty="0" err="1">
                <a:latin typeface="Calibri" panose="020F0502020204030204" pitchFamily="34" charset="0"/>
              </a:rPr>
              <a:t>br</a:t>
            </a:r>
            <a:r>
              <a:rPr lang="en-US" altLang="en-US" sz="1800" dirty="0" smtClean="0">
                <a:latin typeface="Calibri" panose="020F0502020204030204" pitchFamily="34" charset="0"/>
              </a:rPr>
              <a:t>&gt;</a:t>
            </a:r>
          </a:p>
          <a:p>
            <a:pPr marL="109693" indent="0"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&lt;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i</a:t>
            </a:r>
            <a:r>
              <a:rPr lang="en-US" altLang="en-US" sz="1800" dirty="0" smtClean="0">
                <a:latin typeface="Calibri" panose="020F0502020204030204" pitchFamily="34" charset="0"/>
              </a:rPr>
              <a:t>&gt;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ini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dicetak</a:t>
            </a:r>
            <a:r>
              <a:rPr lang="en-US" altLang="en-US" sz="1800" dirty="0" smtClean="0">
                <a:latin typeface="Calibri" panose="020F0502020204030204" pitchFamily="34" charset="0"/>
              </a:rPr>
              <a:t> miring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tanpa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css</a:t>
            </a:r>
            <a:r>
              <a:rPr lang="en-US" altLang="en-US" sz="1800" dirty="0" smtClean="0">
                <a:latin typeface="Calibri" panose="020F0502020204030204" pitchFamily="34" charset="0"/>
              </a:rPr>
              <a:t> &lt;/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i</a:t>
            </a:r>
            <a:r>
              <a:rPr lang="en-US" altLang="en-US" sz="1800" dirty="0" smtClean="0">
                <a:latin typeface="Calibri" panose="020F0502020204030204" pitchFamily="34" charset="0"/>
              </a:rPr>
              <a:t>&gt;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marL="109693" indent="0">
              <a:buNone/>
            </a:pP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&lt;</a:t>
            </a:r>
            <a:r>
              <a:rPr lang="en-US" altLang="en-US" sz="1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class</a:t>
            </a:r>
            <a:r>
              <a:rPr lang="en-US" altLang="en-US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=“highlight"&gt;  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Tulisan</a:t>
            </a:r>
            <a:r>
              <a:rPr lang="en-US" altLang="en-US" sz="1800" dirty="0" smtClean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ini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dicetak</a:t>
            </a:r>
            <a:r>
              <a:rPr lang="en-US" altLang="en-US" sz="1800" dirty="0">
                <a:latin typeface="Calibri" panose="020F0502020204030204" pitchFamily="34" charset="0"/>
              </a:rPr>
              <a:t> miring </a:t>
            </a:r>
            <a:r>
              <a:rPr lang="en-US" altLang="en-US" sz="1800" dirty="0" err="1">
                <a:latin typeface="Calibri" panose="020F0502020204030204" pitchFamily="34" charset="0"/>
              </a:rPr>
              <a:t>karena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 smtClean="0">
                <a:latin typeface="Calibri" panose="020F0502020204030204" pitchFamily="34" charset="0"/>
              </a:rPr>
              <a:t>css</a:t>
            </a:r>
            <a:r>
              <a:rPr lang="en-US" altLang="en-US" sz="1800" dirty="0" smtClean="0">
                <a:latin typeface="Calibri" panose="020F0502020204030204" pitchFamily="34" charset="0"/>
              </a:rPr>
              <a:t> selector </a:t>
            </a:r>
            <a:r>
              <a:rPr lang="en-US" altLang="en-US" sz="1800" dirty="0">
                <a:latin typeface="Calibri" panose="020F0502020204030204" pitchFamily="34" charset="0"/>
              </a:rPr>
              <a:t>class </a:t>
            </a:r>
            <a:r>
              <a:rPr lang="en-US" altLang="en-US" sz="1800" dirty="0" smtClean="0">
                <a:latin typeface="Calibri" panose="020F0502020204030204" pitchFamily="34" charset="0"/>
              </a:rPr>
              <a:t>highlight&lt;/</a:t>
            </a:r>
            <a:r>
              <a:rPr lang="en-US" altLang="en-US" sz="1800" dirty="0" err="1">
                <a:latin typeface="Calibri" panose="020F0502020204030204" pitchFamily="34" charset="0"/>
              </a:rPr>
              <a:t>i</a:t>
            </a:r>
            <a:r>
              <a:rPr lang="en-US" altLang="en-US" sz="1800" dirty="0">
                <a:latin typeface="Calibri" panose="020F0502020204030204" pitchFamily="34" charset="0"/>
              </a:rPr>
              <a:t>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&lt;/body&gt;</a:t>
            </a:r>
          </a:p>
          <a:p>
            <a:pPr marL="109693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&lt;/html&gt;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SPAN </a:t>
            </a:r>
            <a:r>
              <a:rPr lang="en-US" b="1" dirty="0" err="1" smtClean="0"/>
              <a:t>dan</a:t>
            </a:r>
            <a:r>
              <a:rPr lang="en-US" b="1" dirty="0" smtClean="0"/>
              <a:t> DIV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211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 err="1"/>
              <a:t>Dua</a:t>
            </a:r>
            <a:r>
              <a:rPr lang="en-US" altLang="en-US" dirty="0"/>
              <a:t> tag yang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dikombinasikan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selector class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b="1" dirty="0"/>
              <a:t>&lt;SPAN&gt;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b="1" dirty="0"/>
              <a:t>&lt;DIV&gt;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Tag </a:t>
            </a:r>
            <a:r>
              <a:rPr lang="en-US" altLang="en-US" b="1" dirty="0"/>
              <a:t>&lt;SPAN&gt; </a:t>
            </a:r>
            <a:r>
              <a:rPr lang="en-US" altLang="en-US" dirty="0" err="1"/>
              <a:t>adalah</a:t>
            </a:r>
            <a:r>
              <a:rPr lang="en-US" altLang="en-US" dirty="0"/>
              <a:t> "</a:t>
            </a:r>
            <a:r>
              <a:rPr lang="en-US" altLang="en-US" i="1" dirty="0"/>
              <a:t>inline-tag</a:t>
            </a:r>
            <a:r>
              <a:rPr lang="en-US" altLang="en-US" dirty="0"/>
              <a:t>" </a:t>
            </a:r>
            <a:r>
              <a:rPr lang="en-US" altLang="en-US" dirty="0" err="1"/>
              <a:t>dalam</a:t>
            </a:r>
            <a:r>
              <a:rPr lang="en-US" altLang="en-US" dirty="0"/>
              <a:t> HTML,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pergantian</a:t>
            </a:r>
            <a:r>
              <a:rPr lang="en-US" altLang="en-US" dirty="0"/>
              <a:t> </a:t>
            </a:r>
            <a:r>
              <a:rPr lang="en-US" altLang="en-US" dirty="0" err="1"/>
              <a:t>baris</a:t>
            </a:r>
            <a:r>
              <a:rPr lang="en-US" altLang="en-US" dirty="0"/>
              <a:t> (</a:t>
            </a:r>
            <a:r>
              <a:rPr lang="en-US" altLang="en-US" i="1" dirty="0"/>
              <a:t>line break</a:t>
            </a:r>
            <a:r>
              <a:rPr lang="en-US" altLang="en-US" dirty="0"/>
              <a:t>) yang </a:t>
            </a:r>
            <a:r>
              <a:rPr lang="en-US" altLang="en-US" dirty="0" err="1"/>
              <a:t>disisipkan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/>
              <a:t>penulisannya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Tag </a:t>
            </a:r>
            <a:r>
              <a:rPr lang="en-US" altLang="en-US" b="1" dirty="0"/>
              <a:t>&lt;DIV&gt; </a:t>
            </a:r>
            <a:r>
              <a:rPr lang="en-US" altLang="en-US" dirty="0" err="1"/>
              <a:t>adalah</a:t>
            </a:r>
            <a:r>
              <a:rPr lang="en-US" altLang="en-US" dirty="0"/>
              <a:t> "</a:t>
            </a:r>
            <a:r>
              <a:rPr lang="en-US" altLang="en-US" i="1" dirty="0"/>
              <a:t>block tag</a:t>
            </a:r>
            <a:r>
              <a:rPr lang="en-US" altLang="en-US" dirty="0"/>
              <a:t>" </a:t>
            </a:r>
            <a:r>
              <a:rPr lang="en-US" altLang="en-US" dirty="0" err="1"/>
              <a:t>dalam</a:t>
            </a:r>
            <a:r>
              <a:rPr lang="en-US" altLang="en-US" dirty="0"/>
              <a:t> HTML,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pergantian</a:t>
            </a:r>
            <a:r>
              <a:rPr lang="en-US" altLang="en-US" dirty="0"/>
              <a:t> </a:t>
            </a:r>
            <a:r>
              <a:rPr lang="en-US" altLang="en-US" dirty="0" err="1"/>
              <a:t>baris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otomatis</a:t>
            </a:r>
            <a:r>
              <a:rPr lang="en-US" altLang="en-US" dirty="0"/>
              <a:t> </a:t>
            </a:r>
            <a:r>
              <a:rPr lang="en-US" altLang="en-US" dirty="0" err="1"/>
              <a:t>disisipkan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lain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sesudahnya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tag &lt;P&gt; </a:t>
            </a:r>
            <a:r>
              <a:rPr lang="en-US" altLang="en-US" dirty="0" err="1"/>
              <a:t>atau</a:t>
            </a:r>
            <a:r>
              <a:rPr lang="en-US" altLang="en-US" dirty="0"/>
              <a:t> &lt;TABLE&gt;).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Tag </a:t>
            </a:r>
            <a:r>
              <a:rPr lang="en-US" altLang="en-US" b="1" dirty="0"/>
              <a:t>&lt;DIV&gt;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implementasi</a:t>
            </a:r>
            <a:r>
              <a:rPr lang="en-US" altLang="en-US" dirty="0"/>
              <a:t> layer </a:t>
            </a:r>
            <a:r>
              <a:rPr lang="en-US" altLang="en-US" dirty="0" err="1"/>
              <a:t>karena</a:t>
            </a:r>
            <a:r>
              <a:rPr lang="en-US" altLang="en-US" dirty="0"/>
              <a:t> layer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blokblok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terpisah</a:t>
            </a:r>
            <a:r>
              <a:rPr lang="en-US" altLang="en-US" dirty="0"/>
              <a:t>. Tag </a:t>
            </a:r>
            <a:r>
              <a:rPr lang="en-US" altLang="en-US" b="1" dirty="0"/>
              <a:t>&lt;DIV&gt;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pilihan</a:t>
            </a:r>
            <a:r>
              <a:rPr lang="en-US" altLang="en-US" dirty="0"/>
              <a:t> yang </a:t>
            </a:r>
            <a:r>
              <a:rPr lang="en-US" altLang="en-US" dirty="0" err="1"/>
              <a:t>tepat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layer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halaman</a:t>
            </a:r>
            <a:r>
              <a:rPr lang="en-US" altLang="en-US" dirty="0"/>
              <a:t> web.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693" indent="0">
              <a:buNone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style yang </a:t>
            </a:r>
            <a:r>
              <a:rPr lang="en-US" altLang="en-US" dirty="0" err="1"/>
              <a:t>sebagian</a:t>
            </a:r>
            <a:r>
              <a:rPr lang="en-US" altLang="en-US" dirty="0"/>
              <a:t> </a:t>
            </a:r>
            <a:r>
              <a:rPr lang="en-US" altLang="en-US" dirty="0" err="1"/>
              <a:t>properti-nya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, </a:t>
            </a:r>
            <a:r>
              <a:rPr lang="en-US" altLang="en-US" dirty="0" err="1"/>
              <a:t>misalnya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i="1" dirty="0"/>
              <a:t>font </a:t>
            </a:r>
            <a:r>
              <a:rPr lang="en-US" altLang="en-US" dirty="0"/>
              <a:t>yang </a:t>
            </a:r>
            <a:r>
              <a:rPr lang="en-US" altLang="en-US" dirty="0" err="1"/>
              <a:t>sama</a:t>
            </a:r>
            <a:r>
              <a:rPr lang="en-US" altLang="en-US" dirty="0"/>
              <a:t>; </a:t>
            </a:r>
            <a:r>
              <a:rPr lang="en-US" altLang="en-US" dirty="0" err="1"/>
              <a:t>mendefinisikan</a:t>
            </a:r>
            <a:r>
              <a:rPr lang="en-US" altLang="en-US" dirty="0"/>
              <a:t> font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demi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selector. </a:t>
            </a:r>
            <a:r>
              <a:rPr lang="en-US" altLang="en-US" dirty="0" err="1"/>
              <a:t>Pendefinisian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dikelompokkan</a:t>
            </a:r>
            <a:r>
              <a:rPr lang="en-US" altLang="en-US" dirty="0"/>
              <a:t>,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melewatkan</a:t>
            </a:r>
            <a:r>
              <a:rPr lang="en-US" altLang="en-US" dirty="0"/>
              <a:t> </a:t>
            </a:r>
            <a:r>
              <a:rPr lang="en-US" altLang="en-US" i="1" dirty="0"/>
              <a:t>font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selector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kali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Selector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1295400"/>
            <a:ext cx="2971800" cy="484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CC"/>
              </a:buClr>
            </a:pPr>
            <a:r>
              <a:rPr lang="en-US" altLang="en-US" b="1" dirty="0" err="1">
                <a:solidFill>
                  <a:srgbClr val="B91D55"/>
                </a:solidFill>
                <a:latin typeface="Palatino Linotype" panose="02040502050505030304" pitchFamily="18" charset="0"/>
              </a:rPr>
              <a:t>Sebelum</a:t>
            </a:r>
            <a:r>
              <a:rPr lang="en-US" altLang="en-US" b="1" dirty="0">
                <a:solidFill>
                  <a:srgbClr val="B91D55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b="1" dirty="0" err="1">
                <a:solidFill>
                  <a:srgbClr val="B91D55"/>
                </a:solidFill>
                <a:latin typeface="Palatino Linotype" panose="02040502050505030304" pitchFamily="18" charset="0"/>
              </a:rPr>
              <a:t>pengelompokan</a:t>
            </a:r>
            <a:r>
              <a:rPr lang="en-US" altLang="en-US" b="1" dirty="0">
                <a:solidFill>
                  <a:srgbClr val="B91D55"/>
                </a:solidFill>
                <a:latin typeface="Palatino Linotype" panose="02040502050505030304" pitchFamily="18" charset="0"/>
              </a:rPr>
              <a:t>: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.headlines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font-family:arial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color:black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background:yellow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solidFill>
                  <a:srgbClr val="0000FF"/>
                </a:solidFill>
                <a:latin typeface="Palatino Linotype" panose="02040502050505030304" pitchFamily="18" charset="0"/>
              </a:rPr>
              <a:t>  </a:t>
            </a:r>
            <a:r>
              <a:rPr lang="en-US" altLang="en-US" sz="1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font-size:14pt;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}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.sublines 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font-family:arial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color:black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background:yellow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 font-size:12pt;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}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.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infotext</a:t>
            </a:r>
            <a:r>
              <a:rPr lang="en-US" altLang="en-US" sz="14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font-family:arial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color:black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background:yellow</a:t>
            </a:r>
            <a:r>
              <a:rPr lang="en-US" altLang="en-US" sz="1400" dirty="0">
                <a:latin typeface="Palatino Linotype" panose="02040502050505030304" pitchFamily="18" charset="0"/>
              </a:rPr>
              <a:t>;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  font-size:10pt;</a:t>
            </a:r>
          </a:p>
          <a:p>
            <a:r>
              <a:rPr lang="en-US" altLang="en-US" sz="1400" dirty="0">
                <a:latin typeface="Palatino Linotype" panose="02040502050505030304" pitchFamily="18" charset="0"/>
              </a:rPr>
              <a:t>  }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15000" y="2438400"/>
            <a:ext cx="2971800" cy="226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</a:pPr>
            <a:r>
              <a:rPr lang="en-US" altLang="en-US" b="1">
                <a:solidFill>
                  <a:srgbClr val="B91D55"/>
                </a:solidFill>
                <a:latin typeface="Palatino Linotype" panose="02040502050505030304" pitchFamily="18" charset="0"/>
              </a:rPr>
              <a:t>Setelah pengelompokan:</a:t>
            </a:r>
            <a:endParaRPr lang="en-US" altLang="en-US" sz="1600">
              <a:latin typeface="Palatino Linotype" panose="02040502050505030304" pitchFamily="18" charset="0"/>
            </a:endParaRPr>
          </a:p>
          <a:p>
            <a:r>
              <a:rPr lang="en-US" altLang="en-US" sz="1400">
                <a:latin typeface="Palatino Linotype" panose="02040502050505030304" pitchFamily="18" charset="0"/>
              </a:rPr>
              <a:t>.headlines, .sublines, .infotext 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{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font-family:arial;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color:black;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background:yellow;</a:t>
            </a:r>
          </a:p>
          <a:p>
            <a:r>
              <a:rPr lang="en-US" altLang="en-US" sz="1400">
                <a:latin typeface="Palatino Linotype" panose="02040502050505030304" pitchFamily="18" charset="0"/>
              </a:rPr>
              <a:t>  }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Palatino Linotype" panose="02040502050505030304" pitchFamily="18" charset="0"/>
              </a:rPr>
              <a:t>.headlines {font-size:14pt;}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Palatino Linotype" panose="02040502050505030304" pitchFamily="18" charset="0"/>
              </a:rPr>
              <a:t>.sublines {font-size:12pt;}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Palatino Linotype" panose="02040502050505030304" pitchFamily="18" charset="0"/>
              </a:rPr>
              <a:t>.infotext {font-size: 10pt;}</a:t>
            </a:r>
          </a:p>
        </p:txBody>
      </p:sp>
    </p:spTree>
    <p:extLst>
      <p:ext uri="{BB962C8B-B14F-4D97-AF65-F5344CB8AC3E}">
        <p14:creationId xmlns:p14="http://schemas.microsoft.com/office/powerpoint/2010/main" val="34070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smtClean="0"/>
              <a:t>hover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Hover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element </a:t>
            </a:r>
            <a:r>
              <a:rPr lang="en-US" dirty="0" err="1" smtClean="0"/>
              <a:t>css</a:t>
            </a:r>
            <a:r>
              <a:rPr lang="en-US" dirty="0" smtClean="0"/>
              <a:t>. Hover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mouse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element HTML.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564904"/>
            <a:ext cx="4802237" cy="3155224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&lt;!DOCTYPE html&gt;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&lt;html&gt;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&lt;head&gt;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&lt;style&gt;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a:hover {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    background-color: yellow;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}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&lt;/style&gt;</a:t>
            </a:r>
          </a:p>
          <a:p>
            <a:pPr marL="109693" indent="0" defTabSz="914400">
              <a:buFont typeface="Georgia"/>
              <a:buNone/>
            </a:pPr>
            <a:r>
              <a:rPr lang="en-US" sz="2000" dirty="0" smtClean="0"/>
              <a:t>&lt;/head&gt;</a:t>
            </a:r>
          </a:p>
          <a:p>
            <a:pPr marL="109693" indent="0" defTabSz="914400">
              <a:buFont typeface="Georgia"/>
              <a:buNone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7652" y="2595339"/>
            <a:ext cx="4538277" cy="4325112"/>
          </a:xfrm>
          <a:prstGeom prst="rect">
            <a:avLst/>
          </a:prstGeom>
        </p:spPr>
        <p:txBody>
          <a:bodyPr vert="horz" lIns="91411" tIns="45705" rIns="91411" bIns="45705">
            <a:normAutofit fontScale="70000" lnSpcReduction="20000"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defTabSz="914400">
              <a:buNone/>
            </a:pPr>
            <a:r>
              <a:rPr lang="en-US" dirty="0"/>
              <a:t>&lt;body&gt;</a:t>
            </a:r>
          </a:p>
          <a:p>
            <a:pPr marL="109693" indent="0" defTabSz="914400">
              <a:buNone/>
            </a:pPr>
            <a:endParaRPr lang="en-US" dirty="0"/>
          </a:p>
          <a:p>
            <a:pPr marL="109693" indent="0" defTabSz="914400"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="https://sif.upj.ac.id"&gt;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UPJ&lt;/a&gt;</a:t>
            </a:r>
          </a:p>
          <a:p>
            <a:pPr marL="109693" indent="0" defTabSz="914400"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="https://ocw.upj.ac.id"&gt;</a:t>
            </a:r>
            <a:r>
              <a:rPr lang="en-US" dirty="0" err="1"/>
              <a:t>Ocw</a:t>
            </a:r>
            <a:r>
              <a:rPr lang="en-US" dirty="0"/>
              <a:t> UPJ &lt;/a&gt;</a:t>
            </a:r>
          </a:p>
          <a:p>
            <a:pPr marL="109693" indent="0" defTabSz="914400">
              <a:buNone/>
            </a:pPr>
            <a:endParaRPr lang="en-US" dirty="0"/>
          </a:p>
          <a:p>
            <a:pPr marL="109693" indent="0" defTabSz="914400">
              <a:buNone/>
            </a:pPr>
            <a:r>
              <a:rPr lang="en-US" dirty="0"/>
              <a:t>&lt;p&gt;&lt;b&gt;Note:&lt;/b&gt; The :hover selector style links on mouse-over.&lt;/p&gt;</a:t>
            </a:r>
          </a:p>
          <a:p>
            <a:pPr marL="109693" indent="0" defTabSz="914400">
              <a:buNone/>
            </a:pPr>
            <a:endParaRPr lang="en-US" dirty="0"/>
          </a:p>
          <a:p>
            <a:pPr marL="109693" indent="0" defTabSz="914400">
              <a:buNone/>
            </a:pPr>
            <a:r>
              <a:rPr lang="en-US" dirty="0"/>
              <a:t>&lt;/body&gt;</a:t>
            </a:r>
          </a:p>
          <a:p>
            <a:pPr marL="109693" indent="0" defTabSz="914400">
              <a:buNone/>
            </a:pPr>
            <a:r>
              <a:rPr lang="en-US" dirty="0"/>
              <a:t>&lt;/html&gt;</a:t>
            </a:r>
          </a:p>
          <a:p>
            <a:pPr marL="109693" indent="0" defTabSz="914400">
              <a:buFont typeface="Georgia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smtClean="0"/>
              <a:t>hover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464496" cy="5562376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200" dirty="0"/>
              <a:t>&lt;!DOCTYPE html&gt;</a:t>
            </a:r>
          </a:p>
          <a:p>
            <a:pPr marL="109693" indent="0">
              <a:buNone/>
            </a:pPr>
            <a:r>
              <a:rPr lang="en-US" sz="1200" dirty="0"/>
              <a:t>&lt;html&gt;</a:t>
            </a:r>
          </a:p>
          <a:p>
            <a:pPr marL="109693" indent="0">
              <a:buNone/>
            </a:pPr>
            <a:r>
              <a:rPr lang="en-US" sz="1200" dirty="0"/>
              <a:t>&lt;head&gt;</a:t>
            </a:r>
          </a:p>
          <a:p>
            <a:pPr marL="109693" indent="0">
              <a:buNone/>
            </a:pPr>
            <a:r>
              <a:rPr lang="en-US" sz="1200" dirty="0"/>
              <a:t>&lt;style&gt;</a:t>
            </a:r>
          </a:p>
          <a:p>
            <a:pPr marL="109693" indent="0">
              <a:buNone/>
            </a:pPr>
            <a:r>
              <a:rPr lang="en-US" sz="1200" dirty="0"/>
              <a:t>div {background-color: green;}</a:t>
            </a:r>
          </a:p>
          <a:p>
            <a:pPr marL="109693" indent="0">
              <a:buNone/>
            </a:pPr>
            <a:r>
              <a:rPr lang="en-US" sz="1200" dirty="0"/>
              <a:t>div a {</a:t>
            </a:r>
          </a:p>
          <a:p>
            <a:pPr marL="109693" indent="0">
              <a:buNone/>
            </a:pPr>
            <a:r>
              <a:rPr lang="en-US" sz="1200" dirty="0"/>
              <a:t>    text-decoration: none;</a:t>
            </a:r>
          </a:p>
          <a:p>
            <a:pPr marL="109693" indent="0">
              <a:buNone/>
            </a:pPr>
            <a:r>
              <a:rPr lang="en-US" sz="1200" dirty="0"/>
              <a:t>    color: white;</a:t>
            </a:r>
          </a:p>
          <a:p>
            <a:pPr marL="109693" indent="0">
              <a:buNone/>
            </a:pPr>
            <a:r>
              <a:rPr lang="en-US" sz="1200" dirty="0"/>
              <a:t>    font-size: 20px;</a:t>
            </a:r>
          </a:p>
          <a:p>
            <a:pPr marL="109693" indent="0">
              <a:buNone/>
            </a:pPr>
            <a:r>
              <a:rPr lang="en-US" sz="1200" dirty="0"/>
              <a:t>    padding: 15px;</a:t>
            </a:r>
          </a:p>
          <a:p>
            <a:pPr marL="109693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display:inline-block</a:t>
            </a:r>
            <a:r>
              <a:rPr lang="en-US" sz="1200" dirty="0"/>
              <a:t>;</a:t>
            </a:r>
          </a:p>
          <a:p>
            <a:pPr marL="109693" indent="0">
              <a:buNone/>
            </a:pPr>
            <a:r>
              <a:rPr lang="en-US" sz="1200" dirty="0"/>
              <a:t>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{</a:t>
            </a:r>
          </a:p>
          <a:p>
            <a:pPr marL="109693" indent="0">
              <a:buNone/>
            </a:pPr>
            <a:r>
              <a:rPr lang="en-US" sz="1200" dirty="0"/>
              <a:t>  display: inline;</a:t>
            </a:r>
          </a:p>
          <a:p>
            <a:pPr marL="109693" indent="0">
              <a:buNone/>
            </a:pPr>
            <a:r>
              <a:rPr lang="en-US" sz="1200" dirty="0"/>
              <a:t>  margin: 0;</a:t>
            </a:r>
          </a:p>
          <a:p>
            <a:pPr marL="109693" indent="0">
              <a:buNone/>
            </a:pPr>
            <a:r>
              <a:rPr lang="en-US" sz="1200" dirty="0"/>
              <a:t>  padding: 0;</a:t>
            </a:r>
          </a:p>
          <a:p>
            <a:pPr marL="109693" indent="0">
              <a:buNone/>
            </a:pPr>
            <a:r>
              <a:rPr lang="en-US" sz="1200" dirty="0"/>
              <a:t>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{display: inline-block;}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li:hover</a:t>
            </a:r>
            <a:r>
              <a:rPr lang="en-US" sz="1200" dirty="0"/>
              <a:t> {background: #555;}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li:hover</a:t>
            </a:r>
            <a:r>
              <a:rPr lang="en-US" sz="1200" dirty="0"/>
              <a:t> </a:t>
            </a:r>
            <a:r>
              <a:rPr lang="en-US" sz="1200" dirty="0" err="1"/>
              <a:t>ul</a:t>
            </a:r>
            <a:r>
              <a:rPr lang="en-US" sz="1200" dirty="0"/>
              <a:t> {display: block;}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{</a:t>
            </a:r>
          </a:p>
          <a:p>
            <a:pPr marL="109693" indent="0">
              <a:buNone/>
            </a:pPr>
            <a:r>
              <a:rPr lang="en-US" sz="1200" dirty="0"/>
              <a:t>  position: absolute;</a:t>
            </a:r>
          </a:p>
          <a:p>
            <a:pPr marL="109693" indent="0">
              <a:buNone/>
            </a:pPr>
            <a:r>
              <a:rPr lang="en-US" sz="1200" dirty="0"/>
              <a:t>  width: 200px;</a:t>
            </a:r>
          </a:p>
          <a:p>
            <a:pPr marL="109693" indent="0">
              <a:buNone/>
            </a:pPr>
            <a:r>
              <a:rPr lang="en-US" sz="1200" dirty="0"/>
              <a:t>  display: none;</a:t>
            </a:r>
          </a:p>
          <a:p>
            <a:pPr marL="109693" indent="0">
              <a:buNone/>
            </a:pPr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1811" y="243401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defTabSz="914400">
              <a:buFont typeface="Georgia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6307" y="692696"/>
            <a:ext cx="3096344" cy="5562376"/>
          </a:xfrm>
          <a:prstGeom prst="rect">
            <a:avLst/>
          </a:prstGeom>
        </p:spPr>
        <p:txBody>
          <a:bodyPr vert="horz" lIns="91411" tIns="45705" rIns="91411" bIns="45705">
            <a:no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li { </a:t>
            </a:r>
          </a:p>
          <a:p>
            <a:pPr marL="109693" indent="0">
              <a:buNone/>
            </a:pPr>
            <a:r>
              <a:rPr lang="en-US" sz="1200" dirty="0"/>
              <a:t>  background: #555; </a:t>
            </a:r>
          </a:p>
          <a:p>
            <a:pPr marL="109693" indent="0">
              <a:buNone/>
            </a:pPr>
            <a:r>
              <a:rPr lang="en-US" sz="1200" dirty="0"/>
              <a:t>  display: block; </a:t>
            </a:r>
          </a:p>
          <a:p>
            <a:pPr marL="109693" indent="0">
              <a:buNone/>
            </a:pPr>
            <a:r>
              <a:rPr lang="en-US" sz="1200" dirty="0"/>
              <a:t>}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li a {</a:t>
            </a:r>
            <a:r>
              <a:rPr lang="en-US" sz="1200" dirty="0" err="1"/>
              <a:t>display:block</a:t>
            </a:r>
            <a:r>
              <a:rPr lang="en-US" sz="1200" dirty="0"/>
              <a:t> !important;} </a:t>
            </a:r>
          </a:p>
          <a:p>
            <a:pPr marL="109693" indent="0">
              <a:buNone/>
            </a:pPr>
            <a:r>
              <a:rPr lang="en-US" sz="1200" dirty="0" err="1"/>
              <a:t>ul</a:t>
            </a:r>
            <a:r>
              <a:rPr lang="en-US" sz="1200" dirty="0"/>
              <a:t> li </a:t>
            </a: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li:hover</a:t>
            </a:r>
            <a:r>
              <a:rPr lang="en-US" sz="1200" dirty="0"/>
              <a:t> {background: #666;}</a:t>
            </a:r>
          </a:p>
          <a:p>
            <a:pPr marL="109693" indent="0">
              <a:buNone/>
            </a:pPr>
            <a:r>
              <a:rPr lang="en-US" sz="1200" dirty="0"/>
              <a:t>&lt;/style&gt;</a:t>
            </a:r>
          </a:p>
          <a:p>
            <a:pPr marL="109693" indent="0">
              <a:buNone/>
            </a:pPr>
            <a:r>
              <a:rPr lang="en-US" sz="1200" dirty="0"/>
              <a:t>&lt;/head&gt;</a:t>
            </a:r>
          </a:p>
          <a:p>
            <a:pPr marL="109693" indent="0">
              <a:buNone/>
            </a:pPr>
            <a:endParaRPr lang="en-US" sz="1200" dirty="0" smtClean="0"/>
          </a:p>
          <a:p>
            <a:pPr marL="109693" indent="0">
              <a:buNone/>
            </a:pPr>
            <a:r>
              <a:rPr lang="en-US" sz="1200" dirty="0" smtClean="0"/>
              <a:t>&lt;</a:t>
            </a:r>
            <a:r>
              <a:rPr lang="en-US" sz="1200" dirty="0"/>
              <a:t>body&gt;</a:t>
            </a:r>
          </a:p>
          <a:p>
            <a:pPr marL="109693" indent="0">
              <a:buNone/>
            </a:pPr>
            <a:endParaRPr lang="en-US" sz="1200" dirty="0"/>
          </a:p>
          <a:p>
            <a:pPr marL="109693" indent="0">
              <a:buNone/>
            </a:pPr>
            <a:r>
              <a:rPr lang="en-US" sz="1200" dirty="0"/>
              <a:t>&lt;div&gt;</a:t>
            </a:r>
          </a:p>
          <a:p>
            <a:pPr marL="109693" indent="0">
              <a:buNone/>
            </a:pPr>
            <a:r>
              <a:rPr lang="en-US" sz="1200" dirty="0"/>
              <a:t>  &lt;a </a:t>
            </a:r>
            <a:r>
              <a:rPr lang="en-US" sz="1200" dirty="0" err="1"/>
              <a:t>href</a:t>
            </a:r>
            <a:r>
              <a:rPr lang="en-US" sz="1200" dirty="0"/>
              <a:t>="#"&gt;Useless Link&lt;/a&gt;</a:t>
            </a:r>
          </a:p>
          <a:p>
            <a:pPr marL="109693" indent="0">
              <a:buNone/>
            </a:pPr>
            <a:r>
              <a:rPr lang="en-US" sz="1200" dirty="0"/>
              <a:t>  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    &lt;li&gt;</a:t>
            </a:r>
          </a:p>
          <a:p>
            <a:pPr marL="109693" indent="0">
              <a:buNone/>
            </a:pPr>
            <a:r>
              <a:rPr lang="en-US" sz="1200" dirty="0"/>
              <a:t>      &lt;a </a:t>
            </a:r>
            <a:r>
              <a:rPr lang="en-US" sz="1200" dirty="0" err="1"/>
              <a:t>href</a:t>
            </a:r>
            <a:r>
              <a:rPr lang="en-US" sz="1200" dirty="0"/>
              <a:t>="#"&gt;Dropdown Link&lt;/a&gt;</a:t>
            </a:r>
          </a:p>
          <a:p>
            <a:pPr marL="109693" indent="0">
              <a:buNone/>
            </a:pPr>
            <a:r>
              <a:rPr lang="en-US" sz="1200" dirty="0"/>
              <a:t>      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        &lt;li&gt;&lt;a </a:t>
            </a:r>
            <a:r>
              <a:rPr lang="en-US" sz="1200" dirty="0" err="1"/>
              <a:t>href</a:t>
            </a:r>
            <a:r>
              <a:rPr lang="en-US" sz="1200" dirty="0"/>
              <a:t>="#"&gt;Link 1&lt;/a&gt;&lt;/li&gt;</a:t>
            </a:r>
          </a:p>
          <a:p>
            <a:pPr marL="109693" indent="0">
              <a:buNone/>
            </a:pPr>
            <a:r>
              <a:rPr lang="en-US" sz="1200" dirty="0"/>
              <a:t>        &lt;li&gt;&lt;a </a:t>
            </a:r>
            <a:r>
              <a:rPr lang="en-US" sz="1200" dirty="0" err="1"/>
              <a:t>href</a:t>
            </a:r>
            <a:r>
              <a:rPr lang="en-US" sz="1200" dirty="0"/>
              <a:t>="#"&gt;Link 2&lt;/a&gt;&lt;/li&gt;</a:t>
            </a:r>
          </a:p>
          <a:p>
            <a:pPr marL="109693" indent="0">
              <a:buNone/>
            </a:pPr>
            <a:r>
              <a:rPr lang="en-US" sz="1200" dirty="0"/>
              <a:t>        &lt;li&gt;&lt;a </a:t>
            </a:r>
            <a:r>
              <a:rPr lang="en-US" sz="1200" dirty="0" err="1"/>
              <a:t>href</a:t>
            </a:r>
            <a:r>
              <a:rPr lang="en-US" sz="1200" dirty="0"/>
              <a:t>="#"&gt;Link 3&lt;/a&gt;&lt;/li&gt;</a:t>
            </a:r>
          </a:p>
          <a:p>
            <a:pPr marL="109693" indent="0">
              <a:buNone/>
            </a:pPr>
            <a:r>
              <a:rPr lang="en-US" sz="1200" dirty="0"/>
              <a:t>      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    &lt;/li&gt;</a:t>
            </a:r>
          </a:p>
          <a:p>
            <a:pPr marL="109693" indent="0">
              <a:buNone/>
            </a:pPr>
            <a:r>
              <a:rPr lang="en-US" sz="1200" dirty="0"/>
              <a:t>  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109693" indent="0">
              <a:buNone/>
            </a:pPr>
            <a:r>
              <a:rPr lang="en-US" sz="1200" dirty="0"/>
              <a:t>&lt;/div&gt;</a:t>
            </a:r>
          </a:p>
          <a:p>
            <a:pPr marL="109693" indent="0">
              <a:buNone/>
            </a:pPr>
            <a:endParaRPr lang="en-US" sz="1200" dirty="0"/>
          </a:p>
          <a:p>
            <a:pPr marL="109693" indent="0">
              <a:buNone/>
            </a:pPr>
            <a:r>
              <a:rPr lang="en-US" sz="1200" dirty="0"/>
              <a:t>&lt;/body&gt;</a:t>
            </a:r>
          </a:p>
          <a:p>
            <a:pPr marL="109693" indent="0">
              <a:buNone/>
            </a:pPr>
            <a:r>
              <a:rPr lang="en-US" sz="12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2903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CSS Internal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43136"/>
            <a:ext cx="8010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856" y="4293096"/>
            <a:ext cx="1752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816" y="620688"/>
            <a:ext cx="8229600" cy="556519"/>
          </a:xfrm>
          <a:prstGeom prst="rect">
            <a:avLst/>
          </a:prstGeom>
        </p:spPr>
        <p:txBody>
          <a:bodyPr vert="horz" lIns="91411" tIns="45705" rIns="91411" bIns="45705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CSS Internal :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file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" y="533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CSS </a:t>
            </a:r>
            <a:r>
              <a:rPr lang="en-US" dirty="0" err="1" smtClean="0"/>
              <a:t>Eksternal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6810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7572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9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" y="533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(Background) </a:t>
            </a:r>
            <a:r>
              <a:rPr lang="en-US" dirty="0" err="1" smtClean="0"/>
              <a:t>Efek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CSS </a:t>
            </a:r>
            <a:r>
              <a:rPr lang="en-US" dirty="0" err="1" smtClean="0"/>
              <a:t>meliputi</a:t>
            </a:r>
            <a:r>
              <a:rPr lang="en-US" dirty="0" smtClean="0"/>
              <a:t>  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background-color  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background-image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background-repeat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background-attachment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background-position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2761" y="1628800"/>
            <a:ext cx="41953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en-US" dirty="0" smtClean="0"/>
              <a:t>H1{background-color</a:t>
            </a:r>
            <a:r>
              <a:rPr lang="en-US" smtClean="0"/>
              <a:t>:#FF00FF}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body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 err="1"/>
              <a:t>background-image:url</a:t>
            </a:r>
            <a:r>
              <a:rPr lang="en-US" dirty="0"/>
              <a:t>('img_tree.png');</a:t>
            </a:r>
            <a:br>
              <a:rPr lang="en-US" dirty="0"/>
            </a:br>
            <a:r>
              <a:rPr lang="en-US" dirty="0" err="1"/>
              <a:t>background-repeat:no-repeat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err="1"/>
              <a:t>background-position:right</a:t>
            </a:r>
            <a:r>
              <a:rPr lang="en-US" dirty="0"/>
              <a:t> top;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5157192"/>
            <a:ext cx="840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body {background:#</a:t>
            </a:r>
            <a:r>
              <a:rPr lang="en-US" dirty="0" err="1"/>
              <a:t>ffffff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('img_tree.png') no-repeat right top;}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75650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lain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4114800" cy="299803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margin</a:t>
            </a:r>
          </a:p>
          <a:p>
            <a:pPr marL="109693" indent="0">
              <a:buNone/>
            </a:pPr>
            <a:r>
              <a:rPr lang="en-US" dirty="0" err="1" smtClean="0"/>
              <a:t>Properti</a:t>
            </a:r>
            <a:r>
              <a:rPr lang="en-US" dirty="0" smtClean="0"/>
              <a:t>:</a:t>
            </a:r>
          </a:p>
          <a:p>
            <a:pPr marL="109693" indent="0">
              <a:buNone/>
            </a:pPr>
            <a:r>
              <a:rPr lang="en-US" dirty="0" smtClean="0"/>
              <a:t>- padding-top</a:t>
            </a:r>
          </a:p>
          <a:p>
            <a:pPr marL="109693" indent="0">
              <a:buNone/>
            </a:pPr>
            <a:r>
              <a:rPr lang="en-US" dirty="0" smtClean="0"/>
              <a:t>- padding-right</a:t>
            </a:r>
          </a:p>
          <a:p>
            <a:pPr marL="109693" indent="0">
              <a:buNone/>
            </a:pPr>
            <a:r>
              <a:rPr lang="en-US" dirty="0" smtClean="0"/>
              <a:t>- padding-bottom</a:t>
            </a:r>
          </a:p>
          <a:p>
            <a:pPr>
              <a:buFontTx/>
              <a:buChar char="-"/>
            </a:pPr>
            <a:r>
              <a:rPr lang="en-US" dirty="0" smtClean="0"/>
              <a:t>padding-left</a:t>
            </a:r>
          </a:p>
          <a:p>
            <a:pPr marL="109693" indent="0">
              <a:buNone/>
            </a:pPr>
            <a:endParaRPr lang="en-US" dirty="0"/>
          </a:p>
          <a:p>
            <a:pPr marL="109693" indent="0">
              <a:buNone/>
            </a:pPr>
            <a:r>
              <a:rPr lang="en-US" dirty="0" smtClean="0"/>
              <a:t>Value :</a:t>
            </a:r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px</a:t>
            </a:r>
            <a:r>
              <a:rPr lang="en-US" dirty="0" smtClean="0"/>
              <a:t>, </a:t>
            </a:r>
            <a:r>
              <a:rPr lang="en-US" dirty="0" err="1" smtClean="0"/>
              <a:t>pt</a:t>
            </a:r>
            <a:r>
              <a:rPr lang="en-US" dirty="0" smtClean="0"/>
              <a:t>, cm</a:t>
            </a:r>
          </a:p>
          <a:p>
            <a:r>
              <a:rPr lang="en-US" dirty="0" smtClean="0"/>
              <a:t>%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element</a:t>
            </a:r>
          </a:p>
          <a:p>
            <a:r>
              <a:rPr lang="en-US" dirty="0" smtClean="0"/>
              <a:t>Inherit –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parent (OOP)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13386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p.latar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Border: 1px solid red;</a:t>
            </a:r>
          </a:p>
          <a:p>
            <a:r>
              <a:rPr lang="en-US" dirty="0" smtClean="0"/>
              <a:t>Background-color: green:</a:t>
            </a:r>
          </a:p>
          <a:p>
            <a:r>
              <a:rPr lang="en-US" dirty="0" smtClean="0"/>
              <a:t>padding-top : 50px;</a:t>
            </a:r>
          </a:p>
          <a:p>
            <a:r>
              <a:rPr lang="en-US" dirty="0" smtClean="0"/>
              <a:t>padding-left: 40px;</a:t>
            </a:r>
          </a:p>
          <a:p>
            <a:r>
              <a:rPr lang="en-US" dirty="0" smtClean="0"/>
              <a:t>padding-bottom: 50px;</a:t>
            </a:r>
          </a:p>
          <a:p>
            <a:r>
              <a:rPr lang="en-US" dirty="0" smtClean="0"/>
              <a:t>padding-right: 80px;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 smtClean="0"/>
              <a:t>&lt;!-- body html --&gt;</a:t>
            </a:r>
          </a:p>
          <a:p>
            <a:r>
              <a:rPr lang="en-US" dirty="0" smtClean="0"/>
              <a:t>&lt;body&gt;</a:t>
            </a:r>
          </a:p>
          <a:p>
            <a:r>
              <a:rPr lang="en-US" dirty="0" smtClean="0"/>
              <a:t>&lt;p class=“</a:t>
            </a:r>
            <a:r>
              <a:rPr lang="en-US" dirty="0" err="1" smtClean="0"/>
              <a:t>latar</a:t>
            </a:r>
            <a:r>
              <a:rPr lang="en-US" dirty="0" smtClean="0"/>
              <a:t>”&gt; hallo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test margin &lt;/p&gt;</a:t>
            </a:r>
          </a:p>
          <a:p>
            <a:endParaRPr lang="en-US" dirty="0"/>
          </a:p>
          <a:p>
            <a:r>
              <a:rPr lang="en-US" dirty="0" smtClean="0"/>
              <a:t>&lt;/body&gt;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Border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css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tag html ,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r>
              <a:rPr lang="en-US" b="1" dirty="0" err="1" smtClean="0"/>
              <a:t>Border-style:value</a:t>
            </a:r>
            <a:endParaRPr lang="en-US" b="1" dirty="0" smtClean="0"/>
          </a:p>
          <a:p>
            <a:pPr marL="402207" lvl="1" indent="0">
              <a:buNone/>
            </a:pPr>
            <a:r>
              <a:rPr lang="en-US" dirty="0" err="1" smtClean="0"/>
              <a:t>Jenis</a:t>
            </a:r>
            <a:r>
              <a:rPr lang="en-US" dirty="0" smtClean="0"/>
              <a:t> border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value (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 err="1"/>
              <a:t>dotted,dashed,solid,double</a:t>
            </a:r>
            <a:r>
              <a:rPr lang="en-US" dirty="0"/>
              <a:t> ,groove ,ridge ,inset ,</a:t>
            </a:r>
            <a:r>
              <a:rPr lang="en-US" dirty="0" smtClean="0"/>
              <a:t>outset, </a:t>
            </a:r>
            <a:r>
              <a:rPr lang="en-US" dirty="0"/>
              <a:t>none </a:t>
            </a:r>
            <a:endParaRPr lang="en-US" dirty="0" smtClean="0"/>
          </a:p>
          <a:p>
            <a:pPr marL="402207" lvl="1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border 3d </a:t>
            </a:r>
            <a:r>
              <a:rPr lang="en-US" dirty="0" err="1" smtClean="0"/>
              <a:t>bisa</a:t>
            </a:r>
            <a:r>
              <a:rPr lang="en-US" dirty="0" smtClean="0"/>
              <a:t> di-</a:t>
            </a:r>
            <a:r>
              <a:rPr lang="en-US" dirty="0" err="1" smtClean="0"/>
              <a:t>isi</a:t>
            </a:r>
            <a:r>
              <a:rPr lang="en-US" dirty="0" smtClean="0"/>
              <a:t> value groove, ridge, inset , outset</a:t>
            </a:r>
          </a:p>
          <a:p>
            <a:pPr marL="402207" lvl="1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area </a:t>
            </a:r>
            <a:r>
              <a:rPr lang="en-US" dirty="0" err="1" smtClean="0"/>
              <a:t>atas</a:t>
            </a:r>
            <a:r>
              <a:rPr lang="en-US" dirty="0" smtClean="0"/>
              <a:t> , </a:t>
            </a:r>
            <a:r>
              <a:rPr lang="en-US" dirty="0" err="1" smtClean="0"/>
              <a:t>kiri,kanan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: </a:t>
            </a:r>
            <a:r>
              <a:rPr lang="en-US" b="1" dirty="0" smtClean="0"/>
              <a:t>border-top-style, border-left-style, border-right-style, border-left-style</a:t>
            </a:r>
          </a:p>
          <a:p>
            <a:r>
              <a:rPr lang="en-US" b="1" dirty="0" err="1" smtClean="0"/>
              <a:t>border-width:value</a:t>
            </a:r>
            <a:endParaRPr lang="en-US" b="1" dirty="0" smtClean="0"/>
          </a:p>
          <a:p>
            <a:pPr marL="109693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border , di-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px,pt,cm,em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thin,thick</a:t>
            </a:r>
            <a:r>
              <a:rPr lang="en-US" dirty="0" smtClean="0"/>
              <a:t>, medium</a:t>
            </a:r>
          </a:p>
          <a:p>
            <a:r>
              <a:rPr lang="en-US" b="1" dirty="0" err="1" smtClean="0"/>
              <a:t>border-color:value</a:t>
            </a:r>
            <a:endParaRPr lang="en-US" b="1" dirty="0" smtClean="0"/>
          </a:p>
          <a:p>
            <a:pPr marL="109693" indent="0">
              <a:buNone/>
            </a:pPr>
            <a:r>
              <a:rPr lang="en-US" dirty="0" err="1" smtClean="0"/>
              <a:t>Warna</a:t>
            </a:r>
            <a:r>
              <a:rPr lang="en-US" dirty="0" smtClean="0"/>
              <a:t> border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red,green,blue,dsb,dengan</a:t>
            </a:r>
            <a:r>
              <a:rPr lang="en-US" dirty="0" smtClean="0"/>
              <a:t> hex:#ff0000 (2digit red,2digit green,2 digit blue), </a:t>
            </a:r>
            <a:r>
              <a:rPr lang="en-US" dirty="0" err="1" smtClean="0"/>
              <a:t>dengan</a:t>
            </a:r>
            <a:r>
              <a:rPr lang="en-US" dirty="0" smtClean="0"/>
              <a:t> format </a:t>
            </a:r>
            <a:r>
              <a:rPr lang="en-US" dirty="0" err="1" smtClean="0"/>
              <a:t>rgb</a:t>
            </a:r>
            <a:r>
              <a:rPr lang="en-US" dirty="0" smtClean="0"/>
              <a:t> : </a:t>
            </a:r>
            <a:r>
              <a:rPr lang="en-US" dirty="0" err="1" smtClean="0"/>
              <a:t>rgb</a:t>
            </a:r>
            <a:r>
              <a:rPr lang="en-US" dirty="0" smtClean="0"/>
              <a:t>(255,0,0)</a:t>
            </a:r>
          </a:p>
          <a:p>
            <a:pPr marL="109693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3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92088"/>
          </a:xfrm>
        </p:spPr>
        <p:txBody>
          <a:bodyPr/>
          <a:lstStyle/>
          <a:p>
            <a:r>
              <a:rPr lang="en-US" dirty="0" smtClean="0"/>
              <a:t>Box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6851104" cy="227795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box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sudut</a:t>
            </a:r>
            <a:r>
              <a:rPr lang="en-US" sz="1400" dirty="0" smtClean="0"/>
              <a:t> </a:t>
            </a:r>
            <a:r>
              <a:rPr lang="en-US" sz="1400" dirty="0" err="1" smtClean="0"/>
              <a:t>melengkung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properties: border-radius</a:t>
            </a:r>
          </a:p>
          <a:p>
            <a:pPr marL="109693" indent="0">
              <a:buNone/>
            </a:pPr>
            <a:r>
              <a:rPr lang="en-US" sz="1400" dirty="0" smtClean="0"/>
              <a:t>#</a:t>
            </a:r>
            <a:r>
              <a:rPr lang="en-US" sz="1400" dirty="0" err="1" smtClean="0"/>
              <a:t>areaku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{</a:t>
            </a:r>
            <a:r>
              <a:rPr lang="en-US" sz="1400" dirty="0"/>
              <a:t>  width:600px;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background</a:t>
            </a:r>
            <a:r>
              <a:rPr lang="en-US" sz="1400" dirty="0"/>
              <a:t>: #DDD;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color</a:t>
            </a:r>
            <a:r>
              <a:rPr lang="en-US" sz="1400" dirty="0"/>
              <a:t>: #222;  border: </a:t>
            </a:r>
            <a:r>
              <a:rPr lang="en-US" sz="1400" dirty="0" smtClean="0"/>
              <a:t>2px</a:t>
            </a:r>
            <a:r>
              <a:rPr lang="en-US" sz="1400" dirty="0"/>
              <a:t> solid blue;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/>
              <a:t>padding</a:t>
            </a:r>
            <a:r>
              <a:rPr lang="en-US" sz="1400" dirty="0"/>
              <a:t>: 10px;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Border-radius</a:t>
            </a:r>
            <a:r>
              <a:rPr lang="en-US" sz="1400" dirty="0">
                <a:solidFill>
                  <a:srgbClr val="FF0000"/>
                </a:solidFill>
              </a:rPr>
              <a:t>: </a:t>
            </a:r>
            <a:r>
              <a:rPr lang="en-US" sz="1400" dirty="0" smtClean="0">
                <a:solidFill>
                  <a:srgbClr val="FF0000"/>
                </a:solidFill>
              </a:rPr>
              <a:t>20px</a:t>
            </a:r>
            <a:r>
              <a:rPr lang="en-US" sz="1400" dirty="0">
                <a:solidFill>
                  <a:srgbClr val="FF0000"/>
                </a:solidFill>
              </a:rPr>
              <a:t>; </a:t>
            </a:r>
            <a:r>
              <a:rPr lang="en-US" sz="1400" dirty="0" smtClean="0"/>
              <a:t> /*</a:t>
            </a:r>
            <a:r>
              <a:rPr lang="en-US" sz="1400" dirty="0" err="1"/>
              <a:t>Kode</a:t>
            </a:r>
            <a:r>
              <a:rPr lang="en-US" sz="1400" dirty="0"/>
              <a:t> </a:t>
            </a:r>
            <a:r>
              <a:rPr lang="en-US" sz="1400" dirty="0" err="1"/>
              <a:t>pembuat</a:t>
            </a:r>
            <a:r>
              <a:rPr lang="en-US" sz="1400" dirty="0"/>
              <a:t> </a:t>
            </a:r>
            <a:r>
              <a:rPr lang="en-US" sz="1400" dirty="0" err="1"/>
              <a:t>lengkungan</a:t>
            </a:r>
            <a:r>
              <a:rPr lang="en-US" sz="1400" dirty="0"/>
              <a:t> </a:t>
            </a:r>
            <a:r>
              <a:rPr lang="en-US" sz="1400" dirty="0" err="1"/>
              <a:t>sudut</a:t>
            </a:r>
            <a:r>
              <a:rPr lang="en-US" sz="1400" dirty="0"/>
              <a:t>*/  </a:t>
            </a:r>
            <a:endParaRPr lang="en-US" sz="1400" dirty="0" smtClean="0"/>
          </a:p>
          <a:p>
            <a:pPr marL="109693" indent="0">
              <a:buNone/>
            </a:pPr>
            <a:r>
              <a:rPr lang="en-US" sz="1400" dirty="0" err="1" smtClean="0"/>
              <a:t>overflow-x:auto</a:t>
            </a:r>
            <a:r>
              <a:rPr lang="en-US" sz="1400" dirty="0" smtClean="0"/>
              <a:t>}/*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</a:t>
            </a:r>
            <a:r>
              <a:rPr lang="en-US" sz="1400" dirty="0" err="1" smtClean="0"/>
              <a:t>resposinve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ukurannya</a:t>
            </a:r>
            <a:r>
              <a:rPr lang="en-US" sz="1400" dirty="0" smtClean="0"/>
              <a:t> </a:t>
            </a:r>
            <a:r>
              <a:rPr lang="en-US" sz="1400" dirty="0" err="1" smtClean="0"/>
              <a:t>mengecil</a:t>
            </a:r>
            <a:r>
              <a:rPr lang="en-US" sz="1400" dirty="0" smtClean="0"/>
              <a:t>  */ 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624089"/>
            <a:ext cx="771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tag &lt;div&gt; ,tag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tag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box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&lt;div id=“</a:t>
            </a:r>
            <a:r>
              <a:rPr lang="en-US" dirty="0" err="1" smtClean="0"/>
              <a:t>areaku</a:t>
            </a:r>
            <a:r>
              <a:rPr lang="en-US" dirty="0" smtClean="0"/>
              <a:t>”&gt;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smtClean="0"/>
              <a:t>  box 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693" indent="0"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Cascading Style Sheet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CSS </a:t>
            </a:r>
            <a:r>
              <a:rPr lang="en-US" dirty="0" err="1" smtClean="0"/>
              <a:t>dalam</a:t>
            </a:r>
            <a:r>
              <a:rPr lang="en-US" dirty="0" smtClean="0"/>
              <a:t> html</a:t>
            </a:r>
          </a:p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element, </a:t>
            </a:r>
            <a:r>
              <a:rPr lang="en-US" dirty="0" err="1" smtClean="0"/>
              <a:t>atribut</a:t>
            </a:r>
            <a:r>
              <a:rPr lang="en-US" dirty="0" smtClean="0"/>
              <a:t>, tag html</a:t>
            </a:r>
          </a:p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Id, Class selector </a:t>
            </a:r>
            <a:r>
              <a:rPr lang="en-US" dirty="0" err="1" smtClean="0"/>
              <a:t>pada</a:t>
            </a:r>
            <a:r>
              <a:rPr lang="en-US" dirty="0" smtClean="0"/>
              <a:t> CSS</a:t>
            </a:r>
          </a:p>
          <a:p>
            <a:pPr marL="109693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09693" indent="0" algn="ctr">
              <a:buNone/>
            </a:pPr>
            <a:r>
              <a:rPr lang="en-US" sz="3400" dirty="0" err="1" smtClean="0"/>
              <a:t>Struktur</a:t>
            </a:r>
            <a:r>
              <a:rPr lang="en-US" sz="3400" dirty="0" smtClean="0"/>
              <a:t> table :</a:t>
            </a:r>
          </a:p>
          <a:p>
            <a:pPr marL="109693" indent="0">
              <a:buNone/>
            </a:pPr>
            <a:r>
              <a:rPr lang="en-US" dirty="0" smtClean="0"/>
              <a:t>&lt;table&gt;</a:t>
            </a:r>
          </a:p>
          <a:p>
            <a:pPr marL="109693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 &lt;</a:t>
            </a:r>
            <a:r>
              <a:rPr lang="en-US" dirty="0" err="1" smtClean="0"/>
              <a:t>th</a:t>
            </a:r>
            <a:r>
              <a:rPr lang="en-US" dirty="0" smtClean="0"/>
              <a:t>&gt; …  &lt;/</a:t>
            </a:r>
            <a:r>
              <a:rPr lang="en-US" dirty="0" err="1" smtClean="0"/>
              <a:t>th</a:t>
            </a:r>
            <a:r>
              <a:rPr lang="en-US" dirty="0" smtClean="0"/>
              <a:t>&gt; &lt;/</a:t>
            </a:r>
            <a:r>
              <a:rPr lang="en-US" dirty="0" err="1" smtClean="0"/>
              <a:t>tr</a:t>
            </a:r>
            <a:r>
              <a:rPr lang="en-US" dirty="0" smtClean="0"/>
              <a:t>&gt;  </a:t>
            </a:r>
            <a:r>
              <a:rPr lang="en-US" dirty="0" err="1" smtClean="0"/>
              <a:t>tr</a:t>
            </a:r>
            <a:r>
              <a:rPr lang="en-US" dirty="0" smtClean="0"/>
              <a:t> : </a:t>
            </a:r>
            <a:r>
              <a:rPr lang="en-US" dirty="0" err="1" smtClean="0"/>
              <a:t>row,th</a:t>
            </a:r>
            <a:r>
              <a:rPr lang="en-US" dirty="0" smtClean="0"/>
              <a:t> : header</a:t>
            </a:r>
          </a:p>
          <a:p>
            <a:pPr marL="109693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 &lt;td&gt; …  &lt;/td&gt; &lt;/</a:t>
            </a:r>
            <a:r>
              <a:rPr lang="en-US" dirty="0" err="1" smtClean="0"/>
              <a:t>tr</a:t>
            </a:r>
            <a:r>
              <a:rPr lang="en-US" dirty="0" smtClean="0"/>
              <a:t>&gt; </a:t>
            </a:r>
            <a:r>
              <a:rPr lang="en-US" dirty="0" err="1" smtClean="0"/>
              <a:t>tr</a:t>
            </a:r>
            <a:r>
              <a:rPr lang="en-US" dirty="0" smtClean="0"/>
              <a:t> : row, td : detail</a:t>
            </a:r>
          </a:p>
          <a:p>
            <a:pPr marL="109693" indent="0">
              <a:buNone/>
            </a:pPr>
            <a:r>
              <a:rPr lang="en-US" dirty="0" smtClean="0"/>
              <a:t>&lt;/table&gt;</a:t>
            </a:r>
          </a:p>
          <a:p>
            <a:pPr marL="109693" indent="0">
              <a:buNone/>
            </a:pPr>
            <a:r>
              <a:rPr lang="en-US" dirty="0" err="1"/>
              <a:t>colspan</a:t>
            </a:r>
            <a:r>
              <a:rPr lang="en-US" dirty="0" smtClean="0"/>
              <a:t>=“2”  :  </a:t>
            </a:r>
            <a:r>
              <a:rPr lang="en-US" dirty="0" err="1" smtClean="0"/>
              <a:t>menggabung</a:t>
            </a:r>
            <a:r>
              <a:rPr lang="en-US" dirty="0" smtClean="0"/>
              <a:t> 2 </a:t>
            </a:r>
            <a:r>
              <a:rPr lang="en-US" dirty="0" err="1" smtClean="0"/>
              <a:t>kolom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 smtClean="0"/>
              <a:t>rowspan</a:t>
            </a:r>
            <a:r>
              <a:rPr lang="en-US" dirty="0" smtClean="0"/>
              <a:t> =“2” : </a:t>
            </a:r>
            <a:r>
              <a:rPr lang="en-US" dirty="0" err="1" smtClean="0"/>
              <a:t>menggabung</a:t>
            </a:r>
            <a:r>
              <a:rPr lang="en-US" dirty="0" smtClean="0"/>
              <a:t> 2 </a:t>
            </a:r>
            <a:r>
              <a:rPr lang="en-US" dirty="0" err="1" smtClean="0"/>
              <a:t>baris</a:t>
            </a:r>
            <a:endParaRPr lang="en-US" dirty="0" smtClean="0"/>
          </a:p>
          <a:p>
            <a:pPr marL="109693" indent="0" algn="ctr">
              <a:buNone/>
            </a:pPr>
            <a:r>
              <a:rPr lang="en-US" sz="3400" dirty="0" err="1" smtClean="0"/>
              <a:t>Css</a:t>
            </a:r>
            <a:r>
              <a:rPr lang="en-US" sz="3400" dirty="0" smtClean="0"/>
              <a:t> :</a:t>
            </a:r>
          </a:p>
          <a:p>
            <a:pPr marL="109693" indent="0" algn="ctr">
              <a:buNone/>
            </a:pPr>
            <a:endParaRPr lang="en-US" sz="3400" dirty="0" smtClean="0"/>
          </a:p>
          <a:p>
            <a:r>
              <a:rPr lang="en-US" dirty="0" smtClean="0"/>
              <a:t>Border-collapse 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double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table;</a:t>
            </a:r>
          </a:p>
          <a:p>
            <a:pPr marL="109693" indent="0">
              <a:buNone/>
            </a:pPr>
            <a:r>
              <a:rPr lang="en-US" dirty="0"/>
              <a:t>table {</a:t>
            </a:r>
            <a:br>
              <a:rPr lang="en-US" dirty="0"/>
            </a:br>
            <a:r>
              <a:rPr lang="en-US" dirty="0"/>
              <a:t>    border-collapse: collapse;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table, </a:t>
            </a:r>
            <a:r>
              <a:rPr lang="en-US" dirty="0" smtClean="0"/>
              <a:t>td 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    border: 1px solid black;</a:t>
            </a:r>
            <a:br>
              <a:rPr lang="en-US" dirty="0"/>
            </a:br>
            <a:r>
              <a:rPr lang="en-US" dirty="0" smtClean="0"/>
              <a:t>}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/>
              <a:t>tr:nth-child</a:t>
            </a:r>
            <a:r>
              <a:rPr lang="en-US" dirty="0"/>
              <a:t>(even) {background-color: #f2f2f2}</a:t>
            </a:r>
            <a:endParaRPr lang="en-US" dirty="0" smtClean="0"/>
          </a:p>
          <a:p>
            <a:r>
              <a:rPr lang="en-US" dirty="0" smtClean="0"/>
              <a:t>header  : </a:t>
            </a:r>
            <a:r>
              <a:rPr lang="en-US" dirty="0" err="1" smtClean="0"/>
              <a:t>warna</a:t>
            </a:r>
            <a:r>
              <a:rPr lang="en-US" dirty="0" smtClean="0"/>
              <a:t> : </a:t>
            </a:r>
            <a:r>
              <a:rPr lang="en-US" dirty="0" err="1" smtClean="0"/>
              <a:t>hijau</a:t>
            </a:r>
            <a:r>
              <a:rPr lang="en-US" dirty="0" smtClean="0"/>
              <a:t>, text : center, </a:t>
            </a:r>
            <a:r>
              <a:rPr lang="en-US" dirty="0" err="1" smtClean="0"/>
              <a:t>latar</a:t>
            </a:r>
            <a:r>
              <a:rPr lang="en-US" dirty="0" smtClean="0"/>
              <a:t>: </a:t>
            </a:r>
            <a:r>
              <a:rPr lang="en-US" dirty="0" err="1" smtClean="0"/>
              <a:t>hijau</a:t>
            </a:r>
            <a:r>
              <a:rPr lang="en-US" dirty="0" smtClean="0"/>
              <a:t>, </a:t>
            </a:r>
            <a:r>
              <a:rPr lang="en-US" dirty="0" err="1" smtClean="0"/>
              <a:t>tulisan</a:t>
            </a:r>
            <a:r>
              <a:rPr lang="en-US" dirty="0" smtClean="0"/>
              <a:t>: </a:t>
            </a:r>
            <a:r>
              <a:rPr lang="en-US" dirty="0" err="1" smtClean="0"/>
              <a:t>putih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{ border:1px ; padding: 15px</a:t>
            </a:r>
            <a:r>
              <a:rPr lang="en-US" dirty="0" smtClean="0"/>
              <a:t>; </a:t>
            </a:r>
            <a:r>
              <a:rPr lang="en-US" dirty="0"/>
              <a:t>    text-align: </a:t>
            </a:r>
            <a:r>
              <a:rPr lang="en-US" dirty="0" smtClean="0"/>
              <a:t>center; </a:t>
            </a:r>
            <a:r>
              <a:rPr lang="en-US" dirty="0" err="1" smtClean="0"/>
              <a:t>background-color:green</a:t>
            </a:r>
            <a:r>
              <a:rPr lang="en-US" dirty="0" smtClean="0"/>
              <a:t>; color : green}</a:t>
            </a:r>
          </a:p>
          <a:p>
            <a:pPr marL="109693" indent="0">
              <a:buNone/>
            </a:pPr>
            <a:endParaRPr lang="en-US" dirty="0" smtClean="0"/>
          </a:p>
          <a:p>
            <a:r>
              <a:rPr lang="en-US" dirty="0" smtClean="0"/>
              <a:t>Highlight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table</a:t>
            </a:r>
          </a:p>
          <a:p>
            <a:pPr marL="109693" indent="0">
              <a:buNone/>
            </a:pPr>
            <a:r>
              <a:rPr lang="en-US" dirty="0" err="1"/>
              <a:t>tr:hover</a:t>
            </a:r>
            <a:r>
              <a:rPr lang="en-US" dirty="0"/>
              <a:t> {background-color: #f5f5f5}</a:t>
            </a:r>
          </a:p>
        </p:txBody>
      </p:sp>
    </p:spTree>
    <p:extLst>
      <p:ext uri="{BB962C8B-B14F-4D97-AF65-F5344CB8AC3E}">
        <p14:creationId xmlns:p14="http://schemas.microsoft.com/office/powerpoint/2010/main" val="4166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5"/>
            <a:ext cx="31718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3808" y="1415082"/>
            <a:ext cx="2808312" cy="4325112"/>
          </a:xfrm>
          <a:solidFill>
            <a:schemeClr val="bg2">
              <a:alpha val="90000"/>
            </a:schemeClr>
          </a:solidFill>
        </p:spPr>
        <p:txBody>
          <a:bodyPr>
            <a:normAutofit fontScale="47500" lnSpcReduction="20000"/>
          </a:bodyPr>
          <a:lstStyle/>
          <a:p>
            <a:pPr marL="109693" indent="0">
              <a:buNone/>
            </a:pPr>
            <a:r>
              <a:rPr lang="en-US" dirty="0" smtClean="0"/>
              <a:t>&lt;</a:t>
            </a:r>
            <a:r>
              <a:rPr lang="en-US" dirty="0"/>
              <a:t>h4&gt;Cell that spans two rows:&lt;/h4&gt;</a:t>
            </a:r>
          </a:p>
          <a:p>
            <a:pPr marL="109693" indent="0">
              <a:buNone/>
            </a:pPr>
            <a:r>
              <a:rPr lang="en-US" dirty="0"/>
              <a:t>&lt;table border="1"&gt;</a:t>
            </a:r>
          </a:p>
          <a:p>
            <a:pPr marL="109693" indent="0">
              <a:buNone/>
            </a:pP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</a:t>
            </a:r>
            <a:r>
              <a:rPr lang="en-US" dirty="0" err="1"/>
              <a:t>th</a:t>
            </a:r>
            <a:r>
              <a:rPr lang="en-US" dirty="0"/>
              <a:t>&gt;First Name:&lt;/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&lt;td&gt;Bill Gates&lt;/td&gt;</a:t>
            </a:r>
          </a:p>
          <a:p>
            <a:pPr marL="109693" indent="0">
              <a:buNone/>
            </a:pPr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err="1"/>
              <a:t>rowspan</a:t>
            </a:r>
            <a:r>
              <a:rPr lang="en-US" dirty="0"/>
              <a:t>="2"&gt;Telephone:&lt;/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&lt;td&gt;555 77 854&lt;/td&gt;</a:t>
            </a:r>
          </a:p>
          <a:p>
            <a:pPr marL="109693" indent="0">
              <a:buNone/>
            </a:pPr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  &lt;td&gt;555 77 855&lt;/td&gt;</a:t>
            </a:r>
          </a:p>
          <a:p>
            <a:pPr marL="109693" indent="0">
              <a:buNone/>
            </a:pPr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109693" indent="0">
              <a:buNone/>
            </a:pPr>
            <a:r>
              <a:rPr lang="en-US" dirty="0"/>
              <a:t>&lt;/table&gt;</a:t>
            </a:r>
          </a:p>
          <a:p>
            <a:pPr marL="109693" indent="0">
              <a:buNone/>
            </a:pPr>
            <a:endParaRPr lang="en-US" dirty="0"/>
          </a:p>
          <a:p>
            <a:pPr marL="109693" indent="0">
              <a:buNone/>
            </a:pPr>
            <a:r>
              <a:rPr lang="en-US" dirty="0"/>
              <a:t>&lt;/body&gt;</a:t>
            </a:r>
          </a:p>
          <a:p>
            <a:pPr marL="109693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528" y="1412775"/>
            <a:ext cx="2170584" cy="4325112"/>
          </a:xfrm>
          <a:prstGeom prst="rect">
            <a:avLst/>
          </a:prstGeom>
          <a:solidFill>
            <a:schemeClr val="bg2"/>
          </a:solidFill>
        </p:spPr>
        <p:txBody>
          <a:bodyPr vert="horz" lIns="91411" tIns="45705" rIns="91411" bIns="45705">
            <a:normAutofit fontScale="47500" lnSpcReduction="20000"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>
              <a:buFont typeface="Georgia"/>
              <a:buNone/>
            </a:pPr>
            <a:r>
              <a:rPr lang="en-US" dirty="0" smtClean="0"/>
              <a:t>&lt;!</a:t>
            </a:r>
            <a:r>
              <a:rPr lang="en-US" dirty="0" err="1" smtClean="0"/>
              <a:t>doctype</a:t>
            </a:r>
            <a:r>
              <a:rPr lang="en-US" dirty="0" smtClean="0"/>
              <a:t> html&gt;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&lt;html&gt;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&lt;header&gt;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&lt;/header&gt;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&lt;body&gt;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&lt;h1&gt; </a:t>
            </a:r>
            <a:r>
              <a:rPr lang="en-US" dirty="0" err="1" smtClean="0"/>
              <a:t>Contoh</a:t>
            </a:r>
            <a:r>
              <a:rPr lang="en-US" dirty="0" smtClean="0"/>
              <a:t> table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css</a:t>
            </a:r>
            <a:r>
              <a:rPr lang="en-US" dirty="0" smtClean="0"/>
              <a:t> &lt;/h1&gt;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&lt;h4&gt;Cell that spans two columns:&lt;/h4&gt;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&lt;table border="1"&gt;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</a:t>
            </a:r>
            <a:r>
              <a:rPr lang="en-US" dirty="0" err="1" smtClean="0"/>
              <a:t>th</a:t>
            </a:r>
            <a:r>
              <a:rPr lang="en-US" dirty="0" smtClean="0"/>
              <a:t>&gt;Name&lt;/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colspan</a:t>
            </a:r>
            <a:r>
              <a:rPr lang="en-US" dirty="0" smtClean="0"/>
              <a:t>="2"&gt;Telephone&lt;/</a:t>
            </a:r>
            <a:r>
              <a:rPr lang="en-US" dirty="0" err="1" smtClean="0"/>
              <a:t>th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&lt;td&gt;Bill Gates&lt;/td&gt;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&lt;td&gt;555 77 854&lt;/td&gt;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  &lt;td&gt;555 77 855&lt;/td&gt;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marL="109693" indent="0">
              <a:buFont typeface="Georgia"/>
              <a:buNone/>
            </a:pPr>
            <a:r>
              <a:rPr lang="en-US" dirty="0" smtClean="0"/>
              <a:t>&lt;/table&gt;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404664"/>
            <a:ext cx="8568952" cy="111722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100" dirty="0"/>
              <a:t>&lt;!</a:t>
            </a:r>
            <a:r>
              <a:rPr lang="en-US" sz="1100" dirty="0" err="1"/>
              <a:t>doctype</a:t>
            </a:r>
            <a:r>
              <a:rPr lang="en-US" sz="1100" dirty="0"/>
              <a:t> html&gt;</a:t>
            </a:r>
          </a:p>
          <a:p>
            <a:r>
              <a:rPr lang="en-US" sz="1100" dirty="0"/>
              <a:t>&lt;html&gt;</a:t>
            </a:r>
          </a:p>
          <a:p>
            <a:r>
              <a:rPr lang="en-US" sz="1100" dirty="0"/>
              <a:t>&lt;header&gt;</a:t>
            </a:r>
          </a:p>
          <a:p>
            <a:r>
              <a:rPr lang="en-US" sz="1100" dirty="0"/>
              <a:t>&lt;title&gt; Table </a:t>
            </a:r>
            <a:r>
              <a:rPr lang="en-US" sz="1100" dirty="0" err="1"/>
              <a:t>dengan</a:t>
            </a:r>
            <a:r>
              <a:rPr lang="en-US" sz="1100" dirty="0"/>
              <a:t> CSS &lt;/title&gt;</a:t>
            </a:r>
          </a:p>
          <a:p>
            <a:r>
              <a:rPr lang="en-US" sz="1100" dirty="0"/>
              <a:t>&lt;style&gt; </a:t>
            </a:r>
          </a:p>
          <a:p>
            <a:r>
              <a:rPr lang="en-US" sz="1100" dirty="0"/>
              <a:t>table {border-collapse: collapse; border: 1px solid black;}</a:t>
            </a:r>
          </a:p>
          <a:p>
            <a:r>
              <a:rPr lang="en-US" sz="1100" dirty="0" err="1"/>
              <a:t>tr</a:t>
            </a:r>
            <a:r>
              <a:rPr lang="en-US" sz="1100" dirty="0"/>
              <a:t> td{ border: 1px solid black;}</a:t>
            </a:r>
          </a:p>
          <a:p>
            <a:r>
              <a:rPr lang="en-US" sz="1100" dirty="0" err="1"/>
              <a:t>tr:nth-child</a:t>
            </a:r>
            <a:r>
              <a:rPr lang="en-US" sz="1100" dirty="0"/>
              <a:t>(even) {background-color: #f2f2f2}</a:t>
            </a:r>
          </a:p>
          <a:p>
            <a:r>
              <a:rPr lang="en-US" sz="1100" dirty="0" err="1"/>
              <a:t>tr:hover</a:t>
            </a:r>
            <a:r>
              <a:rPr lang="en-US" sz="1100" dirty="0"/>
              <a:t> {background-color: red}</a:t>
            </a:r>
          </a:p>
          <a:p>
            <a:r>
              <a:rPr lang="en-US" sz="1100" dirty="0" err="1"/>
              <a:t>th</a:t>
            </a:r>
            <a:r>
              <a:rPr lang="en-US" sz="1100" dirty="0"/>
              <a:t> {border:1px ; padding: 15px;     text-align: center; </a:t>
            </a:r>
            <a:r>
              <a:rPr lang="en-US" sz="1100" dirty="0" err="1"/>
              <a:t>background-color:green</a:t>
            </a:r>
            <a:r>
              <a:rPr lang="en-US" sz="1100" dirty="0"/>
              <a:t>; color : white}</a:t>
            </a:r>
          </a:p>
          <a:p>
            <a:r>
              <a:rPr lang="en-US" sz="1100" dirty="0"/>
              <a:t>&lt;/style&gt;</a:t>
            </a:r>
          </a:p>
          <a:p>
            <a:r>
              <a:rPr lang="en-US" sz="1100" dirty="0"/>
              <a:t>&lt;/header&gt;</a:t>
            </a:r>
          </a:p>
          <a:p>
            <a:r>
              <a:rPr lang="en-US" sz="1100" dirty="0"/>
              <a:t>&lt;body&gt;</a:t>
            </a:r>
          </a:p>
          <a:p>
            <a:r>
              <a:rPr lang="en-US" sz="1100" dirty="0"/>
              <a:t>&lt;h1&gt; </a:t>
            </a:r>
            <a:r>
              <a:rPr lang="en-US" sz="1100" dirty="0" err="1"/>
              <a:t>Contoh</a:t>
            </a:r>
            <a:r>
              <a:rPr lang="en-US" sz="1100" dirty="0"/>
              <a:t> table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css</a:t>
            </a:r>
            <a:r>
              <a:rPr lang="en-US" sz="1100" dirty="0"/>
              <a:t> &lt;/h1&gt;</a:t>
            </a:r>
          </a:p>
          <a:p>
            <a:r>
              <a:rPr lang="en-US" sz="1100" dirty="0"/>
              <a:t>&lt;h4&gt;Cell that spans two columns:&lt;/h4&gt;</a:t>
            </a:r>
          </a:p>
          <a:p>
            <a:r>
              <a:rPr lang="en-US" sz="1100" dirty="0"/>
              <a:t>&lt;table&gt;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</a:t>
            </a:r>
            <a:r>
              <a:rPr lang="en-US" sz="1100" dirty="0" err="1"/>
              <a:t>th</a:t>
            </a:r>
            <a:r>
              <a:rPr lang="en-US" sz="1100" dirty="0"/>
              <a:t>&gt;Name&lt;/</a:t>
            </a:r>
            <a:r>
              <a:rPr lang="en-US" sz="1100" dirty="0" err="1"/>
              <a:t>th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</a:t>
            </a:r>
            <a:r>
              <a:rPr lang="en-US" sz="1100" dirty="0" err="1"/>
              <a:t>th</a:t>
            </a:r>
            <a:r>
              <a:rPr lang="en-US" sz="1100" dirty="0"/>
              <a:t> </a:t>
            </a:r>
            <a:r>
              <a:rPr lang="en-US" sz="1100" dirty="0" err="1"/>
              <a:t>colspan</a:t>
            </a:r>
            <a:r>
              <a:rPr lang="en-US" sz="1100" dirty="0"/>
              <a:t>="2"&gt;Telephone </a:t>
            </a:r>
            <a:r>
              <a:rPr lang="en-US" sz="1100" dirty="0" err="1"/>
              <a:t>dan</a:t>
            </a:r>
            <a:r>
              <a:rPr lang="en-US" sz="1100" dirty="0"/>
              <a:t> HP&lt;/</a:t>
            </a:r>
            <a:r>
              <a:rPr lang="en-US" sz="1100" dirty="0" err="1"/>
              <a:t>th</a:t>
            </a:r>
            <a:r>
              <a:rPr lang="en-US" sz="1100" dirty="0"/>
              <a:t>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&lt;td&gt;</a:t>
            </a:r>
            <a:r>
              <a:rPr lang="en-US" sz="1100" dirty="0" err="1"/>
              <a:t>Adi</a:t>
            </a:r>
            <a:r>
              <a:rPr lang="en-US" sz="1100" dirty="0"/>
              <a:t> </a:t>
            </a:r>
            <a:r>
              <a:rPr lang="en-US" sz="1100" dirty="0" err="1"/>
              <a:t>Sumarta</a:t>
            </a:r>
            <a:r>
              <a:rPr lang="en-US" sz="1100" dirty="0"/>
              <a:t>&lt;/td&gt;</a:t>
            </a:r>
          </a:p>
          <a:p>
            <a:r>
              <a:rPr lang="en-US" sz="1100" dirty="0"/>
              <a:t>  &lt;td&gt;0217542451&lt;/td&gt;</a:t>
            </a:r>
          </a:p>
          <a:p>
            <a:r>
              <a:rPr lang="en-US" sz="1100" dirty="0"/>
              <a:t>  &lt;td&gt;085178141231&lt;/td&gt;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&lt;td&gt;</a:t>
            </a:r>
            <a:r>
              <a:rPr lang="en-US" sz="1100" dirty="0" err="1"/>
              <a:t>Alya</a:t>
            </a:r>
            <a:r>
              <a:rPr lang="en-US" sz="1100" dirty="0"/>
              <a:t> &lt;/td&gt;</a:t>
            </a:r>
          </a:p>
          <a:p>
            <a:r>
              <a:rPr lang="en-US" sz="1100" dirty="0"/>
              <a:t>  &lt;td&gt;02127511234&lt;/td&gt;</a:t>
            </a:r>
          </a:p>
          <a:p>
            <a:r>
              <a:rPr lang="en-US" sz="1100" dirty="0"/>
              <a:t>  &lt;td&gt;08517237234&lt;/td&gt;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  &lt;td&gt;</a:t>
            </a:r>
            <a:r>
              <a:rPr lang="en-US" sz="1100" dirty="0" err="1"/>
              <a:t>Rangga</a:t>
            </a:r>
            <a:r>
              <a:rPr lang="en-US" sz="1100" dirty="0"/>
              <a:t> &lt;/td&gt;</a:t>
            </a:r>
          </a:p>
          <a:p>
            <a:r>
              <a:rPr lang="en-US" sz="1100" dirty="0"/>
              <a:t>  &lt;td&gt;0217521234&lt;/td&gt;</a:t>
            </a:r>
          </a:p>
          <a:p>
            <a:r>
              <a:rPr lang="en-US" sz="1100" dirty="0"/>
              <a:t>  &lt;td&gt;08551237234&lt;/td&gt;</a:t>
            </a:r>
          </a:p>
          <a:p>
            <a:r>
              <a:rPr lang="en-US" sz="1100" dirty="0"/>
              <a:t>&lt;/</a:t>
            </a:r>
            <a:r>
              <a:rPr lang="en-US" sz="1100" dirty="0" err="1"/>
              <a:t>tr</a:t>
            </a:r>
            <a:r>
              <a:rPr lang="en-US" sz="1100" dirty="0"/>
              <a:t>&gt;</a:t>
            </a:r>
          </a:p>
          <a:p>
            <a:r>
              <a:rPr lang="en-US" sz="1100" dirty="0"/>
              <a:t>&lt;/table&gt;</a:t>
            </a:r>
          </a:p>
          <a:p>
            <a:r>
              <a:rPr lang="en-US" sz="1100" dirty="0" smtClean="0"/>
              <a:t>&lt;/</a:t>
            </a:r>
            <a:r>
              <a:rPr lang="en-US" sz="1100" dirty="0"/>
              <a:t>body&gt;</a:t>
            </a:r>
          </a:p>
          <a:p>
            <a:r>
              <a:rPr lang="en-US" sz="1100" dirty="0"/>
              <a:t>&lt;/html&gt;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0123"/>
            <a:ext cx="2664296" cy="189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 layout </a:t>
            </a:r>
            <a:r>
              <a:rPr lang="en-US" dirty="0" err="1" smtClean="0"/>
              <a:t>menggunakan</a:t>
            </a:r>
            <a:r>
              <a:rPr lang="en-US" dirty="0" smtClean="0"/>
              <a:t> html5</a:t>
            </a:r>
            <a:endParaRPr lang="en-US" dirty="0"/>
          </a:p>
        </p:txBody>
      </p:sp>
      <p:pic>
        <p:nvPicPr>
          <p:cNvPr id="1026" name="Picture 2" descr="HTML5 Semantic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6894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060848"/>
            <a:ext cx="5112568" cy="4325112"/>
          </a:xfrm>
        </p:spPr>
        <p:txBody>
          <a:bodyPr>
            <a:normAutofit fontScale="70000" lnSpcReduction="20000"/>
          </a:bodyPr>
          <a:lstStyle/>
          <a:p>
            <a:pPr fontAlgn="t">
              <a:buFont typeface="Arial"/>
              <a:buChar char="•"/>
            </a:pPr>
            <a:r>
              <a:rPr lang="en-US" dirty="0"/>
              <a:t>&lt;header&gt; - </a:t>
            </a:r>
            <a:r>
              <a:rPr lang="en-US" dirty="0" smtClean="0"/>
              <a:t>header </a:t>
            </a:r>
            <a:r>
              <a:rPr lang="en-US" dirty="0" err="1" smtClean="0"/>
              <a:t>dari</a:t>
            </a:r>
            <a:r>
              <a:rPr lang="en-US" dirty="0" smtClean="0"/>
              <a:t> document </a:t>
            </a:r>
            <a:r>
              <a:rPr lang="en-US" dirty="0" err="1" smtClean="0"/>
              <a:t>atau</a:t>
            </a:r>
            <a:r>
              <a:rPr lang="en-US" dirty="0" smtClean="0"/>
              <a:t> section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</a:t>
            </a:r>
            <a:r>
              <a:rPr lang="en-US" dirty="0" err="1"/>
              <a:t>nav</a:t>
            </a:r>
            <a:r>
              <a:rPr lang="en-US" dirty="0"/>
              <a:t>&gt;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container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(menu)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&lt;section&gt; </a:t>
            </a:r>
            <a:r>
              <a:rPr lang="en-US" dirty="0" smtClean="0"/>
              <a:t>-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&lt;article&gt; -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&lt;aside&gt; - 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backlink </a:t>
            </a:r>
            <a:r>
              <a:rPr lang="en-US" dirty="0" err="1" smtClean="0"/>
              <a:t>diletakan</a:t>
            </a:r>
            <a:r>
              <a:rPr lang="en-US" dirty="0" smtClean="0"/>
              <a:t> di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/</a:t>
            </a:r>
            <a:r>
              <a:rPr lang="en-US" dirty="0" err="1" smtClean="0"/>
              <a:t>kanan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&lt;footer&gt; - </a:t>
            </a:r>
            <a:r>
              <a:rPr lang="en-US" dirty="0" smtClean="0"/>
              <a:t>footer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/>
              <a:t>document </a:t>
            </a:r>
            <a:r>
              <a:rPr lang="en-US" dirty="0" err="1" smtClean="0"/>
              <a:t>atau</a:t>
            </a:r>
            <a:r>
              <a:rPr lang="en-US" dirty="0" smtClean="0"/>
              <a:t> section</a:t>
            </a:r>
            <a:endParaRPr lang="en-US" dirty="0"/>
          </a:p>
          <a:p>
            <a:pPr fontAlgn="t">
              <a:buFont typeface="Arial"/>
              <a:buChar char="•"/>
            </a:pPr>
            <a:r>
              <a:rPr lang="en-US" dirty="0"/>
              <a:t>&lt;details&gt; - </a:t>
            </a:r>
            <a:r>
              <a:rPr lang="en-US" dirty="0" err="1" smtClean="0"/>
              <a:t>tambahan</a:t>
            </a:r>
            <a:r>
              <a:rPr lang="en-US" dirty="0" smtClean="0"/>
              <a:t> details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</a:p>
          <a:p>
            <a:pPr fontAlgn="t">
              <a:buFont typeface="Arial"/>
              <a:buChar char="•"/>
            </a:pPr>
            <a:r>
              <a:rPr lang="en-US" dirty="0" smtClean="0"/>
              <a:t>&lt;</a:t>
            </a:r>
            <a:r>
              <a:rPr lang="en-US" dirty="0"/>
              <a:t>summary&gt; -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&lt;details</a:t>
            </a:r>
            <a:r>
              <a:rPr lang="en-US" dirty="0"/>
              <a:t>&gt;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(music &amp; video)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693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html5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memutar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tag &lt;audio&gt;, </a:t>
            </a:r>
            <a:r>
              <a:rPr lang="en-US" dirty="0" err="1" smtClean="0"/>
              <a:t>dan</a:t>
            </a:r>
            <a:r>
              <a:rPr lang="en-US" dirty="0" smtClean="0"/>
              <a:t> video </a:t>
            </a:r>
            <a:r>
              <a:rPr lang="en-US" dirty="0" err="1" smtClean="0"/>
              <a:t>dengan</a:t>
            </a:r>
            <a:r>
              <a:rPr lang="en-US" dirty="0" smtClean="0"/>
              <a:t> tag &lt;video)</a:t>
            </a:r>
          </a:p>
          <a:p>
            <a:pPr marL="109693" indent="0">
              <a:buNone/>
            </a:pP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&lt;audio&gt;</a:t>
            </a:r>
          </a:p>
          <a:p>
            <a:r>
              <a:rPr lang="en-US" dirty="0" err="1" smtClean="0"/>
              <a:t>Src</a:t>
            </a:r>
            <a:r>
              <a:rPr lang="en-US" dirty="0" smtClean="0"/>
              <a:t>- </a:t>
            </a:r>
            <a:r>
              <a:rPr lang="en-US" dirty="0" err="1" smtClean="0"/>
              <a:t>sumber</a:t>
            </a:r>
            <a:r>
              <a:rPr lang="en-US" dirty="0" smtClean="0"/>
              <a:t> audio (</a:t>
            </a:r>
            <a:r>
              <a:rPr lang="en-US" dirty="0" err="1" smtClean="0"/>
              <a:t>jenis</a:t>
            </a:r>
            <a:r>
              <a:rPr lang="en-US" dirty="0" smtClean="0"/>
              <a:t> mp3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ogg</a:t>
            </a:r>
            <a:r>
              <a:rPr lang="en-US" dirty="0" smtClean="0"/>
              <a:t>)</a:t>
            </a:r>
          </a:p>
          <a:p>
            <a:r>
              <a:rPr lang="en-US" dirty="0" smtClean="0"/>
              <a:t>type : </a:t>
            </a:r>
            <a:r>
              <a:rPr lang="en-US" dirty="0" err="1" smtClean="0"/>
              <a:t>jenis</a:t>
            </a:r>
            <a:r>
              <a:rPr lang="en-US" dirty="0" smtClean="0"/>
              <a:t> file di-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: “audio/</a:t>
            </a:r>
            <a:r>
              <a:rPr lang="en-US" dirty="0" err="1" smtClean="0"/>
              <a:t>ogg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“audio/mp3”</a:t>
            </a:r>
          </a:p>
          <a:p>
            <a:r>
              <a:rPr lang="en-US" dirty="0" err="1"/>
              <a:t>autoplay</a:t>
            </a:r>
            <a:r>
              <a:rPr lang="en-US" dirty="0"/>
              <a:t> </a:t>
            </a:r>
            <a:r>
              <a:rPr lang="en-US" dirty="0" smtClean="0"/>
              <a:t>– audio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music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/>
          </a:p>
          <a:p>
            <a:r>
              <a:rPr lang="en-US" dirty="0"/>
              <a:t>controls - 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button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audio</a:t>
            </a:r>
            <a:endParaRPr lang="en-US" dirty="0"/>
          </a:p>
          <a:p>
            <a:r>
              <a:rPr lang="en-US" dirty="0"/>
              <a:t>loop - </a:t>
            </a:r>
            <a:r>
              <a:rPr lang="en-US" dirty="0" smtClean="0"/>
              <a:t> </a:t>
            </a:r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dimainkan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endParaRPr lang="en-US" dirty="0"/>
          </a:p>
          <a:p>
            <a:r>
              <a:rPr lang="en-US" dirty="0"/>
              <a:t>preload </a:t>
            </a:r>
            <a:r>
              <a:rPr lang="en-US" dirty="0" smtClean="0"/>
              <a:t>– </a:t>
            </a:r>
            <a:r>
              <a:rPr lang="en-US" dirty="0" err="1" smtClean="0"/>
              <a:t>ada</a:t>
            </a:r>
            <a:r>
              <a:rPr lang="en-US" dirty="0" smtClean="0"/>
              <a:t> 3 parameter : this </a:t>
            </a:r>
            <a:r>
              <a:rPr lang="en-US" dirty="0"/>
              <a:t>one has three parameters: </a:t>
            </a:r>
            <a:r>
              <a:rPr lang="en-US" i="1" dirty="0"/>
              <a:t>auto</a:t>
            </a:r>
            <a:r>
              <a:rPr lang="en-US" dirty="0"/>
              <a:t>, which plays once it has loaded, </a:t>
            </a:r>
            <a:r>
              <a:rPr lang="en-US" i="1" dirty="0"/>
              <a:t>metadata</a:t>
            </a:r>
            <a:r>
              <a:rPr lang="en-US" dirty="0"/>
              <a:t>, which only displays the data associated with the audio file, and </a:t>
            </a:r>
            <a:r>
              <a:rPr lang="en-US" i="1" dirty="0"/>
              <a:t>none</a:t>
            </a:r>
            <a:r>
              <a:rPr lang="en-US" dirty="0"/>
              <a:t>, which means it will not preload </a:t>
            </a:r>
          </a:p>
          <a:p>
            <a:pPr marL="10969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Kegunaan: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Memperoleh data-data user baik nama, alamat dan data lainnya untuk mendaftar pada service yang disediakan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Memperoleh feed back dari user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z="24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Menggunakan tag: &lt;form&gt; … &lt;/form&gt;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Form Element: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Method: menentukan bagaimana data dikirim ke server.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Action: menentukan lokasi dari script yang akan memproses data dari form.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Text :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user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menginputkan</a:t>
            </a:r>
            <a:r>
              <a:rPr lang="en-US" sz="2800" dirty="0" smtClean="0"/>
              <a:t> </a:t>
            </a:r>
            <a:r>
              <a:rPr lang="en-US" sz="2800" dirty="0" err="1" smtClean="0"/>
              <a:t>huruf</a:t>
            </a:r>
            <a:r>
              <a:rPr lang="en-US" sz="2800" dirty="0" smtClean="0"/>
              <a:t>, </a:t>
            </a:r>
            <a:r>
              <a:rPr lang="en-US" sz="2800" dirty="0" err="1" smtClean="0"/>
              <a:t>kalimat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form.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&lt;form&gt;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First name: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&lt;input type="text" name="</a:t>
            </a:r>
            <a:r>
              <a:rPr lang="en-US" sz="2800" i="1" dirty="0" err="1" smtClean="0"/>
              <a:t>firstname</a:t>
            </a:r>
            <a:r>
              <a:rPr lang="en-US" sz="2800" i="1" dirty="0" smtClean="0"/>
              <a:t>“&gt;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</a:t>
            </a:r>
            <a:r>
              <a:rPr lang="en-US" sz="2800" i="1" dirty="0" err="1" smtClean="0"/>
              <a:t>br</a:t>
            </a:r>
            <a:r>
              <a:rPr lang="en-US" sz="2800" i="1" dirty="0" smtClean="0"/>
              <a:t> /&gt;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Last name: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	&lt;input  type="text" name="</a:t>
            </a:r>
            <a:r>
              <a:rPr lang="en-US" sz="2800" i="1" dirty="0" err="1" smtClean="0"/>
              <a:t>lastname</a:t>
            </a:r>
            <a:r>
              <a:rPr lang="en-US" sz="2800" i="1" dirty="0" smtClean="0"/>
              <a:t>"&gt;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 	&lt;/form&gt;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HTML Input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Radio Button: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&lt;form&gt;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type="radio" name="sex" value="male"&gt; Male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</a:t>
            </a:r>
            <a:r>
              <a:rPr lang="en-US" sz="2800" i="1" dirty="0" err="1" smtClean="0"/>
              <a:t>br</a:t>
            </a:r>
            <a:r>
              <a:rPr lang="en-US" sz="2800" i="1" dirty="0" smtClean="0"/>
              <a:t>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type="radio" name="sex" value="female"&gt; Female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&lt;/form&gt;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err="1" smtClean="0"/>
              <a:t>CheckBox</a:t>
            </a:r>
            <a:r>
              <a:rPr lang="en-US" sz="2800" dirty="0" smtClean="0"/>
              <a:t>: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form.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&lt;form&gt;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I have a bike: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&lt;input type="checkbox" name="vehicle" value="Bike"&gt;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</a:t>
            </a:r>
            <a:r>
              <a:rPr lang="en-US" sz="2600" i="1" dirty="0" err="1" smtClean="0"/>
              <a:t>br</a:t>
            </a:r>
            <a:r>
              <a:rPr lang="en-US" sz="2600" i="1" dirty="0" smtClean="0"/>
              <a:t>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I have a car: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&lt;input type="checkbox" name="vehicle" value="Car"&gt;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</a:t>
            </a:r>
            <a:r>
              <a:rPr lang="en-US" sz="2600" i="1" dirty="0" err="1" smtClean="0"/>
              <a:t>br</a:t>
            </a:r>
            <a:r>
              <a:rPr lang="en-US" sz="2600" i="1" dirty="0" smtClean="0"/>
              <a:t>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I have an airplane: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&lt;input type="checkbox" name="vehicle" value="Airplane"&gt;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 smtClean="0"/>
              <a:t>&lt;/form&gt;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0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&lt;form name="input" action="</a:t>
            </a:r>
            <a:r>
              <a:rPr lang="en-US" sz="2800" i="1" dirty="0" err="1" smtClean="0"/>
              <a:t>html_form_submit.php</a:t>
            </a:r>
            <a:r>
              <a:rPr lang="en-US" sz="2800" i="1" dirty="0" smtClean="0"/>
              <a:t>" method="get"&gt;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Username: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type="text" name="user"&gt;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&lt;input type="submit" value="Submit"&gt;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&lt;/form&gt;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Submit Button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b="1" i="1" dirty="0" smtClean="0"/>
              <a:t>Cascading Style Sheets (CSS) </a:t>
            </a:r>
            <a:r>
              <a:rPr lang="en-US" sz="2800" i="1" dirty="0" err="1" smtClean="0"/>
              <a:t>adalah</a:t>
            </a:r>
            <a:r>
              <a:rPr lang="en-US" sz="2800" i="1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mengendalikan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web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terstruktur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seragam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CSS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 smtClean="0"/>
              <a:t>pemograman</a:t>
            </a:r>
            <a:r>
              <a:rPr lang="en-US" sz="2800" dirty="0"/>
              <a:t>.</a:t>
            </a:r>
            <a:r>
              <a:rPr lang="en-US" sz="2800" b="1" i="1" dirty="0" smtClean="0"/>
              <a:t> </a:t>
            </a:r>
            <a:r>
              <a:rPr lang="en-US" sz="2800" dirty="0" err="1"/>
              <a:t>D</a:t>
            </a:r>
            <a:r>
              <a:rPr lang="en-US" sz="2800" dirty="0" err="1" smtClean="0"/>
              <a:t>engan</a:t>
            </a:r>
            <a:r>
              <a:rPr lang="en-US" sz="2800" dirty="0" smtClean="0"/>
              <a:t> CSS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mengubah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fi-FI" sz="2800" dirty="0" smtClean="0"/>
              <a:t>tampilan yg ada di situs kita sekaligus memformat ulang situs kita.</a:t>
            </a:r>
          </a:p>
          <a:p>
            <a:pPr algn="just"/>
            <a:r>
              <a:rPr lang="fi-FI" sz="2800" dirty="0"/>
              <a:t>Dengan adanya CSS memungkinkan kita untuk menampilkan halaman yang sama dengan format yang </a:t>
            </a:r>
            <a:r>
              <a:rPr lang="fi-FI" sz="2800" dirty="0" smtClean="0"/>
              <a:t>berbeda</a:t>
            </a:r>
          </a:p>
          <a:p>
            <a:r>
              <a:rPr lang="en-US" altLang="en-US" dirty="0">
                <a:solidFill>
                  <a:srgbClr val="B91D55"/>
                </a:solidFill>
              </a:rPr>
              <a:t>CSS </a:t>
            </a:r>
            <a:r>
              <a:rPr lang="en-US" altLang="en-US" dirty="0" err="1">
                <a:solidFill>
                  <a:srgbClr val="B91D55"/>
                </a:solidFill>
              </a:rPr>
              <a:t>dapat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dituliskan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pada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bagian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b="1" dirty="0">
                <a:solidFill>
                  <a:srgbClr val="33CC33"/>
                </a:solidFill>
              </a:rPr>
              <a:t>&lt;body&gt;</a:t>
            </a:r>
            <a:r>
              <a:rPr lang="en-US" altLang="en-US" dirty="0">
                <a:solidFill>
                  <a:srgbClr val="B91D55"/>
                </a:solidFill>
              </a:rPr>
              <a:t>, </a:t>
            </a:r>
            <a:r>
              <a:rPr lang="en-US" altLang="en-US" b="1" dirty="0">
                <a:solidFill>
                  <a:srgbClr val="33CC33"/>
                </a:solidFill>
              </a:rPr>
              <a:t>&lt;head&gt;</a:t>
            </a:r>
            <a:r>
              <a:rPr lang="en-US" altLang="en-US" b="1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suatu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dokumen</a:t>
            </a:r>
            <a:r>
              <a:rPr lang="en-US" altLang="en-US" dirty="0">
                <a:solidFill>
                  <a:srgbClr val="B91D55"/>
                </a:solidFill>
              </a:rPr>
              <a:t> HTML </a:t>
            </a:r>
            <a:r>
              <a:rPr lang="en-US" altLang="en-US" dirty="0" err="1">
                <a:solidFill>
                  <a:srgbClr val="B91D55"/>
                </a:solidFill>
              </a:rPr>
              <a:t>atau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 err="1">
                <a:solidFill>
                  <a:srgbClr val="B91D55"/>
                </a:solidFill>
              </a:rPr>
              <a:t>diletakkan</a:t>
            </a:r>
            <a:r>
              <a:rPr lang="en-US" altLang="en-US" dirty="0">
                <a:solidFill>
                  <a:srgbClr val="B91D55"/>
                </a:solidFill>
              </a:rPr>
              <a:t> di </a:t>
            </a:r>
            <a:r>
              <a:rPr lang="en-US" altLang="en-US" dirty="0" err="1">
                <a:solidFill>
                  <a:srgbClr val="B91D55"/>
                </a:solidFill>
              </a:rPr>
              <a:t>sebuah</a:t>
            </a:r>
            <a:r>
              <a:rPr lang="en-US" altLang="en-US" dirty="0">
                <a:solidFill>
                  <a:srgbClr val="B91D55"/>
                </a:solidFill>
              </a:rPr>
              <a:t> </a:t>
            </a:r>
            <a:r>
              <a:rPr lang="en-US" altLang="en-US" dirty="0">
                <a:solidFill>
                  <a:srgbClr val="33CC33"/>
                </a:solidFill>
              </a:rPr>
              <a:t>file </a:t>
            </a:r>
            <a:r>
              <a:rPr lang="en-US" altLang="en-US" dirty="0" err="1">
                <a:solidFill>
                  <a:srgbClr val="33CC33"/>
                </a:solidFill>
              </a:rPr>
              <a:t>eksternal</a:t>
            </a:r>
            <a:r>
              <a:rPr lang="en-US" altLang="en-US" dirty="0">
                <a:solidFill>
                  <a:srgbClr val="B91D55"/>
                </a:solidFill>
              </a:rPr>
              <a:t>. </a:t>
            </a:r>
          </a:p>
          <a:p>
            <a:pPr algn="just" eaLnBrk="1" hangingPunct="1">
              <a:buFont typeface="Wingdings 2" pitchFamily="18" charset="2"/>
              <a:buNone/>
            </a:pPr>
            <a:endParaRPr lang="fi-FI" sz="2800" b="1" dirty="0" smtClean="0"/>
          </a:p>
          <a:p>
            <a:pPr algn="just" eaLnBrk="1" hangingPunct="1"/>
            <a:r>
              <a:rPr lang="fi-FI" sz="2800" b="1" dirty="0" smtClean="0"/>
              <a:t>Menggunakan tag: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fi-FI" sz="2800" b="1" dirty="0" smtClean="0"/>
              <a:t>	&lt;style&gt; ...... &lt;/style&gt;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Buat</a:t>
            </a:r>
            <a:r>
              <a:rPr lang="en-US" sz="2400" dirty="0" smtClean="0"/>
              <a:t> form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, form </a:t>
            </a:r>
            <a:r>
              <a:rPr lang="en-US" sz="2800" dirty="0" err="1" smtClean="0"/>
              <a:t>dan</a:t>
            </a:r>
            <a:r>
              <a:rPr lang="en-US" sz="2800" dirty="0" smtClean="0"/>
              <a:t> CSS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068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71688"/>
            <a:ext cx="67818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9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W3schools.com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internal,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inline (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tag HTML).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CSS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ekstensi</a:t>
            </a:r>
            <a:r>
              <a:rPr lang="en-US" sz="2800" dirty="0" smtClean="0"/>
              <a:t> *.</a:t>
            </a:r>
            <a:r>
              <a:rPr lang="en-US" sz="2800" dirty="0" err="1" smtClean="0"/>
              <a:t>css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err="1" smtClean="0"/>
              <a:t>Dianjurkan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CSS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Penggunaan</a:t>
            </a:r>
            <a:r>
              <a:rPr lang="en-US" dirty="0" smtClean="0"/>
              <a:t> 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endParaRPr lang="en-US" dirty="0"/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kuran</a:t>
            </a:r>
            <a:r>
              <a:rPr lang="en-US" dirty="0" smtClean="0"/>
              <a:t> </a:t>
            </a:r>
            <a:r>
              <a:rPr lang="en-US" dirty="0"/>
              <a:t>border,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/>
              <a:t>border,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/>
              <a:t>hyperlink, 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arna</a:t>
            </a:r>
            <a:r>
              <a:rPr lang="en-US" dirty="0" smtClean="0"/>
              <a:t> </a:t>
            </a:r>
            <a:r>
              <a:rPr lang="en-US" dirty="0"/>
              <a:t>mouse over,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,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margin </a:t>
            </a:r>
            <a:r>
              <a:rPr lang="en-US" dirty="0" err="1"/>
              <a:t>kiri</a:t>
            </a:r>
            <a:r>
              <a:rPr lang="en-US" dirty="0"/>
              <a:t>, </a:t>
            </a:r>
            <a:r>
              <a:rPr lang="en-US" dirty="0" err="1"/>
              <a:t>kanan</a:t>
            </a:r>
            <a:r>
              <a:rPr lang="en-US" dirty="0"/>
              <a:t>,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parameter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8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&amp; Tag</a:t>
            </a:r>
            <a:endParaRPr lang="en-US" b="1" dirty="0"/>
          </a:p>
          <a:p>
            <a:pPr marL="109728" indent="0">
              <a:buNone/>
            </a:pP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ialah</a:t>
            </a:r>
            <a:r>
              <a:rPr lang="en-US" dirty="0"/>
              <a:t> p </a:t>
            </a:r>
            <a:r>
              <a:rPr lang="en-US" dirty="0" err="1"/>
              <a:t>ataupun</a:t>
            </a:r>
            <a:r>
              <a:rPr lang="en-US" dirty="0"/>
              <a:t> b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dicontohkan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HTML </a:t>
            </a:r>
            <a:r>
              <a:rPr lang="en-US" dirty="0" err="1"/>
              <a:t>misalnya</a:t>
            </a:r>
            <a:r>
              <a:rPr lang="en-US" dirty="0"/>
              <a:t> a, h1, div, span,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strong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tag &lt;</a:t>
            </a:r>
            <a:r>
              <a:rPr lang="en-US" dirty="0" err="1" smtClean="0"/>
              <a:t>elemen</a:t>
            </a:r>
            <a:r>
              <a:rPr lang="en-US" dirty="0" smtClean="0"/>
              <a:t>&gt;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ditutup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&lt;/</a:t>
            </a:r>
            <a:r>
              <a:rPr lang="en-US" dirty="0" err="1" smtClean="0"/>
              <a:t>elemen</a:t>
            </a:r>
            <a:r>
              <a:rPr lang="en-US" dirty="0" smtClean="0"/>
              <a:t>&gt;</a:t>
            </a:r>
          </a:p>
          <a:p>
            <a:pPr marL="109728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r>
              <a:rPr lang="en-US" dirty="0" smtClean="0"/>
              <a:t>&lt;a&gt;      &lt;/a&gt;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Elemen</a:t>
            </a:r>
            <a:r>
              <a:rPr lang="en-US" dirty="0"/>
              <a:t>, Tag,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Atribut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060848"/>
            <a:ext cx="5334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Atribut</a:t>
            </a:r>
            <a:endParaRPr lang="en-US" b="1" dirty="0"/>
          </a:p>
          <a:p>
            <a:pPr marL="109728" indent="0">
              <a:buNone/>
            </a:pP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diimplementasikan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“id”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“class”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.</a:t>
            </a:r>
          </a:p>
          <a:p>
            <a:pPr marL="109728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 </a:t>
            </a:r>
            <a:r>
              <a:rPr lang="en-US" dirty="0" err="1" smtClean="0"/>
              <a:t>elemen</a:t>
            </a:r>
            <a:r>
              <a:rPr lang="en-US" dirty="0" smtClean="0"/>
              <a:t> 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</a:t>
            </a:r>
            <a:r>
              <a:rPr lang="en-US" dirty="0" err="1" smtClean="0"/>
              <a:t>href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=“http://sif.upj.ac.id”&gt;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smtClean="0"/>
              <a:t> link  </a:t>
            </a:r>
            <a:r>
              <a:rPr lang="en-US" dirty="0" err="1" smtClean="0"/>
              <a:t>sif</a:t>
            </a:r>
            <a:r>
              <a:rPr lang="en-US" dirty="0" smtClean="0"/>
              <a:t> </a:t>
            </a:r>
            <a:r>
              <a:rPr lang="en-US" dirty="0" err="1" smtClean="0"/>
              <a:t>upj</a:t>
            </a:r>
            <a:r>
              <a:rPr lang="en-US" dirty="0" smtClean="0"/>
              <a:t>&lt;/</a:t>
            </a:r>
            <a:r>
              <a:rPr lang="en-US" dirty="0"/>
              <a:t>a&gt;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Elemen</a:t>
            </a:r>
            <a:r>
              <a:rPr lang="en-US" dirty="0"/>
              <a:t>, Tag,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Atribut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33972"/>
              </p:ext>
            </p:extLst>
          </p:nvPr>
        </p:nvGraphicFramePr>
        <p:xfrm>
          <a:off x="5867400" y="1676400"/>
          <a:ext cx="3200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Atribut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Keterangan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download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Html5 only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href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url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halaman</a:t>
                      </a:r>
                      <a:r>
                        <a:rPr lang="en-US" sz="1400" baseline="0" dirty="0" smtClean="0"/>
                        <a:t> html lain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_blank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_parent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_self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_top</a:t>
                      </a:r>
                      <a:br>
                        <a:rPr lang="en-US" sz="1400" dirty="0" smtClean="0"/>
                      </a:br>
                      <a:r>
                        <a:rPr lang="en-US" sz="1400" i="1" dirty="0" err="1" smtClean="0"/>
                        <a:t>framename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Spesifik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lokasi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&lt;!DOCTYPE html&gt;</a:t>
            </a:r>
          </a:p>
          <a:p>
            <a:pPr marL="109728" indent="0">
              <a:buNone/>
            </a:pPr>
            <a:r>
              <a:rPr lang="en-US" dirty="0"/>
              <a:t>&lt;html </a:t>
            </a:r>
            <a:r>
              <a:rPr lang="en-US" dirty="0" err="1"/>
              <a:t>lang</a:t>
            </a:r>
            <a:r>
              <a:rPr lang="en-US" dirty="0"/>
              <a:t>="en"&gt;</a:t>
            </a:r>
          </a:p>
          <a:p>
            <a:pPr marL="109728" indent="0">
              <a:buNone/>
            </a:pPr>
            <a:r>
              <a:rPr lang="en-US" dirty="0"/>
              <a:t>  &lt;head&gt;</a:t>
            </a:r>
          </a:p>
          <a:p>
            <a:pPr marL="109728" indent="0">
              <a:buNone/>
            </a:pPr>
            <a:r>
              <a:rPr lang="en-US" dirty="0"/>
              <a:t>    &lt;title&gt;...&lt;/title&gt;</a:t>
            </a:r>
          </a:p>
          <a:p>
            <a:pPr marL="109728" indent="0">
              <a:buNone/>
            </a:pPr>
            <a:r>
              <a:rPr lang="en-US" dirty="0"/>
              <a:t>  &lt;/head&gt;</a:t>
            </a:r>
          </a:p>
          <a:p>
            <a:pPr marL="109728" indent="0">
              <a:buNone/>
            </a:pPr>
            <a:r>
              <a:rPr lang="en-US" dirty="0"/>
              <a:t>  &lt;body&gt;</a:t>
            </a:r>
          </a:p>
          <a:p>
            <a:pPr marL="109728" indent="0">
              <a:buNone/>
            </a:pPr>
            <a:r>
              <a:rPr lang="en-US" dirty="0"/>
              <a:t>    ...</a:t>
            </a:r>
          </a:p>
          <a:p>
            <a:pPr marL="109728" indent="0">
              <a:buNone/>
            </a:pPr>
            <a:r>
              <a:rPr lang="en-US" dirty="0"/>
              <a:t>  &lt;/body&gt;</a:t>
            </a:r>
          </a:p>
          <a:p>
            <a:pPr marL="109728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600200"/>
            <a:ext cx="3733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DOCTYPE</a:t>
            </a:r>
          </a:p>
          <a:p>
            <a:r>
              <a:rPr lang="en-US" dirty="0"/>
              <a:t>   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browser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HTML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listing~ref</a:t>
            </a:r>
            <a:r>
              <a:rPr lang="en-US" dirty="0"/>
              <a:t>{</a:t>
            </a:r>
            <a:r>
              <a:rPr lang="en-US" dirty="0" err="1"/>
              <a:t>code:struktur-html</a:t>
            </a:r>
            <a:r>
              <a:rPr lang="en-US" dirty="0"/>
              <a:t>}, </a:t>
            </a:r>
            <a:r>
              <a:rPr lang="en-US" dirty="0" err="1"/>
              <a:t>versi</a:t>
            </a:r>
            <a:r>
              <a:rPr lang="en-US" dirty="0"/>
              <a:t> HTML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HTML5.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HTML</a:t>
            </a:r>
          </a:p>
          <a:p>
            <a:endParaRPr lang="en-US" dirty="0" smtClean="0"/>
          </a:p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HTML, yang </a:t>
            </a:r>
            <a:r>
              <a:rPr lang="en-US" dirty="0" err="1"/>
              <a:t>berarti</a:t>
            </a:r>
            <a:r>
              <a:rPr lang="en-US" dirty="0"/>
              <a:t>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HTML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HTML, </a:t>
            </a:r>
            <a:r>
              <a:rPr lang="en-US" dirty="0" err="1"/>
              <a:t>dan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8126</TotalTime>
  <Words>2849</Words>
  <Application>Microsoft Office PowerPoint</Application>
  <PresentationFormat>On-screen Show (4:3)</PresentationFormat>
  <Paragraphs>559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Georgia</vt:lpstr>
      <vt:lpstr>Palatino Linotype</vt:lpstr>
      <vt:lpstr>Trebuchet MS</vt:lpstr>
      <vt:lpstr>Wingdings</vt:lpstr>
      <vt:lpstr>Wingdings 2</vt:lpstr>
      <vt:lpstr>Urban</vt:lpstr>
      <vt:lpstr>Perancangan &amp; Pemrograman Web</vt:lpstr>
      <vt:lpstr>PowerPoint Presentation</vt:lpstr>
      <vt:lpstr>Objective</vt:lpstr>
      <vt:lpstr>CSS</vt:lpstr>
      <vt:lpstr>Penggunaan CSS</vt:lpstr>
      <vt:lpstr>CSS dapat mengendalikan </vt:lpstr>
      <vt:lpstr>Elemen, Tag, dan Atribut</vt:lpstr>
      <vt:lpstr>Elemen, Tag, dan Atribut</vt:lpstr>
      <vt:lpstr>Struktur HTML</vt:lpstr>
      <vt:lpstr>Struktur HTML</vt:lpstr>
      <vt:lpstr>Format CSS</vt:lpstr>
      <vt:lpstr>Value</vt:lpstr>
      <vt:lpstr>Selector</vt:lpstr>
      <vt:lpstr>Element Selector</vt:lpstr>
      <vt:lpstr>Id Selector</vt:lpstr>
      <vt:lpstr>Class Selector</vt:lpstr>
      <vt:lpstr>Contoh Class Selector</vt:lpstr>
      <vt:lpstr>Contoh Class Selector</vt:lpstr>
      <vt:lpstr>SPAN dan DIV</vt:lpstr>
      <vt:lpstr>Pengelompokan Selector</vt:lpstr>
      <vt:lpstr>Pengelompokan Selector</vt:lpstr>
      <vt:lpstr>hover</vt:lpstr>
      <vt:lpstr>hover</vt:lpstr>
      <vt:lpstr>CSS Internal</vt:lpstr>
      <vt:lpstr>CSS Eksternal</vt:lpstr>
      <vt:lpstr>Background</vt:lpstr>
      <vt:lpstr>Padding</vt:lpstr>
      <vt:lpstr>Border</vt:lpstr>
      <vt:lpstr>Box </vt:lpstr>
      <vt:lpstr>Table</vt:lpstr>
      <vt:lpstr>PowerPoint Presentation</vt:lpstr>
      <vt:lpstr>PowerPoint Presentation</vt:lpstr>
      <vt:lpstr>Website layout menggunakan html5</vt:lpstr>
      <vt:lpstr>Multimedia (music &amp; video) html5</vt:lpstr>
      <vt:lpstr>FORM</vt:lpstr>
      <vt:lpstr>HTML Input Element</vt:lpstr>
      <vt:lpstr>PowerPoint Presentation</vt:lpstr>
      <vt:lpstr>PowerPoint Presentation</vt:lpstr>
      <vt:lpstr>Submit Button</vt:lpstr>
      <vt:lpstr>Latihan</vt:lpstr>
      <vt:lpstr>Sumber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Admins</cp:lastModifiedBy>
  <cp:revision>543</cp:revision>
  <dcterms:created xsi:type="dcterms:W3CDTF">2011-09-16T02:11:44Z</dcterms:created>
  <dcterms:modified xsi:type="dcterms:W3CDTF">2018-02-12T06:35:50Z</dcterms:modified>
</cp:coreProperties>
</file>