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337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</p:sldIdLst>
  <p:sldSz cx="9144000" cy="6858000" type="screen4x3"/>
  <p:notesSz cx="6858000" cy="9144000"/>
  <p:defaultTextStyle>
    <a:defPPr>
      <a:defRPr lang="id-ID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89946" autoAdjust="0"/>
  </p:normalViewPr>
  <p:slideViewPr>
    <p:cSldViewPr>
      <p:cViewPr varScale="1">
        <p:scale>
          <a:sx n="67" d="100"/>
          <a:sy n="67" d="100"/>
        </p:scale>
        <p:origin x="17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BBDB06-D69F-4AA4-816E-0DC292291C75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F0D08-D719-4EC7-9C13-C3BD5E4CC3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5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1630-4371-4F68-A9D5-1E19DA5037D8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F57ADA-AE06-45F0-AF3A-77E7A022469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9852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51A5-F4F0-490D-819F-AB7EFBE163EB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0DEB0-B546-4040-9FF1-FDCE77E8F3A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4009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23BD-BB40-4405-A954-5D9CAD5A98DF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511E-53B0-4FA3-9123-5300223F2B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16529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62706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9" y="1900239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9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08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62706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5639" y="1900239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2175" y="1900240"/>
            <a:ext cx="3894138" cy="1709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2175" y="3762375"/>
            <a:ext cx="3894138" cy="170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3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7" fontAlgn="auto">
              <a:spcAft>
                <a:spcPts val="0"/>
              </a:spcAft>
              <a:defRPr/>
            </a:pP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E130-B469-4F5E-BEE6-0DFFC4C2F1BA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2E8C-EDAF-4D92-8F08-A21C87B250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6106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2215-CF4F-44E2-A3F4-26F7AC5EECDF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E7A-7F76-48E0-B842-ECDD0467A06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09835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309A-FEE1-4D5B-822A-457F94AEF036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A28B-7C81-4095-9900-BFD27D9B3E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419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FB06DD-7B79-4F15-9672-68B0FAD44EED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ACC0D1-9E8D-43A2-9A4B-55FF82FA3FB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152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A38B-3659-4B98-BD9B-075030D37B6C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4870-700E-4C46-99F0-3AC77545119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14550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1FFB-E6D2-4BB7-BA33-3C2688FC7701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1C27-ADD4-4003-9BB2-A9E2997EE7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8882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DC3D-3A0F-484A-B9AA-3DF17E94FB97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8FDC-EC3F-4166-91A0-4235D44DD7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80533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8C0D-924E-4956-B39E-A8787DE08603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E066-E18E-403A-A113-D5AAD089950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656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AA888-5944-4D53-B70C-CB2A1F850737}" type="datetimeFigureOut">
              <a:rPr lang="id-ID"/>
              <a:pPr>
                <a:defRPr/>
              </a:pPr>
              <a:t>25/07/2016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64F27-9DE1-4C42-B4D9-4CB58EDFD2F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349500"/>
            <a:ext cx="7262813" cy="1155700"/>
          </a:xfrm>
        </p:spPr>
        <p:txBody>
          <a:bodyPr/>
          <a:lstStyle/>
          <a:p>
            <a:pPr algn="r" eaLnBrk="1" hangingPunct="1"/>
            <a:r>
              <a:rPr lang="en-US" b="1" dirty="0" err="1" smtClean="0">
                <a:solidFill>
                  <a:srgbClr val="FFFF00"/>
                </a:solidFill>
              </a:rPr>
              <a:t>Keamanan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id-ID" b="1" dirty="0" smtClean="0">
                <a:solidFill>
                  <a:srgbClr val="FFFF00"/>
                </a:solidFill>
              </a:rPr>
              <a:t>Informasi dan Administrasi Jaringan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995738" y="4286250"/>
            <a:ext cx="2097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Week </a:t>
            </a:r>
            <a:r>
              <a:rPr lang="id-ID" dirty="0" smtClean="0"/>
              <a:t>12-13</a:t>
            </a:r>
            <a:r>
              <a:rPr lang="en-US" dirty="0" smtClean="0"/>
              <a:t>. </a:t>
            </a:r>
            <a:r>
              <a:rPr lang="id-ID" dirty="0" smtClean="0"/>
              <a:t>VLAN</a:t>
            </a:r>
            <a:endParaRPr lang="id-ID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4728" y="1327547"/>
            <a:ext cx="6109097" cy="338138"/>
          </a:xfrm>
        </p:spPr>
        <p:txBody>
          <a:bodyPr>
            <a:normAutofit fontScale="90000"/>
          </a:bodyPr>
          <a:lstStyle/>
          <a:p>
            <a:r>
              <a:rPr lang="en-US" altLang="id-ID" sz="2100"/>
              <a:t>Verifying VLANs – show vlan</a:t>
            </a:r>
          </a:p>
        </p:txBody>
      </p:sp>
      <p:pic>
        <p:nvPicPr>
          <p:cNvPr id="1640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7350"/>
            <a:ext cx="3714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452" name="Text Box 4"/>
          <p:cNvSpPr txBox="1">
            <a:spLocks noChangeArrowheads="1"/>
          </p:cNvSpPr>
          <p:nvPr/>
        </p:nvSpPr>
        <p:spPr bwMode="auto">
          <a:xfrm>
            <a:off x="4686300" y="2628901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3</a:t>
            </a:r>
          </a:p>
        </p:txBody>
      </p:sp>
      <p:sp>
        <p:nvSpPr>
          <p:cNvPr id="1640453" name="AutoShape 5"/>
          <p:cNvSpPr>
            <a:spLocks/>
          </p:cNvSpPr>
          <p:nvPr/>
        </p:nvSpPr>
        <p:spPr bwMode="auto">
          <a:xfrm rot="-5362678">
            <a:off x="4854775" y="1832968"/>
            <a:ext cx="289322" cy="1200150"/>
          </a:xfrm>
          <a:prstGeom prst="leftBrace">
            <a:avLst>
              <a:gd name="adj1" fmla="val 3456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40454" name="Text Box 6"/>
          <p:cNvSpPr txBox="1">
            <a:spLocks noChangeArrowheads="1"/>
          </p:cNvSpPr>
          <p:nvPr/>
        </p:nvSpPr>
        <p:spPr bwMode="auto">
          <a:xfrm>
            <a:off x="3771900" y="2628901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2</a:t>
            </a:r>
          </a:p>
        </p:txBody>
      </p:sp>
      <p:sp>
        <p:nvSpPr>
          <p:cNvPr id="1640455" name="AutoShape 7"/>
          <p:cNvSpPr>
            <a:spLocks/>
          </p:cNvSpPr>
          <p:nvPr/>
        </p:nvSpPr>
        <p:spPr bwMode="auto">
          <a:xfrm rot="-5362678">
            <a:off x="3912990" y="2085380"/>
            <a:ext cx="289322" cy="685800"/>
          </a:xfrm>
          <a:prstGeom prst="leftBrace">
            <a:avLst>
              <a:gd name="adj1" fmla="val 1975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16404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39653"/>
            <a:ext cx="4857750" cy="30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457" name="Text Box 9"/>
          <p:cNvSpPr txBox="1">
            <a:spLocks noChangeArrowheads="1"/>
          </p:cNvSpPr>
          <p:nvPr/>
        </p:nvSpPr>
        <p:spPr bwMode="auto">
          <a:xfrm>
            <a:off x="2857500" y="2571751"/>
            <a:ext cx="74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1 default</a:t>
            </a:r>
          </a:p>
        </p:txBody>
      </p:sp>
      <p:sp>
        <p:nvSpPr>
          <p:cNvPr id="1640458" name="AutoShape 10"/>
          <p:cNvSpPr>
            <a:spLocks/>
          </p:cNvSpPr>
          <p:nvPr/>
        </p:nvSpPr>
        <p:spPr bwMode="auto">
          <a:xfrm rot="-5362678">
            <a:off x="3083125" y="2002037"/>
            <a:ext cx="289322" cy="857250"/>
          </a:xfrm>
          <a:prstGeom prst="leftBrace">
            <a:avLst>
              <a:gd name="adj1" fmla="val 2469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40459" name="Text Box 11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65974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69018"/>
            <a:ext cx="6109097" cy="444103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Verifying VLANs – show </a:t>
            </a:r>
            <a:r>
              <a:rPr lang="en-US" altLang="id-ID" dirty="0" err="1"/>
              <a:t>vlan</a:t>
            </a:r>
            <a:r>
              <a:rPr lang="en-US" altLang="id-ID" dirty="0"/>
              <a:t> brief</a:t>
            </a:r>
          </a:p>
        </p:txBody>
      </p:sp>
      <p:pic>
        <p:nvPicPr>
          <p:cNvPr id="1641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09738"/>
            <a:ext cx="3714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686300" y="2681288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3</a:t>
            </a:r>
          </a:p>
        </p:txBody>
      </p:sp>
      <p:sp>
        <p:nvSpPr>
          <p:cNvPr id="1641477" name="AutoShape 5"/>
          <p:cNvSpPr>
            <a:spLocks/>
          </p:cNvSpPr>
          <p:nvPr/>
        </p:nvSpPr>
        <p:spPr bwMode="auto">
          <a:xfrm rot="-5362678">
            <a:off x="4854775" y="1885355"/>
            <a:ext cx="289322" cy="1200150"/>
          </a:xfrm>
          <a:prstGeom prst="leftBrace">
            <a:avLst>
              <a:gd name="adj1" fmla="val 3456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41478" name="Text Box 6"/>
          <p:cNvSpPr txBox="1">
            <a:spLocks noChangeArrowheads="1"/>
          </p:cNvSpPr>
          <p:nvPr/>
        </p:nvSpPr>
        <p:spPr bwMode="auto">
          <a:xfrm>
            <a:off x="3771900" y="2681288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2</a:t>
            </a:r>
          </a:p>
        </p:txBody>
      </p:sp>
      <p:sp>
        <p:nvSpPr>
          <p:cNvPr id="1641479" name="AutoShape 7"/>
          <p:cNvSpPr>
            <a:spLocks/>
          </p:cNvSpPr>
          <p:nvPr/>
        </p:nvSpPr>
        <p:spPr bwMode="auto">
          <a:xfrm rot="-5362678">
            <a:off x="3912990" y="2137768"/>
            <a:ext cx="289322" cy="685800"/>
          </a:xfrm>
          <a:prstGeom prst="leftBrace">
            <a:avLst>
              <a:gd name="adj1" fmla="val 1975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16414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086100"/>
            <a:ext cx="517207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1481" name="Text Box 9"/>
          <p:cNvSpPr txBox="1">
            <a:spLocks noChangeArrowheads="1"/>
          </p:cNvSpPr>
          <p:nvPr/>
        </p:nvSpPr>
        <p:spPr bwMode="auto">
          <a:xfrm>
            <a:off x="2857500" y="2624139"/>
            <a:ext cx="74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1 default</a:t>
            </a:r>
          </a:p>
        </p:txBody>
      </p:sp>
      <p:sp>
        <p:nvSpPr>
          <p:cNvPr id="1641482" name="AutoShape 10"/>
          <p:cNvSpPr>
            <a:spLocks/>
          </p:cNvSpPr>
          <p:nvPr/>
        </p:nvSpPr>
        <p:spPr bwMode="auto">
          <a:xfrm rot="-5362678">
            <a:off x="3083125" y="2054424"/>
            <a:ext cx="289322" cy="857250"/>
          </a:xfrm>
          <a:prstGeom prst="leftBrace">
            <a:avLst>
              <a:gd name="adj1" fmla="val 2469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41483" name="Text Box 11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3046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Deleting VLANs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3771900"/>
            <a:ext cx="6572250" cy="2000250"/>
          </a:xfrm>
        </p:spPr>
        <p:txBody>
          <a:bodyPr/>
          <a:lstStyle/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</a:t>
            </a:r>
            <a:r>
              <a:rPr lang="en-US" altLang="id-ID" sz="1500" b="1" i="1">
                <a:latin typeface="Courier New" panose="02070309020205020404" pitchFamily="49" charset="0"/>
                <a:cs typeface="Courier New" panose="02070309020205020404" pitchFamily="49" charset="0"/>
              </a:rPr>
              <a:t>vlan_number</a:t>
            </a:r>
          </a:p>
        </p:txBody>
      </p:sp>
      <p:pic>
        <p:nvPicPr>
          <p:cNvPr id="1643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99060"/>
            <a:ext cx="51720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3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142061"/>
            <a:ext cx="5172075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3526" name="Text Box 6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36335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4728" y="1327548"/>
            <a:ext cx="6109097" cy="377428"/>
          </a:xfrm>
        </p:spPr>
        <p:txBody>
          <a:bodyPr/>
          <a:lstStyle/>
          <a:p>
            <a:r>
              <a:rPr lang="en-US" altLang="id-ID" sz="2100"/>
              <a:t>VLAN Tagging</a:t>
            </a:r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958" y="4269581"/>
            <a:ext cx="5955506" cy="942975"/>
          </a:xfrm>
        </p:spPr>
        <p:txBody>
          <a:bodyPr>
            <a:normAutofit fontScale="85000" lnSpcReduction="20000"/>
          </a:bodyPr>
          <a:lstStyle/>
          <a:p>
            <a:pPr marL="257175" indent="-257175"/>
            <a:r>
              <a:rPr lang="en-US" altLang="id-ID" sz="1350">
                <a:cs typeface="Arial" panose="020B0604020202020204" pitchFamily="34" charset="0"/>
              </a:rPr>
              <a:t>There are two major methods of frame tagging, Cisco proprietary </a:t>
            </a:r>
            <a:r>
              <a:rPr lang="en-US" altLang="id-ID" sz="1350" b="1">
                <a:cs typeface="Arial" panose="020B0604020202020204" pitchFamily="34" charset="0"/>
              </a:rPr>
              <a:t>Inter-Switch Link (ISL)</a:t>
            </a:r>
            <a:r>
              <a:rPr lang="en-US" altLang="id-ID" sz="1350">
                <a:cs typeface="Arial" panose="020B0604020202020204" pitchFamily="34" charset="0"/>
              </a:rPr>
              <a:t> and </a:t>
            </a:r>
            <a:r>
              <a:rPr lang="en-US" altLang="id-ID" sz="1350" b="1">
                <a:cs typeface="Arial" panose="020B0604020202020204" pitchFamily="34" charset="0"/>
              </a:rPr>
              <a:t>IEEE 802.1Q</a:t>
            </a:r>
            <a:r>
              <a:rPr lang="en-US" altLang="id-ID" sz="1350">
                <a:cs typeface="Arial" panose="020B0604020202020204" pitchFamily="34" charset="0"/>
              </a:rPr>
              <a:t>. </a:t>
            </a:r>
          </a:p>
          <a:p>
            <a:pPr marL="257175" indent="-257175"/>
            <a:r>
              <a:rPr lang="en-US" altLang="id-ID" sz="1350">
                <a:cs typeface="Arial" panose="020B0604020202020204" pitchFamily="34" charset="0"/>
              </a:rPr>
              <a:t>ISL used to be the most common, but is now being replaced by 802.1Q frame tagging.  </a:t>
            </a:r>
          </a:p>
          <a:p>
            <a:pPr marL="257175" indent="-257175"/>
            <a:r>
              <a:rPr lang="en-US" altLang="id-ID" sz="1350">
                <a:cs typeface="Arial" panose="020B0604020202020204" pitchFamily="34" charset="0"/>
              </a:rPr>
              <a:t>Cisco recommends using 802.1Q. </a:t>
            </a:r>
            <a:endParaRPr lang="en-US" altLang="id-ID" sz="1350"/>
          </a:p>
          <a:p>
            <a:pPr marL="257175" indent="-257175"/>
            <a:r>
              <a:rPr lang="en-US" altLang="id-ID" sz="1350"/>
              <a:t>VLAN Tagging and Trunking will be discussed in the next chapter.</a:t>
            </a:r>
          </a:p>
        </p:txBody>
      </p:sp>
      <p:pic>
        <p:nvPicPr>
          <p:cNvPr id="1644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14500"/>
            <a:ext cx="5414963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4549" name="Line 5"/>
          <p:cNvSpPr>
            <a:spLocks noChangeShapeType="1"/>
          </p:cNvSpPr>
          <p:nvPr/>
        </p:nvSpPr>
        <p:spPr bwMode="auto">
          <a:xfrm>
            <a:off x="1828800" y="348615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44550" name="Text Box 6"/>
          <p:cNvSpPr txBox="1">
            <a:spLocks noChangeArrowheads="1"/>
          </p:cNvSpPr>
          <p:nvPr/>
        </p:nvSpPr>
        <p:spPr bwMode="auto">
          <a:xfrm>
            <a:off x="2286000" y="3371851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/>
              <a:t>802.10</a:t>
            </a:r>
          </a:p>
        </p:txBody>
      </p:sp>
      <p:sp>
        <p:nvSpPr>
          <p:cNvPr id="1644551" name="Text Box 7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31738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VLAN Tagging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4729" y="2282430"/>
            <a:ext cx="5915025" cy="2678906"/>
          </a:xfrm>
        </p:spPr>
        <p:txBody>
          <a:bodyPr/>
          <a:lstStyle/>
          <a:p>
            <a:r>
              <a:rPr lang="en-US" altLang="id-ID" sz="1500"/>
              <a:t>Terdapat satu VLAN yang berfungsi sebagai jalur komunikasi antar VLAN dan diset no IP</a:t>
            </a:r>
          </a:p>
          <a:p>
            <a:endParaRPr lang="en-US" altLang="id-ID" sz="1500"/>
          </a:p>
        </p:txBody>
      </p:sp>
      <p:pic>
        <p:nvPicPr>
          <p:cNvPr id="1651721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6236" y="2801542"/>
            <a:ext cx="4045744" cy="9929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1723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104" y="4421982"/>
            <a:ext cx="3627834" cy="1416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1725" name="Rectangle 13"/>
          <p:cNvSpPr>
            <a:spLocks noChangeArrowheads="1"/>
          </p:cNvSpPr>
          <p:nvPr/>
        </p:nvSpPr>
        <p:spPr bwMode="auto">
          <a:xfrm>
            <a:off x="1763316" y="3900489"/>
            <a:ext cx="5729288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677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593" tIns="30796" rIns="61593" bIns="30796"/>
          <a:lstStyle>
            <a:lvl1pPr marL="342900" indent="-342900" algn="l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500"/>
              <a:t>Terdapat satu interface yang difungsikan sebagai jalur komunikasi antar VLAN dan diset no IP</a:t>
            </a:r>
          </a:p>
          <a:p>
            <a:pPr eaLnBrk="1" hangingPunct="1"/>
            <a:endParaRPr lang="en-US" altLang="id-ID" sz="1500"/>
          </a:p>
        </p:txBody>
      </p:sp>
    </p:spTree>
    <p:extLst>
      <p:ext uri="{BB962C8B-B14F-4D97-AF65-F5344CB8AC3E}">
        <p14:creationId xmlns:p14="http://schemas.microsoft.com/office/powerpoint/2010/main" val="324624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InterVLAN routing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4730" y="2282430"/>
            <a:ext cx="3158728" cy="267890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75000"/>
              </a:lnSpc>
            </a:pPr>
            <a:r>
              <a:rPr lang="en-US" altLang="id-ID" sz="1350"/>
              <a:t>Merupakan konsep VLAN tagging yang diterapkan di router</a:t>
            </a:r>
          </a:p>
          <a:p>
            <a:pPr marL="285750" indent="-285750">
              <a:lnSpc>
                <a:spcPct val="75000"/>
              </a:lnSpc>
            </a:pPr>
            <a:r>
              <a:rPr lang="en-US" altLang="id-ID" sz="1350"/>
              <a:t>Pada Router, Dipersiapkan interface yang menerima komunikasi antar VLAN :</a:t>
            </a:r>
          </a:p>
          <a:p>
            <a:pPr marL="688181" lvl="1" indent="-257175">
              <a:lnSpc>
                <a:spcPct val="75000"/>
              </a:lnSpc>
              <a:buFontTx/>
              <a:buChar char="–"/>
            </a:pPr>
            <a:r>
              <a:rPr lang="en-US" altLang="id-ID" sz="1200"/>
              <a:t>Dibangun sub interface untuk default gateway dan </a:t>
            </a:r>
          </a:p>
          <a:p>
            <a:pPr marL="688181" lvl="1" indent="-257175">
              <a:lnSpc>
                <a:spcPct val="75000"/>
              </a:lnSpc>
              <a:buFontTx/>
              <a:buChar char="–"/>
            </a:pPr>
            <a:r>
              <a:rPr lang="en-US" altLang="id-ID" sz="1200"/>
              <a:t>sub interface untuk komunikasi antar VLAN , aktifkan mode trunk</a:t>
            </a:r>
          </a:p>
          <a:p>
            <a:pPr marL="285750" indent="-285750">
              <a:lnSpc>
                <a:spcPct val="75000"/>
              </a:lnSpc>
            </a:pPr>
            <a:r>
              <a:rPr lang="en-US" altLang="id-ID" sz="1350"/>
              <a:t>Pada Switch</a:t>
            </a:r>
          </a:p>
          <a:p>
            <a:pPr marL="688181" lvl="1" indent="-257175">
              <a:lnSpc>
                <a:spcPct val="75000"/>
              </a:lnSpc>
            </a:pPr>
            <a:r>
              <a:rPr lang="en-US" altLang="id-ID" sz="1200"/>
              <a:t>Terdapat Switch sbg VTP Server</a:t>
            </a:r>
          </a:p>
          <a:p>
            <a:pPr marL="688181" lvl="1" indent="-257175">
              <a:lnSpc>
                <a:spcPct val="75000"/>
              </a:lnSpc>
              <a:buFontTx/>
              <a:buChar char="–"/>
            </a:pPr>
            <a:r>
              <a:rPr lang="en-US" altLang="id-ID" sz="1200"/>
              <a:t>Bangun interface ke router, aktifkan mode trunk</a:t>
            </a:r>
          </a:p>
          <a:p>
            <a:pPr marL="688181" lvl="1" indent="-257175">
              <a:lnSpc>
                <a:spcPct val="75000"/>
              </a:lnSpc>
              <a:buFontTx/>
              <a:buChar char="–"/>
            </a:pPr>
            <a:r>
              <a:rPr lang="en-US" altLang="id-ID" sz="1200"/>
              <a:t>Bangun Interface ke switch vtp client, aktifkan mode trunk</a:t>
            </a:r>
          </a:p>
          <a:p>
            <a:pPr marL="688181" lvl="1" indent="-257175">
              <a:lnSpc>
                <a:spcPct val="75000"/>
              </a:lnSpc>
            </a:pPr>
            <a:r>
              <a:rPr lang="en-US" altLang="id-ID" sz="1200"/>
              <a:t>Terdapat switch sbg VTP Client</a:t>
            </a:r>
          </a:p>
          <a:p>
            <a:pPr marL="688181" lvl="1" indent="-257175">
              <a:lnSpc>
                <a:spcPct val="75000"/>
              </a:lnSpc>
            </a:pPr>
            <a:r>
              <a:rPr lang="en-US" altLang="id-ID" sz="1200"/>
              <a:t>	Bangun interface ke switch VTP Server activekan mode trunk</a:t>
            </a:r>
          </a:p>
          <a:p>
            <a:pPr marL="285750" indent="-285750">
              <a:lnSpc>
                <a:spcPct val="75000"/>
              </a:lnSpc>
            </a:pPr>
            <a:endParaRPr lang="en-US" altLang="id-ID" sz="1350"/>
          </a:p>
        </p:txBody>
      </p:sp>
      <p:pic>
        <p:nvPicPr>
          <p:cNvPr id="16506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9631" y="2714625"/>
            <a:ext cx="2920604" cy="1814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2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InterVLAN Routing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id-ID" sz="1500"/>
              <a:t>Pada Router</a:t>
            </a:r>
          </a:p>
        </p:txBody>
      </p:sp>
      <p:pic>
        <p:nvPicPr>
          <p:cNvPr id="165581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135" y="2587230"/>
            <a:ext cx="3143250" cy="1415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5814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767" y="1397794"/>
            <a:ext cx="2063353" cy="1282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58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0" y="4048126"/>
            <a:ext cx="3608784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58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10" y="4527947"/>
            <a:ext cx="4889897" cy="63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5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36" y="5091114"/>
            <a:ext cx="3317081" cy="7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7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InterVLAN Routing</a:t>
            </a:r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4248" y="2032399"/>
            <a:ext cx="2920603" cy="2678906"/>
          </a:xfrm>
        </p:spPr>
        <p:txBody>
          <a:bodyPr/>
          <a:lstStyle/>
          <a:p>
            <a:r>
              <a:rPr lang="en-US" altLang="id-ID" sz="1500"/>
              <a:t>Pada Switch VTP Server</a:t>
            </a:r>
          </a:p>
        </p:txBody>
      </p:sp>
      <p:pic>
        <p:nvPicPr>
          <p:cNvPr id="1658884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7882" y="1464470"/>
            <a:ext cx="1874044" cy="11644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86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2359819"/>
            <a:ext cx="3439716" cy="188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0" y="4221957"/>
            <a:ext cx="3915965" cy="6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4769645"/>
            <a:ext cx="3042047" cy="56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9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4" y="5272087"/>
            <a:ext cx="3806429" cy="5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9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3" y="2999186"/>
            <a:ext cx="2878931" cy="1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0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600575"/>
            <a:ext cx="3248025" cy="3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3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InterVLAN Routing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id-ID" sz="1500"/>
              <a:t>Pada switch vtp client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id-ID" sz="1500"/>
          </a:p>
        </p:txBody>
      </p:sp>
      <p:pic>
        <p:nvPicPr>
          <p:cNvPr id="166195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2" y="3762375"/>
            <a:ext cx="2920604" cy="59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9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5494" y="2651524"/>
            <a:ext cx="2920604" cy="9358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28" y="2515791"/>
            <a:ext cx="2727722" cy="14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6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3829050"/>
            <a:ext cx="2920604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9" y="2718199"/>
            <a:ext cx="2920604" cy="9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6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2" y="4691063"/>
            <a:ext cx="5253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0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VLAN COnfiguration</a:t>
            </a:r>
          </a:p>
        </p:txBody>
      </p:sp>
      <p:pic>
        <p:nvPicPr>
          <p:cNvPr id="164966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957" y="2282428"/>
            <a:ext cx="3350419" cy="12989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1649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911079" y="3602831"/>
          <a:ext cx="292417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4" imgW="9000000" imgH="5761905" progId="Paint.Picture">
                  <p:embed/>
                </p:oleObj>
              </mc:Choice>
              <mc:Fallback>
                <p:oleObj name="Bitmap Image" r:id="rId4" imgW="9000000" imgH="5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079" y="3602831"/>
                        <a:ext cx="2924175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>
                            <a:solidFill>
                              <a:srgbClr val="FF00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1274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4728" y="1327547"/>
            <a:ext cx="6109097" cy="561975"/>
          </a:xfrm>
        </p:spPr>
        <p:txBody>
          <a:bodyPr/>
          <a:lstStyle/>
          <a:p>
            <a:r>
              <a:rPr lang="en-US" altLang="id-ID"/>
              <a:t>Definisi VLAN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0922" y="1993108"/>
            <a:ext cx="3227784" cy="2678906"/>
          </a:xfrm>
        </p:spPr>
        <p:txBody>
          <a:bodyPr>
            <a:noAutofit/>
          </a:bodyPr>
          <a:lstStyle/>
          <a:p>
            <a:pPr marL="257175" indent="-257175"/>
            <a:r>
              <a:rPr lang="en-US" altLang="id-ID" sz="1600"/>
              <a:t>Pemisahan jaringan secara logis yang dilakukan pada switch</a:t>
            </a:r>
          </a:p>
          <a:p>
            <a:pPr marL="257175" indent="-257175"/>
            <a:r>
              <a:rPr lang="en-US" altLang="id-ID" sz="1600"/>
              <a:t>Pada tradisional switch, dalam satu switch menunjukkan satu segmentasi LAN dengan satu broadcast domain</a:t>
            </a:r>
          </a:p>
          <a:p>
            <a:pPr marL="257175" indent="-257175"/>
            <a:r>
              <a:rPr lang="en-US" altLang="id-ID" sz="1600"/>
              <a:t>Dengan adanya VLAN dimungkinkan satu switch bisa dibangun beberapa segmen jaringan dengan beberapa broadcast domain, dibentuk dengan bantuan software di switch</a:t>
            </a:r>
          </a:p>
          <a:p>
            <a:pPr marL="257175" indent="-257175"/>
            <a:r>
              <a:rPr lang="en-US" altLang="id-ID" sz="1600"/>
              <a:t>VLAN terbentuk secara logik dengan bantuan software yang ada pada switch</a:t>
            </a:r>
          </a:p>
        </p:txBody>
      </p:sp>
      <p:pic>
        <p:nvPicPr>
          <p:cNvPr id="16291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6060" y="2919414"/>
            <a:ext cx="2924175" cy="14037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18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69149"/>
            <a:ext cx="6250781" cy="431006"/>
          </a:xfrm>
        </p:spPr>
        <p:txBody>
          <a:bodyPr>
            <a:normAutofit fontScale="90000"/>
          </a:bodyPr>
          <a:lstStyle/>
          <a:p>
            <a:r>
              <a:rPr lang="en-US" altLang="id-ID" dirty="0" err="1"/>
              <a:t>Manfaat</a:t>
            </a:r>
            <a:r>
              <a:rPr lang="en-US" altLang="id-ID" dirty="0"/>
              <a:t> VLAN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28" y="3675772"/>
            <a:ext cx="3657600" cy="1485900"/>
          </a:xfrm>
        </p:spPr>
        <p:txBody>
          <a:bodyPr/>
          <a:lstStyle/>
          <a:p>
            <a:pPr marL="257175" indent="-257175"/>
            <a:r>
              <a:rPr lang="en-US" altLang="id-ID" sz="1600" dirty="0" err="1"/>
              <a:t>Tanpa</a:t>
            </a:r>
            <a:r>
              <a:rPr lang="en-US" altLang="id-ID" sz="1600" dirty="0"/>
              <a:t> VLAN </a:t>
            </a:r>
            <a:r>
              <a:rPr lang="en-US" altLang="id-ID" sz="1600" dirty="0" err="1"/>
              <a:t>untuk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membangun</a:t>
            </a:r>
            <a:r>
              <a:rPr lang="en-US" altLang="id-ID" sz="1600" dirty="0"/>
              <a:t> 3 </a:t>
            </a:r>
            <a:r>
              <a:rPr lang="en-US" altLang="id-ID" sz="1600" dirty="0" err="1"/>
              <a:t>jaringan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membutuhkan</a:t>
            </a:r>
            <a:r>
              <a:rPr lang="en-US" altLang="id-ID" sz="1600" dirty="0"/>
              <a:t> 3 switch</a:t>
            </a:r>
          </a:p>
          <a:p>
            <a:pPr marL="257175" indent="-257175"/>
            <a:r>
              <a:rPr lang="en-US" altLang="id-ID" sz="1600" dirty="0" err="1"/>
              <a:t>Dengan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menggunkan</a:t>
            </a:r>
            <a:r>
              <a:rPr lang="en-US" altLang="id-ID" sz="1600" dirty="0"/>
              <a:t> VLAN </a:t>
            </a:r>
            <a:r>
              <a:rPr lang="en-US" altLang="id-ID" sz="1600" dirty="0" err="1"/>
              <a:t>untuk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membangun</a:t>
            </a:r>
            <a:r>
              <a:rPr lang="en-US" altLang="id-ID" sz="1600" dirty="0"/>
              <a:t> 3 </a:t>
            </a:r>
            <a:r>
              <a:rPr lang="en-US" altLang="id-ID" sz="1600" dirty="0" err="1"/>
              <a:t>jaringan</a:t>
            </a:r>
            <a:r>
              <a:rPr lang="en-US" altLang="id-ID" sz="1600" dirty="0"/>
              <a:t> </a:t>
            </a:r>
            <a:r>
              <a:rPr lang="en-US" altLang="id-ID" sz="1600" dirty="0" err="1"/>
              <a:t>hanya</a:t>
            </a:r>
            <a:r>
              <a:rPr lang="en-US" altLang="id-ID" sz="1600" dirty="0"/>
              <a:t> </a:t>
            </a:r>
            <a:r>
              <a:rPr lang="en-US" altLang="id-ID" sz="1600" dirty="0" err="1"/>
              <a:t>membutuhkan</a:t>
            </a:r>
            <a:r>
              <a:rPr lang="en-US" altLang="id-ID" sz="1600" dirty="0"/>
              <a:t> 1 switch</a:t>
            </a:r>
          </a:p>
        </p:txBody>
      </p:sp>
      <p:pic>
        <p:nvPicPr>
          <p:cNvPr id="1630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40937"/>
            <a:ext cx="3086100" cy="20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02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980261"/>
            <a:ext cx="2857500" cy="20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0214" name="Text Box 6"/>
          <p:cNvSpPr txBox="1">
            <a:spLocks noChangeArrowheads="1"/>
          </p:cNvSpPr>
          <p:nvPr/>
        </p:nvSpPr>
        <p:spPr bwMode="auto">
          <a:xfrm>
            <a:off x="813197" y="1771650"/>
            <a:ext cx="1701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 dirty="0"/>
              <a:t>1) Without VLANs</a:t>
            </a:r>
          </a:p>
        </p:txBody>
      </p:sp>
      <p:sp>
        <p:nvSpPr>
          <p:cNvPr id="1630219" name="Rectangle 11"/>
          <p:cNvSpPr>
            <a:spLocks noChangeArrowheads="1"/>
          </p:cNvSpPr>
          <p:nvPr/>
        </p:nvSpPr>
        <p:spPr bwMode="auto">
          <a:xfrm>
            <a:off x="3886200" y="1828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0220" name="Rectangle 12"/>
          <p:cNvSpPr>
            <a:spLocks noChangeArrowheads="1"/>
          </p:cNvSpPr>
          <p:nvPr/>
        </p:nvSpPr>
        <p:spPr bwMode="auto">
          <a:xfrm>
            <a:off x="7429500" y="2275896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0221" name="Rectangle 13"/>
          <p:cNvSpPr>
            <a:spLocks noChangeArrowheads="1"/>
          </p:cNvSpPr>
          <p:nvPr/>
        </p:nvSpPr>
        <p:spPr bwMode="auto">
          <a:xfrm>
            <a:off x="3829050" y="30861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0222" name="Text Box 14"/>
          <p:cNvSpPr txBox="1">
            <a:spLocks noChangeArrowheads="1"/>
          </p:cNvSpPr>
          <p:nvPr/>
        </p:nvSpPr>
        <p:spPr bwMode="auto">
          <a:xfrm>
            <a:off x="4225528" y="4229100"/>
            <a:ext cx="1603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 dirty="0"/>
              <a:t>2) With VLANs</a:t>
            </a:r>
          </a:p>
        </p:txBody>
      </p:sp>
      <p:sp>
        <p:nvSpPr>
          <p:cNvPr id="1630223" name="Text Box 15"/>
          <p:cNvSpPr txBox="1">
            <a:spLocks noChangeArrowheads="1"/>
          </p:cNvSpPr>
          <p:nvPr/>
        </p:nvSpPr>
        <p:spPr bwMode="auto">
          <a:xfrm>
            <a:off x="3520926" y="1289528"/>
            <a:ext cx="143440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 dirty="0"/>
              <a:t>10.0.0.0/8</a:t>
            </a:r>
          </a:p>
        </p:txBody>
      </p:sp>
      <p:sp>
        <p:nvSpPr>
          <p:cNvPr id="1630227" name="Text Box 19"/>
          <p:cNvSpPr txBox="1">
            <a:spLocks noChangeArrowheads="1"/>
          </p:cNvSpPr>
          <p:nvPr/>
        </p:nvSpPr>
        <p:spPr bwMode="auto">
          <a:xfrm>
            <a:off x="7086600" y="4000500"/>
            <a:ext cx="857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/>
              <a:t>10.1.0.0/16</a:t>
            </a:r>
          </a:p>
        </p:txBody>
      </p:sp>
      <p:sp>
        <p:nvSpPr>
          <p:cNvPr id="1630228" name="Text Box 20"/>
          <p:cNvSpPr txBox="1">
            <a:spLocks noChangeArrowheads="1"/>
          </p:cNvSpPr>
          <p:nvPr/>
        </p:nvSpPr>
        <p:spPr bwMode="auto">
          <a:xfrm>
            <a:off x="7143750" y="4686300"/>
            <a:ext cx="857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/>
              <a:t>10.2.0.0/16</a:t>
            </a:r>
          </a:p>
        </p:txBody>
      </p:sp>
      <p:sp>
        <p:nvSpPr>
          <p:cNvPr id="1630229" name="Text Box 21"/>
          <p:cNvSpPr txBox="1">
            <a:spLocks noChangeArrowheads="1"/>
          </p:cNvSpPr>
          <p:nvPr/>
        </p:nvSpPr>
        <p:spPr bwMode="auto">
          <a:xfrm>
            <a:off x="7143750" y="5314950"/>
            <a:ext cx="8572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/>
              <a:t>10.3.0.0/16</a:t>
            </a:r>
          </a:p>
        </p:txBody>
      </p:sp>
      <p:sp>
        <p:nvSpPr>
          <p:cNvPr id="1630230" name="Text Box 22"/>
          <p:cNvSpPr txBox="1">
            <a:spLocks noChangeArrowheads="1"/>
          </p:cNvSpPr>
          <p:nvPr/>
        </p:nvSpPr>
        <p:spPr bwMode="auto">
          <a:xfrm>
            <a:off x="4013596" y="2478881"/>
            <a:ext cx="15665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 dirty="0"/>
              <a:t>10.2.0.0/16</a:t>
            </a:r>
          </a:p>
        </p:txBody>
      </p:sp>
      <p:sp>
        <p:nvSpPr>
          <p:cNvPr id="1630231" name="Text Box 23"/>
          <p:cNvSpPr txBox="1">
            <a:spLocks noChangeArrowheads="1"/>
          </p:cNvSpPr>
          <p:nvPr/>
        </p:nvSpPr>
        <p:spPr bwMode="auto">
          <a:xfrm>
            <a:off x="4225528" y="3399235"/>
            <a:ext cx="160377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050" b="1"/>
              <a:t>10.3.0.0/16</a:t>
            </a:r>
          </a:p>
        </p:txBody>
      </p:sp>
    </p:spTree>
    <p:extLst>
      <p:ext uri="{BB962C8B-B14F-4D97-AF65-F5344CB8AC3E}">
        <p14:creationId xmlns:p14="http://schemas.microsoft.com/office/powerpoint/2010/main" val="31757726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2258" name="Object 2"/>
          <p:cNvGraphicFramePr>
            <a:graphicFrameLocks noChangeAspect="1"/>
          </p:cNvGraphicFramePr>
          <p:nvPr/>
        </p:nvGraphicFramePr>
        <p:xfrm>
          <a:off x="1257300" y="1714501"/>
          <a:ext cx="5314950" cy="308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3805560" imgH="2208600" progId="Visio.Drawing.5">
                  <p:embed/>
                </p:oleObj>
              </mc:Choice>
              <mc:Fallback>
                <p:oleObj name="VISIO" r:id="rId3" imgW="3805560" imgH="22086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714501"/>
                        <a:ext cx="5314950" cy="3083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2259" name="Rectangle 3"/>
          <p:cNvSpPr>
            <a:spLocks noChangeArrowheads="1"/>
          </p:cNvSpPr>
          <p:nvPr/>
        </p:nvSpPr>
        <p:spPr bwMode="auto">
          <a:xfrm>
            <a:off x="1428750" y="4800600"/>
            <a:ext cx="645795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id-ID" sz="1500"/>
              <a:t>Without VLANs, the ARP Request would be seen by all hosts.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id-ID" sz="1500"/>
              <a:t>Again, consuming unnecessary network bandwidth and host processing cycles.</a:t>
            </a:r>
          </a:p>
        </p:txBody>
      </p:sp>
      <p:sp>
        <p:nvSpPr>
          <p:cNvPr id="1632260" name="Rectangle 4"/>
          <p:cNvSpPr>
            <a:spLocks noChangeArrowheads="1"/>
          </p:cNvSpPr>
          <p:nvPr/>
        </p:nvSpPr>
        <p:spPr bwMode="auto">
          <a:xfrm>
            <a:off x="2000250" y="182880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1" name="Rectangle 5"/>
          <p:cNvSpPr>
            <a:spLocks noChangeArrowheads="1"/>
          </p:cNvSpPr>
          <p:nvPr/>
        </p:nvSpPr>
        <p:spPr bwMode="auto">
          <a:xfrm>
            <a:off x="4572000" y="291465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2" name="Rectangle 6"/>
          <p:cNvSpPr>
            <a:spLocks noChangeArrowheads="1"/>
          </p:cNvSpPr>
          <p:nvPr/>
        </p:nvSpPr>
        <p:spPr bwMode="auto">
          <a:xfrm>
            <a:off x="3143250" y="291465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3" name="Rectangle 7"/>
          <p:cNvSpPr>
            <a:spLocks noChangeArrowheads="1"/>
          </p:cNvSpPr>
          <p:nvPr/>
        </p:nvSpPr>
        <p:spPr bwMode="auto">
          <a:xfrm>
            <a:off x="5657850" y="188595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4" name="Text Box 8"/>
          <p:cNvSpPr txBox="1">
            <a:spLocks noChangeArrowheads="1"/>
          </p:cNvSpPr>
          <p:nvPr/>
        </p:nvSpPr>
        <p:spPr bwMode="auto">
          <a:xfrm>
            <a:off x="2514600" y="177165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ARP Request</a:t>
            </a:r>
          </a:p>
        </p:txBody>
      </p:sp>
      <p:sp>
        <p:nvSpPr>
          <p:cNvPr id="1632265" name="Line 9"/>
          <p:cNvSpPr>
            <a:spLocks noChangeShapeType="1"/>
          </p:cNvSpPr>
          <p:nvPr/>
        </p:nvSpPr>
        <p:spPr bwMode="auto">
          <a:xfrm flipV="1">
            <a:off x="2743200" y="2057400"/>
            <a:ext cx="514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6" name="Line 10"/>
          <p:cNvSpPr>
            <a:spLocks noChangeShapeType="1"/>
          </p:cNvSpPr>
          <p:nvPr/>
        </p:nvSpPr>
        <p:spPr bwMode="auto">
          <a:xfrm>
            <a:off x="4572000" y="2114550"/>
            <a:ext cx="514350" cy="5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7" name="Line 11"/>
          <p:cNvSpPr>
            <a:spLocks noChangeShapeType="1"/>
          </p:cNvSpPr>
          <p:nvPr/>
        </p:nvSpPr>
        <p:spPr bwMode="auto">
          <a:xfrm flipH="1">
            <a:off x="3314700" y="25146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8" name="Line 12"/>
          <p:cNvSpPr>
            <a:spLocks noChangeShapeType="1"/>
          </p:cNvSpPr>
          <p:nvPr/>
        </p:nvSpPr>
        <p:spPr bwMode="auto">
          <a:xfrm>
            <a:off x="4457700" y="2514600"/>
            <a:ext cx="28575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2269" name="Rectangle 13"/>
          <p:cNvSpPr>
            <a:spLocks noChangeArrowheads="1"/>
          </p:cNvSpPr>
          <p:nvPr/>
        </p:nvSpPr>
        <p:spPr bwMode="auto">
          <a:xfrm>
            <a:off x="1428750" y="1327547"/>
            <a:ext cx="657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id-ID">
                <a:solidFill>
                  <a:schemeClr val="tx2"/>
                </a:solidFill>
              </a:rPr>
              <a:t>Without VLANs – No Broadcast Control</a:t>
            </a:r>
          </a:p>
        </p:txBody>
      </p:sp>
    </p:spTree>
    <p:extLst>
      <p:ext uri="{BB962C8B-B14F-4D97-AF65-F5344CB8AC3E}">
        <p14:creationId xmlns:p14="http://schemas.microsoft.com/office/powerpoint/2010/main" val="82868152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3282" name="Object 2"/>
          <p:cNvGraphicFramePr>
            <a:graphicFrameLocks noChangeAspect="1"/>
          </p:cNvGraphicFramePr>
          <p:nvPr/>
        </p:nvGraphicFramePr>
        <p:xfrm>
          <a:off x="1314450" y="1828800"/>
          <a:ext cx="48577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3645000" imgH="2437200" progId="Visio.Drawing.5">
                  <p:embed/>
                </p:oleObj>
              </mc:Choice>
              <mc:Fallback>
                <p:oleObj name="VISIO" r:id="rId3" imgW="3645000" imgH="2437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828800"/>
                        <a:ext cx="485775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3143250" y="1714500"/>
            <a:ext cx="22288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altLang="id-ID" b="1"/>
              <a:t>Switch Port: VLAN ID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2343150" y="188595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ARP Request</a:t>
            </a:r>
          </a:p>
        </p:txBody>
      </p:sp>
      <p:sp>
        <p:nvSpPr>
          <p:cNvPr id="1633285" name="Line 5"/>
          <p:cNvSpPr>
            <a:spLocks noChangeShapeType="1"/>
          </p:cNvSpPr>
          <p:nvPr/>
        </p:nvSpPr>
        <p:spPr bwMode="auto">
          <a:xfrm flipV="1">
            <a:off x="2571750" y="2171700"/>
            <a:ext cx="514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86" name="Line 6"/>
          <p:cNvSpPr>
            <a:spLocks noChangeShapeType="1"/>
          </p:cNvSpPr>
          <p:nvPr/>
        </p:nvSpPr>
        <p:spPr bwMode="auto">
          <a:xfrm>
            <a:off x="3886200" y="2628900"/>
            <a:ext cx="28575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87" name="Rectangle 7"/>
          <p:cNvSpPr>
            <a:spLocks noChangeArrowheads="1"/>
          </p:cNvSpPr>
          <p:nvPr/>
        </p:nvSpPr>
        <p:spPr bwMode="auto">
          <a:xfrm>
            <a:off x="1828800" y="194310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88" name="Rectangle 8"/>
          <p:cNvSpPr>
            <a:spLocks noChangeArrowheads="1"/>
          </p:cNvSpPr>
          <p:nvPr/>
        </p:nvSpPr>
        <p:spPr bwMode="auto">
          <a:xfrm>
            <a:off x="4286250" y="297180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89" name="Rectangle 9"/>
          <p:cNvSpPr>
            <a:spLocks noChangeArrowheads="1"/>
          </p:cNvSpPr>
          <p:nvPr/>
        </p:nvSpPr>
        <p:spPr bwMode="auto">
          <a:xfrm>
            <a:off x="2857500" y="297180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90" name="Rectangle 10"/>
          <p:cNvSpPr>
            <a:spLocks noChangeArrowheads="1"/>
          </p:cNvSpPr>
          <p:nvPr/>
        </p:nvSpPr>
        <p:spPr bwMode="auto">
          <a:xfrm>
            <a:off x="5314950" y="200025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3291" name="Rectangle 11"/>
          <p:cNvSpPr>
            <a:spLocks noChangeArrowheads="1"/>
          </p:cNvSpPr>
          <p:nvPr/>
        </p:nvSpPr>
        <p:spPr bwMode="auto">
          <a:xfrm>
            <a:off x="1428750" y="1314450"/>
            <a:ext cx="6572250" cy="37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id-ID">
                <a:solidFill>
                  <a:schemeClr val="tx2"/>
                </a:solidFill>
              </a:rPr>
              <a:t>With VLANs – Broadcast Control</a:t>
            </a:r>
          </a:p>
        </p:txBody>
      </p:sp>
      <p:graphicFrame>
        <p:nvGraphicFramePr>
          <p:cNvPr id="1633292" name="Object 12"/>
          <p:cNvGraphicFramePr>
            <a:graphicFrameLocks noChangeAspect="1"/>
          </p:cNvGraphicFramePr>
          <p:nvPr/>
        </p:nvGraphicFramePr>
        <p:xfrm>
          <a:off x="5314950" y="3314701"/>
          <a:ext cx="2457450" cy="90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5" imgW="3179520" imgH="1168920" progId="Visio.Drawing.5">
                  <p:embed/>
                </p:oleObj>
              </mc:Choice>
              <mc:Fallback>
                <p:oleObj name="VISIO" r:id="rId5" imgW="3179520" imgH="1168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314701"/>
                        <a:ext cx="2457450" cy="90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637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342" y="1485900"/>
            <a:ext cx="1815703" cy="628650"/>
          </a:xfrm>
        </p:spPr>
        <p:txBody>
          <a:bodyPr>
            <a:normAutofit fontScale="90000"/>
          </a:bodyPr>
          <a:lstStyle/>
          <a:p>
            <a:r>
              <a:rPr lang="en-US" altLang="id-ID"/>
              <a:t>VLAN operation</a:t>
            </a:r>
          </a:p>
        </p:txBody>
      </p:sp>
      <p:graphicFrame>
        <p:nvGraphicFramePr>
          <p:cNvPr id="1631235" name="Object 3"/>
          <p:cNvGraphicFramePr>
            <a:graphicFrameLocks noChangeAspect="1"/>
          </p:cNvGraphicFramePr>
          <p:nvPr/>
        </p:nvGraphicFramePr>
        <p:xfrm>
          <a:off x="3143250" y="857250"/>
          <a:ext cx="48577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3645000" imgH="2437200" progId="Visio.Drawing.5">
                  <p:embed/>
                </p:oleObj>
              </mc:Choice>
              <mc:Fallback>
                <p:oleObj name="VISIO" r:id="rId3" imgW="3645000" imgH="2437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857250"/>
                        <a:ext cx="4857750" cy="3248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3657600" y="97155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37" name="Rectangle 5"/>
          <p:cNvSpPr>
            <a:spLocks noChangeArrowheads="1"/>
          </p:cNvSpPr>
          <p:nvPr/>
        </p:nvSpPr>
        <p:spPr bwMode="auto">
          <a:xfrm>
            <a:off x="6057900" y="2000250"/>
            <a:ext cx="3429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38" name="Rectangle 6"/>
          <p:cNvSpPr>
            <a:spLocks noChangeArrowheads="1"/>
          </p:cNvSpPr>
          <p:nvPr/>
        </p:nvSpPr>
        <p:spPr bwMode="auto">
          <a:xfrm>
            <a:off x="4686300" y="200025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39" name="Rectangle 7"/>
          <p:cNvSpPr>
            <a:spLocks noChangeArrowheads="1"/>
          </p:cNvSpPr>
          <p:nvPr/>
        </p:nvSpPr>
        <p:spPr bwMode="auto">
          <a:xfrm>
            <a:off x="7143750" y="1028700"/>
            <a:ext cx="3429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34730" y="3640931"/>
            <a:ext cx="5955506" cy="1320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342900" indent="-342900">
              <a:buNone/>
            </a:pPr>
            <a:r>
              <a:rPr lang="en-US" altLang="id-ID" sz="1500">
                <a:cs typeface="Arial" panose="020B0604020202020204" pitchFamily="34" charset="0"/>
              </a:rPr>
              <a:t>Important notes on VLANs: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id-ID" sz="1500"/>
              <a:t>VLANs are assigned on the switch port.  There is no “VLAN” assignment done on the host (usually).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id-ID" sz="1500"/>
              <a:t>In order for a host to be a part of that VLAN, it must be assigned an IP address that belongs to the proper subnet.  </a:t>
            </a:r>
          </a:p>
          <a:p>
            <a:pPr marL="685800" lvl="1" indent="-342900"/>
            <a:r>
              <a:rPr lang="en-US" altLang="id-ID" sz="1350"/>
              <a:t>Remember:  VLAN = Subnet</a:t>
            </a:r>
          </a:p>
        </p:txBody>
      </p:sp>
      <p:graphicFrame>
        <p:nvGraphicFramePr>
          <p:cNvPr id="1631241" name="Object 9"/>
          <p:cNvGraphicFramePr>
            <a:graphicFrameLocks noChangeAspect="1"/>
          </p:cNvGraphicFramePr>
          <p:nvPr/>
        </p:nvGraphicFramePr>
        <p:xfrm>
          <a:off x="1428750" y="2343151"/>
          <a:ext cx="2457450" cy="90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5" imgW="3179520" imgH="1168920" progId="Visio.Drawing.5">
                  <p:embed/>
                </p:oleObj>
              </mc:Choice>
              <mc:Fallback>
                <p:oleObj name="VISIO" r:id="rId5" imgW="3179520" imgH="1168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343151"/>
                        <a:ext cx="2457450" cy="90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42" name="Rectangle 10"/>
          <p:cNvSpPr>
            <a:spLocks noChangeArrowheads="1"/>
          </p:cNvSpPr>
          <p:nvPr/>
        </p:nvSpPr>
        <p:spPr bwMode="auto">
          <a:xfrm>
            <a:off x="2000250" y="2686050"/>
            <a:ext cx="171450" cy="514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43" name="Rectangle 11"/>
          <p:cNvSpPr>
            <a:spLocks noChangeArrowheads="1"/>
          </p:cNvSpPr>
          <p:nvPr/>
        </p:nvSpPr>
        <p:spPr bwMode="auto">
          <a:xfrm>
            <a:off x="2286000" y="2686050"/>
            <a:ext cx="171450" cy="514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1244" name="Text Box 12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6444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Creating VLANs</a:t>
            </a:r>
          </a:p>
        </p:txBody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257550"/>
            <a:ext cx="6515100" cy="2514600"/>
          </a:xfrm>
        </p:spPr>
        <p:txBody>
          <a:bodyPr/>
          <a:lstStyle/>
          <a:p>
            <a:pPr marL="257175" indent="-257175"/>
            <a:r>
              <a:rPr lang="en-US" altLang="id-ID" sz="1500" b="1"/>
              <a:t>Untuk setipa switch bangun definisi VLAN</a:t>
            </a:r>
            <a:r>
              <a:rPr lang="en-US" altLang="id-ID" sz="1500"/>
              <a:t> </a:t>
            </a:r>
          </a:p>
          <a:p>
            <a:pPr marL="557213" lvl="1" indent="-214313"/>
            <a:r>
              <a:rPr lang="en-US" altLang="id-ID" sz="1350" b="1"/>
              <a:t>S1(config)#vlan 10</a:t>
            </a:r>
          </a:p>
          <a:p>
            <a:pPr marL="557213" lvl="1" indent="-214313"/>
            <a:r>
              <a:rPr lang="en-US" altLang="id-ID" sz="1350" b="1"/>
              <a:t>S1(config-vlan)#name faculty/staff</a:t>
            </a:r>
          </a:p>
          <a:p>
            <a:pPr marL="557213" lvl="1" indent="-214313"/>
            <a:r>
              <a:rPr lang="en-US" altLang="id-ID" sz="1350" b="1"/>
              <a:t>S1(config-vlan)#vlan 20</a:t>
            </a:r>
          </a:p>
          <a:p>
            <a:pPr marL="557213" lvl="1" indent="-214313"/>
            <a:r>
              <a:rPr lang="en-US" altLang="id-ID" sz="1350" b="1"/>
              <a:t>S1(config-vlan)#name student</a:t>
            </a:r>
            <a:endParaRPr lang="en-US" altLang="id-ID" sz="1350" b="1">
              <a:cs typeface="Courier New" panose="02070309020205020404" pitchFamily="49" charset="0"/>
            </a:endParaRPr>
          </a:p>
          <a:p>
            <a:pPr marL="257175" indent="-257175"/>
            <a:r>
              <a:rPr lang="en-US" altLang="id-ID" sz="1500" b="1"/>
              <a:t>KOnfigurasi masing-masing interface ke spesifik vlan</a:t>
            </a:r>
            <a:endParaRPr lang="en-US" altLang="id-ID" sz="1500" b="1">
              <a:cs typeface="Courier New" panose="02070309020205020404" pitchFamily="49" charset="0"/>
            </a:endParaRPr>
          </a:p>
          <a:p>
            <a:pPr marL="557213" lvl="1" indent="-214313"/>
            <a:r>
              <a:rPr lang="en-US" altLang="id-ID" sz="1350">
                <a:latin typeface="Courier New" panose="02070309020205020404" pitchFamily="49" charset="0"/>
                <a:cs typeface="Courier New" panose="02070309020205020404" pitchFamily="49" charset="0"/>
              </a:rPr>
              <a:t>Switch(config)#</a:t>
            </a:r>
            <a:r>
              <a:rPr lang="en-US" altLang="id-ID" sz="1350" b="1">
                <a:latin typeface="Courier New" panose="02070309020205020404" pitchFamily="49" charset="0"/>
                <a:cs typeface="Courier New" panose="02070309020205020404" pitchFamily="49" charset="0"/>
              </a:rPr>
              <a:t>interface fastethernet 0/9</a:t>
            </a:r>
          </a:p>
          <a:p>
            <a:pPr marL="557213" lvl="1" indent="-214313"/>
            <a:r>
              <a:rPr lang="en-US" altLang="id-ID" sz="1350">
                <a:latin typeface="Courier New" panose="02070309020205020404" pitchFamily="49" charset="0"/>
                <a:cs typeface="Courier New" panose="02070309020205020404" pitchFamily="49" charset="0"/>
              </a:rPr>
              <a:t>Switch(config-if)#</a:t>
            </a:r>
            <a:r>
              <a:rPr lang="en-US" altLang="id-ID" sz="1350" b="1">
                <a:latin typeface="Courier New" panose="02070309020205020404" pitchFamily="49" charset="0"/>
                <a:cs typeface="Courier New" panose="02070309020205020404" pitchFamily="49" charset="0"/>
              </a:rPr>
              <a:t>switchport mode access</a:t>
            </a:r>
            <a:endParaRPr lang="en-US" altLang="id-ID" sz="1350" b="1" i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7213" lvl="1" indent="-214313"/>
            <a:r>
              <a:rPr lang="en-US" altLang="id-ID" sz="1350">
                <a:latin typeface="Courier New" panose="02070309020205020404" pitchFamily="49" charset="0"/>
                <a:cs typeface="Courier New" panose="02070309020205020404" pitchFamily="49" charset="0"/>
              </a:rPr>
              <a:t>Switch(config-if)#</a:t>
            </a:r>
            <a:r>
              <a:rPr lang="en-US" altLang="id-ID" sz="135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</a:t>
            </a:r>
            <a:r>
              <a:rPr lang="en-US" altLang="id-ID" sz="1350" b="1" i="1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marL="257175" indent="-257175"/>
            <a:endParaRPr lang="en-US" altLang="id-ID" sz="15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5333" name="Text Box 5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35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85950"/>
            <a:ext cx="3714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5335" name="Line 7"/>
          <p:cNvSpPr>
            <a:spLocks noChangeShapeType="1"/>
          </p:cNvSpPr>
          <p:nvPr/>
        </p:nvSpPr>
        <p:spPr bwMode="auto">
          <a:xfrm flipV="1">
            <a:off x="4743450" y="2457450"/>
            <a:ext cx="0" cy="400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4514850" y="2800351"/>
            <a:ext cx="514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10</a:t>
            </a:r>
          </a:p>
        </p:txBody>
      </p:sp>
      <p:sp>
        <p:nvSpPr>
          <p:cNvPr id="1635337" name="AutoShape 9"/>
          <p:cNvSpPr>
            <a:spLocks/>
          </p:cNvSpPr>
          <p:nvPr/>
        </p:nvSpPr>
        <p:spPr bwMode="auto">
          <a:xfrm rot="-5362678">
            <a:off x="3599854" y="1772246"/>
            <a:ext cx="225029" cy="1828800"/>
          </a:xfrm>
          <a:prstGeom prst="leftBrace">
            <a:avLst>
              <a:gd name="adj1" fmla="val 67725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5338" name="Text Box 10"/>
          <p:cNvSpPr txBox="1">
            <a:spLocks noChangeArrowheads="1"/>
          </p:cNvSpPr>
          <p:nvPr/>
        </p:nvSpPr>
        <p:spPr bwMode="auto">
          <a:xfrm>
            <a:off x="3429000" y="2821782"/>
            <a:ext cx="74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Default vlan 1</a:t>
            </a:r>
          </a:p>
        </p:txBody>
      </p:sp>
      <p:sp>
        <p:nvSpPr>
          <p:cNvPr id="1635339" name="AutoShape 11"/>
          <p:cNvSpPr>
            <a:spLocks/>
          </p:cNvSpPr>
          <p:nvPr/>
        </p:nvSpPr>
        <p:spPr bwMode="auto">
          <a:xfrm rot="-5362678">
            <a:off x="5088136" y="2334221"/>
            <a:ext cx="225029" cy="685800"/>
          </a:xfrm>
          <a:prstGeom prst="leftBrace">
            <a:avLst>
              <a:gd name="adj1" fmla="val 2539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5340" name="Text Box 12"/>
          <p:cNvSpPr txBox="1">
            <a:spLocks noChangeArrowheads="1"/>
          </p:cNvSpPr>
          <p:nvPr/>
        </p:nvSpPr>
        <p:spPr bwMode="auto">
          <a:xfrm>
            <a:off x="5029200" y="2800351"/>
            <a:ext cx="742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Default vlan 1</a:t>
            </a:r>
          </a:p>
        </p:txBody>
      </p:sp>
    </p:spTree>
    <p:extLst>
      <p:ext uri="{BB962C8B-B14F-4D97-AF65-F5344CB8AC3E}">
        <p14:creationId xmlns:p14="http://schemas.microsoft.com/office/powerpoint/2010/main" val="20174419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Configuring Ranges of VLANs</a:t>
            </a:r>
          </a:p>
        </p:txBody>
      </p:sp>
      <p:sp>
        <p:nvSpPr>
          <p:cNvPr id="163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4730" y="3414714"/>
            <a:ext cx="5955506" cy="1546622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interface fastethernet 0/5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2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endParaRPr lang="en-US" altLang="id-ID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interface fastethernet 0/6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2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interface fastethernet 0/7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2</a:t>
            </a:r>
            <a:endParaRPr lang="en-US" altLang="id-ID"/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85950"/>
            <a:ext cx="3714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05" name="Text Box 5"/>
          <p:cNvSpPr txBox="1">
            <a:spLocks noChangeArrowheads="1"/>
          </p:cNvSpPr>
          <p:nvPr/>
        </p:nvSpPr>
        <p:spPr bwMode="auto">
          <a:xfrm>
            <a:off x="3771900" y="2890838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2</a:t>
            </a:r>
          </a:p>
        </p:txBody>
      </p:sp>
      <p:sp>
        <p:nvSpPr>
          <p:cNvPr id="1638406" name="AutoShape 6"/>
          <p:cNvSpPr>
            <a:spLocks/>
          </p:cNvSpPr>
          <p:nvPr/>
        </p:nvSpPr>
        <p:spPr bwMode="auto">
          <a:xfrm rot="-5362678">
            <a:off x="3912990" y="2313980"/>
            <a:ext cx="289322" cy="685800"/>
          </a:xfrm>
          <a:prstGeom prst="leftBrace">
            <a:avLst>
              <a:gd name="adj1" fmla="val 19753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8407" name="Text Box 7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712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Configuring Ranges of VLANs</a:t>
            </a:r>
          </a:p>
        </p:txBody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4730" y="3414714"/>
            <a:ext cx="5955506" cy="1546622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interface range fastethernet 0/8, fastethernet 0/12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switchport access vlan 3</a:t>
            </a:r>
          </a:p>
          <a:p>
            <a:pPr marL="257175" indent="-257175">
              <a:buNone/>
            </a:pPr>
            <a:r>
              <a:rPr lang="en-US" altLang="id-ID" sz="1500">
                <a:latin typeface="Courier New" panose="02070309020205020404" pitchFamily="49" charset="0"/>
                <a:cs typeface="Courier New" panose="02070309020205020404" pitchFamily="49" charset="0"/>
              </a:rPr>
              <a:t>SydneySwitch(config-if)#</a:t>
            </a:r>
            <a:r>
              <a:rPr lang="en-US" altLang="id-ID" sz="1500" b="1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marL="257175" indent="-257175">
              <a:buNone/>
            </a:pPr>
            <a:endParaRPr lang="en-US" altLang="id-ID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57175" indent="-257175">
              <a:buNone/>
            </a:pPr>
            <a:r>
              <a:rPr lang="en-US" altLang="id-ID" sz="1500" b="1">
                <a:cs typeface="Courier New" panose="02070309020205020404" pitchFamily="49" charset="0"/>
              </a:rPr>
              <a:t>This command does not work on all 2900 switches, such as the 2900 Series XL.  It does work on the 2950. </a:t>
            </a:r>
            <a:endParaRPr lang="en-US" altLang="id-ID" sz="1500">
              <a:cs typeface="Courier New" panose="02070309020205020404" pitchFamily="49" charset="0"/>
            </a:endParaRPr>
          </a:p>
        </p:txBody>
      </p:sp>
      <p:pic>
        <p:nvPicPr>
          <p:cNvPr id="1639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85950"/>
            <a:ext cx="3714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9" name="Text Box 5"/>
          <p:cNvSpPr txBox="1">
            <a:spLocks noChangeArrowheads="1"/>
          </p:cNvSpPr>
          <p:nvPr/>
        </p:nvSpPr>
        <p:spPr bwMode="auto">
          <a:xfrm>
            <a:off x="4686300" y="2857501"/>
            <a:ext cx="62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sz="1200" b="1">
                <a:solidFill>
                  <a:srgbClr val="FF0000"/>
                </a:solidFill>
              </a:rPr>
              <a:t>vlan 3</a:t>
            </a:r>
          </a:p>
        </p:txBody>
      </p:sp>
      <p:sp>
        <p:nvSpPr>
          <p:cNvPr id="1639430" name="AutoShape 6"/>
          <p:cNvSpPr>
            <a:spLocks/>
          </p:cNvSpPr>
          <p:nvPr/>
        </p:nvSpPr>
        <p:spPr bwMode="auto">
          <a:xfrm rot="-5362678">
            <a:off x="4854775" y="2061568"/>
            <a:ext cx="289322" cy="1200150"/>
          </a:xfrm>
          <a:prstGeom prst="leftBrace">
            <a:avLst>
              <a:gd name="adj1" fmla="val 3456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9431" name="Text Box 7"/>
          <p:cNvSpPr txBox="1">
            <a:spLocks noChangeArrowheads="1"/>
          </p:cNvSpPr>
          <p:nvPr/>
        </p:nvSpPr>
        <p:spPr bwMode="auto">
          <a:xfrm>
            <a:off x="1143000" y="85725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id-ID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012075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7689</TotalTime>
  <Words>571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Courier New</vt:lpstr>
      <vt:lpstr>Georgia</vt:lpstr>
      <vt:lpstr>Times New Roman</vt:lpstr>
      <vt:lpstr>Trebuchet MS</vt:lpstr>
      <vt:lpstr>Wingdings</vt:lpstr>
      <vt:lpstr>Wingdings 2</vt:lpstr>
      <vt:lpstr>Urban</vt:lpstr>
      <vt:lpstr>VISIO 5 Drawing</vt:lpstr>
      <vt:lpstr>Bitmap Image</vt:lpstr>
      <vt:lpstr>Keamanan Informasi dan Administrasi Jaringan</vt:lpstr>
      <vt:lpstr>Definisi VLAN</vt:lpstr>
      <vt:lpstr>Manfaat VLAN</vt:lpstr>
      <vt:lpstr>PowerPoint Presentation</vt:lpstr>
      <vt:lpstr>PowerPoint Presentation</vt:lpstr>
      <vt:lpstr>VLAN operation</vt:lpstr>
      <vt:lpstr>Creating VLANs</vt:lpstr>
      <vt:lpstr>Configuring Ranges of VLANs</vt:lpstr>
      <vt:lpstr>Configuring Ranges of VLANs</vt:lpstr>
      <vt:lpstr>Verifying VLANs – show vlan</vt:lpstr>
      <vt:lpstr>Verifying VLANs – show vlan brief</vt:lpstr>
      <vt:lpstr>Deleting VLANs</vt:lpstr>
      <vt:lpstr>VLAN Tagging</vt:lpstr>
      <vt:lpstr>VLAN Tagging</vt:lpstr>
      <vt:lpstr>InterVLAN routing</vt:lpstr>
      <vt:lpstr>InterVLAN Routing</vt:lpstr>
      <vt:lpstr>InterVLAN Routing</vt:lpstr>
      <vt:lpstr>InterVLAN Routing</vt:lpstr>
      <vt:lpstr>VLAN COnfiguration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User</cp:lastModifiedBy>
  <cp:revision>554</cp:revision>
  <dcterms:created xsi:type="dcterms:W3CDTF">2011-09-16T02:11:44Z</dcterms:created>
  <dcterms:modified xsi:type="dcterms:W3CDTF">2016-07-25T04:48:08Z</dcterms:modified>
</cp:coreProperties>
</file>