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68"/>
  </p:notesMasterIdLst>
  <p:sldIdLst>
    <p:sldId id="337" r:id="rId2"/>
    <p:sldId id="338" r:id="rId3"/>
    <p:sldId id="340" r:id="rId4"/>
    <p:sldId id="341" r:id="rId5"/>
    <p:sldId id="342" r:id="rId6"/>
    <p:sldId id="343" r:id="rId7"/>
    <p:sldId id="344" r:id="rId8"/>
    <p:sldId id="345" r:id="rId9"/>
    <p:sldId id="346" r:id="rId10"/>
    <p:sldId id="347" r:id="rId11"/>
    <p:sldId id="348" r:id="rId12"/>
    <p:sldId id="349" r:id="rId13"/>
    <p:sldId id="350" r:id="rId14"/>
    <p:sldId id="351" r:id="rId15"/>
    <p:sldId id="352" r:id="rId16"/>
    <p:sldId id="353" r:id="rId17"/>
    <p:sldId id="354" r:id="rId18"/>
    <p:sldId id="355" r:id="rId19"/>
    <p:sldId id="356" r:id="rId20"/>
    <p:sldId id="357" r:id="rId21"/>
    <p:sldId id="358" r:id="rId22"/>
    <p:sldId id="359" r:id="rId23"/>
    <p:sldId id="360" r:id="rId24"/>
    <p:sldId id="361" r:id="rId25"/>
    <p:sldId id="362" r:id="rId26"/>
    <p:sldId id="363" r:id="rId27"/>
    <p:sldId id="364" r:id="rId28"/>
    <p:sldId id="365" r:id="rId29"/>
    <p:sldId id="366" r:id="rId30"/>
    <p:sldId id="367" r:id="rId31"/>
    <p:sldId id="368" r:id="rId32"/>
    <p:sldId id="369" r:id="rId33"/>
    <p:sldId id="370" r:id="rId34"/>
    <p:sldId id="371" r:id="rId35"/>
    <p:sldId id="372" r:id="rId36"/>
    <p:sldId id="373" r:id="rId37"/>
    <p:sldId id="374" r:id="rId38"/>
    <p:sldId id="375" r:id="rId39"/>
    <p:sldId id="376" r:id="rId40"/>
    <p:sldId id="377" r:id="rId41"/>
    <p:sldId id="378" r:id="rId42"/>
    <p:sldId id="379" r:id="rId43"/>
    <p:sldId id="380" r:id="rId44"/>
    <p:sldId id="381" r:id="rId45"/>
    <p:sldId id="382" r:id="rId46"/>
    <p:sldId id="383" r:id="rId47"/>
    <p:sldId id="384" r:id="rId48"/>
    <p:sldId id="385" r:id="rId49"/>
    <p:sldId id="386" r:id="rId50"/>
    <p:sldId id="387" r:id="rId51"/>
    <p:sldId id="388" r:id="rId52"/>
    <p:sldId id="389" r:id="rId53"/>
    <p:sldId id="390" r:id="rId54"/>
    <p:sldId id="391" r:id="rId55"/>
    <p:sldId id="392" r:id="rId56"/>
    <p:sldId id="393" r:id="rId57"/>
    <p:sldId id="394" r:id="rId58"/>
    <p:sldId id="395" r:id="rId59"/>
    <p:sldId id="396" r:id="rId60"/>
    <p:sldId id="397" r:id="rId61"/>
    <p:sldId id="398" r:id="rId62"/>
    <p:sldId id="399" r:id="rId63"/>
    <p:sldId id="400" r:id="rId64"/>
    <p:sldId id="401" r:id="rId65"/>
    <p:sldId id="402" r:id="rId66"/>
    <p:sldId id="403" r:id="rId67"/>
  </p:sldIdLst>
  <p:sldSz cx="9144000" cy="6858000" type="screen4x3"/>
  <p:notesSz cx="6858000" cy="9144000"/>
  <p:defaultTextStyle>
    <a:defPPr>
      <a:defRPr lang="id-ID"/>
    </a:defPPr>
    <a:lvl1pPr algn="l" defTabSz="912813" rtl="0" fontAlgn="base">
      <a:spcBef>
        <a:spcPct val="0"/>
      </a:spcBef>
      <a:spcAft>
        <a:spcPct val="0"/>
      </a:spcAft>
      <a:defRPr kern="1200">
        <a:solidFill>
          <a:schemeClr val="tx1"/>
        </a:solidFill>
        <a:latin typeface="Georgia" pitchFamily="18" charset="0"/>
        <a:ea typeface="+mn-ea"/>
        <a:cs typeface="Arial" pitchFamily="34" charset="0"/>
      </a:defRPr>
    </a:lvl1pPr>
    <a:lvl2pPr marL="4556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2pPr>
    <a:lvl3pPr marL="9128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3pPr>
    <a:lvl4pPr marL="13700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4pPr>
    <a:lvl5pPr marL="1827213" indent="1588" algn="l" defTabSz="912813" rtl="0" fontAlgn="base">
      <a:spcBef>
        <a:spcPct val="0"/>
      </a:spcBef>
      <a:spcAft>
        <a:spcPct val="0"/>
      </a:spcAft>
      <a:defRPr kern="1200">
        <a:solidFill>
          <a:schemeClr val="tx1"/>
        </a:solidFill>
        <a:latin typeface="Georgia" pitchFamily="18" charset="0"/>
        <a:ea typeface="+mn-ea"/>
        <a:cs typeface="Arial" pitchFamily="34" charset="0"/>
      </a:defRPr>
    </a:lvl5pPr>
    <a:lvl6pPr marL="2286000" algn="l" defTabSz="914400" rtl="0" eaLnBrk="1" latinLnBrk="0" hangingPunct="1">
      <a:defRPr kern="1200">
        <a:solidFill>
          <a:schemeClr val="tx1"/>
        </a:solidFill>
        <a:latin typeface="Georgia" pitchFamily="18" charset="0"/>
        <a:ea typeface="+mn-ea"/>
        <a:cs typeface="Arial" pitchFamily="34" charset="0"/>
      </a:defRPr>
    </a:lvl6pPr>
    <a:lvl7pPr marL="2743200" algn="l" defTabSz="914400" rtl="0" eaLnBrk="1" latinLnBrk="0" hangingPunct="1">
      <a:defRPr kern="1200">
        <a:solidFill>
          <a:schemeClr val="tx1"/>
        </a:solidFill>
        <a:latin typeface="Georgia" pitchFamily="18" charset="0"/>
        <a:ea typeface="+mn-ea"/>
        <a:cs typeface="Arial" pitchFamily="34" charset="0"/>
      </a:defRPr>
    </a:lvl7pPr>
    <a:lvl8pPr marL="3200400" algn="l" defTabSz="914400" rtl="0" eaLnBrk="1" latinLnBrk="0" hangingPunct="1">
      <a:defRPr kern="1200">
        <a:solidFill>
          <a:schemeClr val="tx1"/>
        </a:solidFill>
        <a:latin typeface="Georgia" pitchFamily="18" charset="0"/>
        <a:ea typeface="+mn-ea"/>
        <a:cs typeface="Arial" pitchFamily="34" charset="0"/>
      </a:defRPr>
    </a:lvl8pPr>
    <a:lvl9pPr marL="3657600" algn="l" defTabSz="914400" rtl="0" eaLnBrk="1" latinLnBrk="0" hangingPunct="1">
      <a:defRPr kern="1200">
        <a:solidFill>
          <a:schemeClr val="tx1"/>
        </a:solidFill>
        <a:latin typeface="Georgia"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335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86" autoAdjust="0"/>
    <p:restoredTop sz="89946" autoAdjust="0"/>
  </p:normalViewPr>
  <p:slideViewPr>
    <p:cSldViewPr>
      <p:cViewPr varScale="1">
        <p:scale>
          <a:sx n="67" d="100"/>
          <a:sy n="67" d="100"/>
        </p:scale>
        <p:origin x="177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914107"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914107" fontAlgn="auto">
              <a:spcBef>
                <a:spcPts val="0"/>
              </a:spcBef>
              <a:spcAft>
                <a:spcPts val="0"/>
              </a:spcAft>
              <a:defRPr sz="1200">
                <a:latin typeface="+mn-lt"/>
                <a:cs typeface="+mn-cs"/>
              </a:defRPr>
            </a:lvl1pPr>
          </a:lstStyle>
          <a:p>
            <a:pPr>
              <a:defRPr/>
            </a:pPr>
            <a:fld id="{BEBBDB06-D69F-4AA4-816E-0DC292291C75}" type="datetimeFigureOut">
              <a:rPr lang="id-ID"/>
              <a:pPr>
                <a:defRPr/>
              </a:pPr>
              <a:t>25/07/2016</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914107"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defTabSz="914107" fontAlgn="auto">
              <a:spcBef>
                <a:spcPts val="0"/>
              </a:spcBef>
              <a:spcAft>
                <a:spcPts val="0"/>
              </a:spcAft>
              <a:defRPr sz="1200">
                <a:latin typeface="+mn-lt"/>
                <a:cs typeface="+mn-cs"/>
              </a:defRPr>
            </a:lvl1pPr>
          </a:lstStyle>
          <a:p>
            <a:pPr>
              <a:defRPr/>
            </a:pPr>
            <a:fld id="{2D2F0D08-D719-4EC7-9C13-C3BD5E4CC331}" type="slidenum">
              <a:rPr lang="id-ID"/>
              <a:pPr>
                <a:defRPr/>
              </a:pPr>
              <a:t>‹#›</a:t>
            </a:fld>
            <a:endParaRPr lang="id-ID"/>
          </a:p>
        </p:txBody>
      </p:sp>
    </p:spTree>
    <p:extLst>
      <p:ext uri="{BB962C8B-B14F-4D97-AF65-F5344CB8AC3E}">
        <p14:creationId xmlns:p14="http://schemas.microsoft.com/office/powerpoint/2010/main" val="3762505238"/>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1200" kern="1200">
        <a:solidFill>
          <a:schemeClr val="tx1"/>
        </a:solidFill>
        <a:latin typeface="+mn-lt"/>
        <a:ea typeface="+mn-ea"/>
        <a:cs typeface="+mn-cs"/>
      </a:defRPr>
    </a:lvl1pPr>
    <a:lvl2pPr marL="455613" algn="l" defTabSz="912813" rtl="0" eaLnBrk="0" fontAlgn="base" hangingPunct="0">
      <a:spcBef>
        <a:spcPct val="30000"/>
      </a:spcBef>
      <a:spcAft>
        <a:spcPct val="0"/>
      </a:spcAft>
      <a:defRPr sz="1200" kern="1200">
        <a:solidFill>
          <a:schemeClr val="tx1"/>
        </a:solidFill>
        <a:latin typeface="+mn-lt"/>
        <a:ea typeface="+mn-ea"/>
        <a:cs typeface="+mn-cs"/>
      </a:defRPr>
    </a:lvl2pPr>
    <a:lvl3pPr marL="912813" algn="l" defTabSz="912813" rtl="0" eaLnBrk="0" fontAlgn="base" hangingPunct="0">
      <a:spcBef>
        <a:spcPct val="30000"/>
      </a:spcBef>
      <a:spcAft>
        <a:spcPct val="0"/>
      </a:spcAft>
      <a:defRPr sz="1200" kern="1200">
        <a:solidFill>
          <a:schemeClr val="tx1"/>
        </a:solidFill>
        <a:latin typeface="+mn-lt"/>
        <a:ea typeface="+mn-ea"/>
        <a:cs typeface="+mn-cs"/>
      </a:defRPr>
    </a:lvl3pPr>
    <a:lvl4pPr marL="1370013" algn="l" defTabSz="912813" rtl="0" eaLnBrk="0" fontAlgn="base" hangingPunct="0">
      <a:spcBef>
        <a:spcPct val="30000"/>
      </a:spcBef>
      <a:spcAft>
        <a:spcPct val="0"/>
      </a:spcAft>
      <a:defRPr sz="1200" kern="1200">
        <a:solidFill>
          <a:schemeClr val="tx1"/>
        </a:solidFill>
        <a:latin typeface="+mn-lt"/>
        <a:ea typeface="+mn-ea"/>
        <a:cs typeface="+mn-cs"/>
      </a:defRPr>
    </a:lvl4pPr>
    <a:lvl5pPr marL="1827213" algn="l" defTabSz="912813" rtl="0" eaLnBrk="0" fontAlgn="base" hangingPunct="0">
      <a:spcBef>
        <a:spcPct val="30000"/>
      </a:spcBef>
      <a:spcAft>
        <a:spcPct val="0"/>
      </a:spcAft>
      <a:defRPr sz="1200" kern="1200">
        <a:solidFill>
          <a:schemeClr val="tx1"/>
        </a:solidFill>
        <a:latin typeface="+mn-lt"/>
        <a:ea typeface="+mn-ea"/>
        <a:cs typeface="+mn-cs"/>
      </a:defRPr>
    </a:lvl5pPr>
    <a:lvl6pPr marL="2285268" algn="l" defTabSz="914107" rtl="0" eaLnBrk="1" latinLnBrk="0" hangingPunct="1">
      <a:defRPr sz="1200" kern="1200">
        <a:solidFill>
          <a:schemeClr val="tx1"/>
        </a:solidFill>
        <a:latin typeface="+mn-lt"/>
        <a:ea typeface="+mn-ea"/>
        <a:cs typeface="+mn-cs"/>
      </a:defRPr>
    </a:lvl6pPr>
    <a:lvl7pPr marL="2742322" algn="l" defTabSz="914107" rtl="0" eaLnBrk="1" latinLnBrk="0" hangingPunct="1">
      <a:defRPr sz="1200" kern="1200">
        <a:solidFill>
          <a:schemeClr val="tx1"/>
        </a:solidFill>
        <a:latin typeface="+mn-lt"/>
        <a:ea typeface="+mn-ea"/>
        <a:cs typeface="+mn-cs"/>
      </a:defRPr>
    </a:lvl7pPr>
    <a:lvl8pPr marL="3199376" algn="l" defTabSz="914107" rtl="0" eaLnBrk="1" latinLnBrk="0" hangingPunct="1">
      <a:defRPr sz="1200" kern="1200">
        <a:solidFill>
          <a:schemeClr val="tx1"/>
        </a:solidFill>
        <a:latin typeface="+mn-lt"/>
        <a:ea typeface="+mn-ea"/>
        <a:cs typeface="+mn-cs"/>
      </a:defRPr>
    </a:lvl8pPr>
    <a:lvl9pPr marL="3656430" algn="l" defTabSz="91410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DE164E-8668-4E1A-A696-27AF20A3B3BA}" type="slidenum">
              <a:rPr lang="en-US" altLang="id-ID"/>
              <a:pPr/>
              <a:t>22</a:t>
            </a:fld>
            <a:endParaRPr lang="en-US" altLang="id-ID"/>
          </a:p>
        </p:txBody>
      </p:sp>
      <p:sp>
        <p:nvSpPr>
          <p:cNvPr id="35842" name="Rectangle 2"/>
          <p:cNvSpPr>
            <a:spLocks noGrp="1" noRot="1" noChangeAspect="1" noChangeArrowheads="1" noTextEdit="1"/>
          </p:cNvSpPr>
          <p:nvPr>
            <p:ph type="sldImg"/>
          </p:nvPr>
        </p:nvSpPr>
        <p:spPr>
          <a:xfrm>
            <a:off x="0" y="303213"/>
            <a:ext cx="1588" cy="1587"/>
          </a:xfrm>
          <a:solidFill>
            <a:srgbClr val="FFFFFF"/>
          </a:solidFill>
          <a:ln/>
        </p:spPr>
      </p:sp>
      <p:sp>
        <p:nvSpPr>
          <p:cNvPr id="35843"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1512477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54FDB7-45C8-47C2-8F8A-5000A6079482}" type="slidenum">
              <a:rPr lang="en-US" altLang="id-ID"/>
              <a:pPr/>
              <a:t>32</a:t>
            </a:fld>
            <a:endParaRPr lang="en-US" altLang="id-ID"/>
          </a:p>
        </p:txBody>
      </p:sp>
      <p:sp>
        <p:nvSpPr>
          <p:cNvPr id="54274" name="Rectangle 2"/>
          <p:cNvSpPr>
            <a:spLocks noGrp="1" noRot="1" noChangeAspect="1" noChangeArrowheads="1" noTextEdit="1"/>
          </p:cNvSpPr>
          <p:nvPr>
            <p:ph type="sldImg"/>
          </p:nvPr>
        </p:nvSpPr>
        <p:spPr>
          <a:xfrm>
            <a:off x="0" y="303213"/>
            <a:ext cx="1588" cy="1587"/>
          </a:xfrm>
          <a:solidFill>
            <a:srgbClr val="FFFFFF"/>
          </a:solidFill>
          <a:ln/>
        </p:spPr>
      </p:sp>
      <p:sp>
        <p:nvSpPr>
          <p:cNvPr id="54275"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2422678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7AAB6F-73E0-47C1-9A55-D8988DA4DE1F}" type="slidenum">
              <a:rPr lang="en-US" altLang="id-ID"/>
              <a:pPr/>
              <a:t>33</a:t>
            </a:fld>
            <a:endParaRPr lang="en-US" altLang="id-ID"/>
          </a:p>
        </p:txBody>
      </p:sp>
      <p:sp>
        <p:nvSpPr>
          <p:cNvPr id="56322" name="Rectangle 2"/>
          <p:cNvSpPr>
            <a:spLocks noGrp="1" noRot="1" noChangeAspect="1" noChangeArrowheads="1" noTextEdit="1"/>
          </p:cNvSpPr>
          <p:nvPr>
            <p:ph type="sldImg"/>
          </p:nvPr>
        </p:nvSpPr>
        <p:spPr>
          <a:xfrm>
            <a:off x="0" y="303213"/>
            <a:ext cx="1588" cy="1587"/>
          </a:xfrm>
          <a:solidFill>
            <a:srgbClr val="FFFFFF"/>
          </a:solidFill>
          <a:ln/>
        </p:spPr>
      </p:sp>
      <p:sp>
        <p:nvSpPr>
          <p:cNvPr id="56323"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2608263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CAB705-A858-451B-86A6-7FE0EA63AB24}" type="slidenum">
              <a:rPr lang="en-US" altLang="id-ID"/>
              <a:pPr/>
              <a:t>34</a:t>
            </a:fld>
            <a:endParaRPr lang="en-US" altLang="id-ID"/>
          </a:p>
        </p:txBody>
      </p:sp>
      <p:sp>
        <p:nvSpPr>
          <p:cNvPr id="58370" name="Rectangle 2"/>
          <p:cNvSpPr>
            <a:spLocks noGrp="1" noRot="1" noChangeAspect="1" noChangeArrowheads="1" noTextEdit="1"/>
          </p:cNvSpPr>
          <p:nvPr>
            <p:ph type="sldImg"/>
          </p:nvPr>
        </p:nvSpPr>
        <p:spPr>
          <a:xfrm>
            <a:off x="0" y="303213"/>
            <a:ext cx="1588" cy="1587"/>
          </a:xfrm>
          <a:solidFill>
            <a:srgbClr val="FFFFFF"/>
          </a:solidFill>
          <a:ln/>
        </p:spPr>
      </p:sp>
      <p:sp>
        <p:nvSpPr>
          <p:cNvPr id="58371"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2934719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8A5945-81B6-4C1C-865A-10EC43E720E3}" type="slidenum">
              <a:rPr lang="en-US" altLang="id-ID"/>
              <a:pPr/>
              <a:t>35</a:t>
            </a:fld>
            <a:endParaRPr lang="en-US" altLang="id-ID"/>
          </a:p>
        </p:txBody>
      </p:sp>
      <p:sp>
        <p:nvSpPr>
          <p:cNvPr id="60418" name="Rectangle 2"/>
          <p:cNvSpPr>
            <a:spLocks noGrp="1" noRot="1" noChangeAspect="1" noChangeArrowheads="1" noTextEdit="1"/>
          </p:cNvSpPr>
          <p:nvPr>
            <p:ph type="sldImg"/>
          </p:nvPr>
        </p:nvSpPr>
        <p:spPr>
          <a:xfrm>
            <a:off x="0" y="303213"/>
            <a:ext cx="1588" cy="1587"/>
          </a:xfrm>
          <a:solidFill>
            <a:srgbClr val="FFFFFF"/>
          </a:solidFill>
          <a:ln/>
        </p:spPr>
      </p:sp>
      <p:sp>
        <p:nvSpPr>
          <p:cNvPr id="60419"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9290905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84E26E-570C-404F-8565-5B0C4A4F6A94}" type="slidenum">
              <a:rPr lang="en-US" altLang="id-ID"/>
              <a:pPr/>
              <a:t>36</a:t>
            </a:fld>
            <a:endParaRPr lang="en-US" altLang="id-ID"/>
          </a:p>
        </p:txBody>
      </p:sp>
      <p:sp>
        <p:nvSpPr>
          <p:cNvPr id="62466" name="Rectangle 2"/>
          <p:cNvSpPr>
            <a:spLocks noGrp="1" noRot="1" noChangeAspect="1" noChangeArrowheads="1" noTextEdit="1"/>
          </p:cNvSpPr>
          <p:nvPr>
            <p:ph type="sldImg"/>
          </p:nvPr>
        </p:nvSpPr>
        <p:spPr>
          <a:xfrm>
            <a:off x="0" y="303213"/>
            <a:ext cx="1588" cy="1587"/>
          </a:xfrm>
          <a:solidFill>
            <a:srgbClr val="FFFFFF"/>
          </a:solidFill>
          <a:ln/>
        </p:spPr>
      </p:sp>
      <p:sp>
        <p:nvSpPr>
          <p:cNvPr id="62467"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548011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B47B17-1BF8-43F5-8501-0FEBFF63BA53}" type="slidenum">
              <a:rPr lang="en-US" altLang="id-ID"/>
              <a:pPr/>
              <a:t>37</a:t>
            </a:fld>
            <a:endParaRPr lang="en-US" altLang="id-ID"/>
          </a:p>
        </p:txBody>
      </p:sp>
      <p:sp>
        <p:nvSpPr>
          <p:cNvPr id="64514" name="Rectangle 2"/>
          <p:cNvSpPr>
            <a:spLocks noGrp="1" noRot="1" noChangeAspect="1" noChangeArrowheads="1" noTextEdit="1"/>
          </p:cNvSpPr>
          <p:nvPr>
            <p:ph type="sldImg"/>
          </p:nvPr>
        </p:nvSpPr>
        <p:spPr>
          <a:xfrm>
            <a:off x="0" y="303213"/>
            <a:ext cx="1588" cy="1587"/>
          </a:xfrm>
          <a:solidFill>
            <a:srgbClr val="FFFFFF"/>
          </a:solidFill>
          <a:ln/>
        </p:spPr>
      </p:sp>
      <p:sp>
        <p:nvSpPr>
          <p:cNvPr id="64515"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4621260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E00DD3-E52E-43C7-A02C-3890613044CE}" type="slidenum">
              <a:rPr lang="en-US" altLang="id-ID"/>
              <a:pPr/>
              <a:t>38</a:t>
            </a:fld>
            <a:endParaRPr lang="en-US" altLang="id-ID"/>
          </a:p>
        </p:txBody>
      </p:sp>
      <p:sp>
        <p:nvSpPr>
          <p:cNvPr id="66562" name="Rectangle 2"/>
          <p:cNvSpPr>
            <a:spLocks noGrp="1" noRot="1" noChangeAspect="1" noChangeArrowheads="1" noTextEdit="1"/>
          </p:cNvSpPr>
          <p:nvPr>
            <p:ph type="sldImg"/>
          </p:nvPr>
        </p:nvSpPr>
        <p:spPr>
          <a:xfrm>
            <a:off x="0" y="303213"/>
            <a:ext cx="1588" cy="1587"/>
          </a:xfrm>
          <a:solidFill>
            <a:srgbClr val="FFFFFF"/>
          </a:solidFill>
          <a:ln/>
        </p:spPr>
      </p:sp>
      <p:sp>
        <p:nvSpPr>
          <p:cNvPr id="66563"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154943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B18B5F-5D24-41A9-8946-06A8AC8F5754}" type="slidenum">
              <a:rPr lang="en-US" altLang="id-ID"/>
              <a:pPr/>
              <a:t>62</a:t>
            </a:fld>
            <a:endParaRPr lang="en-US" altLang="id-ID"/>
          </a:p>
        </p:txBody>
      </p:sp>
      <p:sp>
        <p:nvSpPr>
          <p:cNvPr id="72706" name="Rectangle 2"/>
          <p:cNvSpPr>
            <a:spLocks noGrp="1" noRot="1" noChangeAspect="1" noChangeArrowheads="1" noTextEdit="1"/>
          </p:cNvSpPr>
          <p:nvPr>
            <p:ph type="sldImg"/>
          </p:nvPr>
        </p:nvSpPr>
        <p:spPr>
          <a:xfrm>
            <a:off x="0" y="303213"/>
            <a:ext cx="1588" cy="1587"/>
          </a:xfrm>
          <a:solidFill>
            <a:srgbClr val="FFFFFF"/>
          </a:solidFill>
          <a:ln/>
        </p:spPr>
      </p:sp>
      <p:sp>
        <p:nvSpPr>
          <p:cNvPr id="72707"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402541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8EA6ED-7586-4373-B460-E9620D7773A4}" type="slidenum">
              <a:rPr lang="en-US" altLang="id-ID"/>
              <a:pPr/>
              <a:t>63</a:t>
            </a:fld>
            <a:endParaRPr lang="en-US" altLang="id-ID"/>
          </a:p>
        </p:txBody>
      </p:sp>
      <p:sp>
        <p:nvSpPr>
          <p:cNvPr id="74754" name="Rectangle 2"/>
          <p:cNvSpPr>
            <a:spLocks noGrp="1" noRot="1" noChangeAspect="1" noChangeArrowheads="1" noTextEdit="1"/>
          </p:cNvSpPr>
          <p:nvPr>
            <p:ph type="sldImg"/>
          </p:nvPr>
        </p:nvSpPr>
        <p:spPr>
          <a:xfrm>
            <a:off x="0" y="303213"/>
            <a:ext cx="1588" cy="1587"/>
          </a:xfrm>
          <a:solidFill>
            <a:srgbClr val="FFFFFF"/>
          </a:solidFill>
          <a:ln/>
        </p:spPr>
      </p:sp>
      <p:sp>
        <p:nvSpPr>
          <p:cNvPr id="74755"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12387770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75D854-3C1B-4318-9953-B1F8CFDEBACE}" type="slidenum">
              <a:rPr lang="en-US" altLang="id-ID"/>
              <a:pPr/>
              <a:t>64</a:t>
            </a:fld>
            <a:endParaRPr lang="en-US" altLang="id-ID"/>
          </a:p>
        </p:txBody>
      </p:sp>
      <p:sp>
        <p:nvSpPr>
          <p:cNvPr id="76802" name="Rectangle 2"/>
          <p:cNvSpPr>
            <a:spLocks noGrp="1" noRot="1" noChangeAspect="1" noChangeArrowheads="1" noTextEdit="1"/>
          </p:cNvSpPr>
          <p:nvPr>
            <p:ph type="sldImg"/>
          </p:nvPr>
        </p:nvSpPr>
        <p:spPr>
          <a:xfrm>
            <a:off x="0" y="303213"/>
            <a:ext cx="1588" cy="1587"/>
          </a:xfrm>
          <a:solidFill>
            <a:srgbClr val="FFFFFF"/>
          </a:solidFill>
          <a:ln/>
        </p:spPr>
      </p:sp>
      <p:sp>
        <p:nvSpPr>
          <p:cNvPr id="76803"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453761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F12897-5006-4262-AA56-14E172C56AD4}" type="slidenum">
              <a:rPr lang="en-US" altLang="id-ID"/>
              <a:pPr/>
              <a:t>24</a:t>
            </a:fld>
            <a:endParaRPr lang="en-US" altLang="id-ID"/>
          </a:p>
        </p:txBody>
      </p:sp>
      <p:sp>
        <p:nvSpPr>
          <p:cNvPr id="37890" name="Rectangle 2"/>
          <p:cNvSpPr>
            <a:spLocks noGrp="1" noRot="1" noChangeAspect="1" noChangeArrowheads="1" noTextEdit="1"/>
          </p:cNvSpPr>
          <p:nvPr>
            <p:ph type="sldImg"/>
          </p:nvPr>
        </p:nvSpPr>
        <p:spPr>
          <a:xfrm>
            <a:off x="0" y="303213"/>
            <a:ext cx="1588" cy="1587"/>
          </a:xfrm>
          <a:solidFill>
            <a:srgbClr val="FFFFFF"/>
          </a:solidFill>
          <a:ln/>
        </p:spPr>
      </p:sp>
      <p:sp>
        <p:nvSpPr>
          <p:cNvPr id="37891"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6871591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6F976E-6BC5-4C19-9CBB-0F21D4D4FA72}" type="slidenum">
              <a:rPr lang="en-US" altLang="id-ID"/>
              <a:pPr/>
              <a:t>65</a:t>
            </a:fld>
            <a:endParaRPr lang="en-US" altLang="id-ID"/>
          </a:p>
        </p:txBody>
      </p:sp>
      <p:sp>
        <p:nvSpPr>
          <p:cNvPr id="78850" name="Rectangle 2"/>
          <p:cNvSpPr>
            <a:spLocks noGrp="1" noRot="1" noChangeAspect="1" noChangeArrowheads="1" noTextEdit="1"/>
          </p:cNvSpPr>
          <p:nvPr>
            <p:ph type="sldImg"/>
          </p:nvPr>
        </p:nvSpPr>
        <p:spPr>
          <a:xfrm>
            <a:off x="0" y="303213"/>
            <a:ext cx="1588" cy="1587"/>
          </a:xfrm>
          <a:solidFill>
            <a:srgbClr val="FFFFFF"/>
          </a:solidFill>
          <a:ln/>
        </p:spPr>
      </p:sp>
      <p:sp>
        <p:nvSpPr>
          <p:cNvPr id="78851"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1024805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E47D78-1F47-41EF-BCFF-220D956A1FAA}" type="slidenum">
              <a:rPr lang="en-US" altLang="id-ID"/>
              <a:pPr/>
              <a:t>25</a:t>
            </a:fld>
            <a:endParaRPr lang="en-US" altLang="id-ID"/>
          </a:p>
        </p:txBody>
      </p:sp>
      <p:sp>
        <p:nvSpPr>
          <p:cNvPr id="39938" name="Rectangle 2"/>
          <p:cNvSpPr>
            <a:spLocks noGrp="1" noRot="1" noChangeAspect="1" noChangeArrowheads="1" noTextEdit="1"/>
          </p:cNvSpPr>
          <p:nvPr>
            <p:ph type="sldImg"/>
          </p:nvPr>
        </p:nvSpPr>
        <p:spPr>
          <a:xfrm>
            <a:off x="0" y="303213"/>
            <a:ext cx="1588" cy="1587"/>
          </a:xfrm>
          <a:solidFill>
            <a:srgbClr val="FFFFFF"/>
          </a:solidFill>
          <a:ln/>
        </p:spPr>
      </p:sp>
      <p:sp>
        <p:nvSpPr>
          <p:cNvPr id="39939"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16267866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1B7F8B-AFB3-426C-9A54-AA9E1BE79ADB}" type="slidenum">
              <a:rPr lang="en-US" altLang="id-ID"/>
              <a:pPr/>
              <a:t>26</a:t>
            </a:fld>
            <a:endParaRPr lang="en-US" altLang="id-ID"/>
          </a:p>
        </p:txBody>
      </p:sp>
      <p:sp>
        <p:nvSpPr>
          <p:cNvPr id="41986" name="Rectangle 2"/>
          <p:cNvSpPr>
            <a:spLocks noGrp="1" noRot="1" noChangeAspect="1" noChangeArrowheads="1" noTextEdit="1"/>
          </p:cNvSpPr>
          <p:nvPr>
            <p:ph type="sldImg"/>
          </p:nvPr>
        </p:nvSpPr>
        <p:spPr>
          <a:xfrm>
            <a:off x="0" y="303213"/>
            <a:ext cx="1588" cy="1587"/>
          </a:xfrm>
          <a:solidFill>
            <a:srgbClr val="FFFFFF"/>
          </a:solidFill>
          <a:ln/>
        </p:spPr>
      </p:sp>
      <p:sp>
        <p:nvSpPr>
          <p:cNvPr id="41987"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3980538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AC0FA9-5721-4EBE-8AF7-F067AFBEF550}" type="slidenum">
              <a:rPr lang="en-US" altLang="id-ID"/>
              <a:pPr/>
              <a:t>27</a:t>
            </a:fld>
            <a:endParaRPr lang="en-US" altLang="id-ID"/>
          </a:p>
        </p:txBody>
      </p:sp>
      <p:sp>
        <p:nvSpPr>
          <p:cNvPr id="44034" name="Rectangle 2"/>
          <p:cNvSpPr>
            <a:spLocks noGrp="1" noRot="1" noChangeAspect="1" noChangeArrowheads="1" noTextEdit="1"/>
          </p:cNvSpPr>
          <p:nvPr>
            <p:ph type="sldImg"/>
          </p:nvPr>
        </p:nvSpPr>
        <p:spPr>
          <a:xfrm>
            <a:off x="0" y="303213"/>
            <a:ext cx="1588" cy="1587"/>
          </a:xfrm>
          <a:solidFill>
            <a:srgbClr val="FFFFFF"/>
          </a:solidFill>
          <a:ln/>
        </p:spPr>
      </p:sp>
      <p:sp>
        <p:nvSpPr>
          <p:cNvPr id="44035"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97802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38C2FF-CB58-47C4-A256-D167AC27473F}" type="slidenum">
              <a:rPr lang="en-US" altLang="id-ID"/>
              <a:pPr/>
              <a:t>28</a:t>
            </a:fld>
            <a:endParaRPr lang="en-US" altLang="id-ID"/>
          </a:p>
        </p:txBody>
      </p:sp>
      <p:sp>
        <p:nvSpPr>
          <p:cNvPr id="46082" name="Rectangle 2"/>
          <p:cNvSpPr>
            <a:spLocks noGrp="1" noRot="1" noChangeAspect="1" noChangeArrowheads="1" noTextEdit="1"/>
          </p:cNvSpPr>
          <p:nvPr>
            <p:ph type="sldImg"/>
          </p:nvPr>
        </p:nvSpPr>
        <p:spPr>
          <a:xfrm>
            <a:off x="0" y="303213"/>
            <a:ext cx="1588" cy="1587"/>
          </a:xfrm>
          <a:solidFill>
            <a:srgbClr val="FFFFFF"/>
          </a:solidFill>
          <a:ln/>
        </p:spPr>
      </p:sp>
      <p:sp>
        <p:nvSpPr>
          <p:cNvPr id="46083"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552293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42441B-F6BA-4E92-884E-9C3EF84A2386}" type="slidenum">
              <a:rPr lang="en-US" altLang="id-ID"/>
              <a:pPr/>
              <a:t>29</a:t>
            </a:fld>
            <a:endParaRPr lang="en-US" altLang="id-ID"/>
          </a:p>
        </p:txBody>
      </p:sp>
      <p:sp>
        <p:nvSpPr>
          <p:cNvPr id="48130" name="Rectangle 2"/>
          <p:cNvSpPr>
            <a:spLocks noGrp="1" noRot="1" noChangeAspect="1" noChangeArrowheads="1" noTextEdit="1"/>
          </p:cNvSpPr>
          <p:nvPr>
            <p:ph type="sldImg"/>
          </p:nvPr>
        </p:nvSpPr>
        <p:spPr>
          <a:xfrm>
            <a:off x="0" y="303213"/>
            <a:ext cx="1588" cy="1587"/>
          </a:xfrm>
          <a:solidFill>
            <a:srgbClr val="FFFFFF"/>
          </a:solidFill>
          <a:ln/>
        </p:spPr>
      </p:sp>
      <p:sp>
        <p:nvSpPr>
          <p:cNvPr id="48131"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1033390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E30847-316D-4D19-83E0-BB21160D7B90}" type="slidenum">
              <a:rPr lang="en-US" altLang="id-ID"/>
              <a:pPr/>
              <a:t>30</a:t>
            </a:fld>
            <a:endParaRPr lang="en-US" altLang="id-ID"/>
          </a:p>
        </p:txBody>
      </p:sp>
      <p:sp>
        <p:nvSpPr>
          <p:cNvPr id="50178" name="Rectangle 2"/>
          <p:cNvSpPr>
            <a:spLocks noGrp="1" noRot="1" noChangeAspect="1" noChangeArrowheads="1" noTextEdit="1"/>
          </p:cNvSpPr>
          <p:nvPr>
            <p:ph type="sldImg"/>
          </p:nvPr>
        </p:nvSpPr>
        <p:spPr>
          <a:xfrm>
            <a:off x="0" y="303213"/>
            <a:ext cx="1588" cy="1587"/>
          </a:xfrm>
          <a:solidFill>
            <a:srgbClr val="FFFFFF"/>
          </a:solidFill>
          <a:ln/>
        </p:spPr>
      </p:sp>
      <p:sp>
        <p:nvSpPr>
          <p:cNvPr id="50179"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29327384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D71F8D-6442-4432-8BA6-057940104FC5}" type="slidenum">
              <a:rPr lang="en-US" altLang="id-ID"/>
              <a:pPr/>
              <a:t>31</a:t>
            </a:fld>
            <a:endParaRPr lang="en-US" altLang="id-ID"/>
          </a:p>
        </p:txBody>
      </p:sp>
      <p:sp>
        <p:nvSpPr>
          <p:cNvPr id="52226" name="Rectangle 2"/>
          <p:cNvSpPr>
            <a:spLocks noGrp="1" noRot="1" noChangeAspect="1" noChangeArrowheads="1" noTextEdit="1"/>
          </p:cNvSpPr>
          <p:nvPr>
            <p:ph type="sldImg"/>
          </p:nvPr>
        </p:nvSpPr>
        <p:spPr>
          <a:xfrm>
            <a:off x="0" y="303213"/>
            <a:ext cx="1588" cy="1587"/>
          </a:xfrm>
          <a:solidFill>
            <a:srgbClr val="FFFFFF"/>
          </a:solidFill>
          <a:ln/>
        </p:spPr>
      </p:sp>
      <p:sp>
        <p:nvSpPr>
          <p:cNvPr id="52227" name="Rectangle 3"/>
          <p:cNvSpPr txBox="1">
            <a:spLocks noGrp="1" noChangeArrowheads="1"/>
          </p:cNvSpPr>
          <p:nvPr>
            <p:ph type="body" idx="1"/>
          </p:nvPr>
        </p:nvSpPr>
        <p:spPr>
          <a:xfrm>
            <a:off x="503238" y="4316413"/>
            <a:ext cx="5856287" cy="4060825"/>
          </a:xfrm>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449263"/>
            <a:endParaRPr lang="id-ID" altLang="id-ID"/>
          </a:p>
        </p:txBody>
      </p:sp>
    </p:spTree>
    <p:extLst>
      <p:ext uri="{BB962C8B-B14F-4D97-AF65-F5344CB8AC3E}">
        <p14:creationId xmlns:p14="http://schemas.microsoft.com/office/powerpoint/2010/main" val="3156571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pic>
        <p:nvPicPr>
          <p:cNvPr id="17" name="Picture 4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2813" y="5038725"/>
            <a:ext cx="1828800"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401888"/>
            <a:ext cx="8458200" cy="1470025"/>
          </a:xfrm>
        </p:spPr>
        <p:txBody>
          <a:bodyPr anchor="b"/>
          <a:lstStyle>
            <a:lvl1pPr>
              <a:defRPr sz="4400">
                <a:solidFill>
                  <a:schemeClr val="bg1"/>
                </a:solidFill>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901087"/>
            <a:ext cx="4953000" cy="1752600"/>
          </a:xfrm>
        </p:spPr>
        <p:txBody>
          <a:bodyPr/>
          <a:lstStyle>
            <a:lvl1pPr marL="63987" indent="0" algn="l">
              <a:buNone/>
              <a:defRPr sz="2400">
                <a:solidFill>
                  <a:schemeClr val="tx2"/>
                </a:solidFill>
              </a:defRPr>
            </a:lvl1pPr>
            <a:lvl2pPr marL="457054" indent="0" algn="ctr">
              <a:buNone/>
            </a:lvl2pPr>
            <a:lvl3pPr marL="914107" indent="0" algn="ctr">
              <a:buNone/>
            </a:lvl3pPr>
            <a:lvl4pPr marL="1371161" indent="0" algn="ctr">
              <a:buNone/>
            </a:lvl4pPr>
            <a:lvl5pPr marL="1828215" indent="0" algn="ctr">
              <a:buNone/>
            </a:lvl5pPr>
            <a:lvl6pPr marL="2285268" indent="0" algn="ctr">
              <a:buNone/>
            </a:lvl6pPr>
            <a:lvl7pPr marL="2742322" indent="0" algn="ctr">
              <a:buNone/>
            </a:lvl7pPr>
            <a:lvl8pPr marL="3199376" indent="0" algn="ctr">
              <a:buNone/>
            </a:lvl8pPr>
            <a:lvl9pPr marL="3656430" indent="0" algn="ctr">
              <a:buNone/>
            </a:lvl9pPr>
          </a:lstStyle>
          <a:p>
            <a:r>
              <a:rPr lang="en-US" dirty="0" smtClean="0"/>
              <a:t>Click to edit Master subtitle style</a:t>
            </a:r>
            <a:endParaRPr lang="en-US" dirty="0"/>
          </a:p>
        </p:txBody>
      </p:sp>
      <p:sp>
        <p:nvSpPr>
          <p:cNvPr id="18" name="Date Placeholder 27"/>
          <p:cNvSpPr>
            <a:spLocks noGrp="1"/>
          </p:cNvSpPr>
          <p:nvPr>
            <p:ph type="dt" sz="half" idx="10"/>
          </p:nvPr>
        </p:nvSpPr>
        <p:spPr>
          <a:xfrm>
            <a:off x="6705600" y="4206875"/>
            <a:ext cx="960438" cy="457200"/>
          </a:xfrm>
        </p:spPr>
        <p:txBody>
          <a:bodyPr/>
          <a:lstStyle>
            <a:lvl1pPr>
              <a:defRPr/>
            </a:lvl1pPr>
          </a:lstStyle>
          <a:p>
            <a:pPr>
              <a:defRPr/>
            </a:pPr>
            <a:fld id="{24F41630-4371-4F68-A9D5-1E19DA5037D8}" type="datetimeFigureOut">
              <a:rPr lang="id-ID"/>
              <a:pPr>
                <a:defRPr/>
              </a:pPr>
              <a:t>25/07/2016</a:t>
            </a:fld>
            <a:endParaRPr lang="id-ID"/>
          </a:p>
        </p:txBody>
      </p:sp>
      <p:sp>
        <p:nvSpPr>
          <p:cNvPr id="19" name="Footer Placeholder 16"/>
          <p:cNvSpPr>
            <a:spLocks noGrp="1"/>
          </p:cNvSpPr>
          <p:nvPr>
            <p:ph type="ftr" sz="quarter" idx="11"/>
          </p:nvPr>
        </p:nvSpPr>
        <p:spPr>
          <a:xfrm>
            <a:off x="5410200" y="4205288"/>
            <a:ext cx="1295400" cy="457200"/>
          </a:xfrm>
        </p:spPr>
        <p:txBody>
          <a:bodyPr/>
          <a:lstStyle>
            <a:lvl1pPr>
              <a:defRPr/>
            </a:lvl1pPr>
          </a:lstStyle>
          <a:p>
            <a:pPr>
              <a:defRPr/>
            </a:pPr>
            <a:endParaRPr lang="id-ID"/>
          </a:p>
        </p:txBody>
      </p:sp>
      <p:sp>
        <p:nvSpPr>
          <p:cNvPr id="20"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3AF57ADA-AE06-45F0-AF3A-77E7A0224694}" type="slidenum">
              <a:rPr lang="id-ID"/>
              <a:pPr>
                <a:defRPr/>
              </a:pPr>
              <a:t>‹#›</a:t>
            </a:fld>
            <a:endParaRPr lang="id-ID"/>
          </a:p>
        </p:txBody>
      </p:sp>
    </p:spTree>
    <p:extLst>
      <p:ext uri="{BB962C8B-B14F-4D97-AF65-F5344CB8AC3E}">
        <p14:creationId xmlns:p14="http://schemas.microsoft.com/office/powerpoint/2010/main" val="3827985215"/>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08451A5-F4F0-490D-819F-AB7EFBE163EB}" type="datetimeFigureOut">
              <a:rPr lang="id-ID"/>
              <a:pPr>
                <a:defRPr/>
              </a:pPr>
              <a:t>25/07/2016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1F20DEB0-B546-4040-9FF1-FDCE77E8F3A6}" type="slidenum">
              <a:rPr lang="id-ID"/>
              <a:pPr>
                <a:defRPr/>
              </a:pPr>
              <a:t>‹#›</a:t>
            </a:fld>
            <a:endParaRPr lang="id-ID"/>
          </a:p>
        </p:txBody>
      </p:sp>
    </p:spTree>
    <p:extLst>
      <p:ext uri="{BB962C8B-B14F-4D97-AF65-F5344CB8AC3E}">
        <p14:creationId xmlns:p14="http://schemas.microsoft.com/office/powerpoint/2010/main" val="1831400924"/>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CF323BD-BB40-4405-A954-5D9CAD5A98DF}" type="datetimeFigureOut">
              <a:rPr lang="id-ID"/>
              <a:pPr>
                <a:defRPr/>
              </a:pPr>
              <a:t>25/07/2016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820511E-53B0-4FA3-9123-5300223F2BD5}" type="slidenum">
              <a:rPr lang="id-ID"/>
              <a:pPr>
                <a:defRPr/>
              </a:pPr>
              <a:t>‹#›</a:t>
            </a:fld>
            <a:endParaRPr lang="id-ID"/>
          </a:p>
        </p:txBody>
      </p:sp>
    </p:spTree>
    <p:extLst>
      <p:ext uri="{BB962C8B-B14F-4D97-AF65-F5344CB8AC3E}">
        <p14:creationId xmlns:p14="http://schemas.microsoft.com/office/powerpoint/2010/main" val="3425165296"/>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itle 1"/>
          <p:cNvSpPr txBox="1">
            <a:spLocks/>
          </p:cNvSpPr>
          <p:nvPr userDrawn="1"/>
        </p:nvSpPr>
        <p:spPr>
          <a:xfrm>
            <a:off x="0" y="-23813"/>
            <a:ext cx="8121650" cy="357188"/>
          </a:xfrm>
          <a:prstGeom prst="rect">
            <a:avLst/>
          </a:prstGeom>
        </p:spPr>
        <p:txBody>
          <a:bodyPr lIns="91411" tIns="45705" rIns="91411" bIns="45705"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defTabSz="914107" fontAlgn="auto">
              <a:spcAft>
                <a:spcPts val="0"/>
              </a:spcAft>
              <a:defRPr/>
            </a:pPr>
            <a:endParaRPr lang="en-US" sz="1200" i="1" dirty="0">
              <a:solidFill>
                <a:schemeClr val="bg1"/>
              </a:solidFill>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BDDE130-B469-4F5E-BEE6-0DFFC4C2F1BA}" type="datetimeFigureOut">
              <a:rPr lang="id-ID"/>
              <a:pPr>
                <a:defRPr/>
              </a:pPr>
              <a:t>25/07/2016</a:t>
            </a:fld>
            <a:endParaRPr lang="id-ID"/>
          </a:p>
        </p:txBody>
      </p:sp>
      <p:sp>
        <p:nvSpPr>
          <p:cNvPr id="6" name="Footer Placeholder 4"/>
          <p:cNvSpPr>
            <a:spLocks noGrp="1"/>
          </p:cNvSpPr>
          <p:nvPr>
            <p:ph type="ftr" sz="quarter" idx="11"/>
          </p:nvPr>
        </p:nvSpPr>
        <p:spPr/>
        <p:txBody>
          <a:bodyPr/>
          <a:lstStyle>
            <a:lvl1pPr>
              <a:defRPr/>
            </a:lvl1pPr>
          </a:lstStyle>
          <a:p>
            <a:pPr>
              <a:defRPr/>
            </a:pPr>
            <a:endParaRPr lang="id-ID"/>
          </a:p>
        </p:txBody>
      </p:sp>
      <p:sp>
        <p:nvSpPr>
          <p:cNvPr id="7" name="Slide Number Placeholder 5"/>
          <p:cNvSpPr>
            <a:spLocks noGrp="1"/>
          </p:cNvSpPr>
          <p:nvPr>
            <p:ph type="sldNum" sz="quarter" idx="12"/>
          </p:nvPr>
        </p:nvSpPr>
        <p:spPr/>
        <p:txBody>
          <a:bodyPr/>
          <a:lstStyle>
            <a:lvl1pPr>
              <a:defRPr/>
            </a:lvl1pPr>
          </a:lstStyle>
          <a:p>
            <a:pPr>
              <a:defRPr/>
            </a:pPr>
            <a:fld id="{2D2F2E8C-EDAF-4D92-8F08-A21C87B2506E}" type="slidenum">
              <a:rPr lang="id-ID"/>
              <a:pPr>
                <a:defRPr/>
              </a:pPr>
              <a:t>‹#›</a:t>
            </a:fld>
            <a:endParaRPr lang="id-ID"/>
          </a:p>
        </p:txBody>
      </p:sp>
    </p:spTree>
    <p:extLst>
      <p:ext uri="{BB962C8B-B14F-4D97-AF65-F5344CB8AC3E}">
        <p14:creationId xmlns:p14="http://schemas.microsoft.com/office/powerpoint/2010/main" val="1063610688"/>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1"/>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05"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86292215-CF4F-44E2-A3F4-26F7AC5EECDF}" type="datetimeFigureOut">
              <a:rPr lang="id-ID"/>
              <a:pPr>
                <a:defRPr/>
              </a:pPr>
              <a:t>25/07/2016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DE8F1E7A-7F76-48E0-B842-ECDD0467A06D}" type="slidenum">
              <a:rPr lang="id-ID"/>
              <a:pPr>
                <a:defRPr/>
              </a:pPr>
              <a:t>‹#›</a:t>
            </a:fld>
            <a:endParaRPr lang="id-ID"/>
          </a:p>
        </p:txBody>
      </p:sp>
    </p:spTree>
    <p:extLst>
      <p:ext uri="{BB962C8B-B14F-4D97-AF65-F5344CB8AC3E}">
        <p14:creationId xmlns:p14="http://schemas.microsoft.com/office/powerpoint/2010/main" val="1050983571"/>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5"/>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819309A-FEE1-4D5B-822A-457F94AEF036}" type="datetimeFigureOut">
              <a:rPr lang="id-ID"/>
              <a:pPr>
                <a:defRPr/>
              </a:pPr>
              <a:t>25/07/2016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E790A28B-7C81-4095-9900-BFD27D9B3E9D}" type="slidenum">
              <a:rPr lang="id-ID"/>
              <a:pPr>
                <a:defRPr/>
              </a:pPr>
              <a:t>‹#›</a:t>
            </a:fld>
            <a:endParaRPr lang="id-ID"/>
          </a:p>
        </p:txBody>
      </p:sp>
    </p:spTree>
    <p:extLst>
      <p:ext uri="{BB962C8B-B14F-4D97-AF65-F5344CB8AC3E}">
        <p14:creationId xmlns:p14="http://schemas.microsoft.com/office/powerpoint/2010/main" val="1829241920"/>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05"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CCFB06DD-7B79-4F15-9672-68B0FAD44EED}" type="datetimeFigureOut">
              <a:rPr lang="id-ID"/>
              <a:pPr>
                <a:defRPr/>
              </a:pPr>
              <a:t>25/07/2016</a:t>
            </a:fld>
            <a:endParaRPr lang="id-ID"/>
          </a:p>
        </p:txBody>
      </p:sp>
      <p:sp>
        <p:nvSpPr>
          <p:cNvPr id="8" name="Slide Number Placeholder 26"/>
          <p:cNvSpPr>
            <a:spLocks noGrp="1"/>
          </p:cNvSpPr>
          <p:nvPr>
            <p:ph type="sldNum" sz="quarter" idx="11"/>
          </p:nvPr>
        </p:nvSpPr>
        <p:spPr/>
        <p:txBody>
          <a:bodyPr rtlCol="0"/>
          <a:lstStyle>
            <a:lvl1pPr>
              <a:defRPr/>
            </a:lvl1pPr>
          </a:lstStyle>
          <a:p>
            <a:pPr>
              <a:defRPr/>
            </a:pPr>
            <a:fld id="{03ACC0D1-9E8D-43A2-9A4B-55FF82FA3FBE}" type="slidenum">
              <a:rPr lang="id-ID"/>
              <a:pPr>
                <a:defRPr/>
              </a:pPr>
              <a:t>‹#›</a:t>
            </a:fld>
            <a:endParaRPr lang="id-ID"/>
          </a:p>
        </p:txBody>
      </p:sp>
      <p:sp>
        <p:nvSpPr>
          <p:cNvPr id="9" name="Footer Placeholder 27"/>
          <p:cNvSpPr>
            <a:spLocks noGrp="1"/>
          </p:cNvSpPr>
          <p:nvPr>
            <p:ph type="ftr" sz="quarter" idx="12"/>
          </p:nvPr>
        </p:nvSpPr>
        <p:spPr/>
        <p:txBody>
          <a:bodyPr rtlCol="0"/>
          <a:lstStyle>
            <a:lvl1pPr>
              <a:defRPr/>
            </a:lvl1pPr>
          </a:lstStyle>
          <a:p>
            <a:pPr>
              <a:defRPr/>
            </a:pPr>
            <a:endParaRPr lang="id-ID"/>
          </a:p>
        </p:txBody>
      </p:sp>
    </p:spTree>
    <p:extLst>
      <p:ext uri="{BB962C8B-B14F-4D97-AF65-F5344CB8AC3E}">
        <p14:creationId xmlns:p14="http://schemas.microsoft.com/office/powerpoint/2010/main" val="2098515287"/>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0B6BA38B-3659-4B98-BD9B-075030D37B6C}" type="datetimeFigureOut">
              <a:rPr lang="id-ID"/>
              <a:pPr>
                <a:defRPr/>
              </a:pPr>
              <a:t>25/07/2016</a:t>
            </a:fld>
            <a:endParaRPr lang="id-ID"/>
          </a:p>
        </p:txBody>
      </p:sp>
      <p:sp>
        <p:nvSpPr>
          <p:cNvPr id="4" name="Footer Placeholder 3"/>
          <p:cNvSpPr>
            <a:spLocks noGrp="1"/>
          </p:cNvSpPr>
          <p:nvPr>
            <p:ph type="ftr" sz="quarter" idx="11"/>
          </p:nvPr>
        </p:nvSpPr>
        <p:spPr/>
        <p:txBody>
          <a:bodyPr/>
          <a:lstStyle>
            <a:lvl1pPr>
              <a:defRPr/>
            </a:lvl1pPr>
          </a:lstStyle>
          <a:p>
            <a:pPr>
              <a:defRPr/>
            </a:pPr>
            <a:endParaRPr lang="id-ID"/>
          </a:p>
        </p:txBody>
      </p:sp>
      <p:sp>
        <p:nvSpPr>
          <p:cNvPr id="5" name="Slide Number Placeholder 4"/>
          <p:cNvSpPr>
            <a:spLocks noGrp="1"/>
          </p:cNvSpPr>
          <p:nvPr>
            <p:ph type="sldNum" sz="quarter" idx="12"/>
          </p:nvPr>
        </p:nvSpPr>
        <p:spPr/>
        <p:txBody>
          <a:bodyPr/>
          <a:lstStyle>
            <a:lvl1pPr>
              <a:defRPr/>
            </a:lvl1pPr>
          </a:lstStyle>
          <a:p>
            <a:pPr>
              <a:defRPr/>
            </a:pPr>
            <a:fld id="{5ABF4870-700E-4C46-99F0-3AC77545119C}" type="slidenum">
              <a:rPr lang="id-ID"/>
              <a:pPr>
                <a:defRPr/>
              </a:pPr>
              <a:t>‹#›</a:t>
            </a:fld>
            <a:endParaRPr lang="id-ID"/>
          </a:p>
        </p:txBody>
      </p:sp>
    </p:spTree>
    <p:extLst>
      <p:ext uri="{BB962C8B-B14F-4D97-AF65-F5344CB8AC3E}">
        <p14:creationId xmlns:p14="http://schemas.microsoft.com/office/powerpoint/2010/main" val="4161455029"/>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51171FFB-E6D2-4BB7-BA33-3C2688FC7701}" type="datetimeFigureOut">
              <a:rPr lang="id-ID"/>
              <a:pPr>
                <a:defRPr/>
              </a:pPr>
              <a:t>25/07/2016</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75DA1C27-ADD4-4003-9BB2-A9E2997EE77A}" type="slidenum">
              <a:rPr lang="id-ID"/>
              <a:pPr>
                <a:defRPr/>
              </a:pPr>
              <a:t>‹#›</a:t>
            </a:fld>
            <a:endParaRPr lang="id-ID"/>
          </a:p>
        </p:txBody>
      </p:sp>
    </p:spTree>
    <p:extLst>
      <p:ext uri="{BB962C8B-B14F-4D97-AF65-F5344CB8AC3E}">
        <p14:creationId xmlns:p14="http://schemas.microsoft.com/office/powerpoint/2010/main" val="2038888223"/>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1"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414DDC3D-3A0F-484A-B9AA-3DF17E94FB97}" type="datetimeFigureOut">
              <a:rPr lang="id-ID"/>
              <a:pPr>
                <a:defRPr/>
              </a:pPr>
              <a:t>25/07/2016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89698FDC-EC3F-4166-91A0-4235D44DD740}" type="slidenum">
              <a:rPr lang="id-ID"/>
              <a:pPr>
                <a:defRPr/>
              </a:pPr>
              <a:t>‹#›</a:t>
            </a:fld>
            <a:endParaRPr lang="id-ID"/>
          </a:p>
        </p:txBody>
      </p:sp>
    </p:spTree>
    <p:extLst>
      <p:ext uri="{BB962C8B-B14F-4D97-AF65-F5344CB8AC3E}">
        <p14:creationId xmlns:p14="http://schemas.microsoft.com/office/powerpoint/2010/main" val="3968053369"/>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1"/>
            <a:ext cx="586803" cy="4681637"/>
          </a:xfrm>
        </p:spPr>
        <p:txBody>
          <a:bodyPr vert="vert270" lIns="45705" tIns="0" rIns="45705"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9"/>
            <a:ext cx="2590800" cy="2516489"/>
          </a:xfrm>
        </p:spPr>
        <p:txBody>
          <a:bodyPr lIns="0" tIns="0" rIns="45705"/>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FD28C0D-924E-4956-B39E-A8787DE08603}" type="datetimeFigureOut">
              <a:rPr lang="id-ID"/>
              <a:pPr>
                <a:defRPr/>
              </a:pPr>
              <a:t>25/07/2016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4CEEE066-E18E-403A-A113-D5AAD0899504}" type="slidenum">
              <a:rPr lang="id-ID"/>
              <a:pPr>
                <a:defRPr/>
              </a:pPr>
              <a:t>‹#›</a:t>
            </a:fld>
            <a:endParaRPr lang="id-ID"/>
          </a:p>
        </p:txBody>
      </p:sp>
    </p:spTree>
    <p:extLst>
      <p:ext uri="{BB962C8B-B14F-4D97-AF65-F5344CB8AC3E}">
        <p14:creationId xmlns:p14="http://schemas.microsoft.com/office/powerpoint/2010/main" val="29865690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lIns="91411" tIns="45705" rIns="91411" bIns="45705" anchor="ctr"/>
          <a:lstStyle/>
          <a:p>
            <a:pPr algn="ctr" defTabSz="914107"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836613"/>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1943100"/>
            <a:ext cx="8229600" cy="432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1" tIns="45705" rIns="91411" bIns="4570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lIns="91411" tIns="45705" rIns="91411" bIns="45705"/>
          <a:lstStyle>
            <a:lvl1pPr algn="l" defTabSz="914107" eaLnBrk="1" fontAlgn="auto" latinLnBrk="0" hangingPunct="1">
              <a:spcBef>
                <a:spcPts val="0"/>
              </a:spcBef>
              <a:spcAft>
                <a:spcPts val="0"/>
              </a:spcAft>
              <a:defRPr kumimoji="0" sz="800">
                <a:solidFill>
                  <a:schemeClr val="accent2"/>
                </a:solidFill>
                <a:latin typeface="+mn-lt"/>
                <a:cs typeface="+mn-cs"/>
              </a:defRPr>
            </a:lvl1pPr>
          </a:lstStyle>
          <a:p>
            <a:pPr>
              <a:defRPr/>
            </a:pPr>
            <a:fld id="{1CDAA888-5944-4D53-B70C-CB2A1F850737}" type="datetimeFigureOut">
              <a:rPr lang="id-ID"/>
              <a:pPr>
                <a:defRPr/>
              </a:pPr>
              <a:t>25/07/2016</a:t>
            </a:fld>
            <a:endParaRPr lang="id-ID"/>
          </a:p>
        </p:txBody>
      </p:sp>
      <p:sp>
        <p:nvSpPr>
          <p:cNvPr id="3" name="Footer Placeholder 2"/>
          <p:cNvSpPr>
            <a:spLocks noGrp="1"/>
          </p:cNvSpPr>
          <p:nvPr>
            <p:ph type="ftr" sz="quarter" idx="3"/>
          </p:nvPr>
        </p:nvSpPr>
        <p:spPr>
          <a:xfrm>
            <a:off x="5257800" y="612775"/>
            <a:ext cx="1325563" cy="457200"/>
          </a:xfrm>
          <a:prstGeom prst="rect">
            <a:avLst/>
          </a:prstGeom>
        </p:spPr>
        <p:txBody>
          <a:bodyPr vert="horz" lIns="91411" tIns="45705" rIns="91411" bIns="45705"/>
          <a:lstStyle>
            <a:lvl1pPr algn="r" defTabSz="914107" eaLnBrk="1" fontAlgn="auto" latinLnBrk="0" hangingPunct="1">
              <a:spcBef>
                <a:spcPts val="0"/>
              </a:spcBef>
              <a:spcAft>
                <a:spcPts val="0"/>
              </a:spcAft>
              <a:defRPr kumimoji="0" sz="800">
                <a:solidFill>
                  <a:schemeClr val="accent2"/>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lIns="91411" tIns="45705" rIns="91411" bIns="45705" anchor="b"/>
          <a:lstStyle>
            <a:lvl1pPr algn="r" defTabSz="914107" eaLnBrk="1" fontAlgn="auto" latinLnBrk="0" hangingPunct="1">
              <a:spcBef>
                <a:spcPts val="0"/>
              </a:spcBef>
              <a:spcAft>
                <a:spcPts val="0"/>
              </a:spcAft>
              <a:defRPr kumimoji="0" sz="1800">
                <a:solidFill>
                  <a:srgbClr val="FFFFFF"/>
                </a:solidFill>
                <a:latin typeface="+mn-lt"/>
                <a:cs typeface="+mn-cs"/>
              </a:defRPr>
            </a:lvl1pPr>
          </a:lstStyle>
          <a:p>
            <a:pPr>
              <a:defRPr/>
            </a:pPr>
            <a:fld id="{06C64F27-9DE1-4C42-B4D9-4CB58EDFD2F8}" type="slidenum">
              <a:rPr lang="id-ID"/>
              <a:pPr>
                <a:defRPr/>
              </a:pPr>
              <a:t>‹#›</a:t>
            </a:fld>
            <a:endParaRPr lang="id-ID"/>
          </a:p>
        </p:txBody>
      </p:sp>
      <p:pic>
        <p:nvPicPr>
          <p:cNvPr id="1044" name="Picture 19"/>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8243888" y="5949950"/>
            <a:ext cx="9144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40" r:id="rId1"/>
    <p:sldLayoutId id="2147484041" r:id="rId2"/>
    <p:sldLayoutId id="2147484042" r:id="rId3"/>
    <p:sldLayoutId id="2147484043" r:id="rId4"/>
    <p:sldLayoutId id="2147484044" r:id="rId5"/>
    <p:sldLayoutId id="2147484045" r:id="rId6"/>
    <p:sldLayoutId id="2147484046" r:id="rId7"/>
    <p:sldLayoutId id="2147484047" r:id="rId8"/>
    <p:sldLayoutId id="2147484048" r:id="rId9"/>
    <p:sldLayoutId id="2147484049" r:id="rId10"/>
    <p:sldLayoutId id="2147484050" r:id="rId11"/>
  </p:sldLayoutIdLst>
  <p:transition spd="slow"/>
  <p:timing>
    <p:tnLst>
      <p:par>
        <p:cTn id="1" dur="indefinite" restart="never" nodeType="tmRoot"/>
      </p:par>
    </p:tnLst>
  </p:timing>
  <p:txStyles>
    <p:titleStyle>
      <a:lvl1pPr algn="l" rtl="0" eaLnBrk="0" fontAlgn="base" hangingPunct="0">
        <a:spcBef>
          <a:spcPct val="0"/>
        </a:spcBef>
        <a:spcAft>
          <a:spcPct val="0"/>
        </a:spcAft>
        <a:defRPr sz="4000" kern="1200">
          <a:solidFill>
            <a:srgbClr val="C00000"/>
          </a:solidFill>
          <a:latin typeface="+mj-lt"/>
          <a:ea typeface="+mj-ea"/>
          <a:cs typeface="+mj-cs"/>
        </a:defRPr>
      </a:lvl1pPr>
      <a:lvl2pPr algn="l" rtl="0" eaLnBrk="0" fontAlgn="base" hangingPunct="0">
        <a:spcBef>
          <a:spcPct val="0"/>
        </a:spcBef>
        <a:spcAft>
          <a:spcPct val="0"/>
        </a:spcAft>
        <a:defRPr sz="4000">
          <a:solidFill>
            <a:srgbClr val="C00000"/>
          </a:solidFill>
          <a:latin typeface="Trebuchet MS" pitchFamily="34" charset="0"/>
        </a:defRPr>
      </a:lvl2pPr>
      <a:lvl3pPr algn="l" rtl="0" eaLnBrk="0" fontAlgn="base" hangingPunct="0">
        <a:spcBef>
          <a:spcPct val="0"/>
        </a:spcBef>
        <a:spcAft>
          <a:spcPct val="0"/>
        </a:spcAft>
        <a:defRPr sz="4000">
          <a:solidFill>
            <a:srgbClr val="C00000"/>
          </a:solidFill>
          <a:latin typeface="Trebuchet MS" pitchFamily="34" charset="0"/>
        </a:defRPr>
      </a:lvl3pPr>
      <a:lvl4pPr algn="l" rtl="0" eaLnBrk="0" fontAlgn="base" hangingPunct="0">
        <a:spcBef>
          <a:spcPct val="0"/>
        </a:spcBef>
        <a:spcAft>
          <a:spcPct val="0"/>
        </a:spcAft>
        <a:defRPr sz="4000">
          <a:solidFill>
            <a:srgbClr val="C00000"/>
          </a:solidFill>
          <a:latin typeface="Trebuchet MS" pitchFamily="34" charset="0"/>
        </a:defRPr>
      </a:lvl4pPr>
      <a:lvl5pPr algn="l" rtl="0" eaLnBrk="0" fontAlgn="base" hangingPunct="0">
        <a:spcBef>
          <a:spcPct val="0"/>
        </a:spcBef>
        <a:spcAft>
          <a:spcPct val="0"/>
        </a:spcAft>
        <a:defRPr sz="4000">
          <a:solidFill>
            <a:srgbClr val="C00000"/>
          </a:solidFill>
          <a:latin typeface="Trebuchet MS" pitchFamily="34" charset="0"/>
        </a:defRPr>
      </a:lvl5pPr>
      <a:lvl6pPr marL="457200" algn="l" rtl="0" fontAlgn="base">
        <a:spcBef>
          <a:spcPct val="0"/>
        </a:spcBef>
        <a:spcAft>
          <a:spcPct val="0"/>
        </a:spcAft>
        <a:defRPr sz="4000">
          <a:solidFill>
            <a:srgbClr val="C00000"/>
          </a:solidFill>
          <a:latin typeface="Trebuchet MS" pitchFamily="34" charset="0"/>
        </a:defRPr>
      </a:lvl6pPr>
      <a:lvl7pPr marL="914400" algn="l" rtl="0" fontAlgn="base">
        <a:spcBef>
          <a:spcPct val="0"/>
        </a:spcBef>
        <a:spcAft>
          <a:spcPct val="0"/>
        </a:spcAft>
        <a:defRPr sz="4000">
          <a:solidFill>
            <a:srgbClr val="C00000"/>
          </a:solidFill>
          <a:latin typeface="Trebuchet MS" pitchFamily="34" charset="0"/>
        </a:defRPr>
      </a:lvl7pPr>
      <a:lvl8pPr marL="1371600" algn="l" rtl="0" fontAlgn="base">
        <a:spcBef>
          <a:spcPct val="0"/>
        </a:spcBef>
        <a:spcAft>
          <a:spcPct val="0"/>
        </a:spcAft>
        <a:defRPr sz="4000">
          <a:solidFill>
            <a:srgbClr val="C00000"/>
          </a:solidFill>
          <a:latin typeface="Trebuchet MS" pitchFamily="34" charset="0"/>
        </a:defRPr>
      </a:lvl8pPr>
      <a:lvl9pPr marL="1828800" algn="l" rtl="0" fontAlgn="base">
        <a:spcBef>
          <a:spcPct val="0"/>
        </a:spcBef>
        <a:spcAft>
          <a:spcPct val="0"/>
        </a:spcAft>
        <a:defRPr sz="4000">
          <a:solidFill>
            <a:srgbClr val="C00000"/>
          </a:solidFill>
          <a:latin typeface="Trebuchet MS" pitchFamily="34" charset="0"/>
        </a:defRPr>
      </a:lvl9pPr>
    </p:titleStyle>
    <p:bodyStyle>
      <a:lvl1pPr marL="365125" indent="-255588" algn="l" rtl="0" eaLnBrk="0" fontAlgn="base" hangingPunct="0">
        <a:spcBef>
          <a:spcPts val="300"/>
        </a:spcBef>
        <a:spcAft>
          <a:spcPct val="0"/>
        </a:spcAft>
        <a:buClr>
          <a:srgbClr val="9BBB59"/>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7925"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9BBB59"/>
        </a:buClr>
        <a:buFont typeface="Georgia" pitchFamily="18" charset="0"/>
        <a:buChar char="▫"/>
        <a:defRPr sz="2000" kern="1200">
          <a:solidFill>
            <a:srgbClr val="9BBB59"/>
          </a:solidFill>
          <a:latin typeface="+mn-lt"/>
          <a:ea typeface="+mn-ea"/>
          <a:cs typeface="+mn-cs"/>
        </a:defRPr>
      </a:lvl5pPr>
      <a:lvl6pPr marL="1608829" indent="-182821"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215" indent="-182821"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318" indent="-182821"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39563" indent="-182821"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054" algn="l" rtl="0" eaLnBrk="1" latinLnBrk="0" hangingPunct="1">
        <a:defRPr kumimoji="0" kern="1200">
          <a:solidFill>
            <a:schemeClr val="tx1"/>
          </a:solidFill>
          <a:latin typeface="+mn-lt"/>
          <a:ea typeface="+mn-ea"/>
          <a:cs typeface="+mn-cs"/>
        </a:defRPr>
      </a:lvl2pPr>
      <a:lvl3pPr marL="914107" algn="l" rtl="0" eaLnBrk="1" latinLnBrk="0" hangingPunct="1">
        <a:defRPr kumimoji="0" kern="1200">
          <a:solidFill>
            <a:schemeClr val="tx1"/>
          </a:solidFill>
          <a:latin typeface="+mn-lt"/>
          <a:ea typeface="+mn-ea"/>
          <a:cs typeface="+mn-cs"/>
        </a:defRPr>
      </a:lvl3pPr>
      <a:lvl4pPr marL="1371161" algn="l" rtl="0" eaLnBrk="1" latinLnBrk="0" hangingPunct="1">
        <a:defRPr kumimoji="0" kern="1200">
          <a:solidFill>
            <a:schemeClr val="tx1"/>
          </a:solidFill>
          <a:latin typeface="+mn-lt"/>
          <a:ea typeface="+mn-ea"/>
          <a:cs typeface="+mn-cs"/>
        </a:defRPr>
      </a:lvl4pPr>
      <a:lvl5pPr marL="1828215" algn="l" rtl="0" eaLnBrk="1" latinLnBrk="0" hangingPunct="1">
        <a:defRPr kumimoji="0" kern="1200">
          <a:solidFill>
            <a:schemeClr val="tx1"/>
          </a:solidFill>
          <a:latin typeface="+mn-lt"/>
          <a:ea typeface="+mn-ea"/>
          <a:cs typeface="+mn-cs"/>
        </a:defRPr>
      </a:lvl5pPr>
      <a:lvl6pPr marL="2285268" algn="l" rtl="0" eaLnBrk="1" latinLnBrk="0" hangingPunct="1">
        <a:defRPr kumimoji="0" kern="1200">
          <a:solidFill>
            <a:schemeClr val="tx1"/>
          </a:solidFill>
          <a:latin typeface="+mn-lt"/>
          <a:ea typeface="+mn-ea"/>
          <a:cs typeface="+mn-cs"/>
        </a:defRPr>
      </a:lvl6pPr>
      <a:lvl7pPr marL="2742322" algn="l" rtl="0" eaLnBrk="1" latinLnBrk="0" hangingPunct="1">
        <a:defRPr kumimoji="0" kern="1200">
          <a:solidFill>
            <a:schemeClr val="tx1"/>
          </a:solidFill>
          <a:latin typeface="+mn-lt"/>
          <a:ea typeface="+mn-ea"/>
          <a:cs typeface="+mn-cs"/>
        </a:defRPr>
      </a:lvl7pPr>
      <a:lvl8pPr marL="3199376" algn="l" rtl="0" eaLnBrk="1" latinLnBrk="0" hangingPunct="1">
        <a:defRPr kumimoji="0" kern="1200">
          <a:solidFill>
            <a:schemeClr val="tx1"/>
          </a:solidFill>
          <a:latin typeface="+mn-lt"/>
          <a:ea typeface="+mn-ea"/>
          <a:cs typeface="+mn-cs"/>
        </a:defRPr>
      </a:lvl8pPr>
      <a:lvl9pPr marL="365643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jerapah.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ilmukomputer.com/" TargetMode="External"/><Relationship Id="rId2" Type="http://schemas.openxmlformats.org/officeDocument/2006/relationships/hyperlink" Target="http://lecturer.eepis-its.edu/" TargetMode="External"/><Relationship Id="rId1" Type="http://schemas.openxmlformats.org/officeDocument/2006/relationships/slideLayout" Target="../slideLayouts/slideLayout7.xml"/><Relationship Id="rId5" Type="http://schemas.openxmlformats.org/officeDocument/2006/relationships/hyperlink" Target="http://www.debian-administration.org/" TargetMode="External"/><Relationship Id="rId4" Type="http://schemas.openxmlformats.org/officeDocument/2006/relationships/hyperlink" Target="http://people.arxnet.hu/airwain/mysql_auth/mysql_auth-0.8.tar.gz"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www.te.ugm.ac.id/~risanuri/jarkom/proxy.do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2349500"/>
            <a:ext cx="7262813" cy="1155700"/>
          </a:xfrm>
        </p:spPr>
        <p:txBody>
          <a:bodyPr/>
          <a:lstStyle/>
          <a:p>
            <a:pPr algn="r" eaLnBrk="1" hangingPunct="1"/>
            <a:r>
              <a:rPr lang="en-US" b="1" dirty="0" err="1" smtClean="0">
                <a:solidFill>
                  <a:srgbClr val="FFFF00"/>
                </a:solidFill>
              </a:rPr>
              <a:t>Keamanan</a:t>
            </a:r>
            <a:r>
              <a:rPr lang="en-US" b="1" dirty="0" smtClean="0">
                <a:solidFill>
                  <a:srgbClr val="FFFF00"/>
                </a:solidFill>
              </a:rPr>
              <a:t> </a:t>
            </a:r>
            <a:r>
              <a:rPr lang="id-ID" b="1" dirty="0" smtClean="0">
                <a:solidFill>
                  <a:srgbClr val="FFFF00"/>
                </a:solidFill>
              </a:rPr>
              <a:t>Informasi</a:t>
            </a:r>
            <a:endParaRPr lang="en-US" b="1" dirty="0" smtClean="0">
              <a:solidFill>
                <a:srgbClr val="FFFF00"/>
              </a:solidFill>
            </a:endParaRPr>
          </a:p>
        </p:txBody>
      </p:sp>
      <p:sp>
        <p:nvSpPr>
          <p:cNvPr id="13315" name="TextBox 1"/>
          <p:cNvSpPr txBox="1">
            <a:spLocks noChangeArrowheads="1"/>
          </p:cNvSpPr>
          <p:nvPr/>
        </p:nvSpPr>
        <p:spPr bwMode="auto">
          <a:xfrm>
            <a:off x="3995738" y="4286250"/>
            <a:ext cx="276389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itchFamily="18" charset="0"/>
                <a:cs typeface="Arial" pitchFamily="34" charset="0"/>
              </a:defRPr>
            </a:lvl1pPr>
            <a:lvl2pPr marL="742950" indent="-285750" eaLnBrk="0" hangingPunct="0">
              <a:defRPr>
                <a:solidFill>
                  <a:schemeClr val="tx1"/>
                </a:solidFill>
                <a:latin typeface="Georgia" pitchFamily="18" charset="0"/>
                <a:cs typeface="Arial" pitchFamily="34" charset="0"/>
              </a:defRPr>
            </a:lvl2pPr>
            <a:lvl3pPr marL="1143000" indent="-228600" eaLnBrk="0" hangingPunct="0">
              <a:defRPr>
                <a:solidFill>
                  <a:schemeClr val="tx1"/>
                </a:solidFill>
                <a:latin typeface="Georgia" pitchFamily="18" charset="0"/>
                <a:cs typeface="Arial" pitchFamily="34" charset="0"/>
              </a:defRPr>
            </a:lvl3pPr>
            <a:lvl4pPr marL="1600200" indent="-228600" eaLnBrk="0" hangingPunct="0">
              <a:defRPr>
                <a:solidFill>
                  <a:schemeClr val="tx1"/>
                </a:solidFill>
                <a:latin typeface="Georgia" pitchFamily="18" charset="0"/>
                <a:cs typeface="Arial" pitchFamily="34" charset="0"/>
              </a:defRPr>
            </a:lvl4pPr>
            <a:lvl5pPr marL="2057400" indent="-228600" eaLnBrk="0" hangingPunct="0">
              <a:defRPr>
                <a:solidFill>
                  <a:schemeClr val="tx1"/>
                </a:solidFill>
                <a:latin typeface="Georgia" pitchFamily="18" charset="0"/>
                <a:cs typeface="Arial" pitchFamily="34" charset="0"/>
              </a:defRPr>
            </a:lvl5pPr>
            <a:lvl6pPr marL="2514600" indent="-228600" defTabSz="912813" eaLnBrk="0" fontAlgn="base" hangingPunct="0">
              <a:spcBef>
                <a:spcPct val="0"/>
              </a:spcBef>
              <a:spcAft>
                <a:spcPct val="0"/>
              </a:spcAft>
              <a:defRPr>
                <a:solidFill>
                  <a:schemeClr val="tx1"/>
                </a:solidFill>
                <a:latin typeface="Georgia" pitchFamily="18" charset="0"/>
                <a:cs typeface="Arial" pitchFamily="34" charset="0"/>
              </a:defRPr>
            </a:lvl6pPr>
            <a:lvl7pPr marL="2971800" indent="-228600" defTabSz="912813" eaLnBrk="0" fontAlgn="base" hangingPunct="0">
              <a:spcBef>
                <a:spcPct val="0"/>
              </a:spcBef>
              <a:spcAft>
                <a:spcPct val="0"/>
              </a:spcAft>
              <a:defRPr>
                <a:solidFill>
                  <a:schemeClr val="tx1"/>
                </a:solidFill>
                <a:latin typeface="Georgia" pitchFamily="18" charset="0"/>
                <a:cs typeface="Arial" pitchFamily="34" charset="0"/>
              </a:defRPr>
            </a:lvl7pPr>
            <a:lvl8pPr marL="3429000" indent="-228600" defTabSz="912813" eaLnBrk="0" fontAlgn="base" hangingPunct="0">
              <a:spcBef>
                <a:spcPct val="0"/>
              </a:spcBef>
              <a:spcAft>
                <a:spcPct val="0"/>
              </a:spcAft>
              <a:defRPr>
                <a:solidFill>
                  <a:schemeClr val="tx1"/>
                </a:solidFill>
                <a:latin typeface="Georgia" pitchFamily="18" charset="0"/>
                <a:cs typeface="Arial" pitchFamily="34" charset="0"/>
              </a:defRPr>
            </a:lvl8pPr>
            <a:lvl9pPr marL="3886200" indent="-228600" defTabSz="912813" eaLnBrk="0" fontAlgn="base" hangingPunct="0">
              <a:spcBef>
                <a:spcPct val="0"/>
              </a:spcBef>
              <a:spcAft>
                <a:spcPct val="0"/>
              </a:spcAft>
              <a:defRPr>
                <a:solidFill>
                  <a:schemeClr val="tx1"/>
                </a:solidFill>
                <a:latin typeface="Georgia" pitchFamily="18" charset="0"/>
                <a:cs typeface="Arial" pitchFamily="34" charset="0"/>
              </a:defRPr>
            </a:lvl9pPr>
          </a:lstStyle>
          <a:p>
            <a:pPr eaLnBrk="1" hangingPunct="1"/>
            <a:r>
              <a:rPr lang="en-US" dirty="0"/>
              <a:t>Week </a:t>
            </a:r>
            <a:r>
              <a:rPr lang="id-ID" dirty="0" smtClean="0"/>
              <a:t>10-11</a:t>
            </a:r>
            <a:r>
              <a:rPr lang="en-US" dirty="0" smtClean="0"/>
              <a:t>. </a:t>
            </a:r>
            <a:r>
              <a:rPr lang="id-ID" dirty="0" smtClean="0"/>
              <a:t>Proxy Server</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idx="4294967295"/>
          </p:nvPr>
        </p:nvSpPr>
        <p:spPr/>
        <p:txBody>
          <a:bodyPr bIns="91440" anchor="b"/>
          <a:lstStyle/>
          <a:p>
            <a:r>
              <a:rPr lang="id-ID" altLang="id-ID"/>
              <a:t>Mekanisme Caching</a:t>
            </a:r>
          </a:p>
        </p:txBody>
      </p:sp>
      <p:sp>
        <p:nvSpPr>
          <p:cNvPr id="9113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eaLnBrk="1" hangingPunct="1"/>
            <a:endParaRPr lang="id-ID" altLang="id-ID">
              <a:cs typeface="Arial" panose="020B0604020202020204" pitchFamily="34" charset="0"/>
            </a:endParaRPr>
          </a:p>
        </p:txBody>
      </p:sp>
      <p:graphicFrame>
        <p:nvGraphicFramePr>
          <p:cNvPr id="91140" name="Object 4"/>
          <p:cNvGraphicFramePr>
            <a:graphicFrameLocks noChangeAspect="1"/>
          </p:cNvGraphicFramePr>
          <p:nvPr/>
        </p:nvGraphicFramePr>
        <p:xfrm>
          <a:off x="214313" y="2143125"/>
          <a:ext cx="8653462" cy="3524250"/>
        </p:xfrm>
        <a:graphic>
          <a:graphicData uri="http://schemas.openxmlformats.org/presentationml/2006/ole">
            <mc:AlternateContent xmlns:mc="http://schemas.openxmlformats.org/markup-compatibility/2006">
              <mc:Choice xmlns:v="urn:schemas-microsoft-com:vml" Requires="v">
                <p:oleObj spid="_x0000_s2052" r:id="rId3" imgW="9120960" imgH="3625920" progId="Visio.Drawing.6">
                  <p:embed/>
                </p:oleObj>
              </mc:Choice>
              <mc:Fallback>
                <p:oleObj r:id="rId3" imgW="9120960" imgH="3625920" progId="Visio.Drawing.6">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313" y="2143125"/>
                        <a:ext cx="8653462" cy="3524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55156200"/>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bIns="91440" anchor="b"/>
          <a:lstStyle/>
          <a:p>
            <a:r>
              <a:rPr lang="en-US" altLang="id-ID"/>
              <a:t>Caching …</a:t>
            </a:r>
          </a:p>
        </p:txBody>
      </p:sp>
      <p:sp>
        <p:nvSpPr>
          <p:cNvPr id="92163" name="Rectangle 3"/>
          <p:cNvSpPr>
            <a:spLocks noGrp="1" noChangeArrowheads="1"/>
          </p:cNvSpPr>
          <p:nvPr>
            <p:ph type="body" idx="4294967295"/>
          </p:nvPr>
        </p:nvSpPr>
        <p:spPr/>
        <p:txBody>
          <a:bodyPr/>
          <a:lstStyle/>
          <a:p>
            <a:pPr marL="273050" indent="-273050">
              <a:lnSpc>
                <a:spcPct val="80000"/>
              </a:lnSpc>
            </a:pPr>
            <a:r>
              <a:rPr lang="nb-NO" altLang="id-ID" sz="2900"/>
              <a:t>Dengan demikian, bila suatu saat ada pengguna yang meminta suatu layanan ke internet yang mengandung obyek-obyek yang sama dengan yang sudah pernah diminta sebelumnya, yaitu yang sudah ada dalam cache, maka proxy server akan dapat langsung memberikan obyek dari cache yang diminta kepada pengguna, tanpa harus meminta ulang ke server aslinya di internet. </a:t>
            </a:r>
          </a:p>
          <a:p>
            <a:pPr marL="273050" indent="-273050">
              <a:lnSpc>
                <a:spcPct val="80000"/>
              </a:lnSpc>
            </a:pPr>
            <a:r>
              <a:rPr lang="nb-NO" altLang="id-ID" sz="2900"/>
              <a:t>Bila permintaan tersebut tidak dapat ditemukan dalam cache di proxy server, baru kemudian proxy server meneruskan atau memintakannya ke server aslinya di internet</a:t>
            </a:r>
            <a:r>
              <a:rPr lang="en-US" altLang="id-ID" sz="2900"/>
              <a:t> </a:t>
            </a:r>
          </a:p>
        </p:txBody>
      </p:sp>
    </p:spTree>
    <p:extLst>
      <p:ext uri="{BB962C8B-B14F-4D97-AF65-F5344CB8AC3E}">
        <p14:creationId xmlns:p14="http://schemas.microsoft.com/office/powerpoint/2010/main" val="3824451049"/>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ltLang="id-ID"/>
              <a:t>Transparent Proxy</a:t>
            </a:r>
          </a:p>
        </p:txBody>
      </p:sp>
      <p:sp>
        <p:nvSpPr>
          <p:cNvPr id="114691" name="Rectangle 3"/>
          <p:cNvSpPr>
            <a:spLocks noGrp="1" noChangeArrowheads="1"/>
          </p:cNvSpPr>
          <p:nvPr>
            <p:ph type="body" idx="1"/>
          </p:nvPr>
        </p:nvSpPr>
        <p:spPr/>
        <p:txBody>
          <a:bodyPr/>
          <a:lstStyle/>
          <a:p>
            <a:pPr>
              <a:lnSpc>
                <a:spcPct val="90000"/>
              </a:lnSpc>
            </a:pPr>
            <a:r>
              <a:rPr lang="en-GB" altLang="id-ID" sz="2400"/>
              <a:t>Salah satu kompleksitas dari proxy pada level aplikasi adalah bahwa pada sisi pengguna harus dilakukan konfigurasi yang spesifik untuk suatu proxy tertentu agar bisa menggunakan layanan dari suatu proxy server</a:t>
            </a:r>
            <a:r>
              <a:rPr lang="en-US" altLang="id-ID" sz="2400"/>
              <a:t> </a:t>
            </a:r>
          </a:p>
          <a:p>
            <a:pPr>
              <a:lnSpc>
                <a:spcPct val="90000"/>
              </a:lnSpc>
            </a:pPr>
            <a:r>
              <a:rPr lang="en-GB" altLang="id-ID" sz="2400"/>
              <a:t>Agar pengguna tidak harus melakukan konfigurasi khusus, kita bisa mengkonfigurasi proxy/cache server agar berjalan secara benar-benar transparan terhadap pengguna (transparent proxy). </a:t>
            </a:r>
          </a:p>
          <a:p>
            <a:pPr>
              <a:lnSpc>
                <a:spcPct val="90000"/>
              </a:lnSpc>
            </a:pPr>
            <a:r>
              <a:rPr lang="en-GB" altLang="id-ID" sz="2400"/>
              <a:t>Transparent Proxy memerlukan bantuan dan konfigurasi aplikasi firewall (yang bekerja pada layer network) untuk bisa membuat transparent proxy yang bekerja pada layer aplikasi</a:t>
            </a:r>
            <a:r>
              <a:rPr lang="en-US" altLang="id-ID" sz="2400"/>
              <a:t> </a:t>
            </a:r>
          </a:p>
        </p:txBody>
      </p:sp>
    </p:spTree>
    <p:extLst>
      <p:ext uri="{BB962C8B-B14F-4D97-AF65-F5344CB8AC3E}">
        <p14:creationId xmlns:p14="http://schemas.microsoft.com/office/powerpoint/2010/main" val="40374417"/>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id-ID"/>
              <a:t>Cara Kerja Transparent Proxy</a:t>
            </a:r>
          </a:p>
        </p:txBody>
      </p:sp>
      <p:sp>
        <p:nvSpPr>
          <p:cNvPr id="115715" name="Rectangle 3"/>
          <p:cNvSpPr>
            <a:spLocks noGrp="1" noChangeArrowheads="1"/>
          </p:cNvSpPr>
          <p:nvPr>
            <p:ph type="body" idx="1"/>
          </p:nvPr>
        </p:nvSpPr>
        <p:spPr/>
        <p:txBody>
          <a:bodyPr/>
          <a:lstStyle/>
          <a:p>
            <a:pPr>
              <a:lnSpc>
                <a:spcPct val="90000"/>
              </a:lnSpc>
            </a:pPr>
            <a:r>
              <a:rPr lang="en-GB" altLang="id-ID" sz="2400"/>
              <a:t>Pengguna benar-benar tidak mengetahui tentang keberadaan proxy ini, dan apapun konfigurasi pada sisi pengguna, selama proxy server ini berada pada jalur jaringan yang pasti dilalui oleh pengguna untuk menuju ke internet, maka pengguna pasti dengan sendirinya akan “menggunakan”  proxy/cache ini.</a:t>
            </a:r>
            <a:r>
              <a:rPr lang="en-US" altLang="id-ID" sz="2400"/>
              <a:t> </a:t>
            </a:r>
          </a:p>
          <a:p>
            <a:pPr>
              <a:lnSpc>
                <a:spcPct val="90000"/>
              </a:lnSpc>
            </a:pPr>
            <a:r>
              <a:rPr lang="en-GB" altLang="id-ID" sz="2400"/>
              <a:t>Cara membuat transparent proxy adalah dengan membelokkan arah (redirecting) dari paket-paket untuk suatu aplikasi tertentu, dengan menggunakan satu atau lebih aturan pada firewall/router. </a:t>
            </a:r>
          </a:p>
          <a:p>
            <a:pPr>
              <a:lnSpc>
                <a:spcPct val="90000"/>
              </a:lnSpc>
            </a:pPr>
            <a:r>
              <a:rPr lang="en-GB" altLang="id-ID" sz="2400"/>
              <a:t>Prinsipnya setiap aplikasi berbasis TCP akan menggunakan salah satu port yang tersedia, dan firewall membelokkan paket yang menuju ke port layanan tertentu, ke arah port dari proxy yang bersesuaian</a:t>
            </a:r>
            <a:r>
              <a:rPr lang="en-US" altLang="id-ID" sz="2400"/>
              <a:t> </a:t>
            </a:r>
          </a:p>
        </p:txBody>
      </p:sp>
    </p:spTree>
    <p:extLst>
      <p:ext uri="{BB962C8B-B14F-4D97-AF65-F5344CB8AC3E}">
        <p14:creationId xmlns:p14="http://schemas.microsoft.com/office/powerpoint/2010/main" val="378706098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id-ID" sz="4000"/>
              <a:t>Cara Kerja Transparent Proxy …</a:t>
            </a:r>
          </a:p>
        </p:txBody>
      </p:sp>
      <p:sp>
        <p:nvSpPr>
          <p:cNvPr id="116739" name="Rectangle 3"/>
          <p:cNvSpPr>
            <a:spLocks noGrp="1" noChangeArrowheads="1"/>
          </p:cNvSpPr>
          <p:nvPr>
            <p:ph type="body" idx="1"/>
          </p:nvPr>
        </p:nvSpPr>
        <p:spPr/>
        <p:txBody>
          <a:bodyPr/>
          <a:lstStyle/>
          <a:p>
            <a:pPr>
              <a:lnSpc>
                <a:spcPct val="90000"/>
              </a:lnSpc>
            </a:pPr>
            <a:r>
              <a:rPr lang="en-GB" altLang="id-ID" sz="2400"/>
              <a:t>Sebagai Contoh : Pada saat klient membuka hubungan HTTP (port 80) dengan suatu web server, firewall pada router yang menerima segera mengenali bahwa ada paket data yang berasal dari klien dengan nomor port 80. </a:t>
            </a:r>
          </a:p>
          <a:p>
            <a:pPr>
              <a:lnSpc>
                <a:spcPct val="90000"/>
              </a:lnSpc>
            </a:pPr>
            <a:r>
              <a:rPr lang="en-GB" altLang="id-ID" sz="2400"/>
              <a:t>Misal kita juga mempunyai satu HTTP proxy server yang berjalan pada port 3130. </a:t>
            </a:r>
          </a:p>
          <a:p>
            <a:pPr>
              <a:lnSpc>
                <a:spcPct val="90000"/>
              </a:lnSpc>
            </a:pPr>
            <a:r>
              <a:rPr lang="en-GB" altLang="id-ID" sz="2400"/>
              <a:t>Pada Firewall router kita buat satu aturan yang menyatakan bahwa setiap paket yang datang dari jaringan lokal menuju ke port 80 harus dibelokkan ke arah alamat HTTP proxy server port 3130. Akibatnya, semua permintaan web dari pengguna akan masuk dan diwakili oleh HTTP proxy server diatas.</a:t>
            </a:r>
            <a:r>
              <a:rPr lang="en-US" altLang="id-ID" sz="2400"/>
              <a:t> </a:t>
            </a:r>
          </a:p>
        </p:txBody>
      </p:sp>
    </p:spTree>
    <p:extLst>
      <p:ext uri="{BB962C8B-B14F-4D97-AF65-F5344CB8AC3E}">
        <p14:creationId xmlns:p14="http://schemas.microsoft.com/office/powerpoint/2010/main" val="300717862"/>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id-ID" sz="4000"/>
              <a:t>Cara Kerja Transparent Proxy …</a:t>
            </a:r>
          </a:p>
        </p:txBody>
      </p:sp>
      <p:graphicFrame>
        <p:nvGraphicFramePr>
          <p:cNvPr id="117763" name="Object 3"/>
          <p:cNvGraphicFramePr>
            <a:graphicFrameLocks noGrp="1" noChangeAspect="1"/>
          </p:cNvGraphicFramePr>
          <p:nvPr>
            <p:ph idx="1"/>
          </p:nvPr>
        </p:nvGraphicFramePr>
        <p:xfrm>
          <a:off x="457200" y="1676400"/>
          <a:ext cx="8229600" cy="3265488"/>
        </p:xfrm>
        <a:graphic>
          <a:graphicData uri="http://schemas.openxmlformats.org/presentationml/2006/ole">
            <mc:AlternateContent xmlns:mc="http://schemas.openxmlformats.org/markup-compatibility/2006">
              <mc:Choice xmlns:v="urn:schemas-microsoft-com:vml" Requires="v">
                <p:oleObj spid="_x0000_s3076" name="Bitmap Image" r:id="rId3" imgW="7516274" imgH="3010320" progId="Paint.Picture">
                  <p:embed/>
                </p:oleObj>
              </mc:Choice>
              <mc:Fallback>
                <p:oleObj name="Bitmap Image" r:id="rId3" imgW="7516274" imgH="3010320"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676400"/>
                        <a:ext cx="8229600" cy="3265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7764" name="Rectangle 4"/>
          <p:cNvSpPr>
            <a:spLocks noChangeArrowheads="1"/>
          </p:cNvSpPr>
          <p:nvPr/>
        </p:nvSpPr>
        <p:spPr bwMode="auto">
          <a:xfrm>
            <a:off x="533400" y="5486400"/>
            <a:ext cx="8153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400">
                <a:effectLst>
                  <a:outerShdw blurRad="38100" dist="38100" dir="2700000" algn="tl">
                    <a:srgbClr val="000000"/>
                  </a:outerShdw>
                </a:effectLst>
              </a:rPr>
              <a:t>/sbin/iptables -t nat -A PREROUTING -i eth+ -p tcp --dport 80 </a:t>
            </a:r>
          </a:p>
          <a:p>
            <a:r>
              <a:rPr lang="en-US" altLang="id-ID" sz="2400">
                <a:effectLst>
                  <a:outerShdw blurRad="38100" dist="38100" dir="2700000" algn="tl">
                    <a:srgbClr val="000000"/>
                  </a:outerShdw>
                </a:effectLst>
              </a:rPr>
              <a:t>  -j REDIRECT --to-port 8080</a:t>
            </a:r>
          </a:p>
        </p:txBody>
      </p:sp>
    </p:spTree>
    <p:extLst>
      <p:ext uri="{BB962C8B-B14F-4D97-AF65-F5344CB8AC3E}">
        <p14:creationId xmlns:p14="http://schemas.microsoft.com/office/powerpoint/2010/main" val="2939953836"/>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idx="4294967295"/>
          </p:nvPr>
        </p:nvSpPr>
        <p:spPr>
          <a:xfrm>
            <a:off x="914400" y="274638"/>
            <a:ext cx="8229600" cy="1143000"/>
          </a:xfrm>
        </p:spPr>
        <p:txBody>
          <a:bodyPr bIns="91440" anchor="b"/>
          <a:lstStyle/>
          <a:p>
            <a:r>
              <a:rPr lang="en-US" altLang="id-ID"/>
              <a:t>Management User’s Authentication</a:t>
            </a:r>
          </a:p>
        </p:txBody>
      </p:sp>
      <p:sp>
        <p:nvSpPr>
          <p:cNvPr id="93187" name="Content Placeholder 2"/>
          <p:cNvSpPr>
            <a:spLocks noGrp="1"/>
          </p:cNvSpPr>
          <p:nvPr>
            <p:ph sz="quarter" idx="4294967295"/>
          </p:nvPr>
        </p:nvSpPr>
        <p:spPr/>
        <p:txBody>
          <a:bodyPr/>
          <a:lstStyle/>
          <a:p>
            <a:pPr marL="273050" indent="-273050">
              <a:buFont typeface="Wingdings" panose="05000000000000000000" pitchFamily="2" charset="2"/>
              <a:buNone/>
            </a:pPr>
            <a:r>
              <a:rPr lang="en-US" altLang="id-ID" sz="3000"/>
              <a:t>Konsep</a:t>
            </a:r>
          </a:p>
          <a:p>
            <a:pPr marL="273050" indent="-273050"/>
            <a:r>
              <a:rPr lang="en-US" altLang="id-ID" sz="3000"/>
              <a:t>Membatasi akses internet menggunakan username dan password setiap kali ingin mengakses internet,</a:t>
            </a:r>
          </a:p>
          <a:p>
            <a:pPr marL="273050" indent="-273050"/>
            <a:r>
              <a:rPr lang="en-US" altLang="id-ID" sz="3000"/>
              <a:t>Jika username dan password yang dimasukkan benar, maka client tersebut bisa mengakses internet,</a:t>
            </a:r>
          </a:p>
          <a:p>
            <a:pPr marL="273050" indent="-273050"/>
            <a:r>
              <a:rPr lang="en-US" altLang="id-ID" sz="3000"/>
              <a:t>Jika username dan password yang dimasukkan salah, maka client tersebut tidak bisa mengakses internet.</a:t>
            </a:r>
          </a:p>
        </p:txBody>
      </p:sp>
    </p:spTree>
    <p:extLst>
      <p:ext uri="{BB962C8B-B14F-4D97-AF65-F5344CB8AC3E}">
        <p14:creationId xmlns:p14="http://schemas.microsoft.com/office/powerpoint/2010/main" val="4266692087"/>
      </p:ext>
    </p:extLst>
  </p:cSld>
  <p:clrMapOvr>
    <a:masterClrMapping/>
  </p:clrMapOvr>
  <p:transition spd="slow">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idx="4294967295"/>
          </p:nvPr>
        </p:nvSpPr>
        <p:spPr>
          <a:xfrm>
            <a:off x="914400" y="274638"/>
            <a:ext cx="8229600" cy="1143000"/>
          </a:xfrm>
        </p:spPr>
        <p:txBody>
          <a:bodyPr bIns="91440" anchor="b"/>
          <a:lstStyle/>
          <a:p>
            <a:r>
              <a:rPr lang="en-US" altLang="id-ID"/>
              <a:t>Management Waktu Akses Internet</a:t>
            </a:r>
          </a:p>
        </p:txBody>
      </p:sp>
      <p:sp>
        <p:nvSpPr>
          <p:cNvPr id="94211" name="Content Placeholder 2"/>
          <p:cNvSpPr>
            <a:spLocks noGrp="1"/>
          </p:cNvSpPr>
          <p:nvPr>
            <p:ph sz="quarter" idx="4294967295"/>
          </p:nvPr>
        </p:nvSpPr>
        <p:spPr/>
        <p:txBody>
          <a:bodyPr/>
          <a:lstStyle/>
          <a:p>
            <a:pPr marL="273050" indent="-273050"/>
            <a:r>
              <a:rPr lang="en-US" altLang="id-ID" sz="3000"/>
              <a:t>Akses internet hanya bisa dilakukan pada waktu-waktu tertentu</a:t>
            </a:r>
          </a:p>
          <a:p>
            <a:pPr marL="273050" indent="-273050"/>
            <a:r>
              <a:rPr lang="id-ID" altLang="id-ID" sz="3000"/>
              <a:t>Waktu akses internet berdasarkan hari-hari dan jam-jam tertentu</a:t>
            </a:r>
          </a:p>
          <a:p>
            <a:pPr marL="273050" indent="-273050"/>
            <a:r>
              <a:rPr lang="id-ID" altLang="id-ID" sz="3000"/>
              <a:t>Keuntungan: mengoptimalkan penggunaan bandwidth</a:t>
            </a:r>
            <a:endParaRPr lang="en-US" altLang="id-ID" sz="3000"/>
          </a:p>
        </p:txBody>
      </p:sp>
    </p:spTree>
    <p:extLst>
      <p:ext uri="{BB962C8B-B14F-4D97-AF65-F5344CB8AC3E}">
        <p14:creationId xmlns:p14="http://schemas.microsoft.com/office/powerpoint/2010/main" val="981405991"/>
      </p:ext>
    </p:extLst>
  </p:cSld>
  <p:clrMapOvr>
    <a:masterClrMapping/>
  </p:clrMapOvr>
  <p:transition spd="slow">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idx="4294967295"/>
          </p:nvPr>
        </p:nvSpPr>
        <p:spPr/>
        <p:txBody>
          <a:bodyPr bIns="91440" anchor="b"/>
          <a:lstStyle/>
          <a:p>
            <a:r>
              <a:rPr lang="en-US" altLang="id-ID"/>
              <a:t>Management Bandwidth</a:t>
            </a:r>
          </a:p>
        </p:txBody>
      </p:sp>
      <p:sp>
        <p:nvSpPr>
          <p:cNvPr id="95235" name="Content Placeholder 2"/>
          <p:cNvSpPr>
            <a:spLocks noGrp="1"/>
          </p:cNvSpPr>
          <p:nvPr>
            <p:ph sz="quarter" idx="4294967295"/>
          </p:nvPr>
        </p:nvSpPr>
        <p:spPr/>
        <p:txBody>
          <a:bodyPr/>
          <a:lstStyle/>
          <a:p>
            <a:pPr marL="273050" indent="-273050"/>
            <a:r>
              <a:rPr lang="en-US" altLang="id-ID" sz="3000" i="1"/>
              <a:t>Bandwith </a:t>
            </a:r>
            <a:r>
              <a:rPr lang="en-US" altLang="id-ID" sz="3000"/>
              <a:t>adalah kecepatan transmisi dalam sistem komunikasi data, dihitung dalam satuan bit / detik (bps - bit per second).</a:t>
            </a:r>
            <a:endParaRPr lang="id-ID" altLang="id-ID" sz="3000"/>
          </a:p>
          <a:p>
            <a:pPr marL="273050" indent="-273050"/>
            <a:r>
              <a:rPr lang="id-ID" altLang="id-ID" sz="3000"/>
              <a:t>Management bandwidth pada proxy dapat dilakukan pada penggunaan bandwidth pada network atau masing-masing client.</a:t>
            </a:r>
          </a:p>
          <a:p>
            <a:pPr marL="273050" indent="-273050"/>
            <a:r>
              <a:rPr lang="id-ID" altLang="id-ID" sz="3000"/>
              <a:t>Management bandwidth yang baik akan mengoptimalkan client untuk akses ke jaringan internet</a:t>
            </a:r>
          </a:p>
        </p:txBody>
      </p:sp>
    </p:spTree>
    <p:extLst>
      <p:ext uri="{BB962C8B-B14F-4D97-AF65-F5344CB8AC3E}">
        <p14:creationId xmlns:p14="http://schemas.microsoft.com/office/powerpoint/2010/main" val="4245096017"/>
      </p:ext>
    </p:extLst>
  </p:cSld>
  <p:clrMapOvr>
    <a:masterClrMapping/>
  </p:clrMapOvr>
  <p:transition spd="slow">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idx="4294967295"/>
          </p:nvPr>
        </p:nvSpPr>
        <p:spPr/>
        <p:txBody>
          <a:bodyPr bIns="91440" anchor="b"/>
          <a:lstStyle/>
          <a:p>
            <a:r>
              <a:rPr lang="en-US" altLang="id-ID"/>
              <a:t>Squid Proxy-Server</a:t>
            </a:r>
          </a:p>
        </p:txBody>
      </p:sp>
      <p:sp>
        <p:nvSpPr>
          <p:cNvPr id="96259" name="Content Placeholder 2"/>
          <p:cNvSpPr>
            <a:spLocks noGrp="1"/>
          </p:cNvSpPr>
          <p:nvPr>
            <p:ph sz="quarter" idx="4294967295"/>
          </p:nvPr>
        </p:nvSpPr>
        <p:spPr/>
        <p:txBody>
          <a:bodyPr/>
          <a:lstStyle/>
          <a:p>
            <a:pPr marL="273050" indent="-273050"/>
            <a:r>
              <a:rPr lang="en-US" altLang="id-ID" sz="3000"/>
              <a:t>Squid merupakan software proxy yang sekarang ini banyak digunakan</a:t>
            </a:r>
          </a:p>
          <a:p>
            <a:pPr marL="273050" indent="-273050"/>
            <a:r>
              <a:rPr lang="en-US" altLang="id-ID" sz="3000"/>
              <a:t>Squid sudah termasuk di dalam distro Debian DNU/Linux</a:t>
            </a:r>
          </a:p>
          <a:p>
            <a:pPr marL="273050" indent="-273050"/>
            <a:r>
              <a:rPr lang="en-US" altLang="id-ID" sz="3000"/>
              <a:t>Instalasi pada Debian digunakan perintah berikut:</a:t>
            </a:r>
          </a:p>
          <a:p>
            <a:pPr marL="547688" lvl="1" indent="-228600"/>
            <a:r>
              <a:rPr lang="en-US" altLang="id-ID"/>
              <a:t>$ apt-get install squid</a:t>
            </a:r>
          </a:p>
          <a:p>
            <a:pPr marL="273050" indent="-273050"/>
            <a:endParaRPr lang="en-US" altLang="id-ID" sz="3000"/>
          </a:p>
        </p:txBody>
      </p:sp>
    </p:spTree>
    <p:extLst>
      <p:ext uri="{BB962C8B-B14F-4D97-AF65-F5344CB8AC3E}">
        <p14:creationId xmlns:p14="http://schemas.microsoft.com/office/powerpoint/2010/main" val="347120309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spTree>
    <p:extLst>
      <p:ext uri="{BB962C8B-B14F-4D97-AF65-F5344CB8AC3E}">
        <p14:creationId xmlns:p14="http://schemas.microsoft.com/office/powerpoint/2010/main" val="2668935597"/>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p:txBody>
          <a:bodyPr/>
          <a:lstStyle/>
          <a:p>
            <a:r>
              <a:rPr lang="en-US" altLang="id-ID" sz="4800"/>
              <a:t>Installasi dan Konfigurasi</a:t>
            </a:r>
            <a:br>
              <a:rPr lang="en-US" altLang="id-ID" sz="4800"/>
            </a:br>
            <a:r>
              <a:rPr lang="en-US" altLang="id-ID" sz="4800"/>
              <a:t>Squid Proxy Server</a:t>
            </a:r>
          </a:p>
        </p:txBody>
      </p:sp>
      <p:sp>
        <p:nvSpPr>
          <p:cNvPr id="80899" name="Rectangle 3"/>
          <p:cNvSpPr>
            <a:spLocks noGrp="1" noChangeArrowheads="1"/>
          </p:cNvSpPr>
          <p:nvPr>
            <p:ph type="subTitle" idx="1"/>
          </p:nvPr>
        </p:nvSpPr>
        <p:spPr/>
        <p:txBody>
          <a:bodyPr/>
          <a:lstStyle/>
          <a:p>
            <a:endParaRPr lang="id-ID" altLang="id-ID"/>
          </a:p>
        </p:txBody>
      </p:sp>
    </p:spTree>
    <p:extLst>
      <p:ext uri="{BB962C8B-B14F-4D97-AF65-F5344CB8AC3E}">
        <p14:creationId xmlns:p14="http://schemas.microsoft.com/office/powerpoint/2010/main" val="264970115"/>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id-ID"/>
              <a:t>Installasi Squid Proxy</a:t>
            </a:r>
          </a:p>
        </p:txBody>
      </p:sp>
      <p:sp>
        <p:nvSpPr>
          <p:cNvPr id="30723" name="Rectangle 3"/>
          <p:cNvSpPr>
            <a:spLocks noGrp="1" noChangeArrowheads="1"/>
          </p:cNvSpPr>
          <p:nvPr>
            <p:ph type="body" idx="1"/>
          </p:nvPr>
        </p:nvSpPr>
        <p:spPr/>
        <p:txBody>
          <a:bodyPr/>
          <a:lstStyle/>
          <a:p>
            <a:pPr>
              <a:lnSpc>
                <a:spcPct val="96000"/>
              </a:lnSpc>
            </a:pPr>
            <a:r>
              <a:rPr lang="en-GB" altLang="id-ID"/>
              <a:t>Apt-get install squid</a:t>
            </a:r>
            <a:endParaRPr lang="en-US" altLang="id-ID"/>
          </a:p>
        </p:txBody>
      </p:sp>
    </p:spTree>
    <p:extLst>
      <p:ext uri="{BB962C8B-B14F-4D97-AF65-F5344CB8AC3E}">
        <p14:creationId xmlns:p14="http://schemas.microsoft.com/office/powerpoint/2010/main" val="3633769439"/>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Konfigurasi Dasar</a:t>
            </a:r>
          </a:p>
        </p:txBody>
      </p:sp>
      <p:sp>
        <p:nvSpPr>
          <p:cNvPr id="34819" name="Rectangle 3"/>
          <p:cNvSpPr>
            <a:spLocks noGrp="1" noChangeArrowheads="1"/>
          </p:cNvSpPr>
          <p:nvPr>
            <p:ph type="body" idx="1"/>
          </p:nvPr>
        </p:nvSpPr>
        <p:spPr>
          <a:xfrm>
            <a:off x="457200" y="1600200"/>
            <a:ext cx="8229600" cy="4556125"/>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Edit file : /etc/squid/squid.conf</a:t>
            </a:r>
          </a:p>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Konfigurasi Dasar</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http_port</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Cache_peer</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b="1"/>
              <a:t>cache_dir</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cache_access_log</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cache_log</a:t>
            </a:r>
          </a:p>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Konfigurasi Tambahan</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DNS Setting</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Access List</a:t>
            </a:r>
          </a:p>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Filtering</a:t>
            </a:r>
          </a:p>
        </p:txBody>
      </p:sp>
    </p:spTree>
    <p:extLst>
      <p:ext uri="{BB962C8B-B14F-4D97-AF65-F5344CB8AC3E}">
        <p14:creationId xmlns:p14="http://schemas.microsoft.com/office/powerpoint/2010/main" val="1263983576"/>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id-ID"/>
              <a:t>http_port</a:t>
            </a:r>
          </a:p>
        </p:txBody>
      </p:sp>
      <p:sp>
        <p:nvSpPr>
          <p:cNvPr id="81923" name="Rectangle 3"/>
          <p:cNvSpPr>
            <a:spLocks noGrp="1" noChangeArrowheads="1"/>
          </p:cNvSpPr>
          <p:nvPr>
            <p:ph type="body" idx="1"/>
          </p:nvPr>
        </p:nvSpPr>
        <p:spPr/>
        <p:txBody>
          <a:bodyPr/>
          <a:lstStyle/>
          <a:p>
            <a:r>
              <a:rPr lang="en-GB" altLang="id-ID"/>
              <a:t>http_port </a:t>
            </a:r>
            <a:r>
              <a:rPr lang="en-GB" altLang="id-ID">
                <a:latin typeface="Wingdings" panose="05000000000000000000" pitchFamily="2" charset="2"/>
              </a:rPr>
              <a:t></a:t>
            </a:r>
            <a:r>
              <a:rPr lang="en-GB" altLang="id-ID"/>
              <a:t> menentukan squid akan berjalan di port berapa atau akan berjalan di Ip berapa dan port berapa</a:t>
            </a:r>
          </a:p>
          <a:p>
            <a:pPr lvl="1"/>
            <a:r>
              <a:rPr lang="en-GB" altLang="id-ID"/>
              <a:t>Contoh : </a:t>
            </a:r>
          </a:p>
          <a:p>
            <a:pPr lvl="1"/>
            <a:r>
              <a:rPr lang="en-GB" altLang="id-ID"/>
              <a:t>http_port 10.252.105.21:8080 (jalan di IP 10.252.105.21 di port 8080)</a:t>
            </a:r>
          </a:p>
          <a:p>
            <a:pPr lvl="1"/>
            <a:r>
              <a:rPr lang="en-GB" altLang="id-ID"/>
              <a:t>http_port 8080 (jalan di sembarang IP di port 8080)</a:t>
            </a:r>
          </a:p>
          <a:p>
            <a:pPr lvl="1">
              <a:buFont typeface="Wingdings" panose="05000000000000000000" pitchFamily="2" charset="2"/>
              <a:buNone/>
            </a:pPr>
            <a:endParaRPr lang="en-GB" altLang="id-ID"/>
          </a:p>
          <a:p>
            <a:pPr>
              <a:buFont typeface="Wingdings" panose="05000000000000000000" pitchFamily="2" charset="2"/>
              <a:buNone/>
            </a:pPr>
            <a:endParaRPr lang="en-GB" altLang="id-ID"/>
          </a:p>
          <a:p>
            <a:endParaRPr lang="en-US" altLang="id-ID"/>
          </a:p>
        </p:txBody>
      </p:sp>
    </p:spTree>
    <p:extLst>
      <p:ext uri="{BB962C8B-B14F-4D97-AF65-F5344CB8AC3E}">
        <p14:creationId xmlns:p14="http://schemas.microsoft.com/office/powerpoint/2010/main" val="4044575049"/>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Cache_peer</a:t>
            </a:r>
          </a:p>
        </p:txBody>
      </p:sp>
      <p:sp>
        <p:nvSpPr>
          <p:cNvPr id="36867"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Cache_peer adalah metode squid dalam melakukan hirarki akses, squid memungkinkan dirinya untuk bekerjasama dengan mesin proxy yang lain</a:t>
            </a:r>
          </a:p>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Cache_peer sangat berguna bagi mesin yang tidak punya koneksi langsung ke internet tapi bisa mengakses ke suatu proxy yang konek ke internet (mesin yang punya akses ke internet disebut dengan parent)</a:t>
            </a:r>
          </a:p>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Cache_peer</a:t>
            </a:r>
          </a:p>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cache_peer </a:t>
            </a:r>
            <a:r>
              <a:rPr lang="en-GB" altLang="id-ID" sz="2400" b="1"/>
              <a:t>parent.foo.net   </a:t>
            </a:r>
            <a:r>
              <a:rPr lang="en-GB" altLang="id-ID" sz="2400"/>
              <a:t>parent </a:t>
            </a:r>
            <a:r>
              <a:rPr lang="en-GB" altLang="id-ID" sz="2400" b="1"/>
              <a:t>3128</a:t>
            </a:r>
            <a:r>
              <a:rPr lang="en-GB" altLang="id-ID" sz="2400"/>
              <a:t> 3130</a:t>
            </a:r>
          </a:p>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Parent.foo.net adalah mesin parent yang membuka port pada 3128</a:t>
            </a:r>
          </a:p>
        </p:txBody>
      </p:sp>
    </p:spTree>
    <p:extLst>
      <p:ext uri="{BB962C8B-B14F-4D97-AF65-F5344CB8AC3E}">
        <p14:creationId xmlns:p14="http://schemas.microsoft.com/office/powerpoint/2010/main" val="2387645915"/>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Membuat Cache</a:t>
            </a:r>
          </a:p>
        </p:txBody>
      </p:sp>
      <p:sp>
        <p:nvSpPr>
          <p:cNvPr id="38915" name="Rectangle 3"/>
          <p:cNvSpPr>
            <a:spLocks noGrp="1" noChangeArrowheads="1"/>
          </p:cNvSpPr>
          <p:nvPr>
            <p:ph type="body" idx="1"/>
          </p:nvPr>
        </p:nvSpPr>
        <p:spPr>
          <a:xfrm>
            <a:off x="457200" y="1600200"/>
            <a:ext cx="8229600" cy="4689475"/>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Menggunakan Directory</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Harus dibangun dulu sebelum digunakan</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Ditentukan dalam konfigurasi </a:t>
            </a:r>
            <a:r>
              <a:rPr lang="en-GB" altLang="id-ID" sz="2800" b="1"/>
              <a:t>cache_dir</a:t>
            </a:r>
            <a:r>
              <a:rPr lang="en-GB" altLang="id-ID" sz="2800"/>
              <a:t>:</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Tipe Cache storage file system </a:t>
            </a:r>
            <a:r>
              <a:rPr lang="en-GB" altLang="id-ID" sz="2400">
                <a:latin typeface="Wingdings" panose="05000000000000000000" pitchFamily="2" charset="2"/>
              </a:rPr>
              <a:t></a:t>
            </a:r>
            <a:r>
              <a:rPr lang="en-GB" altLang="id-ID" sz="2400"/>
              <a:t> secara default adalah ufs </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Nama directory </a:t>
            </a:r>
            <a:r>
              <a:rPr lang="en-GB" altLang="id-ID" sz="2400">
                <a:latin typeface="Wingdings" panose="05000000000000000000" pitchFamily="2" charset="2"/>
              </a:rPr>
              <a:t></a:t>
            </a:r>
            <a:r>
              <a:rPr lang="en-GB" altLang="id-ID" sz="2400"/>
              <a:t> harus writable oleh squid</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Ukuran </a:t>
            </a:r>
            <a:r>
              <a:rPr lang="en-GB" altLang="id-ID" sz="2400">
                <a:latin typeface="Wingdings" panose="05000000000000000000" pitchFamily="2" charset="2"/>
              </a:rPr>
              <a:t></a:t>
            </a:r>
            <a:r>
              <a:rPr lang="en-GB" altLang="id-ID" sz="2400"/>
              <a:t> ukuran maks dari Cache ini</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Jumlah subdirektori Level1</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Jumlah subdirektori level 2</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Ukuran Cache tidak bisa dirubah-rubah secara fleksibel tanpa harus membangun, sehingga cache_dir bisa kita berikan lebih dari satu baris</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Contoh cache_dir :</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cache_dir ufs /var/spool/squid 100 16 256</a:t>
            </a:r>
          </a:p>
          <a:p>
            <a:pPr marL="741363" lvl="1" indent="-284163" defTabSz="449263">
              <a:lnSpc>
                <a:spcPct val="8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p:txBody>
      </p:sp>
    </p:spTree>
    <p:extLst>
      <p:ext uri="{BB962C8B-B14F-4D97-AF65-F5344CB8AC3E}">
        <p14:creationId xmlns:p14="http://schemas.microsoft.com/office/powerpoint/2010/main" val="4066892318"/>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Membangun Cache</a:t>
            </a:r>
          </a:p>
        </p:txBody>
      </p:sp>
      <p:sp>
        <p:nvSpPr>
          <p:cNvPr id="40963"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Tentukan dulu cache_dir nya, ukuran  dan lokasinya</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Jalankan squid dengan options –z</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Contoh : /usr/sbin/squid –z </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Proses ini berjalan agak lama karena squid akan membuat direktori yang kosong</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Setiap kali kita akan menambah cache_dir kita harus membangun cache_dir tersebut dulu menggunakan option -z</a:t>
            </a:r>
          </a:p>
        </p:txBody>
      </p:sp>
    </p:spTree>
    <p:extLst>
      <p:ext uri="{BB962C8B-B14F-4D97-AF65-F5344CB8AC3E}">
        <p14:creationId xmlns:p14="http://schemas.microsoft.com/office/powerpoint/2010/main" val="1035814272"/>
      </p:ext>
    </p:extLst>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File system</a:t>
            </a:r>
          </a:p>
        </p:txBody>
      </p:sp>
      <p:sp>
        <p:nvSpPr>
          <p:cNvPr id="43011"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Ufs: file system default untuk cache storage</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Aufs : menggunakan Thread  untuk menghindari blocking I/O</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DISKD: menggunakan process yang berbeda untuk menghindarkan blocking I/O (harus menentukan dan menghidupkan program diskd)</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Jumlah Subdirektori akan menentukan kecepatan akses squid terhadap cache-nya</a:t>
            </a:r>
          </a:p>
        </p:txBody>
      </p:sp>
    </p:spTree>
    <p:extLst>
      <p:ext uri="{BB962C8B-B14F-4D97-AF65-F5344CB8AC3E}">
        <p14:creationId xmlns:p14="http://schemas.microsoft.com/office/powerpoint/2010/main" val="3325926749"/>
      </p:ext>
    </p:extLst>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Logging</a:t>
            </a:r>
          </a:p>
        </p:txBody>
      </p:sp>
      <p:sp>
        <p:nvSpPr>
          <p:cNvPr id="45059"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Sangat diperlukan untuk menganalisa dan memonitor kejadian pada squid</a:t>
            </a:r>
          </a:p>
          <a:p>
            <a:pPr marL="341313" indent="-341313" defTabSz="449263">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cache_access_log : melihat URL akses ke proxy</a:t>
            </a:r>
          </a:p>
          <a:p>
            <a:pPr marL="741363" lvl="1" indent="-284163" defTabSz="449263">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cache_access_log /var/log/squid/access.log</a:t>
            </a:r>
          </a:p>
          <a:p>
            <a:pPr marL="341313" indent="-341313" defTabSz="449263">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cache_log : melihat kejadian pada squid tergantung dari nilai debug_options</a:t>
            </a:r>
          </a:p>
          <a:p>
            <a:pPr marL="741363" lvl="1" indent="-284163" defTabSz="449263">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 cache_log /var/log/squid/cache.log</a:t>
            </a:r>
          </a:p>
          <a:p>
            <a:pPr marL="341313" indent="-341313" defTabSz="449263">
              <a:lnSpc>
                <a:spcPct val="9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Harus dipastikan bahwa file tersebut adalah writable oleh squid</a:t>
            </a:r>
          </a:p>
          <a:p>
            <a:pPr marL="341313" indent="-341313" defTabSz="449263">
              <a:lnSpc>
                <a:spcPct val="90000"/>
              </a:lnSpc>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a:p>
        </p:txBody>
      </p:sp>
    </p:spTree>
    <p:extLst>
      <p:ext uri="{BB962C8B-B14F-4D97-AF65-F5344CB8AC3E}">
        <p14:creationId xmlns:p14="http://schemas.microsoft.com/office/powerpoint/2010/main" val="291538521"/>
      </p:ext>
    </p:extLst>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Option Lain</a:t>
            </a:r>
          </a:p>
        </p:txBody>
      </p:sp>
      <p:sp>
        <p:nvSpPr>
          <p:cNvPr id="47107"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Setting dns menggunakan option dns_nameservers [IP] [IP]</a:t>
            </a:r>
          </a:p>
          <a:p>
            <a:pPr lvl="2"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Contoh: dns_nameservers 10.0.0.1 192.172.0.4</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a:p>
        </p:txBody>
      </p:sp>
    </p:spTree>
    <p:extLst>
      <p:ext uri="{BB962C8B-B14F-4D97-AF65-F5344CB8AC3E}">
        <p14:creationId xmlns:p14="http://schemas.microsoft.com/office/powerpoint/2010/main" val="266835790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idx="4294967295"/>
          </p:nvPr>
        </p:nvSpPr>
        <p:spPr/>
        <p:txBody>
          <a:bodyPr bIns="91440" anchor="b"/>
          <a:lstStyle/>
          <a:p>
            <a:r>
              <a:rPr lang="en-US" altLang="id-ID"/>
              <a:t>KONSEP DASAR</a:t>
            </a:r>
          </a:p>
        </p:txBody>
      </p:sp>
      <p:sp>
        <p:nvSpPr>
          <p:cNvPr id="83971" name="Content Placeholder 2"/>
          <p:cNvSpPr>
            <a:spLocks noGrp="1"/>
          </p:cNvSpPr>
          <p:nvPr>
            <p:ph sz="quarter" idx="4294967295"/>
          </p:nvPr>
        </p:nvSpPr>
        <p:spPr/>
        <p:txBody>
          <a:bodyPr/>
          <a:lstStyle/>
          <a:p>
            <a:pPr marL="273050" indent="-273050"/>
            <a:r>
              <a:rPr lang="en-GB" altLang="id-ID" sz="3000"/>
              <a:t>Proxy merupakan pihak ketiga yang berdiri ditengah-tengah antara kedua pihak yang saling berhubungan dan berfungsi sebagai perantara</a:t>
            </a:r>
          </a:p>
          <a:p>
            <a:pPr marL="273050" indent="-273050"/>
            <a:r>
              <a:rPr lang="en-GB" altLang="id-ID" sz="3000"/>
              <a:t>Secara prinsip pihak pertama dan pihak kedua tidak secara langsung berhubungan, akan tetapi masing-masing berhubungan dengan perantara, yaitu proxy</a:t>
            </a:r>
            <a:endParaRPr lang="en-US" altLang="id-ID" sz="3000"/>
          </a:p>
        </p:txBody>
      </p:sp>
    </p:spTree>
    <p:extLst>
      <p:ext uri="{BB962C8B-B14F-4D97-AF65-F5344CB8AC3E}">
        <p14:creationId xmlns:p14="http://schemas.microsoft.com/office/powerpoint/2010/main" val="2193115261"/>
      </p:ext>
    </p:extLst>
  </p:cSld>
  <p:clrMapOvr>
    <a:masterClrMapping/>
  </p:clrMapOvr>
  <p:transition spd="slow">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17463"/>
            <a:ext cx="8229600" cy="1435101"/>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Access Filtering menggunakan ACL</a:t>
            </a:r>
          </a:p>
        </p:txBody>
      </p:sp>
      <p:sp>
        <p:nvSpPr>
          <p:cNvPr id="49155"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  : access control list</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Format umum :</a:t>
            </a:r>
          </a:p>
          <a:p>
            <a:pPr lvl="2"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 acl aclname acltype string1 ...</a:t>
            </a:r>
          </a:p>
          <a:p>
            <a:pPr lvl="2"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 acl aclname acltype "file" ...</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 bisa menggunakan string yang ada pada file konfigurasi dan juga bisa menggunakan file eksternal</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Aclname adalah nama yang diberikan untuk acl tersebut</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Squid akan membatasi akses berdasarkan nama aclnya</a:t>
            </a:r>
          </a:p>
          <a:p>
            <a:pPr marL="741363" lvl="1" indent="-28416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a:p>
          <a:p>
            <a:pPr lvl="2"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a:p>
        </p:txBody>
      </p:sp>
    </p:spTree>
    <p:extLst>
      <p:ext uri="{BB962C8B-B14F-4D97-AF65-F5344CB8AC3E}">
        <p14:creationId xmlns:p14="http://schemas.microsoft.com/office/powerpoint/2010/main" val="1603655275"/>
      </p:ext>
    </p:extLst>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ACL Type</a:t>
            </a:r>
          </a:p>
        </p:txBody>
      </p:sp>
      <p:sp>
        <p:nvSpPr>
          <p:cNvPr id="51203"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src      ip-address/netmask ... (clients IP address)</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src      addr1-addr2/netmask ... (range of addresses)</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dst      ip-address/netmask ... (URL host's IP address)</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myip     ip-address/netmask ... (local socket IP address)</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srcdomain   .foo.com ...    # reverse lookup, client IP</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dstdomain   .foo.com ...    # Destination server from URL</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srcdom_regex [-i] xxx ...   # regex matching client name</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dstdom_regex [-i] xxx ...   # regex matching server</a:t>
            </a:r>
          </a:p>
          <a:p>
            <a:pPr marL="341313" indent="-341313" defTabSz="449263">
              <a:lnSpc>
                <a:spcPct val="80000"/>
              </a:lnSpc>
              <a:spcBef>
                <a:spcPts val="4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p:txBody>
      </p:sp>
    </p:spTree>
    <p:extLst>
      <p:ext uri="{BB962C8B-B14F-4D97-AF65-F5344CB8AC3E}">
        <p14:creationId xmlns:p14="http://schemas.microsoft.com/office/powerpoint/2010/main" val="686665757"/>
      </p:ext>
    </p:extLst>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ACL Type untuk waktu</a:t>
            </a:r>
          </a:p>
        </p:txBody>
      </p:sp>
      <p:sp>
        <p:nvSpPr>
          <p:cNvPr id="53251" name="Rectangle 3"/>
          <p:cNvSpPr>
            <a:spLocks noGrp="1" noChangeArrowheads="1"/>
          </p:cNvSpPr>
          <p:nvPr>
            <p:ph type="body" idx="1"/>
          </p:nvPr>
        </p:nvSpPr>
        <p:spPr>
          <a:xfrm>
            <a:off x="457200" y="1600200"/>
            <a:ext cx="8229600" cy="4568825"/>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80000"/>
              </a:lnSpc>
              <a:spcBef>
                <a:spcPts val="4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aclname time     [day-abbrevs]  [h1:m1-h2:m2]</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S - Sunday</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M - Monday</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T - Tuesday</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W - Wednesday</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H - Thursday</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F - Friday</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A – Saturday</a:t>
            </a:r>
          </a:p>
          <a:p>
            <a:pPr marL="341313" indent="-341313" defTabSz="449263">
              <a:lnSpc>
                <a:spcPct val="80000"/>
              </a:lnSpc>
              <a:spcBef>
                <a:spcPts val="4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h1:m1 dan h2:m2 adalah jam dan menit, h1:m1 adalah start waktu dan h2:m2 adalah waktu selesai</a:t>
            </a:r>
          </a:p>
          <a:p>
            <a:pPr marL="341313" indent="-34131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Contoh : acl yang melambangkan hari senin sampai jumat jam 9 pagi sampai jam 10 pagi adalah :</a:t>
            </a:r>
          </a:p>
          <a:p>
            <a:pPr marL="741363" lvl="1" indent="-284163" defTabSz="449263">
              <a:lnSpc>
                <a:spcPct val="8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acl waktuku MTWHF 09:00-10:00</a:t>
            </a:r>
          </a:p>
          <a:p>
            <a:pPr marL="341313" indent="-341313" defTabSz="449263">
              <a:lnSpc>
                <a:spcPct val="80000"/>
              </a:lnSpc>
              <a:spcBef>
                <a:spcPts val="43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000"/>
          </a:p>
        </p:txBody>
      </p:sp>
    </p:spTree>
    <p:extLst>
      <p:ext uri="{BB962C8B-B14F-4D97-AF65-F5344CB8AC3E}">
        <p14:creationId xmlns:p14="http://schemas.microsoft.com/office/powerpoint/2010/main" val="726308106"/>
      </p:ext>
    </p:extLst>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ACL Proxy_auth</a:t>
            </a:r>
          </a:p>
        </p:txBody>
      </p:sp>
      <p:sp>
        <p:nvSpPr>
          <p:cNvPr id="55299"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 untuk menggunakan authentikasi, waktu user berusaha mengakses internet</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 aclname proxy_auth username ...</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Sebagai contoh :</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	* acl userku proxy_auth unyil usrok melan</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Untuk menggunakan external authentication  username diganti dengan “REQUIRED”</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	* acl userku proxy_auth REQUIRED</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a:p>
        </p:txBody>
      </p:sp>
    </p:spTree>
    <p:extLst>
      <p:ext uri="{BB962C8B-B14F-4D97-AF65-F5344CB8AC3E}">
        <p14:creationId xmlns:p14="http://schemas.microsoft.com/office/powerpoint/2010/main" val="2375651702"/>
      </p:ext>
    </p:extLst>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Membatasi akses</a:t>
            </a:r>
          </a:p>
        </p:txBody>
      </p:sp>
      <p:sp>
        <p:nvSpPr>
          <p:cNvPr id="57347" name="Rectangle 3"/>
          <p:cNvSpPr>
            <a:spLocks noGrp="1" noChangeArrowheads="1"/>
          </p:cNvSpPr>
          <p:nvPr>
            <p:ph type="body" idx="1"/>
          </p:nvPr>
        </p:nvSpPr>
        <p:spPr>
          <a:xfrm>
            <a:off x="457200" y="1600200"/>
            <a:ext cx="8229600" cy="4657725"/>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Menggunakan </a:t>
            </a:r>
            <a:r>
              <a:rPr lang="en-GB" altLang="id-ID" sz="2800" b="1"/>
              <a:t>http_access</a:t>
            </a:r>
          </a:p>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Format</a:t>
            </a:r>
          </a:p>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 allow | deny ) (!) aclname aclname …</a:t>
            </a:r>
          </a:p>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akan match jika acl acl yang tergabung mempunyai nilai yang memenuhi</a:t>
            </a:r>
          </a:p>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Squid akan menganggap semua akses akan di deny (menggunakan http_access deny all) di baris-baris akhir setelah acl</a:t>
            </a:r>
          </a:p>
          <a:p>
            <a:pPr marL="341313" indent="-341313" defTabSz="449263">
              <a:lnSpc>
                <a:spcPct val="9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Agar kita bisa memperbolehkan user yang sesuai dengan acl mengakses ke proxy, maka tempatkanlah http_access yang berkaitan dengan acl kita di tempat sebelum http_access deny all</a:t>
            </a:r>
          </a:p>
          <a:p>
            <a:pPr marL="341313" indent="-341313" defTabSz="449263">
              <a:lnSpc>
                <a:spcPct val="90000"/>
              </a:lnSpc>
              <a:spcBef>
                <a:spcPts val="588"/>
              </a:spcBef>
              <a:buSzPct val="64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800"/>
          </a:p>
        </p:txBody>
      </p:sp>
    </p:spTree>
    <p:extLst>
      <p:ext uri="{BB962C8B-B14F-4D97-AF65-F5344CB8AC3E}">
        <p14:creationId xmlns:p14="http://schemas.microsoft.com/office/powerpoint/2010/main" val="1067042660"/>
      </p:ext>
    </p:extLst>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Contoh membatasi Akses</a:t>
            </a:r>
          </a:p>
        </p:txBody>
      </p:sp>
      <p:sp>
        <p:nvSpPr>
          <p:cNvPr id="59395"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lab_A src 10.126.10.1/255.255.255.255 </a:t>
            </a:r>
          </a:p>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lab_B src 10.126.11.1/255.255.255.255</a:t>
            </a:r>
          </a:p>
          <a:p>
            <a:pPr marL="741363" lvl="1" indent="-28416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lab_C src 10.126.13.0/255.255.255.0</a:t>
            </a:r>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Di bagian http_access :</a:t>
            </a:r>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allow lab_A</a:t>
            </a:r>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allow lab_B waktuku</a:t>
            </a:r>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deny all (sudah ada)</a:t>
            </a:r>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741363" lvl="1" indent="-284163" defTabSz="449263">
              <a:lnSpc>
                <a:spcPct val="90000"/>
              </a:lnSpc>
              <a:spcBef>
                <a:spcPts val="488"/>
              </a:spcBef>
              <a:buSzPct val="62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Dengan demikian acl yang boleh mengakses adalah Lab_A dan lab_B, lab_C tidak karena tidak disebutkan pada http_access</a:t>
            </a:r>
          </a:p>
        </p:txBody>
      </p:sp>
    </p:spTree>
    <p:extLst>
      <p:ext uri="{BB962C8B-B14F-4D97-AF65-F5344CB8AC3E}">
        <p14:creationId xmlns:p14="http://schemas.microsoft.com/office/powerpoint/2010/main" val="1539293546"/>
      </p:ext>
    </p:extLst>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Web Filtering</a:t>
            </a:r>
          </a:p>
        </p:txBody>
      </p:sp>
      <p:sp>
        <p:nvSpPr>
          <p:cNvPr id="61443"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Menggunakan acl dstdom_regex</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Gunakan options –i untuk menjadikannya CASE-INSENSITIVE (huruf besar huruf kecil sama saja)</a:t>
            </a:r>
          </a:p>
          <a:p>
            <a:pPr marL="341313" indent="-34131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Untuk memfilter website </a:t>
            </a:r>
            <a:r>
              <a:rPr lang="en-GB" altLang="id-ID">
                <a:solidFill>
                  <a:srgbClr val="FFCC00"/>
                </a:solidFill>
              </a:rPr>
              <a:t>www.detik.com</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 web_terlarang url_regex –i </a:t>
            </a:r>
            <a:r>
              <a:rPr lang="en-GB" altLang="id-ID">
                <a:solidFill>
                  <a:srgbClr val="FFCC00"/>
                </a:solidFill>
              </a:rPr>
              <a:t>www.detik.com</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Acl web_terlarang url_regex –i </a:t>
            </a:r>
            <a:r>
              <a:rPr lang="en-GB" altLang="id-ID">
                <a:solidFill>
                  <a:srgbClr val="FFCC00"/>
                </a:solidFill>
              </a:rPr>
              <a:t>www.jerapah.com</a:t>
            </a:r>
          </a:p>
        </p:txBody>
      </p:sp>
    </p:spTree>
    <p:extLst>
      <p:ext uri="{BB962C8B-B14F-4D97-AF65-F5344CB8AC3E}">
        <p14:creationId xmlns:p14="http://schemas.microsoft.com/office/powerpoint/2010/main" val="1177508773"/>
      </p:ext>
    </p:extLst>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Implementasi Web Filtering</a:t>
            </a:r>
          </a:p>
        </p:txBody>
      </p:sp>
      <p:sp>
        <p:nvSpPr>
          <p:cNvPr id="63491"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741363" lvl="1" indent="-28416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web_terlarang dstdom_regex –i </a:t>
            </a:r>
            <a:r>
              <a:rPr lang="en-GB" altLang="id-ID" sz="2400">
                <a:solidFill>
                  <a:srgbClr val="FFCC00"/>
                </a:solidFill>
              </a:rPr>
              <a:t>www.detik.com</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web_terlarang dstdom_regex –i </a:t>
            </a:r>
            <a:r>
              <a:rPr lang="en-GB" altLang="id-ID" sz="2400">
                <a:solidFill>
                  <a:srgbClr val="FFCC00"/>
                </a:solidFill>
                <a:hlinkClick r:id="rId3"/>
              </a:rPr>
              <a:t>www.jerapah.com</a:t>
            </a:r>
            <a:endParaRPr lang="en-GB" altLang="id-ID" sz="2400">
              <a:solidFill>
                <a:srgbClr val="FFCC00"/>
              </a:solidFill>
            </a:endParaRP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acl urlbanner url_regex –i images.slashdot.org/banner</a:t>
            </a:r>
          </a:p>
          <a:p>
            <a:pPr marL="741363" lvl="1" indent="-284163" defTabSz="449263">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deny web_terlarang</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allow LabA LabB</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deny all</a:t>
            </a:r>
          </a:p>
          <a:p>
            <a:pPr marL="741363" lvl="1" indent="-28416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http_access deny urlbanner</a:t>
            </a:r>
          </a:p>
        </p:txBody>
      </p:sp>
    </p:spTree>
    <p:extLst>
      <p:ext uri="{BB962C8B-B14F-4D97-AF65-F5344CB8AC3E}">
        <p14:creationId xmlns:p14="http://schemas.microsoft.com/office/powerpoint/2010/main" val="1264184653"/>
      </p:ext>
    </p:extLst>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Authentikasi</a:t>
            </a:r>
          </a:p>
        </p:txBody>
      </p:sp>
      <p:sp>
        <p:nvSpPr>
          <p:cNvPr id="65539" name="Rectangle 3"/>
          <p:cNvSpPr>
            <a:spLocks noGrp="1" noChangeArrowheads="1"/>
          </p:cNvSpPr>
          <p:nvPr>
            <p:ph type="body" idx="1"/>
          </p:nvPr>
        </p:nvSpPr>
        <p:spPr>
          <a:xfrm>
            <a:off x="457200" y="1600200"/>
            <a:ext cx="8229600" cy="4908550"/>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Menggunakan acl proxy_auth </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Menggunakan option auth_param</a:t>
            </a:r>
          </a:p>
          <a:p>
            <a:pPr marL="741363" lvl="1" indent="-284163" defTabSz="449263">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auth_param skema parameter [setting]</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Skema authentikasi antara lain adalah:</a:t>
            </a:r>
          </a:p>
          <a:p>
            <a:pPr marL="741363" lvl="1" indent="-284163" defTabSz="449263">
              <a:spcBef>
                <a:spcPts val="4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Skema terdapat di /usr/lib/squid, contoh basic schema : </a:t>
            </a:r>
          </a:p>
          <a:p>
            <a:pPr marL="741363" lvl="1" indent="-284163" defTabSz="449263">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auth_param basic children 5</a:t>
            </a:r>
          </a:p>
          <a:p>
            <a:pPr marL="741363" lvl="1" indent="-284163" defTabSz="449263">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auth_param basic realm Squid proxy-caching web server</a:t>
            </a:r>
          </a:p>
          <a:p>
            <a:pPr marL="741363" lvl="1" indent="-284163" defTabSz="449263">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auth_param basic program /usr/lib/squid/ncsa_auth /etc/shadow</a:t>
            </a:r>
          </a:p>
          <a:p>
            <a:pPr marL="341313" indent="-341313" defTabSz="449263">
              <a:spcBef>
                <a:spcPts val="5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800"/>
          </a:p>
          <a:p>
            <a:pPr marL="341313" indent="-341313" defTabSz="449263">
              <a:spcBef>
                <a:spcPts val="588"/>
              </a:spcBef>
              <a:buSzPct val="64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800"/>
          </a:p>
          <a:p>
            <a:pPr marL="341313" indent="-341313" defTabSz="449263">
              <a:spcBef>
                <a:spcPts val="588"/>
              </a:spcBef>
              <a:buSzPct val="64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800"/>
          </a:p>
        </p:txBody>
      </p:sp>
    </p:spTree>
    <p:extLst>
      <p:ext uri="{BB962C8B-B14F-4D97-AF65-F5344CB8AC3E}">
        <p14:creationId xmlns:p14="http://schemas.microsoft.com/office/powerpoint/2010/main" val="2547847379"/>
      </p:ext>
    </p:extLst>
  </p:cSld>
  <p:clrMapOvr>
    <a:masterClrMapping/>
  </p:clrMapOvr>
  <p:transition spd="med"/>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id-ID"/>
              <a:t>Filter dari File</a:t>
            </a:r>
          </a:p>
        </p:txBody>
      </p:sp>
      <p:sp>
        <p:nvSpPr>
          <p:cNvPr id="67587" name="Rectangle 3"/>
          <p:cNvSpPr>
            <a:spLocks noGrp="1" noChangeArrowheads="1"/>
          </p:cNvSpPr>
          <p:nvPr>
            <p:ph type="body" idx="1"/>
          </p:nvPr>
        </p:nvSpPr>
        <p:spPr/>
        <p:txBody>
          <a:bodyPr/>
          <a:lstStyle/>
          <a:p>
            <a:r>
              <a:rPr lang="en-US" altLang="id-ID"/>
              <a:t>acl sex url_regex "/etc/squid/sex"</a:t>
            </a:r>
          </a:p>
          <a:p>
            <a:r>
              <a:rPr lang="en-US" altLang="id-ID"/>
              <a:t>acl notsex url_regex "/etc/squid/notsex"</a:t>
            </a:r>
          </a:p>
          <a:p>
            <a:endParaRPr lang="en-US" altLang="id-ID"/>
          </a:p>
          <a:p>
            <a:r>
              <a:rPr lang="en-US" altLang="id-ID"/>
              <a:t>http_access allow notsex</a:t>
            </a:r>
          </a:p>
          <a:p>
            <a:r>
              <a:rPr lang="en-US" altLang="id-ID"/>
              <a:t>http_access deny sex</a:t>
            </a:r>
          </a:p>
        </p:txBody>
      </p:sp>
    </p:spTree>
    <p:extLst>
      <p:ext uri="{BB962C8B-B14F-4D97-AF65-F5344CB8AC3E}">
        <p14:creationId xmlns:p14="http://schemas.microsoft.com/office/powerpoint/2010/main" val="441653623"/>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idx="4294967295"/>
          </p:nvPr>
        </p:nvSpPr>
        <p:spPr>
          <a:xfrm>
            <a:off x="457200" y="533400"/>
            <a:ext cx="8229600" cy="1066800"/>
          </a:xfrm>
        </p:spPr>
        <p:txBody>
          <a:bodyPr bIns="91440" anchor="b"/>
          <a:lstStyle/>
          <a:p>
            <a:r>
              <a:rPr lang="en-US" altLang="id-ID" dirty="0" err="1"/>
              <a:t>Ilustrasi</a:t>
            </a:r>
            <a:endParaRPr lang="en-US" altLang="id-ID" dirty="0"/>
          </a:p>
        </p:txBody>
      </p:sp>
      <p:pic>
        <p:nvPicPr>
          <p:cNvPr id="84995" name="Picture 2"/>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l="13367" t="17218" r="5907"/>
          <a:stretch>
            <a:fillRect/>
          </a:stretch>
        </p:blipFill>
        <p:spPr>
          <a:xfrm>
            <a:off x="1425575" y="1600200"/>
            <a:ext cx="6292850" cy="4530725"/>
          </a:xfrm>
          <a:solidFill>
            <a:srgbClr val="FFFFFF"/>
          </a:solidFill>
        </p:spPr>
      </p:pic>
    </p:spTree>
    <p:extLst>
      <p:ext uri="{BB962C8B-B14F-4D97-AF65-F5344CB8AC3E}">
        <p14:creationId xmlns:p14="http://schemas.microsoft.com/office/powerpoint/2010/main" val="2681632428"/>
      </p:ext>
    </p:extLst>
  </p:cSld>
  <p:clrMapOvr>
    <a:masterClrMapping/>
  </p:clrMapOvr>
  <p:transition spd="slow">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id-ID"/>
              <a:t>Filter dari File…</a:t>
            </a:r>
          </a:p>
        </p:txBody>
      </p:sp>
      <p:sp>
        <p:nvSpPr>
          <p:cNvPr id="68611" name="Rectangle 3"/>
          <p:cNvSpPr>
            <a:spLocks noGrp="1" noChangeArrowheads="1"/>
          </p:cNvSpPr>
          <p:nvPr>
            <p:ph type="body" idx="1"/>
          </p:nvPr>
        </p:nvSpPr>
        <p:spPr/>
        <p:txBody>
          <a:bodyPr/>
          <a:lstStyle/>
          <a:p>
            <a:r>
              <a:rPr lang="en-US" altLang="id-ID"/>
              <a:t>buatlah file</a:t>
            </a:r>
          </a:p>
          <a:p>
            <a:r>
              <a:rPr lang="en-US" altLang="id-ID"/>
              <a:t>	/etc/squid/sex</a:t>
            </a:r>
          </a:p>
          <a:p>
            <a:r>
              <a:rPr lang="en-US" altLang="id-ID"/>
              <a:t>	/etc/squid/notsex</a:t>
            </a:r>
          </a:p>
          <a:p>
            <a:endParaRPr lang="en-US" altLang="id-ID"/>
          </a:p>
        </p:txBody>
      </p:sp>
      <p:sp>
        <p:nvSpPr>
          <p:cNvPr id="68612" name="Rectangle 4"/>
          <p:cNvSpPr>
            <a:spLocks noChangeArrowheads="1"/>
          </p:cNvSpPr>
          <p:nvPr/>
        </p:nvSpPr>
        <p:spPr bwMode="auto">
          <a:xfrm>
            <a:off x="685800" y="3505200"/>
            <a:ext cx="45720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400">
                <a:effectLst>
                  <a:outerShdw blurRad="38100" dist="38100" dir="2700000" algn="tl">
                    <a:srgbClr val="000000"/>
                  </a:outerShdw>
                </a:effectLst>
              </a:rPr>
              <a:t>contoh isi /etc/squid/notsex:</a:t>
            </a:r>
          </a:p>
          <a:p>
            <a:pPr lvl="1"/>
            <a:r>
              <a:rPr lang="en-US" altLang="id-ID" sz="2400">
                <a:effectLst>
                  <a:outerShdw blurRad="38100" dist="38100" dir="2700000" algn="tl">
                    <a:srgbClr val="000000"/>
                  </a:outerShdw>
                </a:effectLst>
              </a:rPr>
              <a:t>.*.msexchange.*</a:t>
            </a:r>
          </a:p>
          <a:p>
            <a:pPr lvl="1"/>
            <a:r>
              <a:rPr lang="en-US" altLang="id-ID" sz="2400">
                <a:effectLst>
                  <a:outerShdw blurRad="38100" dist="38100" dir="2700000" algn="tl">
                    <a:srgbClr val="000000"/>
                  </a:outerShdw>
                </a:effectLst>
              </a:rPr>
              <a:t>.*.msexcel.*</a:t>
            </a:r>
          </a:p>
          <a:p>
            <a:pPr lvl="1"/>
            <a:r>
              <a:rPr lang="en-US" altLang="id-ID" sz="2400">
                <a:effectLst>
                  <a:outerShdw blurRad="38100" dist="38100" dir="2700000" algn="tl">
                    <a:srgbClr val="000000"/>
                  </a:outerShdw>
                </a:effectLst>
              </a:rPr>
              <a:t>*freetown.* </a:t>
            </a:r>
          </a:p>
          <a:p>
            <a:pPr lvl="1"/>
            <a:r>
              <a:rPr lang="en-US" altLang="id-ID" sz="2400">
                <a:effectLst>
                  <a:outerShdw blurRad="38100" dist="38100" dir="2700000" algn="tl">
                    <a:srgbClr val="000000"/>
                  </a:outerShdw>
                </a:effectLst>
              </a:rPr>
              <a:t>*geek-girls.*</a:t>
            </a:r>
          </a:p>
          <a:p>
            <a:pPr lvl="1"/>
            <a:r>
              <a:rPr lang="en-US" altLang="id-ID" sz="2400">
                <a:effectLst>
                  <a:outerShdw blurRad="38100" dist="38100" dir="2700000" algn="tl">
                    <a:srgbClr val="000000"/>
                  </a:outerShdw>
                </a:effectLst>
              </a:rPr>
              <a:t>*scsext.*</a:t>
            </a:r>
          </a:p>
          <a:p>
            <a:pPr lvl="1"/>
            <a:endParaRPr lang="en-US" altLang="id-ID" sz="2400">
              <a:effectLst>
                <a:outerShdw blurRad="38100" dist="38100" dir="2700000" algn="tl">
                  <a:srgbClr val="000000"/>
                </a:outerShdw>
              </a:effectLst>
            </a:endParaRPr>
          </a:p>
        </p:txBody>
      </p:sp>
      <p:sp>
        <p:nvSpPr>
          <p:cNvPr id="68613" name="Rectangle 5"/>
          <p:cNvSpPr>
            <a:spLocks noChangeArrowheads="1"/>
          </p:cNvSpPr>
          <p:nvPr/>
        </p:nvSpPr>
        <p:spPr bwMode="auto">
          <a:xfrm>
            <a:off x="4724400" y="1219200"/>
            <a:ext cx="4114800" cy="187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id-ID" sz="2400">
                <a:effectLst>
                  <a:outerShdw blurRad="38100" dist="38100" dir="2700000" algn="tl">
                    <a:srgbClr val="000000"/>
                  </a:outerShdw>
                </a:effectLst>
              </a:rPr>
              <a:t>contoh isi /etc/squid/sex:</a:t>
            </a:r>
          </a:p>
          <a:p>
            <a:r>
              <a:rPr lang="en-US" altLang="id-ID" sz="2400">
                <a:effectLst>
                  <a:outerShdw blurRad="38100" dist="38100" dir="2700000" algn="tl">
                    <a:srgbClr val="000000"/>
                  </a:outerShdw>
                </a:effectLst>
              </a:rPr>
              <a:t>www.indonona.com</a:t>
            </a:r>
          </a:p>
          <a:p>
            <a:r>
              <a:rPr lang="en-US" altLang="id-ID" sz="2400">
                <a:effectLst>
                  <a:outerShdw blurRad="38100" dist="38100" dir="2700000" algn="tl">
                    <a:srgbClr val="000000"/>
                  </a:outerShdw>
                </a:effectLst>
              </a:rPr>
              <a:t>www.extrajos.com</a:t>
            </a:r>
          </a:p>
          <a:p>
            <a:r>
              <a:rPr lang="en-US" altLang="id-ID" sz="2400">
                <a:effectLst>
                  <a:outerShdw blurRad="38100" dist="38100" dir="2700000" algn="tl">
                    <a:srgbClr val="000000"/>
                  </a:outerShdw>
                </a:effectLst>
              </a:rPr>
              <a:t>www.bopekindo.com</a:t>
            </a:r>
          </a:p>
          <a:p>
            <a:pPr eaLnBrk="1" hangingPunct="1">
              <a:lnSpc>
                <a:spcPct val="80000"/>
              </a:lnSpc>
              <a:spcBef>
                <a:spcPct val="50000"/>
              </a:spcBef>
              <a:buClr>
                <a:schemeClr val="hlink"/>
              </a:buClr>
              <a:buSzPct val="60000"/>
              <a:buFont typeface="Wingdings" panose="05000000000000000000" pitchFamily="2" charset="2"/>
              <a:buNone/>
            </a:pPr>
            <a:endParaRPr lang="en-US" altLang="id-ID" sz="1600">
              <a:effectLst>
                <a:outerShdw blurRad="38100" dist="38100" dir="2700000" algn="tl">
                  <a:srgbClr val="000000"/>
                </a:outerShdw>
              </a:effectLst>
            </a:endParaRPr>
          </a:p>
        </p:txBody>
      </p:sp>
    </p:spTree>
    <p:extLst>
      <p:ext uri="{BB962C8B-B14F-4D97-AF65-F5344CB8AC3E}">
        <p14:creationId xmlns:p14="http://schemas.microsoft.com/office/powerpoint/2010/main" val="2636425795"/>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idx="4294967295"/>
          </p:nvPr>
        </p:nvSpPr>
        <p:spPr/>
        <p:txBody>
          <a:bodyPr bIns="91440" anchor="b"/>
          <a:lstStyle/>
          <a:p>
            <a:r>
              <a:rPr lang="en-US" altLang="id-ID"/>
              <a:t>Management Bandwidth</a:t>
            </a:r>
          </a:p>
        </p:txBody>
      </p:sp>
      <p:sp>
        <p:nvSpPr>
          <p:cNvPr id="97283" name="Content Placeholder 2"/>
          <p:cNvSpPr>
            <a:spLocks noGrp="1"/>
          </p:cNvSpPr>
          <p:nvPr>
            <p:ph sz="quarter" idx="4294967295"/>
          </p:nvPr>
        </p:nvSpPr>
        <p:spPr>
          <a:xfrm>
            <a:off x="914400" y="1447800"/>
            <a:ext cx="7943850" cy="4572000"/>
          </a:xfrm>
        </p:spPr>
        <p:txBody>
          <a:bodyPr/>
          <a:lstStyle/>
          <a:p>
            <a:pPr marL="273050" indent="-273050">
              <a:buFont typeface="Wingdings" panose="05000000000000000000" pitchFamily="2" charset="2"/>
              <a:buNone/>
            </a:pPr>
            <a:r>
              <a:rPr lang="en-US" altLang="id-ID" sz="3000"/>
              <a:t>Opsi-Opsi yang digunakan adalah</a:t>
            </a:r>
          </a:p>
          <a:p>
            <a:pPr marL="273050" indent="-273050"/>
            <a:r>
              <a:rPr lang="en-US" altLang="id-ID" sz="3000"/>
              <a:t>menentukan jumlah aturan yang dipakai</a:t>
            </a:r>
          </a:p>
          <a:p>
            <a:pPr marL="547688" lvl="1" indent="-228600"/>
            <a:r>
              <a:rPr lang="en-US" altLang="id-ID"/>
              <a:t>delay_pool pool</a:t>
            </a:r>
          </a:p>
          <a:p>
            <a:pPr marL="273050" indent="-273050"/>
            <a:r>
              <a:rPr lang="en-US" altLang="id-ID" sz="3000"/>
              <a:t>Menentukan kelas masing-masing pool</a:t>
            </a:r>
          </a:p>
          <a:p>
            <a:pPr marL="547688" lvl="1" indent="-228600"/>
            <a:r>
              <a:rPr lang="en-US" altLang="id-ID"/>
              <a:t>delay_class pool kelas </a:t>
            </a:r>
          </a:p>
          <a:p>
            <a:pPr marL="273050" indent="-273050"/>
            <a:r>
              <a:rPr lang="en-US" altLang="id-ID" sz="3000"/>
              <a:t>Menentukan parameter masing-masing pool sesuai kelas yang digunakan</a:t>
            </a:r>
          </a:p>
          <a:p>
            <a:pPr marL="547688" lvl="1" indent="-228600"/>
            <a:r>
              <a:rPr lang="en-US" altLang="id-ID"/>
              <a:t>delay_parameters pool parameter	</a:t>
            </a:r>
          </a:p>
          <a:p>
            <a:pPr marL="273050" indent="-273050"/>
            <a:r>
              <a:rPr lang="en-US" altLang="id-ID" sz="3000"/>
              <a:t>Menentukan hak akses  penggunaan bandwidth</a:t>
            </a:r>
          </a:p>
          <a:p>
            <a:pPr marL="547688" lvl="1" indent="-228600"/>
            <a:r>
              <a:rPr lang="en-US" altLang="id-ID"/>
              <a:t>delay_access pool allow | deny [!]nama_acl</a:t>
            </a:r>
          </a:p>
          <a:p>
            <a:pPr marL="273050" indent="-273050"/>
            <a:endParaRPr lang="en-US" altLang="id-ID" sz="3000"/>
          </a:p>
        </p:txBody>
      </p:sp>
    </p:spTree>
    <p:extLst>
      <p:ext uri="{BB962C8B-B14F-4D97-AF65-F5344CB8AC3E}">
        <p14:creationId xmlns:p14="http://schemas.microsoft.com/office/powerpoint/2010/main" val="2259874903"/>
      </p:ext>
    </p:extLst>
  </p:cSld>
  <p:clrMapOvr>
    <a:masterClrMapping/>
  </p:clrMapOvr>
  <p:transition spd="slow">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id-ID"/>
              <a:t>Konfigurasi Transparant Proxy</a:t>
            </a:r>
          </a:p>
        </p:txBody>
      </p:sp>
      <p:sp>
        <p:nvSpPr>
          <p:cNvPr id="82947" name="Rectangle 3"/>
          <p:cNvSpPr>
            <a:spLocks noGrp="1" noChangeArrowheads="1"/>
          </p:cNvSpPr>
          <p:nvPr>
            <p:ph type="body" idx="1"/>
          </p:nvPr>
        </p:nvSpPr>
        <p:spPr/>
        <p:txBody>
          <a:bodyPr/>
          <a:lstStyle/>
          <a:p>
            <a:pPr>
              <a:lnSpc>
                <a:spcPct val="90000"/>
              </a:lnSpc>
            </a:pPr>
            <a:r>
              <a:rPr lang="en-US" altLang="id-ID"/>
              <a:t>/etc/squid/squid.conf</a:t>
            </a:r>
          </a:p>
          <a:p>
            <a:pPr lvl="1">
              <a:lnSpc>
                <a:spcPct val="90000"/>
              </a:lnSpc>
              <a:buFont typeface="Wingdings" panose="05000000000000000000" pitchFamily="2" charset="2"/>
              <a:buNone/>
            </a:pPr>
            <a:r>
              <a:rPr lang="en-US" altLang="id-ID" sz="2000" b="1">
                <a:latin typeface="Courier New" panose="02070309020205020404" pitchFamily="49" charset="0"/>
              </a:rPr>
              <a:t>	</a:t>
            </a:r>
            <a:r>
              <a:rPr lang="en-US" altLang="id-ID" sz="1800" b="1">
                <a:latin typeface="Courier New" panose="02070309020205020404" pitchFamily="49" charset="0"/>
              </a:rPr>
              <a:t>http_port 127.0.0.1:3128 http_port 10.0.0.1:3128 visible_hostname hostname cache_mgr admin@email httpd_accel_host virtual httpd_accel_port 80 httpd_accel_with_proxy on httpd_accel_uses_host_header on acl lan src 10.0.0.0/8 acl localhost src 127.0.0.1 acl all src 0.0.0.0 http_access allow lan http_access allow localhost http_access deny all redirect_program /usr/lib/squid/bannerfilter/redirector.pl</a:t>
            </a:r>
            <a:r>
              <a:rPr lang="en-US" altLang="id-ID" sz="2000" b="1">
                <a:latin typeface="Courier New" panose="02070309020205020404" pitchFamily="49" charset="0"/>
              </a:rPr>
              <a:t> </a:t>
            </a:r>
          </a:p>
          <a:p>
            <a:pPr>
              <a:lnSpc>
                <a:spcPct val="90000"/>
              </a:lnSpc>
            </a:pPr>
            <a:endParaRPr lang="en-US" altLang="id-ID" sz="2400" b="1">
              <a:latin typeface="Courier New" panose="02070309020205020404" pitchFamily="49" charset="0"/>
            </a:endParaRPr>
          </a:p>
          <a:p>
            <a:pPr>
              <a:lnSpc>
                <a:spcPct val="90000"/>
              </a:lnSpc>
            </a:pPr>
            <a:r>
              <a:rPr lang="en-US" altLang="id-ID" sz="2400" b="1">
                <a:latin typeface="Courier New" panose="02070309020205020404" pitchFamily="49" charset="0"/>
              </a:rPr>
              <a:t>Redirect All outgoing</a:t>
            </a:r>
          </a:p>
          <a:p>
            <a:pPr lvl="1">
              <a:lnSpc>
                <a:spcPct val="90000"/>
              </a:lnSpc>
              <a:buFont typeface="Wingdings" panose="05000000000000000000" pitchFamily="2" charset="2"/>
              <a:buNone/>
            </a:pPr>
            <a:r>
              <a:rPr lang="en-US" altLang="id-ID" b="1"/>
              <a:t>	</a:t>
            </a:r>
            <a:r>
              <a:rPr lang="en-US" altLang="id-ID" sz="1800" b="1">
                <a:latin typeface="Courier New" panose="02070309020205020404" pitchFamily="49" charset="0"/>
              </a:rPr>
              <a:t>iptables -t nat -A PREROUTING -i ${LAN_INT} -p tcp --dport 80 \ -j REDIRECT --to-port 3128</a:t>
            </a:r>
            <a:r>
              <a:rPr lang="en-US" altLang="id-ID" sz="1800">
                <a:latin typeface="Courier New" panose="02070309020205020404" pitchFamily="49" charset="0"/>
              </a:rPr>
              <a:t> </a:t>
            </a:r>
          </a:p>
        </p:txBody>
      </p:sp>
    </p:spTree>
    <p:extLst>
      <p:ext uri="{BB962C8B-B14F-4D97-AF65-F5344CB8AC3E}">
        <p14:creationId xmlns:p14="http://schemas.microsoft.com/office/powerpoint/2010/main" val="3860056248"/>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id-ID"/>
              <a:t>Proxy Server Layer Network</a:t>
            </a:r>
          </a:p>
        </p:txBody>
      </p:sp>
      <p:sp>
        <p:nvSpPr>
          <p:cNvPr id="69635" name="Rectangle 3"/>
          <p:cNvSpPr>
            <a:spLocks noGrp="1" noChangeArrowheads="1"/>
          </p:cNvSpPr>
          <p:nvPr>
            <p:ph type="body" idx="1"/>
          </p:nvPr>
        </p:nvSpPr>
        <p:spPr/>
        <p:txBody>
          <a:bodyPr/>
          <a:lstStyle/>
          <a:p>
            <a:pPr>
              <a:lnSpc>
                <a:spcPct val="80000"/>
              </a:lnSpc>
            </a:pPr>
            <a:r>
              <a:rPr lang="nb-NO" altLang="id-ID" sz="1800"/>
              <a:t>Salah satu contoh proxy yang bekerja pada layer jaringan adalah aplikasi firewall yang menjalankan Network Address Translation (NAT). </a:t>
            </a:r>
          </a:p>
          <a:p>
            <a:pPr>
              <a:lnSpc>
                <a:spcPct val="80000"/>
              </a:lnSpc>
            </a:pPr>
            <a:r>
              <a:rPr lang="nb-NO" altLang="id-ID" sz="1800"/>
              <a:t>NAT selalu digunakan pada router atau gateway yang menjalankan aplikasi firewall. NAT digunakan untuk mengubah alamat IP paket TCP/IP, biasanya dari alamat IP jaringan lokal ke alamat IP publik, yang dapat dikenali di internet. </a:t>
            </a:r>
          </a:p>
          <a:p>
            <a:pPr>
              <a:lnSpc>
                <a:spcPct val="80000"/>
              </a:lnSpc>
            </a:pPr>
            <a:r>
              <a:rPr lang="nb-NO" altLang="id-ID" sz="1800"/>
              <a:t>System NAT : </a:t>
            </a:r>
          </a:p>
          <a:p>
            <a:pPr lvl="1">
              <a:lnSpc>
                <a:spcPct val="80000"/>
              </a:lnSpc>
            </a:pPr>
            <a:r>
              <a:rPr lang="nb-NO" altLang="id-ID" sz="1600"/>
              <a:t>Pada suatu jaringan lokal (local Area Network), setiap komputer didalamnya menggunakan alamat IP lokal. </a:t>
            </a:r>
          </a:p>
          <a:p>
            <a:pPr lvl="1">
              <a:lnSpc>
                <a:spcPct val="80000"/>
              </a:lnSpc>
            </a:pPr>
            <a:r>
              <a:rPr lang="nb-NO" altLang="id-ID" sz="1600"/>
              <a:t>Ketika komputer pada LAN mengakses layanan di internet, paket-paket IP yang berasal dari jaringan lokal harus diganti alamat sumbernya dengan satu alamat IP publik yang bisa diterima di internet. </a:t>
            </a:r>
          </a:p>
          <a:p>
            <a:pPr lvl="1">
              <a:lnSpc>
                <a:spcPct val="80000"/>
              </a:lnSpc>
            </a:pPr>
            <a:r>
              <a:rPr lang="nb-NO" altLang="id-ID" sz="1600"/>
              <a:t>Disinilah proses NAT dilakukan oleh aplikasi firewall di Gateway, sehingga suatu server di internet yang menerima permintaan dari jaringan lokal akan mengenali paket datang menggunakan alamat IP gateway, yang biasanya mempunyai satu atau lebih alamat IP publik. </a:t>
            </a:r>
            <a:endParaRPr lang="en-GB" altLang="id-ID" sz="1600"/>
          </a:p>
          <a:p>
            <a:pPr>
              <a:lnSpc>
                <a:spcPct val="80000"/>
              </a:lnSpc>
            </a:pPr>
            <a:r>
              <a:rPr lang="en-GB" altLang="id-ID" sz="1800"/>
              <a:t>Pada proses NAT ini, aplikasi firewall di gateway menyimpan satu daftar atau tabel translasi alamat berikut catatan sesi koneksi TCP/IP dari komputer-komputer lokal yang menggunakannya, sehingga proses pembaliknya bisa dilakukan, yaitu ketika paket jawaban dari internet datang, gateway dapat mengetahui tujuan sebenarnya dari paket ini, melakukan proses pembaliknya (de-NAT) dan kemudian menyampaikan paket tersebut ke komputer lokal tujuan yang sebenarnya.</a:t>
            </a:r>
            <a:r>
              <a:rPr lang="en-US" altLang="id-ID" sz="1800"/>
              <a:t> </a:t>
            </a:r>
          </a:p>
        </p:txBody>
      </p:sp>
    </p:spTree>
    <p:extLst>
      <p:ext uri="{BB962C8B-B14F-4D97-AF65-F5344CB8AC3E}">
        <p14:creationId xmlns:p14="http://schemas.microsoft.com/office/powerpoint/2010/main" val="4286211900"/>
      </p:ext>
    </p:extLst>
  </p:cSld>
  <p:clrMapOvr>
    <a:masterClrMapping/>
  </p:clrMapOvr>
  <p:transition spd="slow">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altLang="id-ID"/>
              <a:t>Proxy Server Level Circuit</a:t>
            </a:r>
          </a:p>
        </p:txBody>
      </p:sp>
      <p:sp>
        <p:nvSpPr>
          <p:cNvPr id="70659" name="Rectangle 3"/>
          <p:cNvSpPr>
            <a:spLocks noGrp="1" noChangeArrowheads="1"/>
          </p:cNvSpPr>
          <p:nvPr>
            <p:ph type="body" idx="1"/>
          </p:nvPr>
        </p:nvSpPr>
        <p:spPr/>
        <p:txBody>
          <a:bodyPr/>
          <a:lstStyle/>
          <a:p>
            <a:pPr>
              <a:lnSpc>
                <a:spcPct val="80000"/>
              </a:lnSpc>
            </a:pPr>
            <a:r>
              <a:rPr lang="en-US" altLang="id-ID" sz="2000"/>
              <a:t>Proxy ini tidak bekerja pada layer aplikasi, akan tetapi bekerja sebagai “sambungan” antara layer aplikasi dan layer transport, melakukan pemantauan terhadap sesi-sesi TCP antara pengguna dan penyedia layanan atau sebaliknya. </a:t>
            </a:r>
          </a:p>
          <a:p>
            <a:pPr>
              <a:lnSpc>
                <a:spcPct val="80000"/>
              </a:lnSpc>
            </a:pPr>
            <a:r>
              <a:rPr lang="en-US" altLang="id-ID" sz="2000"/>
              <a:t>Proxy ini bertindak sebagai perantara, namun juga membangun suatu sirkuit virtual diantara layer aplikasi dan layer transport.</a:t>
            </a:r>
          </a:p>
          <a:p>
            <a:pPr>
              <a:lnSpc>
                <a:spcPct val="80000"/>
              </a:lnSpc>
            </a:pPr>
            <a:r>
              <a:rPr lang="en-US" altLang="id-ID" sz="2000"/>
              <a:t>Dengan proxy level sirkuit, aplikasi klien pada pengguna tidak perlu dikonfigurasi untuk setiap jenis aplikasi. </a:t>
            </a:r>
          </a:p>
          <a:p>
            <a:pPr>
              <a:lnSpc>
                <a:spcPct val="80000"/>
              </a:lnSpc>
            </a:pPr>
            <a:r>
              <a:rPr lang="en-US" altLang="id-ID" sz="2000"/>
              <a:t>Sebagai contoh, dengan menggunakan Microsoft Proxy Server, sekali saja diperlukan untuk menginstall WinSock Proxy pada komputer pengguna, setelah itu aplikasi-apliakasi seperrti Windows Media Player, IRC atau telnet dapat langsung menggunakannya seperti bila terhubung langsung ke internet.</a:t>
            </a:r>
            <a:endParaRPr lang="en-GB" altLang="id-ID" sz="2000"/>
          </a:p>
          <a:p>
            <a:pPr>
              <a:lnSpc>
                <a:spcPct val="80000"/>
              </a:lnSpc>
            </a:pPr>
            <a:r>
              <a:rPr lang="en-GB" altLang="id-ID" sz="2000"/>
              <a:t>Kelemahan dari proxy level sirkuit adalah tidak bisa memeriksa isi dari paket yang dikirimkan atau diterima oleh aplikasi-aplikasi yang menggunakannya.</a:t>
            </a:r>
            <a:r>
              <a:rPr lang="en-US" altLang="id-ID" sz="2000"/>
              <a:t> </a:t>
            </a:r>
          </a:p>
        </p:txBody>
      </p:sp>
    </p:spTree>
    <p:extLst>
      <p:ext uri="{BB962C8B-B14F-4D97-AF65-F5344CB8AC3E}">
        <p14:creationId xmlns:p14="http://schemas.microsoft.com/office/powerpoint/2010/main" val="1374509811"/>
      </p:ext>
    </p:extLst>
  </p:cSld>
  <p:clrMapOvr>
    <a:masterClrMapping/>
  </p:clrMapOvr>
  <p:transition spd="slow">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ctrTitle"/>
          </p:nvPr>
        </p:nvSpPr>
        <p:spPr/>
        <p:txBody>
          <a:bodyPr/>
          <a:lstStyle/>
          <a:p>
            <a:r>
              <a:rPr lang="en-US" altLang="id-ID"/>
              <a:t>Workshop Proxy Server</a:t>
            </a:r>
          </a:p>
        </p:txBody>
      </p:sp>
      <p:sp>
        <p:nvSpPr>
          <p:cNvPr id="79875" name="Rectangle 3"/>
          <p:cNvSpPr>
            <a:spLocks noGrp="1" noChangeArrowheads="1"/>
          </p:cNvSpPr>
          <p:nvPr>
            <p:ph type="subTitle" idx="1"/>
          </p:nvPr>
        </p:nvSpPr>
        <p:spPr/>
        <p:txBody>
          <a:bodyPr/>
          <a:lstStyle/>
          <a:p>
            <a:endParaRPr lang="id-ID" altLang="id-ID"/>
          </a:p>
        </p:txBody>
      </p:sp>
    </p:spTree>
    <p:extLst>
      <p:ext uri="{BB962C8B-B14F-4D97-AF65-F5344CB8AC3E}">
        <p14:creationId xmlns:p14="http://schemas.microsoft.com/office/powerpoint/2010/main" val="1047232989"/>
      </p:ext>
    </p:extLst>
  </p:cSld>
  <p:clrMapOvr>
    <a:masterClrMapping/>
  </p:clrMapOvr>
  <p:transition spd="slow">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tle 1"/>
          <p:cNvSpPr>
            <a:spLocks noGrp="1"/>
          </p:cNvSpPr>
          <p:nvPr>
            <p:ph type="title" idx="4294967295"/>
          </p:nvPr>
        </p:nvSpPr>
        <p:spPr/>
        <p:txBody>
          <a:bodyPr bIns="91440" anchor="b"/>
          <a:lstStyle/>
          <a:p>
            <a:r>
              <a:rPr lang="id-ID" altLang="id-ID" b="0"/>
              <a:t>Studi Kasus</a:t>
            </a:r>
          </a:p>
        </p:txBody>
      </p:sp>
      <p:pic>
        <p:nvPicPr>
          <p:cNvPr id="98307" name="Picture 2"/>
          <p:cNvPicPr>
            <a:picLocks noGrp="1" noChangeAspect="1" noChangeArrowheads="1"/>
          </p:cNvPicPr>
          <p:nvPr>
            <p:ph sz="quarter" idx="4294967295"/>
          </p:nvPr>
        </p:nvPicPr>
        <p:blipFill>
          <a:blip r:embed="rId2">
            <a:extLst>
              <a:ext uri="{28A0092B-C50C-407E-A947-70E740481C1C}">
                <a14:useLocalDpi xmlns:a14="http://schemas.microsoft.com/office/drawing/2010/main" val="0"/>
              </a:ext>
            </a:extLst>
          </a:blip>
          <a:srcRect l="13367" t="17218" r="5907"/>
          <a:stretch>
            <a:fillRect/>
          </a:stretch>
        </p:blipFill>
        <p:spPr>
          <a:xfrm>
            <a:off x="1425575" y="1600200"/>
            <a:ext cx="6292850" cy="4530725"/>
          </a:xfrm>
          <a:solidFill>
            <a:srgbClr val="FFFFFF"/>
          </a:solidFill>
        </p:spPr>
      </p:pic>
    </p:spTree>
    <p:extLst>
      <p:ext uri="{BB962C8B-B14F-4D97-AF65-F5344CB8AC3E}">
        <p14:creationId xmlns:p14="http://schemas.microsoft.com/office/powerpoint/2010/main" val="2320810493"/>
      </p:ext>
    </p:extLst>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Content Placeholder 2"/>
          <p:cNvSpPr>
            <a:spLocks noGrp="1"/>
          </p:cNvSpPr>
          <p:nvPr>
            <p:ph sz="quarter" idx="4294967295"/>
          </p:nvPr>
        </p:nvSpPr>
        <p:spPr>
          <a:xfrm>
            <a:off x="755650" y="260350"/>
            <a:ext cx="7900988" cy="5929313"/>
          </a:xfrm>
        </p:spPr>
        <p:txBody>
          <a:bodyPr/>
          <a:lstStyle/>
          <a:p>
            <a:pPr marL="273050" indent="-273050"/>
            <a:r>
              <a:rPr lang="en-US" altLang="id-ID" sz="2400"/>
              <a:t>Port yang digunakan 8080 yang melewati IP 192.168.0.1</a:t>
            </a:r>
          </a:p>
          <a:p>
            <a:pPr marL="273050" indent="-273050"/>
            <a:r>
              <a:rPr lang="en-US" altLang="id-ID" sz="2400"/>
              <a:t>Cache_peer proxy.eepis-its.edu</a:t>
            </a:r>
          </a:p>
          <a:p>
            <a:pPr marL="273050" indent="-273050"/>
            <a:r>
              <a:rPr lang="en-US" altLang="id-ID" sz="2400"/>
              <a:t>Client1 akses pada hari Senin – Jum’at 24 jam</a:t>
            </a:r>
          </a:p>
          <a:p>
            <a:pPr marL="273050" indent="-273050"/>
            <a:r>
              <a:rPr lang="en-US" altLang="id-ID" sz="2400"/>
              <a:t>Client 2 akses pada jam kerje Senin – Jum’at 08:00-18:00</a:t>
            </a:r>
          </a:p>
          <a:p>
            <a:pPr marL="273050" indent="-273050"/>
            <a:r>
              <a:rPr lang="en-US" altLang="id-ID" sz="2400"/>
              <a:t>Client 3 akses pada hari sabtu dan minggu 24 jam</a:t>
            </a:r>
          </a:p>
          <a:p>
            <a:pPr marL="273050" indent="-273050"/>
            <a:r>
              <a:rPr lang="en-US" altLang="id-ID" sz="2400"/>
              <a:t>User Authentication menggunakan mysql_auth</a:t>
            </a:r>
          </a:p>
          <a:p>
            <a:pPr marL="273050" indent="-273050"/>
            <a:r>
              <a:rPr lang="en-US" altLang="id-ID" sz="2400"/>
              <a:t>Beberapa situs-situs terlarang diblok</a:t>
            </a:r>
          </a:p>
          <a:p>
            <a:pPr marL="273050" indent="-273050"/>
            <a:r>
              <a:rPr lang="en-US" altLang="id-ID" sz="2400"/>
              <a:t>Banwidth overall yang digunakan adalah 256 kbps, per-network 64 kbps, sedangkan per-user 2 kbps jika digunakan untuk mendownload file seperti .exe, .mp3, .avi, .iso, dll, jika tidah maka batasan yang dipakai adalah mengikuti aturan per-network</a:t>
            </a:r>
          </a:p>
        </p:txBody>
      </p:sp>
    </p:spTree>
    <p:extLst>
      <p:ext uri="{BB962C8B-B14F-4D97-AF65-F5344CB8AC3E}">
        <p14:creationId xmlns:p14="http://schemas.microsoft.com/office/powerpoint/2010/main" val="2219252142"/>
      </p:ext>
    </p:extLst>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tle 1"/>
          <p:cNvSpPr>
            <a:spLocks noGrp="1"/>
          </p:cNvSpPr>
          <p:nvPr>
            <p:ph type="title" idx="4294967295"/>
          </p:nvPr>
        </p:nvSpPr>
        <p:spPr/>
        <p:txBody>
          <a:bodyPr bIns="91440" anchor="b"/>
          <a:lstStyle/>
          <a:p>
            <a:r>
              <a:rPr lang="en-US" altLang="id-ID"/>
              <a:t>Konfigurasi Port</a:t>
            </a:r>
          </a:p>
        </p:txBody>
      </p:sp>
      <p:sp>
        <p:nvSpPr>
          <p:cNvPr id="100355" name="Content Placeholder 2"/>
          <p:cNvSpPr>
            <a:spLocks noGrp="1"/>
          </p:cNvSpPr>
          <p:nvPr>
            <p:ph sz="quarter" idx="4294967295"/>
          </p:nvPr>
        </p:nvSpPr>
        <p:spPr/>
        <p:txBody>
          <a:bodyPr/>
          <a:lstStyle/>
          <a:p>
            <a:pPr marL="273050" indent="-273050"/>
            <a:r>
              <a:rPr lang="en-US" altLang="id-ID" sz="2200"/>
              <a:t>Squid berjalan pada IP 192.168.0.1 dan port 8080</a:t>
            </a:r>
          </a:p>
          <a:p>
            <a:pPr marL="547688" lvl="1" indent="-228600"/>
            <a:r>
              <a:rPr lang="en-US" altLang="id-ID" sz="2000"/>
              <a:t>http_port 192.168.0.1:8080</a:t>
            </a:r>
          </a:p>
          <a:p>
            <a:pPr marL="547688" lvl="1" indent="-228600"/>
            <a:r>
              <a:rPr lang="en-US" altLang="id-ID" sz="2000"/>
              <a:t>icp_port 3130</a:t>
            </a:r>
          </a:p>
          <a:p>
            <a:pPr marL="273050" indent="-273050"/>
            <a:r>
              <a:rPr lang="en-US" altLang="id-ID" sz="2200"/>
              <a:t>Cache_peer </a:t>
            </a:r>
          </a:p>
          <a:p>
            <a:pPr marL="547688" lvl="1" indent="-228600"/>
            <a:r>
              <a:rPr lang="en-US" altLang="id-ID" sz="2000"/>
              <a:t>cache_peer proxy.eepis-its.edu parent 3128 3130</a:t>
            </a:r>
          </a:p>
          <a:p>
            <a:pPr marL="273050" indent="-273050"/>
            <a:r>
              <a:rPr lang="en-US" altLang="id-ID" sz="2200"/>
              <a:t>Karena untuk mengakses proxy.eepis-its.edu harus menggunakan authentikasi maka saya perlu menambahkan :</a:t>
            </a:r>
          </a:p>
          <a:p>
            <a:pPr marL="547688" lvl="1" indent="-228600"/>
            <a:r>
              <a:rPr lang="en-US" altLang="id-ID" sz="2000"/>
              <a:t>login=share@student.eepis-its.edu:share</a:t>
            </a:r>
          </a:p>
          <a:p>
            <a:pPr marL="822325" lvl="2"/>
            <a:r>
              <a:rPr lang="en-US" altLang="id-ID" sz="1800"/>
              <a:t>share@student.eepis-its.edu=username</a:t>
            </a:r>
          </a:p>
          <a:p>
            <a:pPr marL="822325" lvl="2"/>
            <a:r>
              <a:rPr lang="en-US" altLang="id-ID" sz="1800"/>
              <a:t>share = password</a:t>
            </a:r>
          </a:p>
        </p:txBody>
      </p:sp>
    </p:spTree>
    <p:extLst>
      <p:ext uri="{BB962C8B-B14F-4D97-AF65-F5344CB8AC3E}">
        <p14:creationId xmlns:p14="http://schemas.microsoft.com/office/powerpoint/2010/main" val="2066164226"/>
      </p:ext>
    </p:extLst>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idx="4294967295"/>
          </p:nvPr>
        </p:nvSpPr>
        <p:spPr/>
        <p:txBody>
          <a:bodyPr bIns="91440" anchor="b"/>
          <a:lstStyle/>
          <a:p>
            <a:r>
              <a:rPr lang="en-US" altLang="id-ID"/>
              <a:t>Membuat Cache</a:t>
            </a:r>
          </a:p>
        </p:txBody>
      </p:sp>
      <p:sp>
        <p:nvSpPr>
          <p:cNvPr id="101379" name="Content Placeholder 2"/>
          <p:cNvSpPr>
            <a:spLocks noGrp="1"/>
          </p:cNvSpPr>
          <p:nvPr>
            <p:ph sz="quarter" idx="4294967295"/>
          </p:nvPr>
        </p:nvSpPr>
        <p:spPr/>
        <p:txBody>
          <a:bodyPr/>
          <a:lstStyle/>
          <a:p>
            <a:pPr marL="273050" indent="-273050"/>
            <a:r>
              <a:rPr lang="en-US" altLang="id-ID" sz="3000"/>
              <a:t>Uncoment pada baris-baris opsi berikut:</a:t>
            </a:r>
          </a:p>
          <a:p>
            <a:pPr marL="547688" lvl="1" indent="-228600"/>
            <a:r>
              <a:rPr lang="en-US" altLang="id-ID"/>
              <a:t>cache_dir ufs /var/spool/squid 1000 16 256</a:t>
            </a:r>
          </a:p>
          <a:p>
            <a:pPr marL="547688" lvl="1" indent="-228600"/>
            <a:r>
              <a:rPr lang="en-US" altLang="id-ID"/>
              <a:t>access_log /var/log/squid/access.log squid</a:t>
            </a:r>
            <a:endParaRPr lang="en-US" altLang="id-ID" sz="3400"/>
          </a:p>
          <a:p>
            <a:pPr marL="547688" lvl="1" indent="-228600"/>
            <a:r>
              <a:rPr lang="en-US" altLang="id-ID"/>
              <a:t>cache_log /var/log/squid/cache.log</a:t>
            </a:r>
            <a:endParaRPr lang="en-US" altLang="id-ID" sz="3400"/>
          </a:p>
          <a:p>
            <a:pPr marL="547688" lvl="1" indent="-228600"/>
            <a:r>
              <a:rPr lang="en-US" altLang="id-ID"/>
              <a:t>cache_store_log /var/log/squid/store.log</a:t>
            </a:r>
            <a:endParaRPr lang="en-US" altLang="id-ID" sz="3400"/>
          </a:p>
          <a:p>
            <a:pPr marL="547688" lvl="1" indent="-228600"/>
            <a:r>
              <a:rPr lang="en-US" altLang="id-ID"/>
              <a:t>pid_filename /var/run/squid.pid</a:t>
            </a:r>
            <a:endParaRPr lang="en-US" altLang="id-ID" sz="3400"/>
          </a:p>
        </p:txBody>
      </p:sp>
    </p:spTree>
    <p:extLst>
      <p:ext uri="{BB962C8B-B14F-4D97-AF65-F5344CB8AC3E}">
        <p14:creationId xmlns:p14="http://schemas.microsoft.com/office/powerpoint/2010/main" val="3532975787"/>
      </p:ext>
    </p:extLst>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1"/>
          <p:cNvSpPr>
            <a:spLocks noGrp="1"/>
          </p:cNvSpPr>
          <p:nvPr>
            <p:ph type="title" idx="4294967295"/>
          </p:nvPr>
        </p:nvSpPr>
        <p:spPr/>
        <p:txBody>
          <a:bodyPr bIns="91440" anchor="b"/>
          <a:lstStyle/>
          <a:p>
            <a:endParaRPr lang="id-ID" altLang="id-ID"/>
          </a:p>
        </p:txBody>
      </p:sp>
      <p:sp>
        <p:nvSpPr>
          <p:cNvPr id="3" name="Content Placeholder 2"/>
          <p:cNvSpPr>
            <a:spLocks noGrp="1"/>
          </p:cNvSpPr>
          <p:nvPr>
            <p:ph sz="quarter" idx="4294967295"/>
          </p:nvPr>
        </p:nvSpPr>
        <p:spPr/>
        <p:txBody>
          <a:bodyPr>
            <a:normAutofit/>
          </a:bodyPr>
          <a:lstStyle/>
          <a:p>
            <a:pPr>
              <a:buClrTx/>
              <a:buSzTx/>
              <a:buFontTx/>
              <a:buChar char="•"/>
            </a:pPr>
            <a:r>
              <a:rPr lang="en-US" altLang="id-ID"/>
              <a:t>Pada gambar di atas client1, client2, client3 disebut sebagai pihak pertama</a:t>
            </a:r>
          </a:p>
          <a:p>
            <a:pPr>
              <a:buClrTx/>
              <a:buSzTx/>
              <a:buFontTx/>
              <a:buChar char="•"/>
            </a:pPr>
            <a:r>
              <a:rPr lang="en-US" altLang="id-ID"/>
              <a:t>Sedangkan yang menjadi pihak kedua adalah jaringan internet</a:t>
            </a:r>
          </a:p>
          <a:p>
            <a:pPr>
              <a:buClrTx/>
              <a:buSzTx/>
              <a:buFontTx/>
              <a:buChar char="•"/>
            </a:pPr>
            <a:r>
              <a:rPr lang="en-US" altLang="id-ID"/>
              <a:t>Sebelum keduanya saling berhubungan, mereka harus melewati proxy server</a:t>
            </a:r>
          </a:p>
          <a:p>
            <a:endParaRPr lang="en-US" altLang="id-ID" sz="3000"/>
          </a:p>
        </p:txBody>
      </p:sp>
    </p:spTree>
    <p:extLst>
      <p:ext uri="{BB962C8B-B14F-4D97-AF65-F5344CB8AC3E}">
        <p14:creationId xmlns:p14="http://schemas.microsoft.com/office/powerpoint/2010/main" val="491355238"/>
      </p:ext>
    </p:extLst>
  </p:cSld>
  <p:clrMapOvr>
    <a:masterClrMapping/>
  </p:clrMapOvr>
  <p:transition spd="slow">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Title 1"/>
          <p:cNvSpPr>
            <a:spLocks noGrp="1"/>
          </p:cNvSpPr>
          <p:nvPr>
            <p:ph type="title" idx="4294967295"/>
          </p:nvPr>
        </p:nvSpPr>
        <p:spPr/>
        <p:txBody>
          <a:bodyPr bIns="91440" anchor="b"/>
          <a:lstStyle/>
          <a:p>
            <a:r>
              <a:rPr lang="en-US" altLang="id-ID"/>
              <a:t>Baris Authentikasi User</a:t>
            </a:r>
          </a:p>
        </p:txBody>
      </p:sp>
      <p:sp>
        <p:nvSpPr>
          <p:cNvPr id="102403" name="Content Placeholder 2"/>
          <p:cNvSpPr>
            <a:spLocks noGrp="1"/>
          </p:cNvSpPr>
          <p:nvPr>
            <p:ph sz="quarter" idx="4294967295"/>
          </p:nvPr>
        </p:nvSpPr>
        <p:spPr/>
        <p:txBody>
          <a:bodyPr/>
          <a:lstStyle/>
          <a:p>
            <a:pPr marL="273050" indent="-273050">
              <a:buFont typeface="Wingdings" panose="05000000000000000000" pitchFamily="2" charset="2"/>
              <a:buNone/>
            </a:pPr>
            <a:r>
              <a:rPr lang="en-US" altLang="id-ID" sz="3000"/>
              <a:t>Masukkan opsi-opsi berikut untuk authentikasi user</a:t>
            </a:r>
          </a:p>
          <a:p>
            <a:pPr marL="273050" indent="-273050"/>
            <a:r>
              <a:rPr lang="en-US" altLang="id-ID" sz="3000"/>
              <a:t>auth_param basic program /usr/bin/mysql_auth</a:t>
            </a:r>
          </a:p>
          <a:p>
            <a:pPr marL="273050" indent="-273050"/>
            <a:r>
              <a:rPr lang="en-US" altLang="id-ID" sz="3000"/>
              <a:t>auth_param basic realm Squid proxy-caching web server</a:t>
            </a:r>
          </a:p>
          <a:p>
            <a:pPr marL="273050" indent="-273050"/>
            <a:r>
              <a:rPr lang="en-US" altLang="id-ID" sz="3000"/>
              <a:t>auth_param basic children 5</a:t>
            </a:r>
          </a:p>
          <a:p>
            <a:pPr marL="273050" indent="-273050"/>
            <a:r>
              <a:rPr lang="en-US" altLang="id-ID" sz="3000"/>
              <a:t>auth_param basic credentialsttl 2 hours</a:t>
            </a:r>
          </a:p>
          <a:p>
            <a:pPr marL="273050" indent="-273050"/>
            <a:r>
              <a:rPr lang="en-US" altLang="id-ID" sz="3000"/>
              <a:t>auth_param basic casesensitive off</a:t>
            </a:r>
          </a:p>
          <a:p>
            <a:pPr marL="273050" indent="-273050"/>
            <a:r>
              <a:rPr lang="en-US" altLang="id-ID" sz="3000"/>
              <a:t>authenticate_ip_ttl 2 hours</a:t>
            </a:r>
          </a:p>
          <a:p>
            <a:pPr marL="273050" indent="-273050"/>
            <a:endParaRPr lang="en-US" altLang="id-ID" sz="3000"/>
          </a:p>
        </p:txBody>
      </p:sp>
    </p:spTree>
    <p:extLst>
      <p:ext uri="{BB962C8B-B14F-4D97-AF65-F5344CB8AC3E}">
        <p14:creationId xmlns:p14="http://schemas.microsoft.com/office/powerpoint/2010/main" val="954397192"/>
      </p:ext>
    </p:extLst>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idx="4294967295"/>
          </p:nvPr>
        </p:nvSpPr>
        <p:spPr/>
        <p:txBody>
          <a:bodyPr bIns="91440" anchor="b"/>
          <a:lstStyle/>
          <a:p>
            <a:r>
              <a:rPr lang="en-US" altLang="id-ID"/>
              <a:t>Konfigurasi ACL</a:t>
            </a:r>
          </a:p>
        </p:txBody>
      </p:sp>
      <p:sp>
        <p:nvSpPr>
          <p:cNvPr id="3" name="Content Placeholder 2"/>
          <p:cNvSpPr>
            <a:spLocks noGrp="1"/>
          </p:cNvSpPr>
          <p:nvPr>
            <p:ph sz="quarter" idx="4294967295"/>
          </p:nvPr>
        </p:nvSpPr>
        <p:spPr>
          <a:xfrm>
            <a:off x="714375" y="1447800"/>
            <a:ext cx="8143875" cy="4572000"/>
          </a:xfrm>
        </p:spPr>
        <p:txBody>
          <a:bodyPr>
            <a:normAutofit/>
          </a:bodyPr>
          <a:lstStyle/>
          <a:p>
            <a:pPr marL="273050" indent="-273050">
              <a:lnSpc>
                <a:spcPct val="90000"/>
              </a:lnSpc>
            </a:pPr>
            <a:r>
              <a:rPr lang="en-US" altLang="id-ID" sz="2000"/>
              <a:t>Authentikasi </a:t>
            </a:r>
          </a:p>
          <a:p>
            <a:pPr marL="547688" lvl="1" indent="-228600">
              <a:lnSpc>
                <a:spcPct val="90000"/>
              </a:lnSpc>
            </a:pPr>
            <a:r>
              <a:rPr lang="en-US" altLang="id-ID" sz="2000"/>
              <a:t>acl butuhpasswd proxy_auth REQUIRED</a:t>
            </a:r>
          </a:p>
          <a:p>
            <a:pPr marL="273050" indent="-273050">
              <a:lnSpc>
                <a:spcPct val="90000"/>
              </a:lnSpc>
            </a:pPr>
            <a:r>
              <a:rPr lang="en-US" altLang="id-ID" sz="2000"/>
              <a:t>Filter situs secara eksternal</a:t>
            </a:r>
          </a:p>
          <a:p>
            <a:pPr marL="547688" lvl="1" indent="-228600">
              <a:lnSpc>
                <a:spcPct val="90000"/>
              </a:lnSpc>
            </a:pPr>
            <a:r>
              <a:rPr lang="en-US" altLang="id-ID" sz="2000"/>
              <a:t>acl domainterlarang dstdomain “/etc/squid/domain-terlarang.txt”</a:t>
            </a:r>
          </a:p>
          <a:p>
            <a:pPr marL="547688" lvl="1" indent="-228600">
              <a:lnSpc>
                <a:spcPct val="90000"/>
              </a:lnSpc>
            </a:pPr>
            <a:r>
              <a:rPr lang="en-US" altLang="id-ID" sz="2000"/>
              <a:t>acl kataterlarang url_regex -i "/etc/squid/kata-terlarang.txt"</a:t>
            </a:r>
            <a:endParaRPr lang="en-US" altLang="id-ID" sz="2400"/>
          </a:p>
          <a:p>
            <a:pPr marL="547688" lvl="1" indent="-228600">
              <a:lnSpc>
                <a:spcPct val="90000"/>
              </a:lnSpc>
            </a:pPr>
            <a:r>
              <a:rPr lang="en-US" altLang="id-ID" sz="2000"/>
              <a:t>acl ipterlarang dst "/etc/squid/ip-terlarang.txt“</a:t>
            </a:r>
            <a:endParaRPr lang="en-US" altLang="id-ID" sz="2400"/>
          </a:p>
          <a:p>
            <a:pPr marL="547688" lvl="1" indent="-228600">
              <a:lnSpc>
                <a:spcPct val="90000"/>
              </a:lnSpc>
            </a:pPr>
            <a:r>
              <a:rPr lang="en-US" altLang="id-ID" sz="2000"/>
              <a:t>acl nonterlarang url_regex -i "/etc/squid/non-terlarang.txt“</a:t>
            </a:r>
          </a:p>
          <a:p>
            <a:pPr marL="273050" indent="-273050">
              <a:lnSpc>
                <a:spcPct val="90000"/>
              </a:lnSpc>
            </a:pPr>
            <a:r>
              <a:rPr lang="en-US" altLang="id-ID" sz="2000"/>
              <a:t>Filter Ip yang boleh akses internet</a:t>
            </a:r>
          </a:p>
          <a:p>
            <a:pPr marL="547688" lvl="1" indent="-228600">
              <a:lnSpc>
                <a:spcPct val="90000"/>
              </a:lnSpc>
            </a:pPr>
            <a:r>
              <a:rPr lang="en-US" altLang="id-ID" sz="2000"/>
              <a:t>acl lan src 192.168.0.2-192.168.0.254/255.255.255.255</a:t>
            </a:r>
          </a:p>
          <a:p>
            <a:pPr marL="547688" lvl="1" indent="-228600">
              <a:lnSpc>
                <a:spcPct val="90000"/>
              </a:lnSpc>
            </a:pPr>
            <a:r>
              <a:rPr lang="en-US" altLang="id-ID" sz="2000"/>
              <a:t>acl client1 src 192.168.0.20/255.255.255.255</a:t>
            </a:r>
          </a:p>
          <a:p>
            <a:pPr marL="547688" lvl="1" indent="-228600">
              <a:lnSpc>
                <a:spcPct val="90000"/>
              </a:lnSpc>
            </a:pPr>
            <a:r>
              <a:rPr lang="en-US" altLang="id-ID" sz="2000"/>
              <a:t>acl client2 src 192.168.0.61/255.255.255.255</a:t>
            </a:r>
          </a:p>
          <a:p>
            <a:pPr marL="547688" lvl="1" indent="-228600">
              <a:lnSpc>
                <a:spcPct val="90000"/>
              </a:lnSpc>
            </a:pPr>
            <a:r>
              <a:rPr lang="en-US" altLang="id-ID" sz="2000"/>
              <a:t>acl client3 src 192.168.0.101/255.255.255.255</a:t>
            </a:r>
          </a:p>
          <a:p>
            <a:pPr marL="273050" indent="-273050">
              <a:lnSpc>
                <a:spcPct val="90000"/>
              </a:lnSpc>
            </a:pPr>
            <a:endParaRPr lang="en-US" altLang="id-ID" sz="2000"/>
          </a:p>
        </p:txBody>
      </p:sp>
    </p:spTree>
    <p:extLst>
      <p:ext uri="{BB962C8B-B14F-4D97-AF65-F5344CB8AC3E}">
        <p14:creationId xmlns:p14="http://schemas.microsoft.com/office/powerpoint/2010/main" val="4146229874"/>
      </p:ext>
    </p:extLst>
  </p:cSld>
  <p:clrMapOvr>
    <a:masterClrMapping/>
  </p:clrMapOvr>
  <p:transition spd="slow">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itle 1"/>
          <p:cNvSpPr>
            <a:spLocks noGrp="1"/>
          </p:cNvSpPr>
          <p:nvPr>
            <p:ph type="title" idx="4294967295"/>
          </p:nvPr>
        </p:nvSpPr>
        <p:spPr/>
        <p:txBody>
          <a:bodyPr bIns="91440" anchor="b"/>
          <a:lstStyle/>
          <a:p>
            <a:r>
              <a:rPr lang="en-US" altLang="id-ID"/>
              <a:t>Konfigurasi Acl ….</a:t>
            </a:r>
          </a:p>
        </p:txBody>
      </p:sp>
      <p:sp>
        <p:nvSpPr>
          <p:cNvPr id="104451" name="Content Placeholder 2"/>
          <p:cNvSpPr>
            <a:spLocks noGrp="1"/>
          </p:cNvSpPr>
          <p:nvPr>
            <p:ph sz="quarter" idx="4294967295"/>
          </p:nvPr>
        </p:nvSpPr>
        <p:spPr/>
        <p:txBody>
          <a:bodyPr/>
          <a:lstStyle/>
          <a:p>
            <a:pPr marL="273050" indent="-273050"/>
            <a:r>
              <a:rPr lang="en-US" altLang="id-ID" sz="3000"/>
              <a:t>Filter file yang di download</a:t>
            </a:r>
          </a:p>
          <a:p>
            <a:pPr marL="547688" lvl="1" indent="-228600"/>
            <a:r>
              <a:rPr lang="en-US" altLang="id-ID" sz="1600"/>
              <a:t>acl download url_regex -i ftp \.exe$ \.mp3$ \.mp4$ \.tar.gz$ \.gz$ \.tar.bz2$ \.rpm$ \.zip$ \.rar$</a:t>
            </a:r>
          </a:p>
          <a:p>
            <a:pPr marL="547688" lvl="1" indent="-228600"/>
            <a:r>
              <a:rPr lang="en-US" altLang="id-ID" sz="1600"/>
              <a:t>acl download url_regex -i \.avi$ \.mpg$ \.mpeg$ \.rm$ \.iso$ \.wav$ \.mov$ \.dat$ \.mpe$ \.mid$</a:t>
            </a:r>
          </a:p>
          <a:p>
            <a:pPr marL="547688" lvl="1" indent="-228600"/>
            <a:r>
              <a:rPr lang="en-US" altLang="id-ID" sz="1600"/>
              <a:t>acl download url_regex -i \.midi$ \.rmi$ \.wma$ \.wmv$ \.ogg$ \.ogm$ \.m1v$ \.mp2$ \.wax$ </a:t>
            </a:r>
          </a:p>
          <a:p>
            <a:pPr marL="547688" lvl="1" indent="-228600"/>
            <a:r>
              <a:rPr lang="en-US" altLang="id-ID" sz="1600"/>
              <a:t>acl download url_regex -i \.m3u$ \.asx$ \.wpl$ \.wmx$ \.dvr-ms$ \.snd$ \.au$ \.aif$ \.asf$ \.m2v$ </a:t>
            </a:r>
          </a:p>
          <a:p>
            <a:pPr marL="547688" lvl="1" indent="-228600"/>
            <a:r>
              <a:rPr lang="en-US" altLang="id-ID" sz="1600"/>
              <a:t>acl download url_regex -i \.m2p$ \.ts$ \.tp$ \.trp$ \.div$ \.divx$ \.mod$ \.vob$ \.aob$ \.dts$ </a:t>
            </a:r>
          </a:p>
          <a:p>
            <a:pPr marL="547688" lvl="1" indent="-228600"/>
            <a:r>
              <a:rPr lang="en-US" altLang="id-ID" sz="1600"/>
              <a:t>acl download url_regex -i \.ac3$ \.cda$ \.vro$ \.deb$</a:t>
            </a:r>
          </a:p>
          <a:p>
            <a:pPr marL="273050" indent="-273050"/>
            <a:r>
              <a:rPr lang="en-US" altLang="id-ID" sz="2800"/>
              <a:t>Filter waktu akses internet</a:t>
            </a:r>
          </a:p>
          <a:p>
            <a:pPr marL="547688" lvl="1" indent="-228600"/>
            <a:r>
              <a:rPr lang="en-US" altLang="id-ID"/>
              <a:t>acl hari time M T W H F </a:t>
            </a:r>
          </a:p>
          <a:p>
            <a:pPr marL="547688" lvl="1" indent="-228600"/>
            <a:r>
              <a:rPr lang="en-US" altLang="id-ID"/>
              <a:t>acl jam_kerja time M T W H F 08:00-18:00</a:t>
            </a:r>
          </a:p>
          <a:p>
            <a:pPr marL="547688" lvl="1" indent="-228600"/>
            <a:r>
              <a:rPr lang="en-US" altLang="id-ID"/>
              <a:t>acl sabtuminggu time A S</a:t>
            </a:r>
          </a:p>
          <a:p>
            <a:pPr marL="273050" indent="-273050"/>
            <a:endParaRPr lang="en-US" altLang="id-ID"/>
          </a:p>
          <a:p>
            <a:pPr marL="273050" indent="-273050"/>
            <a:endParaRPr lang="en-US" altLang="id-ID" sz="3000"/>
          </a:p>
        </p:txBody>
      </p:sp>
    </p:spTree>
    <p:extLst>
      <p:ext uri="{BB962C8B-B14F-4D97-AF65-F5344CB8AC3E}">
        <p14:creationId xmlns:p14="http://schemas.microsoft.com/office/powerpoint/2010/main" val="3600761820"/>
      </p:ext>
    </p:extLst>
  </p:cSld>
  <p:clrMapOvr>
    <a:masterClrMapping/>
  </p:clrMapOvr>
  <p:transition spd="slow">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Title 1"/>
          <p:cNvSpPr>
            <a:spLocks noGrp="1"/>
          </p:cNvSpPr>
          <p:nvPr>
            <p:ph type="title" idx="4294967295"/>
          </p:nvPr>
        </p:nvSpPr>
        <p:spPr/>
        <p:txBody>
          <a:bodyPr bIns="91440" anchor="b"/>
          <a:lstStyle/>
          <a:p>
            <a:r>
              <a:rPr lang="en-US" altLang="id-ID"/>
              <a:t>Konfigurasi http_access </a:t>
            </a:r>
          </a:p>
        </p:txBody>
      </p:sp>
      <p:sp>
        <p:nvSpPr>
          <p:cNvPr id="3" name="Content Placeholder 2"/>
          <p:cNvSpPr>
            <a:spLocks noGrp="1"/>
          </p:cNvSpPr>
          <p:nvPr>
            <p:ph sz="quarter" idx="4294967295"/>
          </p:nvPr>
        </p:nvSpPr>
        <p:spPr/>
        <p:txBody>
          <a:bodyPr>
            <a:normAutofit lnSpcReduction="10000"/>
          </a:bodyPr>
          <a:lstStyle/>
          <a:p>
            <a:pPr marL="273050" indent="-273050">
              <a:lnSpc>
                <a:spcPct val="80000"/>
              </a:lnSpc>
            </a:pPr>
            <a:r>
              <a:rPr lang="en-US" altLang="id-ID" sz="2600"/>
              <a:t>Aturan akses situs-situs terlarang</a:t>
            </a:r>
          </a:p>
          <a:p>
            <a:pPr marL="547688" lvl="1" indent="-228600">
              <a:lnSpc>
                <a:spcPct val="80000"/>
              </a:lnSpc>
            </a:pPr>
            <a:r>
              <a:rPr lang="en-US" altLang="id-ID" sz="2400"/>
              <a:t>http_access deny domainterlarang </a:t>
            </a:r>
          </a:p>
          <a:p>
            <a:pPr marL="547688" lvl="1" indent="-228600">
              <a:lnSpc>
                <a:spcPct val="80000"/>
              </a:lnSpc>
            </a:pPr>
            <a:r>
              <a:rPr lang="en-US" altLang="id-ID" sz="2400"/>
              <a:t>http_access deny kataterlarang </a:t>
            </a:r>
          </a:p>
          <a:p>
            <a:pPr marL="547688" lvl="1" indent="-228600">
              <a:lnSpc>
                <a:spcPct val="80000"/>
              </a:lnSpc>
            </a:pPr>
            <a:r>
              <a:rPr lang="en-US" altLang="id-ID" sz="2400"/>
              <a:t>http_access deny ipterlarang</a:t>
            </a:r>
          </a:p>
          <a:p>
            <a:pPr marL="547688" lvl="1" indent="-228600">
              <a:lnSpc>
                <a:spcPct val="80000"/>
              </a:lnSpc>
            </a:pPr>
            <a:r>
              <a:rPr lang="en-US" altLang="id-ID" sz="2400"/>
              <a:t>http_access allow nonterlarang</a:t>
            </a:r>
          </a:p>
          <a:p>
            <a:pPr marL="273050" indent="-273050">
              <a:lnSpc>
                <a:spcPct val="80000"/>
              </a:lnSpc>
            </a:pPr>
            <a:r>
              <a:rPr lang="en-US" altLang="id-ID" sz="2600"/>
              <a:t>Aturan user yang bisa akses internet</a:t>
            </a:r>
          </a:p>
          <a:p>
            <a:pPr marL="547688" lvl="1" indent="-228600">
              <a:lnSpc>
                <a:spcPct val="80000"/>
              </a:lnSpc>
            </a:pPr>
            <a:r>
              <a:rPr lang="en-US" altLang="id-ID" sz="2400"/>
              <a:t>http_access deny lan</a:t>
            </a:r>
          </a:p>
          <a:p>
            <a:pPr marL="547688" lvl="1" indent="-228600">
              <a:lnSpc>
                <a:spcPct val="80000"/>
              </a:lnSpc>
            </a:pPr>
            <a:r>
              <a:rPr lang="en-US" altLang="id-ID" sz="2400"/>
              <a:t>http_access deny client1 !hari</a:t>
            </a:r>
          </a:p>
          <a:p>
            <a:pPr marL="547688" lvl="1" indent="-228600">
              <a:lnSpc>
                <a:spcPct val="80000"/>
              </a:lnSpc>
            </a:pPr>
            <a:r>
              <a:rPr lang="en-US" altLang="id-ID" sz="2400"/>
              <a:t>http_access deny client2 !jam_kerja</a:t>
            </a:r>
          </a:p>
          <a:p>
            <a:pPr marL="547688" lvl="1" indent="-228600">
              <a:lnSpc>
                <a:spcPct val="80000"/>
              </a:lnSpc>
            </a:pPr>
            <a:r>
              <a:rPr lang="en-US" altLang="id-ID" sz="2400"/>
              <a:t>http_access deny client3 !sabtuminggu</a:t>
            </a:r>
          </a:p>
          <a:p>
            <a:pPr marL="547688" lvl="1" indent="-228600">
              <a:lnSpc>
                <a:spcPct val="80000"/>
              </a:lnSpc>
            </a:pPr>
            <a:r>
              <a:rPr lang="en-US" altLang="id-ID" sz="2400"/>
              <a:t>http_access allow manager</a:t>
            </a:r>
          </a:p>
          <a:p>
            <a:pPr marL="547688" lvl="1" indent="-228600">
              <a:lnSpc>
                <a:spcPct val="80000"/>
              </a:lnSpc>
            </a:pPr>
            <a:r>
              <a:rPr lang="en-US" altLang="id-ID" sz="2400"/>
              <a:t>http_access allow localhost</a:t>
            </a:r>
          </a:p>
          <a:p>
            <a:pPr marL="547688" lvl="1" indent="-228600">
              <a:lnSpc>
                <a:spcPct val="80000"/>
              </a:lnSpc>
            </a:pPr>
            <a:r>
              <a:rPr lang="en-US" altLang="id-ID" sz="2400"/>
              <a:t>http_access deny !Safe_ports</a:t>
            </a:r>
          </a:p>
          <a:p>
            <a:pPr marL="547688" lvl="1" indent="-228600">
              <a:lnSpc>
                <a:spcPct val="80000"/>
              </a:lnSpc>
            </a:pPr>
            <a:r>
              <a:rPr lang="en-US" altLang="id-ID" sz="2400"/>
              <a:t>http_access deny CONNECT !SSL_ports</a:t>
            </a:r>
          </a:p>
          <a:p>
            <a:pPr marL="273050" indent="-273050">
              <a:lnSpc>
                <a:spcPct val="80000"/>
              </a:lnSpc>
            </a:pPr>
            <a:endParaRPr lang="en-US" altLang="id-ID" sz="2600"/>
          </a:p>
          <a:p>
            <a:pPr marL="273050" indent="-273050">
              <a:lnSpc>
                <a:spcPct val="80000"/>
              </a:lnSpc>
            </a:pPr>
            <a:endParaRPr lang="en-US" altLang="id-ID" sz="2600"/>
          </a:p>
        </p:txBody>
      </p:sp>
    </p:spTree>
    <p:extLst>
      <p:ext uri="{BB962C8B-B14F-4D97-AF65-F5344CB8AC3E}">
        <p14:creationId xmlns:p14="http://schemas.microsoft.com/office/powerpoint/2010/main" val="1891323981"/>
      </p:ext>
    </p:extLst>
  </p:cSld>
  <p:clrMapOvr>
    <a:masterClrMapping/>
  </p:clrMapOvr>
  <p:transition spd="slow">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itle 1"/>
          <p:cNvSpPr>
            <a:spLocks noGrp="1"/>
          </p:cNvSpPr>
          <p:nvPr>
            <p:ph type="title" idx="4294967295"/>
          </p:nvPr>
        </p:nvSpPr>
        <p:spPr/>
        <p:txBody>
          <a:bodyPr bIns="91440" anchor="b"/>
          <a:lstStyle/>
          <a:p>
            <a:endParaRPr lang="id-ID" altLang="id-ID"/>
          </a:p>
        </p:txBody>
      </p:sp>
      <p:sp>
        <p:nvSpPr>
          <p:cNvPr id="106499" name="Content Placeholder 2"/>
          <p:cNvSpPr>
            <a:spLocks noGrp="1"/>
          </p:cNvSpPr>
          <p:nvPr>
            <p:ph sz="quarter" idx="4294967295"/>
          </p:nvPr>
        </p:nvSpPr>
        <p:spPr/>
        <p:txBody>
          <a:bodyPr/>
          <a:lstStyle/>
          <a:p>
            <a:pPr marL="273050" indent="-273050"/>
            <a:r>
              <a:rPr lang="en-US" altLang="id-ID" sz="3000"/>
              <a:t>Aturan penggunaan autentikasi user</a:t>
            </a:r>
          </a:p>
          <a:p>
            <a:pPr marL="547688" lvl="1" indent="-228600"/>
            <a:r>
              <a:rPr lang="en-US" altLang="id-ID"/>
              <a:t>http_access allow butuhpasswd</a:t>
            </a:r>
          </a:p>
          <a:p>
            <a:pPr marL="273050" indent="-273050"/>
            <a:r>
              <a:rPr lang="en-US" altLang="id-ID" sz="3000"/>
              <a:t>Aturan yang terakhir ini adalah untuk membatasi selain user yang telah didefinisikan di atas tidak bisa mengakses dan diakses</a:t>
            </a:r>
          </a:p>
          <a:p>
            <a:pPr marL="547688" lvl="1" indent="-228600"/>
            <a:r>
              <a:rPr lang="en-US" altLang="id-ID"/>
              <a:t>http_access deny all</a:t>
            </a:r>
          </a:p>
          <a:p>
            <a:pPr marL="547688" lvl="1" indent="-228600"/>
            <a:r>
              <a:rPr lang="en-US" altLang="id-ID"/>
              <a:t>http_reply_access allow all</a:t>
            </a:r>
          </a:p>
          <a:p>
            <a:pPr marL="547688" lvl="1" indent="-228600"/>
            <a:r>
              <a:rPr lang="en-US" altLang="id-ID"/>
              <a:t>icp_access allow all</a:t>
            </a:r>
          </a:p>
        </p:txBody>
      </p:sp>
    </p:spTree>
    <p:extLst>
      <p:ext uri="{BB962C8B-B14F-4D97-AF65-F5344CB8AC3E}">
        <p14:creationId xmlns:p14="http://schemas.microsoft.com/office/powerpoint/2010/main" val="174023155"/>
      </p:ext>
    </p:extLst>
  </p:cSld>
  <p:clrMapOvr>
    <a:masterClrMapping/>
  </p:clrMapOvr>
  <p:transition spd="slow">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idx="4294967295"/>
          </p:nvPr>
        </p:nvSpPr>
        <p:spPr/>
        <p:txBody>
          <a:bodyPr bIns="91440" anchor="b"/>
          <a:lstStyle/>
          <a:p>
            <a:r>
              <a:rPr lang="en-US" altLang="id-ID"/>
              <a:t>Konfigurasi Administratif</a:t>
            </a:r>
          </a:p>
        </p:txBody>
      </p:sp>
      <p:sp>
        <p:nvSpPr>
          <p:cNvPr id="107523" name="Content Placeholder 2"/>
          <p:cNvSpPr>
            <a:spLocks noGrp="1"/>
          </p:cNvSpPr>
          <p:nvPr>
            <p:ph sz="quarter" idx="4294967295"/>
          </p:nvPr>
        </p:nvSpPr>
        <p:spPr/>
        <p:txBody>
          <a:bodyPr/>
          <a:lstStyle/>
          <a:p>
            <a:pPr marL="273050" indent="-273050"/>
            <a:r>
              <a:rPr lang="en-US" altLang="id-ID" sz="3000"/>
              <a:t>cache_mgr anwar.zainuddin@gmail.com</a:t>
            </a:r>
          </a:p>
          <a:p>
            <a:pPr marL="273050" indent="-273050"/>
            <a:r>
              <a:rPr lang="en-US" altLang="id-ID" sz="3000"/>
              <a:t>cache_effective_user proxy</a:t>
            </a:r>
          </a:p>
          <a:p>
            <a:pPr marL="273050" indent="-273050"/>
            <a:r>
              <a:rPr lang="en-US" altLang="id-ID" sz="3000"/>
              <a:t>cache_effective_group proxy</a:t>
            </a:r>
          </a:p>
          <a:p>
            <a:pPr marL="273050" indent="-273050"/>
            <a:r>
              <a:rPr lang="en-US" altLang="id-ID" sz="3000"/>
              <a:t>visible_hostname proxy.qotrun-nada.edu</a:t>
            </a:r>
          </a:p>
          <a:p>
            <a:pPr marL="273050" indent="-273050"/>
            <a:endParaRPr lang="en-US" altLang="id-ID" sz="3000"/>
          </a:p>
        </p:txBody>
      </p:sp>
    </p:spTree>
    <p:extLst>
      <p:ext uri="{BB962C8B-B14F-4D97-AF65-F5344CB8AC3E}">
        <p14:creationId xmlns:p14="http://schemas.microsoft.com/office/powerpoint/2010/main" val="2641193125"/>
      </p:ext>
    </p:extLst>
  </p:cSld>
  <p:clrMapOvr>
    <a:masterClrMapping/>
  </p:clrMapOvr>
  <p:transition spd="slow">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itle 1"/>
          <p:cNvSpPr>
            <a:spLocks noGrp="1"/>
          </p:cNvSpPr>
          <p:nvPr>
            <p:ph type="title" idx="4294967295"/>
          </p:nvPr>
        </p:nvSpPr>
        <p:spPr/>
        <p:txBody>
          <a:bodyPr bIns="91440" anchor="b"/>
          <a:lstStyle/>
          <a:p>
            <a:r>
              <a:rPr lang="en-US" altLang="id-ID"/>
              <a:t>Konfigurasi bandwidth</a:t>
            </a:r>
          </a:p>
        </p:txBody>
      </p:sp>
      <p:sp>
        <p:nvSpPr>
          <p:cNvPr id="3" name="Content Placeholder 2"/>
          <p:cNvSpPr>
            <a:spLocks noGrp="1"/>
          </p:cNvSpPr>
          <p:nvPr>
            <p:ph sz="quarter" idx="4294967295"/>
          </p:nvPr>
        </p:nvSpPr>
        <p:spPr/>
        <p:txBody>
          <a:bodyPr>
            <a:normAutofit/>
          </a:bodyPr>
          <a:lstStyle/>
          <a:p>
            <a:pPr marL="273050" indent="-273050">
              <a:lnSpc>
                <a:spcPct val="80000"/>
              </a:lnSpc>
            </a:pPr>
            <a:r>
              <a:rPr lang="en-US" altLang="id-ID" sz="2200"/>
              <a:t>delay_pools 2</a:t>
            </a:r>
          </a:p>
          <a:p>
            <a:pPr marL="273050" indent="-273050">
              <a:lnSpc>
                <a:spcPct val="80000"/>
              </a:lnSpc>
            </a:pPr>
            <a:r>
              <a:rPr lang="en-US" altLang="id-ID" sz="2200"/>
              <a:t>delay_class 1 3</a:t>
            </a:r>
          </a:p>
          <a:p>
            <a:pPr marL="273050" indent="-273050">
              <a:lnSpc>
                <a:spcPct val="80000"/>
              </a:lnSpc>
            </a:pPr>
            <a:r>
              <a:rPr lang="en-US" altLang="id-ID" sz="2200"/>
              <a:t>delay_parameters 1 32000/32000 8000/8000 100/100</a:t>
            </a:r>
          </a:p>
          <a:p>
            <a:pPr marL="273050" indent="-273050">
              <a:lnSpc>
                <a:spcPct val="80000"/>
              </a:lnSpc>
            </a:pPr>
            <a:r>
              <a:rPr lang="en-US" altLang="id-ID" sz="2200"/>
              <a:t>delay_access 1 allow client1 download</a:t>
            </a:r>
          </a:p>
          <a:p>
            <a:pPr marL="273050" indent="-273050">
              <a:lnSpc>
                <a:spcPct val="80000"/>
              </a:lnSpc>
            </a:pPr>
            <a:r>
              <a:rPr lang="en-US" altLang="id-ID" sz="2200"/>
              <a:t>delay_access 1 allow client2 download</a:t>
            </a:r>
          </a:p>
          <a:p>
            <a:pPr marL="273050" indent="-273050">
              <a:lnSpc>
                <a:spcPct val="80000"/>
              </a:lnSpc>
            </a:pPr>
            <a:r>
              <a:rPr lang="en-US" altLang="id-ID" sz="2200"/>
              <a:t>delay_access 1 allow client3 download</a:t>
            </a:r>
          </a:p>
          <a:p>
            <a:pPr marL="273050" indent="-273050">
              <a:lnSpc>
                <a:spcPct val="80000"/>
              </a:lnSpc>
            </a:pPr>
            <a:r>
              <a:rPr lang="en-US" altLang="id-ID" sz="2200"/>
              <a:t>delay_access 1 deny all</a:t>
            </a:r>
          </a:p>
          <a:p>
            <a:pPr marL="273050" indent="-273050">
              <a:lnSpc>
                <a:spcPct val="80000"/>
              </a:lnSpc>
            </a:pPr>
            <a:r>
              <a:rPr lang="en-US" altLang="id-ID" sz="2200"/>
              <a:t>delay_class 2 2</a:t>
            </a:r>
          </a:p>
          <a:p>
            <a:pPr marL="273050" indent="-273050">
              <a:lnSpc>
                <a:spcPct val="80000"/>
              </a:lnSpc>
            </a:pPr>
            <a:r>
              <a:rPr lang="en-US" altLang="id-ID" sz="2200"/>
              <a:t>delay_parameters 2 32000/32000 8000/8000</a:t>
            </a:r>
          </a:p>
          <a:p>
            <a:pPr marL="273050" indent="-273050">
              <a:lnSpc>
                <a:spcPct val="80000"/>
              </a:lnSpc>
            </a:pPr>
            <a:r>
              <a:rPr lang="en-US" altLang="id-ID" sz="2200"/>
              <a:t>delay_access 2 allow client1</a:t>
            </a:r>
          </a:p>
          <a:p>
            <a:pPr marL="273050" indent="-273050">
              <a:lnSpc>
                <a:spcPct val="80000"/>
              </a:lnSpc>
            </a:pPr>
            <a:r>
              <a:rPr lang="en-US" altLang="id-ID" sz="2200"/>
              <a:t>delay_access 2 allow client2</a:t>
            </a:r>
          </a:p>
          <a:p>
            <a:pPr marL="273050" indent="-273050">
              <a:lnSpc>
                <a:spcPct val="80000"/>
              </a:lnSpc>
            </a:pPr>
            <a:r>
              <a:rPr lang="en-US" altLang="id-ID" sz="2200"/>
              <a:t>delay_access 2 allow client3</a:t>
            </a:r>
          </a:p>
          <a:p>
            <a:pPr marL="273050" indent="-273050">
              <a:lnSpc>
                <a:spcPct val="80000"/>
              </a:lnSpc>
            </a:pPr>
            <a:r>
              <a:rPr lang="en-US" altLang="id-ID" sz="2200"/>
              <a:t>delay_access 2 deny all</a:t>
            </a:r>
          </a:p>
          <a:p>
            <a:pPr marL="273050" indent="-273050">
              <a:lnSpc>
                <a:spcPct val="80000"/>
              </a:lnSpc>
            </a:pPr>
            <a:endParaRPr lang="en-US" altLang="id-ID" sz="2200"/>
          </a:p>
        </p:txBody>
      </p:sp>
    </p:spTree>
    <p:extLst>
      <p:ext uri="{BB962C8B-B14F-4D97-AF65-F5344CB8AC3E}">
        <p14:creationId xmlns:p14="http://schemas.microsoft.com/office/powerpoint/2010/main" val="2644005036"/>
      </p:ext>
    </p:extLst>
  </p:cSld>
  <p:clrMapOvr>
    <a:masterClrMapping/>
  </p:clrMapOvr>
  <p:transition spd="slow">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itle 1"/>
          <p:cNvSpPr>
            <a:spLocks noGrp="1"/>
          </p:cNvSpPr>
          <p:nvPr>
            <p:ph type="title" idx="4294967295"/>
          </p:nvPr>
        </p:nvSpPr>
        <p:spPr/>
        <p:txBody>
          <a:bodyPr bIns="91440" anchor="b"/>
          <a:lstStyle/>
          <a:p>
            <a:r>
              <a:rPr lang="en-US" altLang="id-ID"/>
              <a:t>Konfigurasi mysql_auth</a:t>
            </a:r>
          </a:p>
        </p:txBody>
      </p:sp>
      <p:sp>
        <p:nvSpPr>
          <p:cNvPr id="3" name="Content Placeholder 2"/>
          <p:cNvSpPr>
            <a:spLocks noGrp="1"/>
          </p:cNvSpPr>
          <p:nvPr>
            <p:ph sz="quarter" idx="4294967295"/>
          </p:nvPr>
        </p:nvSpPr>
        <p:spPr>
          <a:xfrm>
            <a:off x="914400" y="1447800"/>
            <a:ext cx="7772400" cy="5124450"/>
          </a:xfrm>
        </p:spPr>
        <p:txBody>
          <a:bodyPr>
            <a:normAutofit lnSpcReduction="10000"/>
          </a:bodyPr>
          <a:lstStyle/>
          <a:p>
            <a:pPr marL="273050" indent="-273050">
              <a:lnSpc>
                <a:spcPct val="80000"/>
              </a:lnSpc>
              <a:buFont typeface="Wingdings" panose="05000000000000000000" pitchFamily="2" charset="2"/>
              <a:buNone/>
            </a:pPr>
            <a:r>
              <a:rPr lang="en-US" altLang="id-ID" sz="2800"/>
              <a:t>Konfigurasi file Makefile</a:t>
            </a:r>
          </a:p>
          <a:p>
            <a:pPr marL="273050" indent="-273050">
              <a:lnSpc>
                <a:spcPct val="80000"/>
              </a:lnSpc>
              <a:buFont typeface="Wingdings" panose="05000000000000000000" pitchFamily="2" charset="2"/>
              <a:buNone/>
            </a:pPr>
            <a:r>
              <a:rPr lang="en-US" altLang="id-ID" sz="1600"/>
              <a:t>CC = gcc</a:t>
            </a:r>
          </a:p>
          <a:p>
            <a:pPr marL="273050" indent="-273050">
              <a:lnSpc>
                <a:spcPct val="80000"/>
              </a:lnSpc>
              <a:buFont typeface="Wingdings" panose="05000000000000000000" pitchFamily="2" charset="2"/>
              <a:buNone/>
            </a:pPr>
            <a:r>
              <a:rPr lang="en-US" altLang="id-ID" sz="1600"/>
              <a:t>CFLAGS = -I/usr/include/mysql -L/usr/lib/mysql</a:t>
            </a:r>
          </a:p>
          <a:p>
            <a:pPr marL="273050" indent="-273050">
              <a:lnSpc>
                <a:spcPct val="80000"/>
              </a:lnSpc>
              <a:buFont typeface="Wingdings" panose="05000000000000000000" pitchFamily="2" charset="2"/>
              <a:buNone/>
            </a:pPr>
            <a:r>
              <a:rPr lang="en-US" altLang="id-ID" sz="1600"/>
              <a:t>LDFLAGS = -lmysqlclient</a:t>
            </a:r>
          </a:p>
          <a:p>
            <a:pPr marL="273050" indent="-273050">
              <a:lnSpc>
                <a:spcPct val="80000"/>
              </a:lnSpc>
              <a:buFont typeface="Wingdings" panose="05000000000000000000" pitchFamily="2" charset="2"/>
              <a:buNone/>
            </a:pPr>
            <a:r>
              <a:rPr lang="en-US" altLang="id-ID" sz="1600"/>
              <a:t>SRC = src</a:t>
            </a:r>
          </a:p>
          <a:p>
            <a:pPr marL="273050" indent="-273050">
              <a:lnSpc>
                <a:spcPct val="80000"/>
              </a:lnSpc>
              <a:buFont typeface="Wingdings" panose="05000000000000000000" pitchFamily="2" charset="2"/>
              <a:buNone/>
            </a:pPr>
            <a:r>
              <a:rPr lang="en-US" altLang="id-ID" sz="1600"/>
              <a:t>OBJS = $(SRC)/mysql_auth.o $(SRC)/confparser.o $(SRC)/mypasswd.o</a:t>
            </a:r>
          </a:p>
          <a:p>
            <a:pPr marL="273050" indent="-273050">
              <a:lnSpc>
                <a:spcPct val="80000"/>
              </a:lnSpc>
              <a:buFont typeface="Wingdings" panose="05000000000000000000" pitchFamily="2" charset="2"/>
              <a:buNone/>
            </a:pPr>
            <a:r>
              <a:rPr lang="en-US" altLang="id-ID" sz="1600"/>
              <a:t>INSTALL = /usr/bin/install</a:t>
            </a:r>
          </a:p>
          <a:p>
            <a:pPr marL="273050" indent="-273050">
              <a:lnSpc>
                <a:spcPct val="80000"/>
              </a:lnSpc>
              <a:buFont typeface="Wingdings" panose="05000000000000000000" pitchFamily="2" charset="2"/>
              <a:buNone/>
            </a:pPr>
            <a:r>
              <a:rPr lang="en-US" altLang="id-ID" sz="1600"/>
              <a:t>CONF = $(SRC)/mysql_auth.conf</a:t>
            </a:r>
          </a:p>
          <a:p>
            <a:pPr marL="273050" indent="-273050">
              <a:lnSpc>
                <a:spcPct val="80000"/>
              </a:lnSpc>
              <a:buFont typeface="Wingdings" panose="05000000000000000000" pitchFamily="2" charset="2"/>
              <a:buNone/>
            </a:pPr>
            <a:r>
              <a:rPr lang="en-US" altLang="id-ID" sz="1600"/>
              <a:t>all : mysql_auth mypasswd</a:t>
            </a:r>
          </a:p>
          <a:p>
            <a:pPr marL="273050" indent="-273050">
              <a:lnSpc>
                <a:spcPct val="80000"/>
              </a:lnSpc>
              <a:buFont typeface="Wingdings" panose="05000000000000000000" pitchFamily="2" charset="2"/>
              <a:buNone/>
            </a:pPr>
            <a:r>
              <a:rPr lang="en-US" altLang="id-ID" sz="1600"/>
              <a:t>clean:</a:t>
            </a:r>
          </a:p>
          <a:p>
            <a:pPr marL="273050" indent="-273050">
              <a:lnSpc>
                <a:spcPct val="80000"/>
              </a:lnSpc>
              <a:buFont typeface="Wingdings" panose="05000000000000000000" pitchFamily="2" charset="2"/>
              <a:buNone/>
            </a:pPr>
            <a:r>
              <a:rPr lang="en-US" altLang="id-ID" sz="1600"/>
              <a:t>	rm -rf src/*.o *.o mysql_auth mypasswd</a:t>
            </a:r>
          </a:p>
          <a:p>
            <a:pPr marL="273050" indent="-273050">
              <a:lnSpc>
                <a:spcPct val="80000"/>
              </a:lnSpc>
              <a:buFont typeface="Wingdings" panose="05000000000000000000" pitchFamily="2" charset="2"/>
              <a:buNone/>
            </a:pPr>
            <a:r>
              <a:rPr lang="en-US" altLang="id-ID" sz="1600"/>
              <a:t>mysql_auth: $(OBJS)</a:t>
            </a:r>
          </a:p>
          <a:p>
            <a:pPr marL="273050" indent="-273050">
              <a:lnSpc>
                <a:spcPct val="80000"/>
              </a:lnSpc>
              <a:buFont typeface="Wingdings" panose="05000000000000000000" pitchFamily="2" charset="2"/>
              <a:buNone/>
            </a:pPr>
            <a:r>
              <a:rPr lang="en-US" altLang="id-ID" sz="1600"/>
              <a:t>	$(CC) -o $@ $(SRC)/mysql_auth.c $(SRC)/confparser.c $(LDFLAGS) $(CFLAGS)</a:t>
            </a:r>
          </a:p>
          <a:p>
            <a:pPr marL="273050" indent="-273050">
              <a:lnSpc>
                <a:spcPct val="80000"/>
              </a:lnSpc>
              <a:buFont typeface="Wingdings" panose="05000000000000000000" pitchFamily="2" charset="2"/>
              <a:buNone/>
            </a:pPr>
            <a:r>
              <a:rPr lang="en-US" altLang="id-ID" sz="1600"/>
              <a:t>mypasswd: $(OBJS)</a:t>
            </a:r>
          </a:p>
          <a:p>
            <a:pPr marL="273050" indent="-273050">
              <a:lnSpc>
                <a:spcPct val="80000"/>
              </a:lnSpc>
              <a:buFont typeface="Wingdings" panose="05000000000000000000" pitchFamily="2" charset="2"/>
              <a:buNone/>
            </a:pPr>
            <a:r>
              <a:rPr lang="en-US" altLang="id-ID" sz="1600"/>
              <a:t>	$(CC) -o $@ $(SRC)/mypasswd.c $(SRC)/confparser.c $(LDFLAGS) $(CFLAGS)</a:t>
            </a:r>
          </a:p>
          <a:p>
            <a:pPr marL="273050" indent="-273050">
              <a:lnSpc>
                <a:spcPct val="80000"/>
              </a:lnSpc>
              <a:buFont typeface="Wingdings" panose="05000000000000000000" pitchFamily="2" charset="2"/>
              <a:buNone/>
            </a:pPr>
            <a:r>
              <a:rPr lang="en-US" altLang="id-ID" sz="1600"/>
              <a:t>install:</a:t>
            </a:r>
          </a:p>
          <a:p>
            <a:pPr marL="273050" indent="-273050">
              <a:lnSpc>
                <a:spcPct val="80000"/>
              </a:lnSpc>
              <a:buFont typeface="Wingdings" panose="05000000000000000000" pitchFamily="2" charset="2"/>
              <a:buNone/>
            </a:pPr>
            <a:r>
              <a:rPr lang="en-US" altLang="id-ID" sz="1600"/>
              <a:t>	$(INSTALL) -o proxy -g proxy -m 755 mysql_auth /usr/bin/mysql_auth</a:t>
            </a:r>
          </a:p>
          <a:p>
            <a:pPr marL="273050" indent="-273050">
              <a:lnSpc>
                <a:spcPct val="80000"/>
              </a:lnSpc>
              <a:buFont typeface="Wingdings" panose="05000000000000000000" pitchFamily="2" charset="2"/>
              <a:buNone/>
            </a:pPr>
            <a:r>
              <a:rPr lang="en-US" altLang="id-ID" sz="1600"/>
              <a:t>	$(INSTALL) -o proxy -g proxy -m 700 mypasswd /usr/bin/mypasswd</a:t>
            </a:r>
          </a:p>
          <a:p>
            <a:pPr marL="273050" indent="-273050">
              <a:lnSpc>
                <a:spcPct val="80000"/>
              </a:lnSpc>
              <a:buFont typeface="Wingdings" panose="05000000000000000000" pitchFamily="2" charset="2"/>
              <a:buNone/>
            </a:pPr>
            <a:r>
              <a:rPr lang="en-US" altLang="id-ID" sz="1600"/>
              <a:t>	$(INSTALL) -o proxy -g proxy -m 600 $(CONF) /etc/mysql_auth.conf</a:t>
            </a:r>
          </a:p>
          <a:p>
            <a:pPr marL="273050" indent="-273050">
              <a:lnSpc>
                <a:spcPct val="80000"/>
              </a:lnSpc>
              <a:buFont typeface="Wingdings" panose="05000000000000000000" pitchFamily="2" charset="2"/>
              <a:buNone/>
            </a:pPr>
            <a:r>
              <a:rPr lang="en-US" altLang="id-ID" sz="1600"/>
              <a:t>	#$(INSTALL) -o nobody -g nogroup -m 600 $(CONF) /usr/local/squid/etc/mysql_auth.conf.default</a:t>
            </a:r>
          </a:p>
        </p:txBody>
      </p:sp>
    </p:spTree>
    <p:extLst>
      <p:ext uri="{BB962C8B-B14F-4D97-AF65-F5344CB8AC3E}">
        <p14:creationId xmlns:p14="http://schemas.microsoft.com/office/powerpoint/2010/main" val="2250438390"/>
      </p:ext>
    </p:extLst>
  </p:cSld>
  <p:clrMapOvr>
    <a:masterClrMapping/>
  </p:clrMapOvr>
  <p:transition spd="slow">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Title 1"/>
          <p:cNvSpPr>
            <a:spLocks noGrp="1"/>
          </p:cNvSpPr>
          <p:nvPr>
            <p:ph type="title" idx="4294967295"/>
          </p:nvPr>
        </p:nvSpPr>
        <p:spPr/>
        <p:txBody>
          <a:bodyPr bIns="91440" anchor="b"/>
          <a:lstStyle/>
          <a:p>
            <a:endParaRPr lang="id-ID" altLang="id-ID"/>
          </a:p>
        </p:txBody>
      </p:sp>
      <p:sp>
        <p:nvSpPr>
          <p:cNvPr id="110595" name="Content Placeholder 2"/>
          <p:cNvSpPr>
            <a:spLocks noGrp="1"/>
          </p:cNvSpPr>
          <p:nvPr>
            <p:ph sz="quarter" idx="4294967295"/>
          </p:nvPr>
        </p:nvSpPr>
        <p:spPr/>
        <p:txBody>
          <a:bodyPr/>
          <a:lstStyle/>
          <a:p>
            <a:pPr marL="273050" indent="-273050"/>
            <a:r>
              <a:rPr lang="en-US" altLang="id-ID" sz="3000"/>
              <a:t>Konfigurasi define.h</a:t>
            </a:r>
          </a:p>
          <a:p>
            <a:pPr marL="547688" lvl="1" indent="-228600"/>
            <a:r>
              <a:rPr lang="en-US" altLang="id-ID"/>
              <a:t># Edit pada bagian berikut:</a:t>
            </a:r>
          </a:p>
          <a:p>
            <a:pPr marL="547688" lvl="1" indent="-228600"/>
            <a:r>
              <a:rPr lang="en-US" altLang="id-ID"/>
              <a:t>#define CONFIG_FILE "/usr/local/squid/etc/mysql_auth.conf"  menjadi</a:t>
            </a:r>
          </a:p>
          <a:p>
            <a:pPr marL="547688" lvl="1" indent="-228600"/>
            <a:r>
              <a:rPr lang="en-US" altLang="id-ID"/>
              <a:t>#define CONFIG_FILE "/etc/mysql_auth.conf“</a:t>
            </a:r>
          </a:p>
          <a:p>
            <a:pPr marL="273050" indent="-273050"/>
            <a:r>
              <a:rPr lang="en-US" altLang="id-ID" sz="3000"/>
              <a:t>Konfigurasi file mysql_auth.conf</a:t>
            </a:r>
          </a:p>
          <a:p>
            <a:pPr marL="547688" lvl="1" indent="-228600"/>
            <a:r>
              <a:rPr lang="en-US" altLang="id-ID"/>
              <a:t>#Edit pada bagian berikut:</a:t>
            </a:r>
          </a:p>
          <a:p>
            <a:pPr marL="547688" lvl="1" indent="-228600"/>
            <a:r>
              <a:rPr lang="en-US" altLang="id-ID"/>
              <a:t>mysqld_socket	/tmp/mysqld.sock		menjadi</a:t>
            </a:r>
          </a:p>
          <a:p>
            <a:pPr marL="547688" lvl="1" indent="-228600"/>
            <a:r>
              <a:rPr lang="en-US" altLang="id-ID"/>
              <a:t>mysqld_socket	/var/run/mysqld/mysqld.sock</a:t>
            </a:r>
          </a:p>
        </p:txBody>
      </p:sp>
    </p:spTree>
    <p:extLst>
      <p:ext uri="{BB962C8B-B14F-4D97-AF65-F5344CB8AC3E}">
        <p14:creationId xmlns:p14="http://schemas.microsoft.com/office/powerpoint/2010/main" val="1119211098"/>
      </p:ext>
    </p:extLst>
  </p:cSld>
  <p:clrMapOvr>
    <a:masterClrMapping/>
  </p:clrMapOvr>
  <p:transition spd="slow">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itle 1"/>
          <p:cNvSpPr>
            <a:spLocks noGrp="1"/>
          </p:cNvSpPr>
          <p:nvPr>
            <p:ph type="title" idx="4294967295"/>
          </p:nvPr>
        </p:nvSpPr>
        <p:spPr/>
        <p:txBody>
          <a:bodyPr bIns="91440" anchor="b"/>
          <a:lstStyle/>
          <a:p>
            <a:endParaRPr lang="id-ID" altLang="id-ID"/>
          </a:p>
        </p:txBody>
      </p:sp>
      <p:sp>
        <p:nvSpPr>
          <p:cNvPr id="111619" name="Content Placeholder 2"/>
          <p:cNvSpPr>
            <a:spLocks noGrp="1"/>
          </p:cNvSpPr>
          <p:nvPr>
            <p:ph sz="quarter" idx="4294967295"/>
          </p:nvPr>
        </p:nvSpPr>
        <p:spPr/>
        <p:txBody>
          <a:bodyPr/>
          <a:lstStyle/>
          <a:p>
            <a:pPr marL="273050" indent="-273050"/>
            <a:r>
              <a:rPr lang="en-US" altLang="id-ID" sz="3000"/>
              <a:t>Compile lalu install</a:t>
            </a:r>
          </a:p>
          <a:p>
            <a:pPr marL="547688" lvl="1" indent="-228600"/>
            <a:r>
              <a:rPr lang="en-US" altLang="id-ID"/>
              <a:t>Pindah ke direktori mysql_auth</a:t>
            </a:r>
          </a:p>
          <a:p>
            <a:pPr marL="547688" lvl="1" indent="-228600"/>
            <a:r>
              <a:rPr lang="en-US" altLang="id-ID"/>
              <a:t>$ make</a:t>
            </a:r>
          </a:p>
          <a:p>
            <a:pPr marL="547688" lvl="1" indent="-228600"/>
            <a:r>
              <a:rPr lang="en-US" altLang="id-ID"/>
              <a:t>$ su -c  “make install”</a:t>
            </a:r>
          </a:p>
          <a:p>
            <a:pPr marL="273050" indent="-273050"/>
            <a:r>
              <a:rPr lang="en-US" altLang="id-ID" sz="3000"/>
              <a:t>Pindah ke subdirektori sripts untuk menambah database</a:t>
            </a:r>
          </a:p>
          <a:p>
            <a:pPr marL="547688" lvl="1" indent="-228600"/>
            <a:r>
              <a:rPr lang="en-US" altLang="id-ID"/>
              <a:t>$ cd scripts/</a:t>
            </a:r>
          </a:p>
          <a:p>
            <a:pPr marL="547688" lvl="1" indent="-228600"/>
            <a:r>
              <a:rPr lang="en-US" altLang="id-ID"/>
              <a:t>$ mysql -u root -p &lt; create_script</a:t>
            </a:r>
          </a:p>
          <a:p>
            <a:pPr marL="547688" lvl="1" indent="-228600"/>
            <a:r>
              <a:rPr lang="en-US" altLang="id-ID"/>
              <a:t>masukkan password mysql</a:t>
            </a:r>
          </a:p>
          <a:p>
            <a:pPr marL="273050" indent="-273050"/>
            <a:r>
              <a:rPr lang="en-US" altLang="id-ID" sz="3000"/>
              <a:t>Tambahkan username dan password</a:t>
            </a:r>
          </a:p>
          <a:p>
            <a:pPr marL="547688" lvl="1" indent="-228600"/>
            <a:r>
              <a:rPr lang="en-US" altLang="id-ID"/>
              <a:t>$ mypasswd username password</a:t>
            </a:r>
          </a:p>
          <a:p>
            <a:pPr marL="547688" lvl="1" indent="-228600"/>
            <a:endParaRPr lang="en-US" altLang="id-ID"/>
          </a:p>
          <a:p>
            <a:pPr marL="547688" lvl="1" indent="-228600"/>
            <a:endParaRPr lang="en-US" altLang="id-ID"/>
          </a:p>
        </p:txBody>
      </p:sp>
    </p:spTree>
    <p:extLst>
      <p:ext uri="{BB962C8B-B14F-4D97-AF65-F5344CB8AC3E}">
        <p14:creationId xmlns:p14="http://schemas.microsoft.com/office/powerpoint/2010/main" val="904350212"/>
      </p:ext>
    </p:extLst>
  </p:cSld>
  <p:clrMapOvr>
    <a:masterClrMapping/>
  </p:clrMapOvr>
  <p:transition spd="slow">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itle 1"/>
          <p:cNvSpPr>
            <a:spLocks noGrp="1"/>
          </p:cNvSpPr>
          <p:nvPr>
            <p:ph type="title" idx="4294967295"/>
          </p:nvPr>
        </p:nvSpPr>
        <p:spPr/>
        <p:txBody>
          <a:bodyPr bIns="91440" anchor="b"/>
          <a:lstStyle/>
          <a:p>
            <a:r>
              <a:rPr lang="en-US" altLang="id-ID"/>
              <a:t>Fungsi Proxy</a:t>
            </a:r>
          </a:p>
        </p:txBody>
      </p:sp>
      <p:sp>
        <p:nvSpPr>
          <p:cNvPr id="3" name="Content Placeholder 2"/>
          <p:cNvSpPr>
            <a:spLocks noGrp="1"/>
          </p:cNvSpPr>
          <p:nvPr>
            <p:ph sz="quarter" idx="4294967295"/>
          </p:nvPr>
        </p:nvSpPr>
        <p:spPr/>
        <p:txBody>
          <a:bodyPr>
            <a:normAutofit lnSpcReduction="10000"/>
          </a:bodyPr>
          <a:lstStyle/>
          <a:p>
            <a:pPr>
              <a:lnSpc>
                <a:spcPct val="90000"/>
              </a:lnSpc>
              <a:buClrTx/>
              <a:buSzTx/>
              <a:buFontTx/>
              <a:buChar char="•"/>
            </a:pPr>
            <a:r>
              <a:rPr lang="en-US" altLang="id-ID" sz="3400"/>
              <a:t>Connection Sharing,</a:t>
            </a:r>
          </a:p>
          <a:p>
            <a:pPr>
              <a:lnSpc>
                <a:spcPct val="90000"/>
              </a:lnSpc>
              <a:buClrTx/>
              <a:buSzTx/>
              <a:buFontTx/>
              <a:buChar char="•"/>
            </a:pPr>
            <a:r>
              <a:rPr lang="en-US" altLang="id-ID" sz="3400"/>
              <a:t>Filtering,</a:t>
            </a:r>
          </a:p>
          <a:p>
            <a:pPr marL="800100" lvl="1" indent="-342900">
              <a:lnSpc>
                <a:spcPct val="90000"/>
              </a:lnSpc>
              <a:buFontTx/>
              <a:buChar char="•"/>
            </a:pPr>
            <a:r>
              <a:rPr lang="en-US" altLang="id-ID" sz="3400"/>
              <a:t>Filter Situs-Situs Terlarang,</a:t>
            </a:r>
          </a:p>
          <a:p>
            <a:pPr marL="800100" lvl="1" indent="-342900">
              <a:lnSpc>
                <a:spcPct val="90000"/>
              </a:lnSpc>
              <a:buFontTx/>
              <a:buChar char="•"/>
            </a:pPr>
            <a:r>
              <a:rPr lang="en-US" altLang="id-ID" sz="3400"/>
              <a:t>Filter Pengguna Internet,</a:t>
            </a:r>
          </a:p>
          <a:p>
            <a:pPr>
              <a:lnSpc>
                <a:spcPct val="90000"/>
              </a:lnSpc>
              <a:buClrTx/>
              <a:buSzTx/>
              <a:buFontTx/>
              <a:buChar char="•"/>
            </a:pPr>
            <a:r>
              <a:rPr lang="en-US" altLang="id-ID" sz="3400"/>
              <a:t>Caching,</a:t>
            </a:r>
          </a:p>
          <a:p>
            <a:pPr>
              <a:lnSpc>
                <a:spcPct val="90000"/>
              </a:lnSpc>
              <a:buClrTx/>
              <a:buSzTx/>
              <a:buFontTx/>
              <a:buChar char="•"/>
            </a:pPr>
            <a:r>
              <a:rPr lang="en-US" altLang="id-ID" sz="3400"/>
              <a:t>Management User’s Authentication,</a:t>
            </a:r>
          </a:p>
          <a:p>
            <a:pPr>
              <a:lnSpc>
                <a:spcPct val="90000"/>
              </a:lnSpc>
              <a:buClrTx/>
              <a:buSzTx/>
              <a:buFontTx/>
              <a:buChar char="•"/>
            </a:pPr>
            <a:r>
              <a:rPr lang="en-US" altLang="id-ID" sz="3400"/>
              <a:t>Management Waktu Akses Internet,</a:t>
            </a:r>
          </a:p>
          <a:p>
            <a:pPr>
              <a:lnSpc>
                <a:spcPct val="90000"/>
              </a:lnSpc>
              <a:buClrTx/>
              <a:buSzTx/>
              <a:buFontTx/>
              <a:buChar char="•"/>
            </a:pPr>
            <a:r>
              <a:rPr lang="en-US" altLang="id-ID" sz="3400"/>
              <a:t>Management Bandwidth,</a:t>
            </a:r>
          </a:p>
          <a:p>
            <a:pPr>
              <a:lnSpc>
                <a:spcPct val="90000"/>
              </a:lnSpc>
              <a:buClrTx/>
              <a:buSzTx/>
              <a:buFontTx/>
              <a:buChar char="•"/>
            </a:pPr>
            <a:r>
              <a:rPr lang="en-US" altLang="id-ID" sz="3400"/>
              <a:t>dst</a:t>
            </a:r>
          </a:p>
          <a:p>
            <a:pPr>
              <a:lnSpc>
                <a:spcPct val="90000"/>
              </a:lnSpc>
            </a:pPr>
            <a:endParaRPr lang="en-US" altLang="id-ID" sz="2800"/>
          </a:p>
        </p:txBody>
      </p:sp>
    </p:spTree>
    <p:extLst>
      <p:ext uri="{BB962C8B-B14F-4D97-AF65-F5344CB8AC3E}">
        <p14:creationId xmlns:p14="http://schemas.microsoft.com/office/powerpoint/2010/main" val="279045332"/>
      </p:ext>
    </p:extLst>
  </p:cSld>
  <p:clrMapOvr>
    <a:masterClrMapping/>
  </p:clrMapOvr>
  <p:transition spd="slow">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Title 1"/>
          <p:cNvSpPr>
            <a:spLocks noGrp="1"/>
          </p:cNvSpPr>
          <p:nvPr>
            <p:ph type="title" idx="4294967295"/>
          </p:nvPr>
        </p:nvSpPr>
        <p:spPr/>
        <p:txBody>
          <a:bodyPr bIns="91440" anchor="b"/>
          <a:lstStyle/>
          <a:p>
            <a:r>
              <a:rPr lang="en-US" altLang="id-ID"/>
              <a:t>Konfigurasi Akhir </a:t>
            </a:r>
          </a:p>
        </p:txBody>
      </p:sp>
      <p:sp>
        <p:nvSpPr>
          <p:cNvPr id="3" name="Content Placeholder 2"/>
          <p:cNvSpPr>
            <a:spLocks noGrp="1"/>
          </p:cNvSpPr>
          <p:nvPr>
            <p:ph sz="quarter" idx="4294967295"/>
          </p:nvPr>
        </p:nvSpPr>
        <p:spPr/>
        <p:txBody>
          <a:bodyPr>
            <a:normAutofit fontScale="92500" lnSpcReduction="20000"/>
          </a:bodyPr>
          <a:lstStyle/>
          <a:p>
            <a:pPr marL="273050" indent="-273050">
              <a:lnSpc>
                <a:spcPct val="90000"/>
              </a:lnSpc>
            </a:pPr>
            <a:r>
              <a:rPr lang="en-US" altLang="id-ID" sz="3000"/>
              <a:t>Setelah konfigurasi selesai, simpan file konfigurasi</a:t>
            </a:r>
          </a:p>
          <a:p>
            <a:pPr marL="547688" lvl="1" indent="-228600">
              <a:lnSpc>
                <a:spcPct val="90000"/>
              </a:lnSpc>
            </a:pPr>
            <a:r>
              <a:rPr lang="en-US" altLang="id-ID"/>
              <a:t>Stop squid lalu jalankan perintah /usr/bin/squid –z untuk membuat direktori cache</a:t>
            </a:r>
          </a:p>
          <a:p>
            <a:pPr marL="547688" lvl="1" indent="-228600">
              <a:lnSpc>
                <a:spcPct val="90000"/>
              </a:lnSpc>
            </a:pPr>
            <a:r>
              <a:rPr lang="en-US" altLang="id-ID"/>
              <a:t>Buat file domain-terlarang.txt, kata-terlarang.txt, ip-terlarang.txt, non-terlarang.txt pada direktori /etc/squid</a:t>
            </a:r>
          </a:p>
          <a:p>
            <a:pPr marL="822325" lvl="2">
              <a:lnSpc>
                <a:spcPct val="90000"/>
              </a:lnSpc>
            </a:pPr>
            <a:r>
              <a:rPr lang="en-US" altLang="id-ID"/>
              <a:t>cd /etc/squid</a:t>
            </a:r>
          </a:p>
          <a:p>
            <a:pPr marL="822325" lvl="2">
              <a:lnSpc>
                <a:spcPct val="90000"/>
              </a:lnSpc>
            </a:pPr>
            <a:r>
              <a:rPr lang="en-US" altLang="id-ID"/>
              <a:t>touch domain-terlarang.txt kata-terlarang.txt ip-terlarang.txt non-terlarang.txt</a:t>
            </a:r>
          </a:p>
          <a:p>
            <a:pPr marL="547688" lvl="1" indent="-228600">
              <a:lnSpc>
                <a:spcPct val="90000"/>
              </a:lnSpc>
            </a:pPr>
            <a:r>
              <a:rPr lang="en-US" altLang="id-ID"/>
              <a:t>Masukkan nama domain, kata-kata serta ip yang akan diblok pada masing-masing file.</a:t>
            </a:r>
          </a:p>
          <a:p>
            <a:pPr marL="273050" indent="-273050">
              <a:lnSpc>
                <a:spcPct val="90000"/>
              </a:lnSpc>
            </a:pPr>
            <a:r>
              <a:rPr lang="en-US" altLang="id-ID" sz="3000"/>
              <a:t>Jalankan squid</a:t>
            </a:r>
          </a:p>
          <a:p>
            <a:pPr marL="547688" lvl="1" indent="-228600">
              <a:lnSpc>
                <a:spcPct val="90000"/>
              </a:lnSpc>
            </a:pPr>
            <a:r>
              <a:rPr lang="en-US" altLang="id-ID"/>
              <a:t>/etc/init.d/squid start</a:t>
            </a:r>
          </a:p>
        </p:txBody>
      </p:sp>
    </p:spTree>
    <p:extLst>
      <p:ext uri="{BB962C8B-B14F-4D97-AF65-F5344CB8AC3E}">
        <p14:creationId xmlns:p14="http://schemas.microsoft.com/office/powerpoint/2010/main" val="1711609891"/>
      </p:ext>
    </p:extLst>
  </p:cSld>
  <p:clrMapOvr>
    <a:masterClrMapping/>
  </p:clrMapOvr>
  <p:transition spd="slow">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Title 1"/>
          <p:cNvSpPr>
            <a:spLocks noGrp="1"/>
          </p:cNvSpPr>
          <p:nvPr>
            <p:ph type="title" idx="4294967295"/>
          </p:nvPr>
        </p:nvSpPr>
        <p:spPr>
          <a:xfrm>
            <a:off x="928688" y="-214313"/>
            <a:ext cx="7772400" cy="1143001"/>
          </a:xfrm>
        </p:spPr>
        <p:txBody>
          <a:bodyPr bIns="91440" anchor="b"/>
          <a:lstStyle/>
          <a:p>
            <a:r>
              <a:rPr lang="en-US" altLang="id-ID"/>
              <a:t>DAFTAR PUSTAKA</a:t>
            </a:r>
          </a:p>
        </p:txBody>
      </p:sp>
      <p:sp>
        <p:nvSpPr>
          <p:cNvPr id="3" name="Content Placeholder 2"/>
          <p:cNvSpPr>
            <a:spLocks noGrp="1"/>
          </p:cNvSpPr>
          <p:nvPr>
            <p:ph sz="quarter" idx="4294967295"/>
          </p:nvPr>
        </p:nvSpPr>
        <p:spPr>
          <a:xfrm>
            <a:off x="857250" y="857250"/>
            <a:ext cx="8072438" cy="5715000"/>
          </a:xfrm>
        </p:spPr>
        <p:txBody>
          <a:bodyPr>
            <a:normAutofit/>
          </a:bodyPr>
          <a:lstStyle/>
          <a:p>
            <a:pPr marL="273050" indent="-273050">
              <a:lnSpc>
                <a:spcPct val="90000"/>
              </a:lnSpc>
            </a:pPr>
            <a:r>
              <a:rPr lang="en-US" altLang="id-ID" sz="2600"/>
              <a:t>Wagito, 2005, Jaringan Komputer Teori dan Implementasi Berbasis Linux, Penerbit Gava Media, Jogjakarta</a:t>
            </a:r>
          </a:p>
          <a:p>
            <a:pPr marL="273050" indent="-273050">
              <a:lnSpc>
                <a:spcPct val="90000"/>
              </a:lnSpc>
            </a:pPr>
            <a:r>
              <a:rPr lang="en-US" altLang="id-ID" sz="2600"/>
              <a:t>Wahana Komputer, 2006, Pengelolaan Jaringan Komputer di Linux, Penerbit Salemba Infotek, Jakarta</a:t>
            </a:r>
          </a:p>
          <a:p>
            <a:pPr marL="273050" indent="-273050">
              <a:lnSpc>
                <a:spcPct val="90000"/>
              </a:lnSpc>
            </a:pPr>
            <a:r>
              <a:rPr lang="en-US" altLang="id-ID" sz="2600">
                <a:hlinkClick r:id="rId2"/>
              </a:rPr>
              <a:t>http://lecturer.eepis-its.edu/</a:t>
            </a:r>
            <a:endParaRPr lang="en-US" altLang="id-ID" sz="2600"/>
          </a:p>
          <a:p>
            <a:pPr marL="273050" indent="-273050">
              <a:lnSpc>
                <a:spcPct val="90000"/>
              </a:lnSpc>
            </a:pPr>
            <a:r>
              <a:rPr lang="en-US" altLang="id-ID" sz="2600">
                <a:hlinkClick r:id="rId3"/>
              </a:rPr>
              <a:t>http://ilmukomputer.com/</a:t>
            </a:r>
            <a:endParaRPr lang="en-US" altLang="id-ID" sz="2600"/>
          </a:p>
          <a:p>
            <a:pPr marL="273050" indent="-273050">
              <a:lnSpc>
                <a:spcPct val="90000"/>
              </a:lnSpc>
            </a:pPr>
            <a:r>
              <a:rPr lang="en-US" altLang="id-ID" sz="2600">
                <a:hlinkClick r:id="rId4"/>
              </a:rPr>
              <a:t>http://people.arxnet.hu/airwain/mysql_auth/mysql_auth-0.8.tar.gz</a:t>
            </a:r>
            <a:endParaRPr lang="en-US" altLang="id-ID" sz="2600"/>
          </a:p>
          <a:p>
            <a:pPr marL="273050" indent="-273050">
              <a:lnSpc>
                <a:spcPct val="90000"/>
              </a:lnSpc>
            </a:pPr>
            <a:r>
              <a:rPr lang="en-US" altLang="id-ID" sz="2600"/>
              <a:t>Ahmad Aulia, Pembuatan Web Management Untuk Konfigurasi Proxy Berbasis Squid, PENS-ITS</a:t>
            </a:r>
          </a:p>
          <a:p>
            <a:pPr marL="273050" indent="-273050">
              <a:lnSpc>
                <a:spcPct val="90000"/>
              </a:lnSpc>
            </a:pPr>
            <a:r>
              <a:rPr lang="en-US" altLang="id-ID" sz="2600"/>
              <a:t>Dian Ardiyansyah, Teknologi Jaringan Komputer, </a:t>
            </a:r>
            <a:r>
              <a:rPr lang="en-US" altLang="id-ID" sz="2600">
                <a:hlinkClick r:id="rId3"/>
              </a:rPr>
              <a:t>http://ilmukomputer.com/</a:t>
            </a:r>
            <a:endParaRPr lang="en-US" altLang="id-ID" sz="2600"/>
          </a:p>
          <a:p>
            <a:pPr marL="273050" indent="-273050">
              <a:lnSpc>
                <a:spcPct val="90000"/>
              </a:lnSpc>
            </a:pPr>
            <a:r>
              <a:rPr lang="en-US" altLang="id-ID" sz="2600">
                <a:hlinkClick r:id="rId5"/>
              </a:rPr>
              <a:t>http://www.debian-administration.org/</a:t>
            </a:r>
            <a:endParaRPr lang="en-US" altLang="id-ID" sz="2600"/>
          </a:p>
          <a:p>
            <a:pPr marL="273050" indent="-273050">
              <a:lnSpc>
                <a:spcPct val="90000"/>
              </a:lnSpc>
            </a:pPr>
            <a:endParaRPr lang="en-US" altLang="id-ID" sz="2600"/>
          </a:p>
          <a:p>
            <a:pPr marL="273050" indent="-273050">
              <a:lnSpc>
                <a:spcPct val="90000"/>
              </a:lnSpc>
            </a:pPr>
            <a:endParaRPr lang="en-US" altLang="id-ID" sz="2600"/>
          </a:p>
          <a:p>
            <a:pPr marL="273050" indent="-273050">
              <a:lnSpc>
                <a:spcPct val="90000"/>
              </a:lnSpc>
            </a:pPr>
            <a:endParaRPr lang="en-US" altLang="id-ID" sz="2600"/>
          </a:p>
          <a:p>
            <a:pPr marL="273050" indent="-273050">
              <a:lnSpc>
                <a:spcPct val="90000"/>
              </a:lnSpc>
            </a:pPr>
            <a:endParaRPr lang="en-US" altLang="id-ID" sz="2600"/>
          </a:p>
        </p:txBody>
      </p:sp>
    </p:spTree>
    <p:extLst>
      <p:ext uri="{BB962C8B-B14F-4D97-AF65-F5344CB8AC3E}">
        <p14:creationId xmlns:p14="http://schemas.microsoft.com/office/powerpoint/2010/main" val="1596284715"/>
      </p:ext>
    </p:extLst>
  </p:cSld>
  <p:clrMapOvr>
    <a:masterClrMapping/>
  </p:clrMapOvr>
  <p:transition spd="slow">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514350"/>
            <a:ext cx="8229600" cy="1931988"/>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sz="3600"/>
              <a:t>Workshop : Membuat Proxy Server Sederhana (Semua akses diperbolehkan)</a:t>
            </a:r>
          </a:p>
        </p:txBody>
      </p:sp>
      <p:sp>
        <p:nvSpPr>
          <p:cNvPr id="71683" name="Rectangle 3"/>
          <p:cNvSpPr>
            <a:spLocks noGrp="1" noChangeArrowheads="1"/>
          </p:cNvSpPr>
          <p:nvPr>
            <p:ph type="body" idx="1"/>
          </p:nvPr>
        </p:nvSpPr>
        <p:spPr>
          <a:xfrm>
            <a:off x="457200" y="1600200"/>
            <a:ext cx="8229600" cy="5064125"/>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Edit file /etc/squid/squid.conf</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Isilah http_port dengan 8080</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Gunakan parent yang ada pada saat ini</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cache_peer </a:t>
            </a:r>
            <a:r>
              <a:rPr lang="en-GB" altLang="id-ID" sz="2400" b="1"/>
              <a:t>ip_parent </a:t>
            </a:r>
            <a:r>
              <a:rPr lang="en-GB" altLang="id-ID" sz="2400"/>
              <a:t>parent </a:t>
            </a:r>
            <a:r>
              <a:rPr lang="en-GB" altLang="id-ID" sz="2400" b="1"/>
              <a:t>port_parent port_parent_ICP</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Isilah cache_dir 500 megabytes</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cache_dir ufs /var/spool/squid 500 16 256</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Isikan cache_access_log dan cache_log untuk memonitor URL</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cache_access_log /var/log/squid/access.log</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cache_log /var/log/squid/cache.log</a:t>
            </a:r>
          </a:p>
          <a:p>
            <a:pPr marL="341313" indent="-341313" defTabSz="449263">
              <a:lnSpc>
                <a:spcPct val="80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Isikan dns_server yang akan digunakan</a:t>
            </a:r>
          </a:p>
          <a:p>
            <a:pPr marL="741363" lvl="1" indent="-284163" defTabSz="449263">
              <a:lnSpc>
                <a:spcPct val="8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dns_nameservers ip_address</a:t>
            </a:r>
          </a:p>
          <a:p>
            <a:pPr marL="341313" indent="-341313" defTabSz="449263">
              <a:lnSpc>
                <a:spcPct val="80000"/>
              </a:lnSpc>
              <a:spcBef>
                <a:spcPts val="5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800"/>
          </a:p>
          <a:p>
            <a:pPr marL="741363" lvl="1" indent="-284163" defTabSz="449263">
              <a:lnSpc>
                <a:spcPct val="80000"/>
              </a:lnSpc>
              <a:spcBef>
                <a:spcPts val="4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341313" indent="-341313" defTabSz="449263">
              <a:lnSpc>
                <a:spcPct val="80000"/>
              </a:lnSpc>
              <a:spcBef>
                <a:spcPts val="488"/>
              </a:spcBef>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p:txBody>
      </p:sp>
    </p:spTree>
    <p:extLst>
      <p:ext uri="{BB962C8B-B14F-4D97-AF65-F5344CB8AC3E}">
        <p14:creationId xmlns:p14="http://schemas.microsoft.com/office/powerpoint/2010/main" val="1998423971"/>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514350"/>
            <a:ext cx="8229600" cy="1931988"/>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sz="3600"/>
              <a:t>Workshop 1: Membuat Proxy Server Sederhana (Semua akses diperbolehkan</a:t>
            </a:r>
          </a:p>
        </p:txBody>
      </p:sp>
      <p:sp>
        <p:nvSpPr>
          <p:cNvPr id="73731" name="Rectangle 3"/>
          <p:cNvSpPr>
            <a:spLocks noGrp="1" noChangeArrowheads="1"/>
          </p:cNvSpPr>
          <p:nvPr>
            <p:ph type="body" idx="1"/>
          </p:nvPr>
        </p:nvSpPr>
        <p:spPr>
          <a:xfrm>
            <a:off x="457200" y="1600200"/>
            <a:ext cx="8229600" cy="484346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Karena semua akses diperbolehkan, maka acl tidak diperlukan disini</a:t>
            </a:r>
          </a:p>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Tambahkan baris </a:t>
            </a:r>
          </a:p>
          <a:p>
            <a:pPr marL="741363" lvl="1" indent="-284163" defTabSz="449263">
              <a:lnSpc>
                <a:spcPct val="9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http_access allow all di bagian paling bawah dari sekumpulan tulisan http_access</a:t>
            </a:r>
          </a:p>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Rubahlah visible_hostname dengan nama dari mesin anda</a:t>
            </a:r>
          </a:p>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Keluar dari squid.conf</a:t>
            </a:r>
          </a:p>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Jika cache_dir belum ada, buatlah dulu direktorinya</a:t>
            </a:r>
          </a:p>
          <a:p>
            <a:pPr marL="741363" lvl="1" indent="-284163" defTabSz="449263">
              <a:lnSpc>
                <a:spcPct val="9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mkdir /var/spool/squid</a:t>
            </a:r>
          </a:p>
          <a:p>
            <a:pPr marL="741363" lvl="1" indent="-284163" defTabSz="449263">
              <a:lnSpc>
                <a:spcPct val="9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Chmod a+rw /var/spool/squid</a:t>
            </a:r>
          </a:p>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JIka cache_dir belum ada, buatlah dulu dengan</a:t>
            </a:r>
          </a:p>
          <a:p>
            <a:pPr marL="741363" lvl="1" indent="-284163" defTabSz="449263">
              <a:lnSpc>
                <a:spcPct val="9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/usr/sbin/squid -z</a:t>
            </a:r>
          </a:p>
          <a:p>
            <a:pPr marL="341313" indent="-341313" defTabSz="449263">
              <a:lnSpc>
                <a:spcPct val="90000"/>
              </a:lnSpc>
              <a:spcBef>
                <a:spcPts val="4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400"/>
              <a:t>Untuk memulai squid dengan</a:t>
            </a:r>
          </a:p>
          <a:p>
            <a:pPr marL="741363" lvl="1" indent="-284163" defTabSz="449263">
              <a:lnSpc>
                <a:spcPct val="90000"/>
              </a:lnSpc>
              <a:spcBef>
                <a:spcPts val="43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000"/>
              <a:t>/usr/sbin/squid –sYD</a:t>
            </a:r>
          </a:p>
          <a:p>
            <a:pPr marL="341313" indent="-341313" defTabSz="449263">
              <a:lnSpc>
                <a:spcPct val="90000"/>
              </a:lnSpc>
              <a:spcBef>
                <a:spcPts val="488"/>
              </a:spcBef>
              <a:buSzPct val="53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a:p>
            <a:pPr marL="341313" indent="-341313" defTabSz="449263">
              <a:lnSpc>
                <a:spcPct val="90000"/>
              </a:lnSpc>
              <a:spcBef>
                <a:spcPts val="488"/>
              </a:spcBef>
              <a:buSzPct val="53000"/>
              <a:buFont typeface="Wingdings" panose="05000000000000000000"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id-ID" sz="2400"/>
          </a:p>
        </p:txBody>
      </p:sp>
    </p:spTree>
    <p:extLst>
      <p:ext uri="{BB962C8B-B14F-4D97-AF65-F5344CB8AC3E}">
        <p14:creationId xmlns:p14="http://schemas.microsoft.com/office/powerpoint/2010/main" val="728273019"/>
      </p:ext>
    </p:extLst>
  </p:cSld>
  <p:clrMapOvr>
    <a:masterClrMapping/>
  </p:clrMapOvr>
  <p:transition spd="med"/>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Ujicoba</a:t>
            </a:r>
          </a:p>
        </p:txBody>
      </p:sp>
      <p:sp>
        <p:nvSpPr>
          <p:cNvPr id="75779"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a:t>Bukalah browser arahkan proxy ke proxy yang barusan anda konfigurasi, dan coba buka internet</a:t>
            </a:r>
          </a:p>
        </p:txBody>
      </p:sp>
    </p:spTree>
    <p:extLst>
      <p:ext uri="{BB962C8B-B14F-4D97-AF65-F5344CB8AC3E}">
        <p14:creationId xmlns:p14="http://schemas.microsoft.com/office/powerpoint/2010/main" val="4049895407"/>
      </p:ext>
    </p:extLst>
  </p:cSld>
  <p:clrMapOvr>
    <a:masterClrMapping/>
  </p:clrMapOvr>
  <p:transition spd="med"/>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457200" y="277813"/>
            <a:ext cx="8231188" cy="1144587"/>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nchor="b"/>
          <a:lstStyle/>
          <a:p>
            <a:pP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id-ID"/>
              <a:t>Workshop 2</a:t>
            </a:r>
          </a:p>
        </p:txBody>
      </p:sp>
      <p:sp>
        <p:nvSpPr>
          <p:cNvPr id="77827" name="Rectangle 3"/>
          <p:cNvSpPr>
            <a:spLocks noGrp="1" noChangeArrowheads="1"/>
          </p:cNvSpPr>
          <p:nvPr>
            <p:ph type="body" idx="1"/>
          </p:nvPr>
        </p:nvSpPr>
        <p:spPr>
          <a:xfrm>
            <a:off x="457200" y="1600200"/>
            <a:ext cx="8231188" cy="4532313"/>
          </a:xfrm>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p>
            <a:pPr marL="341313" indent="-341313" defTabSz="449263">
              <a:lnSpc>
                <a:spcPct val="96000"/>
              </a:lnSpc>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Buatlah proxy yang hanya boleh diakses oleh user-user yang terdaftar dalam system saja</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Ujilah proxy anda</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Buatlah proxy yang hanya boleh diakses pada hari senin, selasa, dan rabu antara jam 07 pagi hingga jam 5 sore,lengkapi dengan authentikasi</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Ujilah proxy anda</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Berikan tambahan kemampuan memfilter web </a:t>
            </a:r>
            <a:r>
              <a:rPr lang="en-GB" altLang="id-ID" sz="2800">
                <a:solidFill>
                  <a:srgbClr val="FFCC00"/>
                </a:solidFill>
              </a:rPr>
              <a:t>www.detik.com</a:t>
            </a:r>
            <a:r>
              <a:rPr lang="en-GB" altLang="id-ID" sz="2800"/>
              <a:t> dan </a:t>
            </a:r>
            <a:r>
              <a:rPr lang="en-GB" altLang="id-ID" sz="2800">
                <a:solidFill>
                  <a:srgbClr val="FFCC00"/>
                </a:solidFill>
              </a:rPr>
              <a:t>www.jawapos.com</a:t>
            </a:r>
          </a:p>
          <a:p>
            <a:pPr marL="341313" indent="-341313" defTabSz="449263">
              <a:spcBef>
                <a:spcPts val="588"/>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id-ID" sz="2800"/>
              <a:t>Ujilah proxy anda </a:t>
            </a:r>
          </a:p>
        </p:txBody>
      </p:sp>
    </p:spTree>
    <p:extLst>
      <p:ext uri="{BB962C8B-B14F-4D97-AF65-F5344CB8AC3E}">
        <p14:creationId xmlns:p14="http://schemas.microsoft.com/office/powerpoint/2010/main" val="993972150"/>
      </p:ext>
    </p:extLst>
  </p:cSld>
  <p:clrMapOvr>
    <a:masterClrMapping/>
  </p:clrMapOvr>
  <p:transition spd="med"/>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id-ID"/>
              <a:t>Referensi</a:t>
            </a:r>
          </a:p>
        </p:txBody>
      </p:sp>
      <p:sp>
        <p:nvSpPr>
          <p:cNvPr id="20483" name="Rectangle 3"/>
          <p:cNvSpPr>
            <a:spLocks noGrp="1" noChangeArrowheads="1"/>
          </p:cNvSpPr>
          <p:nvPr>
            <p:ph type="body" idx="1"/>
          </p:nvPr>
        </p:nvSpPr>
        <p:spPr/>
        <p:txBody>
          <a:bodyPr/>
          <a:lstStyle/>
          <a:p>
            <a:pPr>
              <a:lnSpc>
                <a:spcPct val="90000"/>
              </a:lnSpc>
            </a:pPr>
            <a:r>
              <a:rPr lang="en-US" altLang="id-ID">
                <a:hlinkClick r:id="rId2"/>
              </a:rPr>
              <a:t>http://www.te.ugm.ac.id/~risanuri/jarkom/proxy.doc</a:t>
            </a:r>
            <a:endParaRPr lang="en-US" altLang="id-ID"/>
          </a:p>
          <a:p>
            <a:pPr>
              <a:lnSpc>
                <a:spcPct val="90000"/>
              </a:lnSpc>
            </a:pPr>
            <a:r>
              <a:rPr lang="en-US" altLang="id-ID"/>
              <a:t>onno.vlsm.org/v10/onno-ind-2/network/ teknik-menangkal-situs-porno-di-kantor-warnet-3-2002.rtf</a:t>
            </a:r>
          </a:p>
          <a:p>
            <a:pPr>
              <a:lnSpc>
                <a:spcPct val="90000"/>
              </a:lnSpc>
            </a:pPr>
            <a:r>
              <a:rPr lang="en-US" altLang="id-ID"/>
              <a:t>mojora.wordpress.com/2006/ 08/04/memfilter-web-regex-lagi-men/</a:t>
            </a:r>
          </a:p>
          <a:p>
            <a:pPr>
              <a:lnSpc>
                <a:spcPct val="90000"/>
              </a:lnSpc>
            </a:pPr>
            <a:r>
              <a:rPr lang="en-US" altLang="id-ID"/>
              <a:t>Materi Training Network Administration , IT - PENS – ITS 2006</a:t>
            </a:r>
          </a:p>
          <a:p>
            <a:pPr>
              <a:lnSpc>
                <a:spcPct val="90000"/>
              </a:lnSpc>
            </a:pPr>
            <a:endParaRPr lang="en-US" altLang="id-ID"/>
          </a:p>
        </p:txBody>
      </p:sp>
    </p:spTree>
    <p:extLst>
      <p:ext uri="{BB962C8B-B14F-4D97-AF65-F5344CB8AC3E}">
        <p14:creationId xmlns:p14="http://schemas.microsoft.com/office/powerpoint/2010/main" val="290413383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itle 1"/>
          <p:cNvSpPr>
            <a:spLocks noGrp="1"/>
          </p:cNvSpPr>
          <p:nvPr>
            <p:ph type="title" idx="4294967295"/>
          </p:nvPr>
        </p:nvSpPr>
        <p:spPr>
          <a:xfrm>
            <a:off x="900113" y="-242888"/>
            <a:ext cx="7772400" cy="1143001"/>
          </a:xfrm>
        </p:spPr>
        <p:txBody>
          <a:bodyPr bIns="91440" anchor="b"/>
          <a:lstStyle/>
          <a:p>
            <a:r>
              <a:rPr lang="en-US" altLang="id-ID"/>
              <a:t>Connection Sharing</a:t>
            </a:r>
          </a:p>
        </p:txBody>
      </p:sp>
      <p:sp>
        <p:nvSpPr>
          <p:cNvPr id="3" name="Content Placeholder 2"/>
          <p:cNvSpPr>
            <a:spLocks noGrp="1"/>
          </p:cNvSpPr>
          <p:nvPr>
            <p:ph sz="quarter" idx="4294967295"/>
          </p:nvPr>
        </p:nvSpPr>
        <p:spPr>
          <a:xfrm>
            <a:off x="928688" y="1143000"/>
            <a:ext cx="7772400" cy="5381625"/>
          </a:xfrm>
        </p:spPr>
        <p:txBody>
          <a:bodyPr>
            <a:noAutofit/>
          </a:bodyPr>
          <a:lstStyle/>
          <a:p>
            <a:pPr>
              <a:lnSpc>
                <a:spcPct val="80000"/>
              </a:lnSpc>
              <a:buClrTx/>
              <a:buSzTx/>
              <a:buFontTx/>
              <a:buChar char="•"/>
            </a:pPr>
            <a:r>
              <a:rPr lang="nb-NO" altLang="id-ID" sz="2800"/>
              <a:t>Konsep dasar, pengguna tidak langsung berhubungan dengan jaringan luar atau internet, tetapi harus melewati suatu gateway, yang bertindak sebagai batas antara jaringan lokal dan jaringan luar. </a:t>
            </a:r>
          </a:p>
          <a:p>
            <a:pPr>
              <a:lnSpc>
                <a:spcPct val="80000"/>
              </a:lnSpc>
              <a:buClrTx/>
              <a:buSzTx/>
              <a:buFontTx/>
              <a:buChar char="•"/>
            </a:pPr>
            <a:r>
              <a:rPr lang="nb-NO" altLang="id-ID" sz="2800"/>
              <a:t>Gateway ini sangat penting, karena jaringan lokal harus dapat dilindungi dengan baik dari bahaya yang mungkin berasal dari internet, dan hal tersebut akan sulit dilakukan bila tidak ada garis batas yang jelas jaringan lokal dan internet. </a:t>
            </a:r>
          </a:p>
          <a:p>
            <a:pPr>
              <a:lnSpc>
                <a:spcPct val="80000"/>
              </a:lnSpc>
              <a:buClrTx/>
              <a:buSzTx/>
              <a:buFontTx/>
              <a:buChar char="•"/>
            </a:pPr>
            <a:r>
              <a:rPr lang="nb-NO" altLang="id-ID" sz="2800"/>
              <a:t>Gateway juga bertindak sebagai titik dimana sejumlah koneksi dari pengguna lokal akan terhubung kepadanya, dan suatu koneksi ke jaringan luar juga terhubung kepadanya. </a:t>
            </a:r>
          </a:p>
          <a:p>
            <a:pPr>
              <a:lnSpc>
                <a:spcPct val="80000"/>
              </a:lnSpc>
              <a:buClrTx/>
              <a:buSzTx/>
              <a:buFontTx/>
              <a:buChar char="•"/>
            </a:pPr>
            <a:r>
              <a:rPr lang="nb-NO" altLang="id-ID" sz="2800"/>
              <a:t>Dengan demikian, koneksi dari jaringan lokal ke internet akan menggunakan sambungan yang dimiliki oleh gateway secara bersama-sama (connection sharing). </a:t>
            </a:r>
          </a:p>
          <a:p>
            <a:pPr>
              <a:lnSpc>
                <a:spcPct val="80000"/>
              </a:lnSpc>
              <a:buClrTx/>
              <a:buSzTx/>
              <a:buFontTx/>
              <a:buChar char="•"/>
            </a:pPr>
            <a:r>
              <a:rPr lang="nb-NO" altLang="id-ID" sz="2800"/>
              <a:t>Dalam hal ini, gateway adalah juga sebagai proxy server, karena menyediakan layanan sebagai  perantara antara jaringan lokal dan jaringan luar atau internet</a:t>
            </a:r>
            <a:r>
              <a:rPr lang="en-US" altLang="id-ID" sz="2800"/>
              <a:t> </a:t>
            </a:r>
          </a:p>
        </p:txBody>
      </p:sp>
    </p:spTree>
    <p:extLst>
      <p:ext uri="{BB962C8B-B14F-4D97-AF65-F5344CB8AC3E}">
        <p14:creationId xmlns:p14="http://schemas.microsoft.com/office/powerpoint/2010/main" val="3158703187"/>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p:cNvSpPr>
            <a:spLocks noGrp="1"/>
          </p:cNvSpPr>
          <p:nvPr>
            <p:ph type="title" idx="4294967295"/>
          </p:nvPr>
        </p:nvSpPr>
        <p:spPr/>
        <p:txBody>
          <a:bodyPr bIns="91440" anchor="b"/>
          <a:lstStyle/>
          <a:p>
            <a:r>
              <a:rPr lang="en-US" altLang="id-ID"/>
              <a:t>Filtering</a:t>
            </a:r>
          </a:p>
        </p:txBody>
      </p:sp>
      <p:sp>
        <p:nvSpPr>
          <p:cNvPr id="89091" name="Content Placeholder 2"/>
          <p:cNvSpPr>
            <a:spLocks noGrp="1"/>
          </p:cNvSpPr>
          <p:nvPr>
            <p:ph sz="quarter" idx="4294967295"/>
          </p:nvPr>
        </p:nvSpPr>
        <p:spPr/>
        <p:txBody>
          <a:bodyPr/>
          <a:lstStyle/>
          <a:p>
            <a:pPr marL="273050" indent="-273050"/>
            <a:r>
              <a:rPr lang="en-US" altLang="id-ID" sz="3000"/>
              <a:t>Filter Situs-Situs Terlarang</a:t>
            </a:r>
          </a:p>
          <a:p>
            <a:pPr marL="547688" lvl="1" indent="-228600"/>
            <a:r>
              <a:rPr lang="en-US" altLang="id-ID"/>
              <a:t>Konsepnya adalah jika ada client yang ingin mengakses situs-situs yang sudah difilter oleh proxy server maka akses akan gagal.</a:t>
            </a:r>
          </a:p>
          <a:p>
            <a:pPr marL="273050" indent="-273050"/>
            <a:r>
              <a:rPr lang="en-US" altLang="id-ID" sz="3000"/>
              <a:t>Filter Pengguna Internet</a:t>
            </a:r>
          </a:p>
          <a:p>
            <a:pPr marL="547688" lvl="1" indent="-228600"/>
            <a:r>
              <a:rPr lang="en-US" altLang="id-ID"/>
              <a:t>Pengguna Internet sudah didefinisikan di konfigurasi proxy</a:t>
            </a:r>
          </a:p>
          <a:p>
            <a:pPr marL="547688" lvl="1" indent="-228600"/>
            <a:r>
              <a:rPr lang="en-US" altLang="id-ID"/>
              <a:t>Pendefinisan yang digunakan adalah dengan menggunakan IP Address yang digunakan client</a:t>
            </a:r>
          </a:p>
          <a:p>
            <a:pPr marL="547688" lvl="1" indent="-228600"/>
            <a:r>
              <a:rPr lang="en-US" altLang="id-ID"/>
              <a:t>Proxy juga bisa mendefinisikan beberapa IP yang tidak bisa akses internet</a:t>
            </a:r>
          </a:p>
        </p:txBody>
      </p:sp>
    </p:spTree>
    <p:extLst>
      <p:ext uri="{BB962C8B-B14F-4D97-AF65-F5344CB8AC3E}">
        <p14:creationId xmlns:p14="http://schemas.microsoft.com/office/powerpoint/2010/main" val="3699988077"/>
      </p:ext>
    </p:extLst>
  </p:cSld>
  <p:clrMapOvr>
    <a:masterClrMapping/>
  </p:clrMapOvr>
  <p:transition spd="slow">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p:txBody>
          <a:bodyPr bIns="91440" anchor="b"/>
          <a:lstStyle/>
          <a:p>
            <a:r>
              <a:rPr lang="en-US" altLang="id-ID"/>
              <a:t>Caching</a:t>
            </a:r>
          </a:p>
        </p:txBody>
      </p:sp>
      <p:sp>
        <p:nvSpPr>
          <p:cNvPr id="90115" name="Rectangle 3"/>
          <p:cNvSpPr>
            <a:spLocks noGrp="1" noChangeArrowheads="1"/>
          </p:cNvSpPr>
          <p:nvPr>
            <p:ph type="body" idx="4294967295"/>
          </p:nvPr>
        </p:nvSpPr>
        <p:spPr/>
        <p:txBody>
          <a:bodyPr/>
          <a:lstStyle/>
          <a:p>
            <a:pPr marL="273050" indent="-273050"/>
            <a:r>
              <a:rPr lang="nb-NO" altLang="id-ID" sz="2900"/>
              <a:t>Proxy server memiliki mekanisme penyimpanan obyek-obyek yang sudah pernah diminta dari server-server di internet</a:t>
            </a:r>
          </a:p>
          <a:p>
            <a:pPr marL="273050" indent="-273050"/>
            <a:r>
              <a:rPr lang="nb-NO" altLang="id-ID" sz="2900"/>
              <a:t>Proxy server yang melakukan proses diatas biasa disebut cache server</a:t>
            </a:r>
            <a:r>
              <a:rPr lang="en-US" altLang="id-ID" sz="2900"/>
              <a:t> </a:t>
            </a:r>
          </a:p>
          <a:p>
            <a:pPr marL="273050" indent="-273050"/>
            <a:r>
              <a:rPr lang="nb-NO" altLang="id-ID" sz="2900"/>
              <a:t>Mekanisme caching akan menyimpan obyek-obyek yang merupakan hasil permintaan dari dari para pengguna, yang didapat dari internet. </a:t>
            </a:r>
          </a:p>
          <a:p>
            <a:pPr marL="273050" indent="-273050"/>
            <a:r>
              <a:rPr lang="nb-NO" altLang="id-ID" sz="2900"/>
              <a:t>Disimpan dalam ruang disk yang disediakan (cache). </a:t>
            </a:r>
            <a:endParaRPr lang="en-US" altLang="id-ID" sz="2900"/>
          </a:p>
        </p:txBody>
      </p:sp>
    </p:spTree>
    <p:extLst>
      <p:ext uri="{BB962C8B-B14F-4D97-AF65-F5344CB8AC3E}">
        <p14:creationId xmlns:p14="http://schemas.microsoft.com/office/powerpoint/2010/main" val="2029459222"/>
      </p:ext>
    </p:extLst>
  </p:cSld>
  <p:clrMapOvr>
    <a:masterClrMapping/>
  </p:clrMapOvr>
  <p:transition spd="slow">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7684</TotalTime>
  <Words>3389</Words>
  <Application>Microsoft Office PowerPoint</Application>
  <PresentationFormat>On-screen Show (4:3)</PresentationFormat>
  <Paragraphs>487</Paragraphs>
  <Slides>66</Slides>
  <Notes>20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66</vt:i4>
      </vt:variant>
    </vt:vector>
  </HeadingPairs>
  <TitlesOfParts>
    <vt:vector size="76" baseType="lpstr">
      <vt:lpstr>Arial</vt:lpstr>
      <vt:lpstr>Calibri</vt:lpstr>
      <vt:lpstr>Courier New</vt:lpstr>
      <vt:lpstr>Georgia</vt:lpstr>
      <vt:lpstr>Trebuchet MS</vt:lpstr>
      <vt:lpstr>Wingdings</vt:lpstr>
      <vt:lpstr>Wingdings 2</vt:lpstr>
      <vt:lpstr>Urban</vt:lpstr>
      <vt:lpstr>Microsoft Visio 2000/2002 Drawing</vt:lpstr>
      <vt:lpstr>Bitmap Image</vt:lpstr>
      <vt:lpstr>Keamanan Informasi</vt:lpstr>
      <vt:lpstr>PowerPoint Presentation</vt:lpstr>
      <vt:lpstr>KONSEP DASAR</vt:lpstr>
      <vt:lpstr>Ilustrasi</vt:lpstr>
      <vt:lpstr>PowerPoint Presentation</vt:lpstr>
      <vt:lpstr>Fungsi Proxy</vt:lpstr>
      <vt:lpstr>Connection Sharing</vt:lpstr>
      <vt:lpstr>Filtering</vt:lpstr>
      <vt:lpstr>Caching</vt:lpstr>
      <vt:lpstr>Mekanisme Caching</vt:lpstr>
      <vt:lpstr>Caching …</vt:lpstr>
      <vt:lpstr>Transparent Proxy</vt:lpstr>
      <vt:lpstr>Cara Kerja Transparent Proxy</vt:lpstr>
      <vt:lpstr>Cara Kerja Transparent Proxy …</vt:lpstr>
      <vt:lpstr>Cara Kerja Transparent Proxy …</vt:lpstr>
      <vt:lpstr>Management User’s Authentication</vt:lpstr>
      <vt:lpstr>Management Waktu Akses Internet</vt:lpstr>
      <vt:lpstr>Management Bandwidth</vt:lpstr>
      <vt:lpstr>Squid Proxy-Server</vt:lpstr>
      <vt:lpstr>Installasi dan Konfigurasi Squid Proxy Server</vt:lpstr>
      <vt:lpstr>Installasi Squid Proxy</vt:lpstr>
      <vt:lpstr>Konfigurasi Dasar</vt:lpstr>
      <vt:lpstr>http_port</vt:lpstr>
      <vt:lpstr>Cache_peer</vt:lpstr>
      <vt:lpstr>Membuat Cache</vt:lpstr>
      <vt:lpstr>Membangun Cache</vt:lpstr>
      <vt:lpstr>File system</vt:lpstr>
      <vt:lpstr>Logging</vt:lpstr>
      <vt:lpstr>Option Lain</vt:lpstr>
      <vt:lpstr>Access Filtering menggunakan ACL</vt:lpstr>
      <vt:lpstr>ACL Type</vt:lpstr>
      <vt:lpstr>ACL Type untuk waktu</vt:lpstr>
      <vt:lpstr>ACL Proxy_auth</vt:lpstr>
      <vt:lpstr>Membatasi akses</vt:lpstr>
      <vt:lpstr>Contoh membatasi Akses</vt:lpstr>
      <vt:lpstr>Web Filtering</vt:lpstr>
      <vt:lpstr>Implementasi Web Filtering</vt:lpstr>
      <vt:lpstr>Authentikasi</vt:lpstr>
      <vt:lpstr>Filter dari File</vt:lpstr>
      <vt:lpstr>Filter dari File…</vt:lpstr>
      <vt:lpstr>Management Bandwidth</vt:lpstr>
      <vt:lpstr>Konfigurasi Transparant Proxy</vt:lpstr>
      <vt:lpstr>Proxy Server Layer Network</vt:lpstr>
      <vt:lpstr>Proxy Server Level Circuit</vt:lpstr>
      <vt:lpstr>Workshop Proxy Server</vt:lpstr>
      <vt:lpstr>Studi Kasus</vt:lpstr>
      <vt:lpstr>PowerPoint Presentation</vt:lpstr>
      <vt:lpstr>Konfigurasi Port</vt:lpstr>
      <vt:lpstr>Membuat Cache</vt:lpstr>
      <vt:lpstr>Baris Authentikasi User</vt:lpstr>
      <vt:lpstr>Konfigurasi ACL</vt:lpstr>
      <vt:lpstr>Konfigurasi Acl ….</vt:lpstr>
      <vt:lpstr>Konfigurasi http_access </vt:lpstr>
      <vt:lpstr>PowerPoint Presentation</vt:lpstr>
      <vt:lpstr>Konfigurasi Administratif</vt:lpstr>
      <vt:lpstr>Konfigurasi bandwidth</vt:lpstr>
      <vt:lpstr>Konfigurasi mysql_auth</vt:lpstr>
      <vt:lpstr>PowerPoint Presentation</vt:lpstr>
      <vt:lpstr>PowerPoint Presentation</vt:lpstr>
      <vt:lpstr>Konfigurasi Akhir </vt:lpstr>
      <vt:lpstr>DAFTAR PUSTAKA</vt:lpstr>
      <vt:lpstr>Workshop : Membuat Proxy Server Sederhana (Semua akses diperbolehkan)</vt:lpstr>
      <vt:lpstr>Workshop 1: Membuat Proxy Server Sederhana (Semua akses diperbolehkan</vt:lpstr>
      <vt:lpstr>Ujicoba</vt:lpstr>
      <vt:lpstr>Workshop 2</vt:lpstr>
      <vt:lpstr>Referensi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Pengantar Sistem Informasi</dc:title>
  <dc:creator>Marcello Singadji</dc:creator>
  <cp:lastModifiedBy>User</cp:lastModifiedBy>
  <cp:revision>553</cp:revision>
  <dcterms:created xsi:type="dcterms:W3CDTF">2011-09-16T02:11:44Z</dcterms:created>
  <dcterms:modified xsi:type="dcterms:W3CDTF">2016-07-25T04:43:38Z</dcterms:modified>
</cp:coreProperties>
</file>