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2"/>
  </p:notesMasterIdLst>
  <p:sldIdLst>
    <p:sldId id="337" r:id="rId2"/>
    <p:sldId id="339" r:id="rId3"/>
    <p:sldId id="340" r:id="rId4"/>
    <p:sldId id="341" r:id="rId5"/>
    <p:sldId id="342" r:id="rId6"/>
    <p:sldId id="343" r:id="rId7"/>
    <p:sldId id="344" r:id="rId8"/>
    <p:sldId id="345" r:id="rId9"/>
    <p:sldId id="346" r:id="rId10"/>
    <p:sldId id="347" r:id="rId11"/>
    <p:sldId id="348"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269" r:id="rId31"/>
  </p:sldIdLst>
  <p:sldSz cx="9144000" cy="6858000" type="screen4x3"/>
  <p:notesSz cx="6858000" cy="9144000"/>
  <p:defaultTextStyle>
    <a:defPPr>
      <a:defRPr lang="id-ID"/>
    </a:defPPr>
    <a:lvl1pPr algn="l" defTabSz="912813" rtl="0" fontAlgn="base">
      <a:spcBef>
        <a:spcPct val="0"/>
      </a:spcBef>
      <a:spcAft>
        <a:spcPct val="0"/>
      </a:spcAft>
      <a:defRPr kern="1200">
        <a:solidFill>
          <a:schemeClr val="tx1"/>
        </a:solidFill>
        <a:latin typeface="Georgia" pitchFamily="18"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5pPr>
    <a:lvl6pPr marL="2286000" algn="l" defTabSz="914400" rtl="0" eaLnBrk="1" latinLnBrk="0" hangingPunct="1">
      <a:defRPr kern="1200">
        <a:solidFill>
          <a:schemeClr val="tx1"/>
        </a:solidFill>
        <a:latin typeface="Georgia" pitchFamily="18" charset="0"/>
        <a:ea typeface="+mn-ea"/>
        <a:cs typeface="Arial" pitchFamily="34" charset="0"/>
      </a:defRPr>
    </a:lvl6pPr>
    <a:lvl7pPr marL="2743200" algn="l" defTabSz="914400" rtl="0" eaLnBrk="1" latinLnBrk="0" hangingPunct="1">
      <a:defRPr kern="1200">
        <a:solidFill>
          <a:schemeClr val="tx1"/>
        </a:solidFill>
        <a:latin typeface="Georgia" pitchFamily="18" charset="0"/>
        <a:ea typeface="+mn-ea"/>
        <a:cs typeface="Arial" pitchFamily="34" charset="0"/>
      </a:defRPr>
    </a:lvl7pPr>
    <a:lvl8pPr marL="3200400" algn="l" defTabSz="914400" rtl="0" eaLnBrk="1" latinLnBrk="0" hangingPunct="1">
      <a:defRPr kern="1200">
        <a:solidFill>
          <a:schemeClr val="tx1"/>
        </a:solidFill>
        <a:latin typeface="Georgia" pitchFamily="18" charset="0"/>
        <a:ea typeface="+mn-ea"/>
        <a:cs typeface="Arial" pitchFamily="34" charset="0"/>
      </a:defRPr>
    </a:lvl8pPr>
    <a:lvl9pPr marL="3657600" algn="l" defTabSz="914400" rtl="0" eaLnBrk="1" latinLnBrk="0" hangingPunct="1">
      <a:defRPr kern="1200">
        <a:solidFill>
          <a:schemeClr val="tx1"/>
        </a:solidFill>
        <a:latin typeface="Georg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6" autoAdjust="0"/>
    <p:restoredTop sz="89946" autoAdjust="0"/>
  </p:normalViewPr>
  <p:slideViewPr>
    <p:cSldViewPr>
      <p:cViewPr varScale="1">
        <p:scale>
          <a:sx n="67" d="100"/>
          <a:sy n="67" d="100"/>
        </p:scale>
        <p:origin x="17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107"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107" fontAlgn="auto">
              <a:spcBef>
                <a:spcPts val="0"/>
              </a:spcBef>
              <a:spcAft>
                <a:spcPts val="0"/>
              </a:spcAft>
              <a:defRPr sz="1200">
                <a:latin typeface="+mn-lt"/>
                <a:cs typeface="+mn-cs"/>
              </a:defRPr>
            </a:lvl1pPr>
          </a:lstStyle>
          <a:p>
            <a:pPr>
              <a:defRPr/>
            </a:pPr>
            <a:fld id="{BEBBDB06-D69F-4AA4-816E-0DC292291C75}" type="datetimeFigureOut">
              <a:rPr lang="id-ID"/>
              <a:pPr>
                <a:defRPr/>
              </a:pPr>
              <a:t>25/07/2016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107"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107" fontAlgn="auto">
              <a:spcBef>
                <a:spcPts val="0"/>
              </a:spcBef>
              <a:spcAft>
                <a:spcPts val="0"/>
              </a:spcAft>
              <a:defRPr sz="1200">
                <a:latin typeface="+mn-lt"/>
                <a:cs typeface="+mn-cs"/>
              </a:defRPr>
            </a:lvl1pPr>
          </a:lstStyle>
          <a:p>
            <a:pPr>
              <a:defRPr/>
            </a:pPr>
            <a:fld id="{2D2F0D08-D719-4EC7-9C13-C3BD5E4CC331}" type="slidenum">
              <a:rPr lang="id-ID"/>
              <a:pPr>
                <a:defRPr/>
              </a:pPr>
              <a:t>‹#›</a:t>
            </a:fld>
            <a:endParaRPr lang="id-ID"/>
          </a:p>
        </p:txBody>
      </p:sp>
    </p:spTree>
    <p:extLst>
      <p:ext uri="{BB962C8B-B14F-4D97-AF65-F5344CB8AC3E}">
        <p14:creationId xmlns:p14="http://schemas.microsoft.com/office/powerpoint/2010/main" val="376250523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2D2F0D08-D719-4EC7-9C13-C3BD5E4CC331}" type="slidenum">
              <a:rPr lang="id-ID" smtClean="0"/>
              <a:pPr>
                <a:defRPr/>
              </a:pPr>
              <a:t>1</a:t>
            </a:fld>
            <a:endParaRPr lang="id-ID"/>
          </a:p>
        </p:txBody>
      </p:sp>
    </p:spTree>
    <p:extLst>
      <p:ext uri="{BB962C8B-B14F-4D97-AF65-F5344CB8AC3E}">
        <p14:creationId xmlns:p14="http://schemas.microsoft.com/office/powerpoint/2010/main" val="359644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411588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308207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222971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347485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177492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418750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226754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87522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a:p>
        </p:txBody>
      </p:sp>
    </p:spTree>
    <p:extLst>
      <p:ext uri="{BB962C8B-B14F-4D97-AF65-F5344CB8AC3E}">
        <p14:creationId xmlns:p14="http://schemas.microsoft.com/office/powerpoint/2010/main" val="4275867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pic>
        <p:nvPicPr>
          <p:cNvPr id="17" name="Picture 4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62813" y="5038725"/>
            <a:ext cx="18288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lang="en-US" dirty="0" smtClean="0"/>
              <a:t>Click to edit Master subtitle style</a:t>
            </a:r>
            <a:endParaRPr lang="en-US" dirty="0"/>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24F41630-4371-4F68-A9D5-1E19DA5037D8}" type="datetimeFigureOut">
              <a:rPr lang="id-ID"/>
              <a:pPr>
                <a:defRPr/>
              </a:pPr>
              <a:t>25/07/2016</a:t>
            </a:fld>
            <a:endParaRPr lang="id-ID"/>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id-ID"/>
          </a:p>
        </p:txBody>
      </p:sp>
      <p:sp>
        <p:nvSpPr>
          <p:cNvPr id="20"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3AF57ADA-AE06-45F0-AF3A-77E7A0224694}" type="slidenum">
              <a:rPr lang="id-ID"/>
              <a:pPr>
                <a:defRPr/>
              </a:pPr>
              <a:t>‹#›</a:t>
            </a:fld>
            <a:endParaRPr lang="id-ID"/>
          </a:p>
        </p:txBody>
      </p:sp>
    </p:spTree>
    <p:extLst>
      <p:ext uri="{BB962C8B-B14F-4D97-AF65-F5344CB8AC3E}">
        <p14:creationId xmlns:p14="http://schemas.microsoft.com/office/powerpoint/2010/main" val="382798521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08451A5-F4F0-490D-819F-AB7EFBE163EB}" type="datetimeFigureOut">
              <a:rPr lang="id-ID"/>
              <a:pPr>
                <a:defRPr/>
              </a:pPr>
              <a:t>25/07/2016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1F20DEB0-B546-4040-9FF1-FDCE77E8F3A6}" type="slidenum">
              <a:rPr lang="id-ID"/>
              <a:pPr>
                <a:defRPr/>
              </a:pPr>
              <a:t>‹#›</a:t>
            </a:fld>
            <a:endParaRPr lang="id-ID"/>
          </a:p>
        </p:txBody>
      </p:sp>
    </p:spTree>
    <p:extLst>
      <p:ext uri="{BB962C8B-B14F-4D97-AF65-F5344CB8AC3E}">
        <p14:creationId xmlns:p14="http://schemas.microsoft.com/office/powerpoint/2010/main" val="183140092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F323BD-BB40-4405-A954-5D9CAD5A98DF}" type="datetimeFigureOut">
              <a:rPr lang="id-ID"/>
              <a:pPr>
                <a:defRPr/>
              </a:pPr>
              <a:t>25/07/2016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E820511E-53B0-4FA3-9123-5300223F2BD5}" type="slidenum">
              <a:rPr lang="id-ID"/>
              <a:pPr>
                <a:defRPr/>
              </a:pPr>
              <a:t>‹#›</a:t>
            </a:fld>
            <a:endParaRPr lang="id-ID"/>
          </a:p>
        </p:txBody>
      </p:sp>
    </p:spTree>
    <p:extLst>
      <p:ext uri="{BB962C8B-B14F-4D97-AF65-F5344CB8AC3E}">
        <p14:creationId xmlns:p14="http://schemas.microsoft.com/office/powerpoint/2010/main" val="34251652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3813"/>
            <a:ext cx="8121650" cy="357188"/>
          </a:xfrm>
          <a:prstGeom prst="rect">
            <a:avLst/>
          </a:prstGeom>
        </p:spPr>
        <p:txBody>
          <a:bodyPr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107" fontAlgn="auto">
              <a:spcAft>
                <a:spcPts val="0"/>
              </a:spcAft>
              <a:defRPr/>
            </a:pPr>
            <a:endParaRPr lang="en-US" sz="1200" i="1"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DDE130-B469-4F5E-BEE6-0DFFC4C2F1BA}" type="datetimeFigureOut">
              <a:rPr lang="id-ID"/>
              <a:pPr>
                <a:defRPr/>
              </a:pPr>
              <a:t>25/07/2016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D2F2E8C-EDAF-4D92-8F08-A21C87B2506E}" type="slidenum">
              <a:rPr lang="id-ID"/>
              <a:pPr>
                <a:defRPr/>
              </a:pPr>
              <a:t>‹#›</a:t>
            </a:fld>
            <a:endParaRPr lang="id-ID"/>
          </a:p>
        </p:txBody>
      </p:sp>
    </p:spTree>
    <p:extLst>
      <p:ext uri="{BB962C8B-B14F-4D97-AF65-F5344CB8AC3E}">
        <p14:creationId xmlns:p14="http://schemas.microsoft.com/office/powerpoint/2010/main" val="10636106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6292215-CF4F-44E2-A3F4-26F7AC5EECDF}" type="datetimeFigureOut">
              <a:rPr lang="id-ID"/>
              <a:pPr>
                <a:defRPr/>
              </a:pPr>
              <a:t>25/07/2016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DE8F1E7A-7F76-48E0-B842-ECDD0467A06D}" type="slidenum">
              <a:rPr lang="id-ID"/>
              <a:pPr>
                <a:defRPr/>
              </a:pPr>
              <a:t>‹#›</a:t>
            </a:fld>
            <a:endParaRPr lang="id-ID"/>
          </a:p>
        </p:txBody>
      </p:sp>
    </p:spTree>
    <p:extLst>
      <p:ext uri="{BB962C8B-B14F-4D97-AF65-F5344CB8AC3E}">
        <p14:creationId xmlns:p14="http://schemas.microsoft.com/office/powerpoint/2010/main" val="105098357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19309A-FEE1-4D5B-822A-457F94AEF036}" type="datetimeFigureOut">
              <a:rPr lang="id-ID"/>
              <a:pPr>
                <a:defRPr/>
              </a:pPr>
              <a:t>25/07/2016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E790A28B-7C81-4095-9900-BFD27D9B3E9D}" type="slidenum">
              <a:rPr lang="id-ID"/>
              <a:pPr>
                <a:defRPr/>
              </a:pPr>
              <a:t>‹#›</a:t>
            </a:fld>
            <a:endParaRPr lang="id-ID"/>
          </a:p>
        </p:txBody>
      </p:sp>
    </p:spTree>
    <p:extLst>
      <p:ext uri="{BB962C8B-B14F-4D97-AF65-F5344CB8AC3E}">
        <p14:creationId xmlns:p14="http://schemas.microsoft.com/office/powerpoint/2010/main" val="18292419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CFB06DD-7B79-4F15-9672-68B0FAD44EED}" type="datetimeFigureOut">
              <a:rPr lang="id-ID"/>
              <a:pPr>
                <a:defRPr/>
              </a:pPr>
              <a:t>25/07/2016</a:t>
            </a:fld>
            <a:endParaRPr lang="id-ID"/>
          </a:p>
        </p:txBody>
      </p:sp>
      <p:sp>
        <p:nvSpPr>
          <p:cNvPr id="8" name="Slide Number Placeholder 26"/>
          <p:cNvSpPr>
            <a:spLocks noGrp="1"/>
          </p:cNvSpPr>
          <p:nvPr>
            <p:ph type="sldNum" sz="quarter" idx="11"/>
          </p:nvPr>
        </p:nvSpPr>
        <p:spPr/>
        <p:txBody>
          <a:bodyPr rtlCol="0"/>
          <a:lstStyle>
            <a:lvl1pPr>
              <a:defRPr/>
            </a:lvl1pPr>
          </a:lstStyle>
          <a:p>
            <a:pPr>
              <a:defRPr/>
            </a:pPr>
            <a:fld id="{03ACC0D1-9E8D-43A2-9A4B-55FF82FA3FBE}" type="slidenum">
              <a:rPr lang="id-ID"/>
              <a:pPr>
                <a:defRPr/>
              </a:pPr>
              <a:t>‹#›</a:t>
            </a:fld>
            <a:endParaRPr lang="id-ID"/>
          </a:p>
        </p:txBody>
      </p:sp>
      <p:sp>
        <p:nvSpPr>
          <p:cNvPr id="9" name="Footer Placeholder 27"/>
          <p:cNvSpPr>
            <a:spLocks noGrp="1"/>
          </p:cNvSpPr>
          <p:nvPr>
            <p:ph type="ftr" sz="quarter" idx="12"/>
          </p:nvPr>
        </p:nvSpPr>
        <p:spPr/>
        <p:txBody>
          <a:bodyPr rtlCol="0"/>
          <a:lstStyle>
            <a:lvl1pPr>
              <a:defRPr/>
            </a:lvl1pPr>
          </a:lstStyle>
          <a:p>
            <a:pPr>
              <a:defRPr/>
            </a:pPr>
            <a:endParaRPr lang="id-ID"/>
          </a:p>
        </p:txBody>
      </p:sp>
    </p:spTree>
    <p:extLst>
      <p:ext uri="{BB962C8B-B14F-4D97-AF65-F5344CB8AC3E}">
        <p14:creationId xmlns:p14="http://schemas.microsoft.com/office/powerpoint/2010/main" val="209851528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B6BA38B-3659-4B98-BD9B-075030D37B6C}" type="datetimeFigureOut">
              <a:rPr lang="id-ID"/>
              <a:pPr>
                <a:defRPr/>
              </a:pPr>
              <a:t>25/07/2016</a:t>
            </a:fld>
            <a:endParaRPr lang="id-ID"/>
          </a:p>
        </p:txBody>
      </p:sp>
      <p:sp>
        <p:nvSpPr>
          <p:cNvPr id="4" name="Footer Placeholder 3"/>
          <p:cNvSpPr>
            <a:spLocks noGrp="1"/>
          </p:cNvSpPr>
          <p:nvPr>
            <p:ph type="ftr" sz="quarter" idx="11"/>
          </p:nvPr>
        </p:nvSpPr>
        <p:spPr/>
        <p:txBody>
          <a:bodyPr/>
          <a:lstStyle>
            <a:lvl1pPr>
              <a:defRPr/>
            </a:lvl1pPr>
          </a:lstStyle>
          <a:p>
            <a:pPr>
              <a:defRPr/>
            </a:pPr>
            <a:endParaRPr lang="id-ID"/>
          </a:p>
        </p:txBody>
      </p:sp>
      <p:sp>
        <p:nvSpPr>
          <p:cNvPr id="5" name="Slide Number Placeholder 4"/>
          <p:cNvSpPr>
            <a:spLocks noGrp="1"/>
          </p:cNvSpPr>
          <p:nvPr>
            <p:ph type="sldNum" sz="quarter" idx="12"/>
          </p:nvPr>
        </p:nvSpPr>
        <p:spPr/>
        <p:txBody>
          <a:bodyPr/>
          <a:lstStyle>
            <a:lvl1pPr>
              <a:defRPr/>
            </a:lvl1pPr>
          </a:lstStyle>
          <a:p>
            <a:pPr>
              <a:defRPr/>
            </a:pPr>
            <a:fld id="{5ABF4870-700E-4C46-99F0-3AC77545119C}" type="slidenum">
              <a:rPr lang="id-ID"/>
              <a:pPr>
                <a:defRPr/>
              </a:pPr>
              <a:t>‹#›</a:t>
            </a:fld>
            <a:endParaRPr lang="id-ID"/>
          </a:p>
        </p:txBody>
      </p:sp>
    </p:spTree>
    <p:extLst>
      <p:ext uri="{BB962C8B-B14F-4D97-AF65-F5344CB8AC3E}">
        <p14:creationId xmlns:p14="http://schemas.microsoft.com/office/powerpoint/2010/main" val="41614550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1171FFB-E6D2-4BB7-BA33-3C2688FC7701}" type="datetimeFigureOut">
              <a:rPr lang="id-ID"/>
              <a:pPr>
                <a:defRPr/>
              </a:pPr>
              <a:t>25/07/2016</a:t>
            </a:fld>
            <a:endParaRPr lang="id-ID"/>
          </a:p>
        </p:txBody>
      </p:sp>
      <p:sp>
        <p:nvSpPr>
          <p:cNvPr id="3" name="Footer Placeholder 2"/>
          <p:cNvSpPr>
            <a:spLocks noGrp="1"/>
          </p:cNvSpPr>
          <p:nvPr>
            <p:ph type="ftr" sz="quarter" idx="11"/>
          </p:nvPr>
        </p:nvSpPr>
        <p:spPr/>
        <p:txBody>
          <a:bodyPr/>
          <a:lstStyle>
            <a:lvl1pPr>
              <a:defRPr/>
            </a:lvl1pPr>
          </a:lstStyle>
          <a:p>
            <a:pPr>
              <a:defRPr/>
            </a:pPr>
            <a:endParaRPr lang="id-ID"/>
          </a:p>
        </p:txBody>
      </p:sp>
      <p:sp>
        <p:nvSpPr>
          <p:cNvPr id="4" name="Slide Number Placeholder 22"/>
          <p:cNvSpPr>
            <a:spLocks noGrp="1"/>
          </p:cNvSpPr>
          <p:nvPr>
            <p:ph type="sldNum" sz="quarter" idx="12"/>
          </p:nvPr>
        </p:nvSpPr>
        <p:spPr/>
        <p:txBody>
          <a:bodyPr/>
          <a:lstStyle>
            <a:lvl1pPr>
              <a:defRPr/>
            </a:lvl1pPr>
          </a:lstStyle>
          <a:p>
            <a:pPr>
              <a:defRPr/>
            </a:pPr>
            <a:fld id="{75DA1C27-ADD4-4003-9BB2-A9E2997EE77A}" type="slidenum">
              <a:rPr lang="id-ID"/>
              <a:pPr>
                <a:defRPr/>
              </a:pPr>
              <a:t>‹#›</a:t>
            </a:fld>
            <a:endParaRPr lang="id-ID"/>
          </a:p>
        </p:txBody>
      </p:sp>
    </p:spTree>
    <p:extLst>
      <p:ext uri="{BB962C8B-B14F-4D97-AF65-F5344CB8AC3E}">
        <p14:creationId xmlns:p14="http://schemas.microsoft.com/office/powerpoint/2010/main" val="20388882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14DDC3D-3A0F-484A-B9AA-3DF17E94FB97}" type="datetimeFigureOut">
              <a:rPr lang="id-ID"/>
              <a:pPr>
                <a:defRPr/>
              </a:pPr>
              <a:t>25/07/2016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89698FDC-EC3F-4166-91A0-4235D44DD740}" type="slidenum">
              <a:rPr lang="id-ID"/>
              <a:pPr>
                <a:defRPr/>
              </a:pPr>
              <a:t>‹#›</a:t>
            </a:fld>
            <a:endParaRPr lang="id-ID"/>
          </a:p>
        </p:txBody>
      </p:sp>
    </p:spTree>
    <p:extLst>
      <p:ext uri="{BB962C8B-B14F-4D97-AF65-F5344CB8AC3E}">
        <p14:creationId xmlns:p14="http://schemas.microsoft.com/office/powerpoint/2010/main" val="39680533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9"/>
            <a:ext cx="2590800" cy="2516489"/>
          </a:xfrm>
        </p:spPr>
        <p:txBody>
          <a:bodyPr lIns="0" tIns="0" rIns="45705"/>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FD28C0D-924E-4956-B39E-A8787DE08603}" type="datetimeFigureOut">
              <a:rPr lang="id-ID"/>
              <a:pPr>
                <a:defRPr/>
              </a:pPr>
              <a:t>25/07/2016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4CEEE066-E18E-403A-A113-D5AAD0899504}" type="slidenum">
              <a:rPr lang="id-ID"/>
              <a:pPr>
                <a:defRPr/>
              </a:pPr>
              <a:t>‹#›</a:t>
            </a:fld>
            <a:endParaRPr lang="id-ID"/>
          </a:p>
        </p:txBody>
      </p:sp>
    </p:spTree>
    <p:extLst>
      <p:ext uri="{BB962C8B-B14F-4D97-AF65-F5344CB8AC3E}">
        <p14:creationId xmlns:p14="http://schemas.microsoft.com/office/powerpoint/2010/main" val="2986569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8366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43100"/>
            <a:ext cx="8229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lIns="91411" tIns="45705" rIns="91411" bIns="45705"/>
          <a:lstStyle>
            <a:lvl1pPr algn="l" defTabSz="914107" eaLnBrk="1" fontAlgn="auto" latinLnBrk="0" hangingPunct="1">
              <a:spcBef>
                <a:spcPts val="0"/>
              </a:spcBef>
              <a:spcAft>
                <a:spcPts val="0"/>
              </a:spcAft>
              <a:defRPr kumimoji="0" sz="800">
                <a:solidFill>
                  <a:schemeClr val="accent2"/>
                </a:solidFill>
                <a:latin typeface="+mn-lt"/>
                <a:cs typeface="+mn-cs"/>
              </a:defRPr>
            </a:lvl1pPr>
          </a:lstStyle>
          <a:p>
            <a:pPr>
              <a:defRPr/>
            </a:pPr>
            <a:fld id="{1CDAA888-5944-4D53-B70C-CB2A1F850737}" type="datetimeFigureOut">
              <a:rPr lang="id-ID"/>
              <a:pPr>
                <a:defRPr/>
              </a:pPr>
              <a:t>25/07/2016</a:t>
            </a:fld>
            <a:endParaRPr lang="id-ID"/>
          </a:p>
        </p:txBody>
      </p:sp>
      <p:sp>
        <p:nvSpPr>
          <p:cNvPr id="3" name="Footer Placeholder 2"/>
          <p:cNvSpPr>
            <a:spLocks noGrp="1"/>
          </p:cNvSpPr>
          <p:nvPr>
            <p:ph type="ftr" sz="quarter" idx="3"/>
          </p:nvPr>
        </p:nvSpPr>
        <p:spPr>
          <a:xfrm>
            <a:off x="5257800" y="612775"/>
            <a:ext cx="1325563" cy="457200"/>
          </a:xfrm>
          <a:prstGeom prst="rect">
            <a:avLst/>
          </a:prstGeom>
        </p:spPr>
        <p:txBody>
          <a:bodyPr vert="horz" lIns="91411" tIns="45705" rIns="91411" bIns="45705"/>
          <a:lstStyle>
            <a:lvl1pPr algn="r" defTabSz="914107" eaLnBrk="1" fontAlgn="auto" latinLnBrk="0" hangingPunct="1">
              <a:spcBef>
                <a:spcPts val="0"/>
              </a:spcBef>
              <a:spcAft>
                <a:spcPts val="0"/>
              </a:spcAft>
              <a:defRPr kumimoji="0" sz="800">
                <a:solidFill>
                  <a:schemeClr val="accent2"/>
                </a:solidFill>
                <a:latin typeface="+mn-lt"/>
                <a:cs typeface="+mn-cs"/>
              </a:defRPr>
            </a:lvl1pPr>
          </a:lstStyle>
          <a:p>
            <a:pPr>
              <a:defRPr/>
            </a:pPr>
            <a:endParaRPr lang="id-ID"/>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lIns="91411" tIns="45705" rIns="91411" bIns="45705" anchor="b"/>
          <a:lstStyle>
            <a:lvl1pPr algn="r" defTabSz="914107" eaLnBrk="1" fontAlgn="auto" latinLnBrk="0" hangingPunct="1">
              <a:spcBef>
                <a:spcPts val="0"/>
              </a:spcBef>
              <a:spcAft>
                <a:spcPts val="0"/>
              </a:spcAft>
              <a:defRPr kumimoji="0" sz="1800">
                <a:solidFill>
                  <a:srgbClr val="FFFFFF"/>
                </a:solidFill>
                <a:latin typeface="+mn-lt"/>
                <a:cs typeface="+mn-cs"/>
              </a:defRPr>
            </a:lvl1pPr>
          </a:lstStyle>
          <a:p>
            <a:pPr>
              <a:defRPr/>
            </a:pPr>
            <a:fld id="{06C64F27-9DE1-4C42-B4D9-4CB58EDFD2F8}" type="slidenum">
              <a:rPr lang="id-ID"/>
              <a:pPr>
                <a:defRPr/>
              </a:pPr>
              <a:t>‹#›</a:t>
            </a:fld>
            <a:endParaRPr lang="id-ID"/>
          </a:p>
        </p:txBody>
      </p:sp>
      <p:pic>
        <p:nvPicPr>
          <p:cNvPr id="1044" name="Picture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43888" y="5949950"/>
            <a:ext cx="914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ransition spd="slow"/>
  <p:timing>
    <p:tnLst>
      <p:par>
        <p:cTn id="1" dur="indefinite" restart="never" nodeType="tmRoot"/>
      </p:par>
    </p:tnLst>
  </p:timing>
  <p:txStyles>
    <p:titleStyle>
      <a:lvl1pPr algn="l" rtl="0" eaLnBrk="0" fontAlgn="base" hangingPunct="0">
        <a:spcBef>
          <a:spcPct val="0"/>
        </a:spcBef>
        <a:spcAft>
          <a:spcPct val="0"/>
        </a:spcAft>
        <a:defRPr sz="4000" kern="1200">
          <a:solidFill>
            <a:srgbClr val="C00000"/>
          </a:solidFill>
          <a:latin typeface="+mj-lt"/>
          <a:ea typeface="+mj-ea"/>
          <a:cs typeface="+mj-cs"/>
        </a:defRPr>
      </a:lvl1pPr>
      <a:lvl2pPr algn="l" rtl="0" eaLnBrk="0" fontAlgn="base" hangingPunct="0">
        <a:spcBef>
          <a:spcPct val="0"/>
        </a:spcBef>
        <a:spcAft>
          <a:spcPct val="0"/>
        </a:spcAft>
        <a:defRPr sz="4000">
          <a:solidFill>
            <a:srgbClr val="C00000"/>
          </a:solidFill>
          <a:latin typeface="Trebuchet MS" pitchFamily="34" charset="0"/>
        </a:defRPr>
      </a:lvl2pPr>
      <a:lvl3pPr algn="l" rtl="0" eaLnBrk="0" fontAlgn="base" hangingPunct="0">
        <a:spcBef>
          <a:spcPct val="0"/>
        </a:spcBef>
        <a:spcAft>
          <a:spcPct val="0"/>
        </a:spcAft>
        <a:defRPr sz="4000">
          <a:solidFill>
            <a:srgbClr val="C00000"/>
          </a:solidFill>
          <a:latin typeface="Trebuchet MS" pitchFamily="34" charset="0"/>
        </a:defRPr>
      </a:lvl3pPr>
      <a:lvl4pPr algn="l" rtl="0" eaLnBrk="0" fontAlgn="base" hangingPunct="0">
        <a:spcBef>
          <a:spcPct val="0"/>
        </a:spcBef>
        <a:spcAft>
          <a:spcPct val="0"/>
        </a:spcAft>
        <a:defRPr sz="4000">
          <a:solidFill>
            <a:srgbClr val="C00000"/>
          </a:solidFill>
          <a:latin typeface="Trebuchet MS" pitchFamily="34" charset="0"/>
        </a:defRPr>
      </a:lvl4pPr>
      <a:lvl5pPr algn="l" rtl="0" eaLnBrk="0" fontAlgn="base" hangingPunct="0">
        <a:spcBef>
          <a:spcPct val="0"/>
        </a:spcBef>
        <a:spcAft>
          <a:spcPct val="0"/>
        </a:spcAft>
        <a:defRPr sz="4000">
          <a:solidFill>
            <a:srgbClr val="C00000"/>
          </a:solidFill>
          <a:latin typeface="Trebuchet MS" pitchFamily="34" charset="0"/>
        </a:defRPr>
      </a:lvl5pPr>
      <a:lvl6pPr marL="457200" algn="l" rtl="0" fontAlgn="base">
        <a:spcBef>
          <a:spcPct val="0"/>
        </a:spcBef>
        <a:spcAft>
          <a:spcPct val="0"/>
        </a:spcAft>
        <a:defRPr sz="4000">
          <a:solidFill>
            <a:srgbClr val="C00000"/>
          </a:solidFill>
          <a:latin typeface="Trebuchet MS" pitchFamily="34" charset="0"/>
        </a:defRPr>
      </a:lvl6pPr>
      <a:lvl7pPr marL="914400" algn="l" rtl="0" fontAlgn="base">
        <a:spcBef>
          <a:spcPct val="0"/>
        </a:spcBef>
        <a:spcAft>
          <a:spcPct val="0"/>
        </a:spcAft>
        <a:defRPr sz="4000">
          <a:solidFill>
            <a:srgbClr val="C00000"/>
          </a:solidFill>
          <a:latin typeface="Trebuchet MS" pitchFamily="34" charset="0"/>
        </a:defRPr>
      </a:lvl7pPr>
      <a:lvl8pPr marL="1371600" algn="l" rtl="0" fontAlgn="base">
        <a:spcBef>
          <a:spcPct val="0"/>
        </a:spcBef>
        <a:spcAft>
          <a:spcPct val="0"/>
        </a:spcAft>
        <a:defRPr sz="4000">
          <a:solidFill>
            <a:srgbClr val="C00000"/>
          </a:solidFill>
          <a:latin typeface="Trebuchet MS" pitchFamily="34" charset="0"/>
        </a:defRPr>
      </a:lvl8pPr>
      <a:lvl9pPr marL="1828800" algn="l" rtl="0" fontAlgn="base">
        <a:spcBef>
          <a:spcPct val="0"/>
        </a:spcBef>
        <a:spcAft>
          <a:spcPct val="0"/>
        </a:spcAft>
        <a:defRPr sz="4000">
          <a:solidFill>
            <a:srgbClr val="C00000"/>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7925"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ietf.org/rfc/rfc2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2349500"/>
            <a:ext cx="7262813" cy="1155700"/>
          </a:xfrm>
        </p:spPr>
        <p:txBody>
          <a:bodyPr/>
          <a:lstStyle/>
          <a:p>
            <a:pPr algn="r" eaLnBrk="1" hangingPunct="1"/>
            <a:r>
              <a:rPr lang="en-US" b="1" dirty="0" err="1" smtClean="0">
                <a:solidFill>
                  <a:srgbClr val="FFFF00"/>
                </a:solidFill>
              </a:rPr>
              <a:t>Keamanan</a:t>
            </a:r>
            <a:r>
              <a:rPr lang="en-US" b="1" dirty="0" smtClean="0">
                <a:solidFill>
                  <a:srgbClr val="FFFF00"/>
                </a:solidFill>
              </a:rPr>
              <a:t> </a:t>
            </a:r>
            <a:r>
              <a:rPr lang="id-ID" b="1" dirty="0" smtClean="0">
                <a:solidFill>
                  <a:srgbClr val="FFFF00"/>
                </a:solidFill>
              </a:rPr>
              <a:t>Informasi dan Administrasi Jaringan</a:t>
            </a:r>
            <a:endParaRPr lang="en-US" b="1" dirty="0" smtClean="0">
              <a:solidFill>
                <a:srgbClr val="FFFF00"/>
              </a:solidFill>
            </a:endParaRPr>
          </a:p>
        </p:txBody>
      </p:sp>
      <p:sp>
        <p:nvSpPr>
          <p:cNvPr id="13315" name="TextBox 1"/>
          <p:cNvSpPr txBox="1">
            <a:spLocks noChangeArrowheads="1"/>
          </p:cNvSpPr>
          <p:nvPr/>
        </p:nvSpPr>
        <p:spPr bwMode="auto">
          <a:xfrm>
            <a:off x="3995738" y="4286250"/>
            <a:ext cx="3557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defTabSz="912813"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912813"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912813"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912813"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r>
              <a:rPr lang="en-US" dirty="0"/>
              <a:t>Week </a:t>
            </a:r>
            <a:r>
              <a:rPr lang="id-ID" dirty="0"/>
              <a:t>9</a:t>
            </a:r>
            <a:r>
              <a:rPr lang="en-US" dirty="0" smtClean="0"/>
              <a:t>. </a:t>
            </a:r>
            <a:r>
              <a:rPr lang="id-ID" dirty="0" err="1" smtClean="0"/>
              <a:t>Remote</a:t>
            </a:r>
            <a:r>
              <a:rPr lang="id-ID" dirty="0" smtClean="0"/>
              <a:t> </a:t>
            </a:r>
            <a:r>
              <a:rPr lang="id-ID" dirty="0" err="1" smtClean="0"/>
              <a:t>connection</a:t>
            </a:r>
            <a:r>
              <a:rPr lang="id-ID" dirty="0" smtClean="0"/>
              <a:t>, SSL</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Keterangan</a:t>
            </a:r>
          </a:p>
        </p:txBody>
      </p:sp>
      <p:sp>
        <p:nvSpPr>
          <p:cNvPr id="13314" name="Rectangle 2"/>
          <p:cNvSpPr>
            <a:spLocks noGrp="1" noChangeArrowheads="1"/>
          </p:cNvSpPr>
          <p:nvPr>
            <p:ph type="body" idx="4294967295"/>
          </p:nvPr>
        </p:nvSpPr>
        <p:spPr>
          <a:xfrm>
            <a:off x="566738" y="1752600"/>
            <a:ext cx="8001000" cy="5094288"/>
          </a:xfrm>
          <a:ln/>
        </p:spPr>
        <p:txBody>
          <a:bodyPr/>
          <a:lstStyle/>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Perintah REXEC digunakan untuk menjelaskan user ID, password, host address dan proses untuk memulai suatu proses pada remote host. Disisi lain, RSH tidak membutuhkan pengiriman user name dan password tetapi menggunakan host access file server maupun client tersambung dengan jaringan TCP/IP </a:t>
            </a:r>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REXEC menggunakan TCP port 512 dan 514  </a:t>
            </a:r>
          </a:p>
          <a:p>
            <a:pPr>
              <a:lnSpc>
                <a:spcPct val="100000"/>
              </a:lnSpc>
              <a:spcBef>
                <a:spcPts val="65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d-ID" sz="2600"/>
          </a:p>
          <a:p>
            <a:pPr>
              <a:lnSpc>
                <a:spcPct val="100000"/>
              </a:lnSpc>
              <a:spcBef>
                <a:spcPts val="65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d-ID" sz="2600"/>
          </a:p>
        </p:txBody>
      </p:sp>
    </p:spTree>
    <p:extLst>
      <p:ext uri="{BB962C8B-B14F-4D97-AF65-F5344CB8AC3E}">
        <p14:creationId xmlns:p14="http://schemas.microsoft.com/office/powerpoint/2010/main" val="3189459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smtClean="0"/>
              <a:t>Putty</a:t>
            </a:r>
            <a:endParaRPr lang="id-ID" dirty="0"/>
          </a:p>
        </p:txBody>
      </p:sp>
      <p:sp>
        <p:nvSpPr>
          <p:cNvPr id="3" name="Content Placeholder 2"/>
          <p:cNvSpPr>
            <a:spLocks noGrp="1"/>
          </p:cNvSpPr>
          <p:nvPr>
            <p:ph idx="1"/>
          </p:nvPr>
        </p:nvSpPr>
        <p:spPr/>
        <p:txBody>
          <a:bodyPr/>
          <a:lstStyle/>
          <a:p>
            <a:r>
              <a:rPr lang="id-ID" dirty="0" err="1" smtClean="0"/>
              <a:t>Putty</a:t>
            </a:r>
            <a:r>
              <a:rPr lang="id-ID" dirty="0" smtClean="0"/>
              <a:t> program yang dipakai untuk </a:t>
            </a:r>
            <a:r>
              <a:rPr lang="id-ID" dirty="0" err="1" smtClean="0"/>
              <a:t>remote</a:t>
            </a:r>
            <a:r>
              <a:rPr lang="id-ID" dirty="0" smtClean="0"/>
              <a:t> </a:t>
            </a:r>
            <a:r>
              <a:rPr lang="id-ID" dirty="0" err="1" smtClean="0"/>
              <a:t>access</a:t>
            </a:r>
            <a:r>
              <a:rPr lang="id-ID" dirty="0" smtClean="0"/>
              <a:t> ke </a:t>
            </a:r>
            <a:r>
              <a:rPr lang="id-ID" dirty="0" err="1" smtClean="0"/>
              <a:t>client</a:t>
            </a:r>
            <a:r>
              <a:rPr lang="id-ID" dirty="0" smtClean="0"/>
              <a:t> SSH</a:t>
            </a:r>
            <a:endParaRPr lang="id-ID" dirty="0"/>
          </a:p>
        </p:txBody>
      </p:sp>
    </p:spTree>
    <p:extLst>
      <p:ext uri="{BB962C8B-B14F-4D97-AF65-F5344CB8AC3E}">
        <p14:creationId xmlns:p14="http://schemas.microsoft.com/office/powerpoint/2010/main" val="31012818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altLang="id-ID"/>
              <a:t>Keamanan Web</a:t>
            </a:r>
            <a:endParaRPr lang="en-GB" altLang="id-ID"/>
          </a:p>
        </p:txBody>
      </p:sp>
      <p:sp>
        <p:nvSpPr>
          <p:cNvPr id="3075" name="Rectangle 3"/>
          <p:cNvSpPr>
            <a:spLocks noGrp="1" noChangeArrowheads="1"/>
          </p:cNvSpPr>
          <p:nvPr>
            <p:ph type="body" idx="1"/>
          </p:nvPr>
        </p:nvSpPr>
        <p:spPr/>
        <p:txBody>
          <a:bodyPr/>
          <a:lstStyle/>
          <a:p>
            <a:pPr>
              <a:lnSpc>
                <a:spcPct val="90000"/>
              </a:lnSpc>
            </a:pPr>
            <a:r>
              <a:rPr lang="en-US" altLang="id-ID" sz="2800" i="1">
                <a:cs typeface="Times New Roman" panose="02020603050405020304" pitchFamily="18" charset="0"/>
              </a:rPr>
              <a:t>Secure Socket Layer</a:t>
            </a:r>
            <a:r>
              <a:rPr lang="en-US" altLang="id-ID" sz="2800">
                <a:cs typeface="Times New Roman" panose="02020603050405020304" pitchFamily="18" charset="0"/>
              </a:rPr>
              <a:t> (</a:t>
            </a:r>
            <a:r>
              <a:rPr lang="en-US" altLang="id-ID" sz="2800" i="1">
                <a:cs typeface="Times New Roman" panose="02020603050405020304" pitchFamily="18" charset="0"/>
              </a:rPr>
              <a:t>SSL</a:t>
            </a:r>
            <a:r>
              <a:rPr lang="en-US" altLang="id-ID" sz="2800">
                <a:cs typeface="Times New Roman" panose="02020603050405020304" pitchFamily="18" charset="0"/>
              </a:rPr>
              <a:t>) adalah protokol yang digunakan untuk </a:t>
            </a:r>
            <a:r>
              <a:rPr lang="en-US" altLang="id-ID" sz="2800" i="1">
                <a:cs typeface="Times New Roman" panose="02020603050405020304" pitchFamily="18" charset="0"/>
              </a:rPr>
              <a:t>browsing web</a:t>
            </a:r>
            <a:r>
              <a:rPr lang="en-US" altLang="id-ID" sz="2800">
                <a:cs typeface="Times New Roman" panose="02020603050405020304" pitchFamily="18" charset="0"/>
              </a:rPr>
              <a:t> secara aman. </a:t>
            </a:r>
          </a:p>
          <a:p>
            <a:pPr>
              <a:lnSpc>
                <a:spcPct val="90000"/>
              </a:lnSpc>
            </a:pPr>
            <a:r>
              <a:rPr lang="en-US" altLang="id-ID" sz="2800" i="1">
                <a:cs typeface="Times New Roman" panose="02020603050405020304" pitchFamily="18" charset="0"/>
              </a:rPr>
              <a:t>SSL</a:t>
            </a:r>
            <a:r>
              <a:rPr lang="en-US" altLang="id-ID" sz="2800">
                <a:cs typeface="Times New Roman" panose="02020603050405020304" pitchFamily="18" charset="0"/>
              </a:rPr>
              <a:t> bertindak sebagai protokol yang mengamankan komunikasi antara </a:t>
            </a:r>
            <a:r>
              <a:rPr lang="en-US" altLang="id-ID" sz="2800" i="1">
                <a:cs typeface="Times New Roman" panose="02020603050405020304" pitchFamily="18" charset="0"/>
              </a:rPr>
              <a:t>client</a:t>
            </a:r>
            <a:r>
              <a:rPr lang="en-US" altLang="id-ID" sz="2800">
                <a:cs typeface="Times New Roman" panose="02020603050405020304" pitchFamily="18" charset="0"/>
              </a:rPr>
              <a:t> dan </a:t>
            </a:r>
            <a:r>
              <a:rPr lang="en-US" altLang="id-ID" sz="2800" i="1">
                <a:cs typeface="Times New Roman" panose="02020603050405020304" pitchFamily="18" charset="0"/>
              </a:rPr>
              <a:t>server</a:t>
            </a:r>
            <a:r>
              <a:rPr lang="en-US" altLang="id-ID" sz="2800">
                <a:cs typeface="Times New Roman" panose="02020603050405020304" pitchFamily="18" charset="0"/>
              </a:rPr>
              <a:t>. </a:t>
            </a:r>
          </a:p>
          <a:p>
            <a:pPr>
              <a:lnSpc>
                <a:spcPct val="90000"/>
              </a:lnSpc>
            </a:pPr>
            <a:r>
              <a:rPr lang="en-US" altLang="id-ID" sz="2800" i="1">
                <a:cs typeface="Times New Roman" panose="02020603050405020304" pitchFamily="18" charset="0"/>
              </a:rPr>
              <a:t>SSL</a:t>
            </a:r>
            <a:r>
              <a:rPr lang="en-US" altLang="id-ID" sz="2800">
                <a:cs typeface="Times New Roman" panose="02020603050405020304" pitchFamily="18" charset="0"/>
              </a:rPr>
              <a:t> dikembangkan oleh </a:t>
            </a:r>
            <a:r>
              <a:rPr lang="en-US" altLang="id-ID" sz="2800" i="1">
                <a:cs typeface="Times New Roman" panose="02020603050405020304" pitchFamily="18" charset="0"/>
              </a:rPr>
              <a:t>Netscape Communations</a:t>
            </a:r>
            <a:r>
              <a:rPr lang="en-US" altLang="id-ID" sz="2800">
                <a:cs typeface="Times New Roman" panose="02020603050405020304" pitchFamily="18" charset="0"/>
              </a:rPr>
              <a:t> pada tahun 1994.</a:t>
            </a:r>
          </a:p>
          <a:p>
            <a:pPr>
              <a:lnSpc>
                <a:spcPct val="90000"/>
              </a:lnSpc>
            </a:pPr>
            <a:r>
              <a:rPr lang="en-US" altLang="id-ID" sz="2800">
                <a:cs typeface="Times New Roman" panose="02020603050405020304" pitchFamily="18" charset="0"/>
              </a:rPr>
              <a:t>Ada beberapa versi </a:t>
            </a:r>
            <a:r>
              <a:rPr lang="en-US" altLang="id-ID" sz="2800" i="1">
                <a:cs typeface="Times New Roman" panose="02020603050405020304" pitchFamily="18" charset="0"/>
              </a:rPr>
              <a:t>SSL</a:t>
            </a:r>
            <a:r>
              <a:rPr lang="en-US" altLang="id-ID" sz="2800">
                <a:cs typeface="Times New Roman" panose="02020603050405020304" pitchFamily="18" charset="0"/>
              </a:rPr>
              <a:t>, versi 2 dan versi 3, tetapi versi 3 paling banyak digunakan saat ini.</a:t>
            </a:r>
            <a:endParaRPr lang="en-GB" altLang="id-ID" sz="2800">
              <a:cs typeface="Times New Roman" panose="02020603050405020304" pitchFamily="18" charset="0"/>
            </a:endParaRPr>
          </a:p>
        </p:txBody>
      </p:sp>
    </p:spTree>
    <p:extLst>
      <p:ext uri="{BB962C8B-B14F-4D97-AF65-F5344CB8AC3E}">
        <p14:creationId xmlns:p14="http://schemas.microsoft.com/office/powerpoint/2010/main" val="394438107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nvGraphicFramePr>
        <p:xfrm>
          <a:off x="1524000" y="0"/>
          <a:ext cx="4764088" cy="6477000"/>
        </p:xfrm>
        <a:graphic>
          <a:graphicData uri="http://schemas.openxmlformats.org/presentationml/2006/ole">
            <mc:AlternateContent xmlns:mc="http://schemas.openxmlformats.org/markup-compatibility/2006">
              <mc:Choice xmlns:v="urn:schemas-microsoft-com:vml" Requires="v">
                <p:oleObj spid="_x0000_s1028" name="Document" r:id="rId3" imgW="5486400" imgH="7457400" progId="Word.Document.8">
                  <p:embed/>
                </p:oleObj>
              </mc:Choice>
              <mc:Fallback>
                <p:oleObj name="Document" r:id="rId3" imgW="5486400" imgH="7457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76408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52778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676400"/>
            <a:ext cx="7772400" cy="4419600"/>
          </a:xfrm>
        </p:spPr>
        <p:txBody>
          <a:bodyPr/>
          <a:lstStyle/>
          <a:p>
            <a:r>
              <a:rPr lang="en-US" altLang="id-ID" sz="2400" i="1">
                <a:cs typeface="Times New Roman" panose="02020603050405020304" pitchFamily="18" charset="0"/>
              </a:rPr>
              <a:t>SSL</a:t>
            </a:r>
            <a:r>
              <a:rPr lang="en-US" altLang="id-ID" sz="2400">
                <a:cs typeface="Times New Roman" panose="02020603050405020304" pitchFamily="18" charset="0"/>
              </a:rPr>
              <a:t> beroperasi antara protokol komunikasi </a:t>
            </a:r>
            <a:r>
              <a:rPr lang="en-US" altLang="id-ID" sz="2400" i="1">
                <a:cs typeface="Times New Roman" panose="02020603050405020304" pitchFamily="18" charset="0"/>
              </a:rPr>
              <a:t>TCP/IP</a:t>
            </a:r>
            <a:r>
              <a:rPr lang="en-US" altLang="id-ID" sz="2400">
                <a:cs typeface="Times New Roman" panose="02020603050405020304" pitchFamily="18" charset="0"/>
              </a:rPr>
              <a:t> (</a:t>
            </a:r>
            <a:r>
              <a:rPr lang="en-US" altLang="id-ID" sz="2400" i="1">
                <a:cs typeface="Times New Roman" panose="02020603050405020304" pitchFamily="18" charset="0"/>
              </a:rPr>
              <a:t>Transmission Control Protocol</a:t>
            </a:r>
            <a:r>
              <a:rPr lang="en-US" altLang="id-ID" sz="2400">
                <a:cs typeface="Times New Roman" panose="02020603050405020304" pitchFamily="18" charset="0"/>
              </a:rPr>
              <a:t>/</a:t>
            </a:r>
            <a:r>
              <a:rPr lang="en-US" altLang="id-ID" sz="2400" i="1">
                <a:cs typeface="Times New Roman" panose="02020603050405020304" pitchFamily="18" charset="0"/>
              </a:rPr>
              <a:t>Internet Protocol</a:t>
            </a:r>
            <a:r>
              <a:rPr lang="en-US" altLang="id-ID" sz="2400">
                <a:cs typeface="Times New Roman" panose="02020603050405020304" pitchFamily="18" charset="0"/>
              </a:rPr>
              <a:t>) dan aplikasi (lihat gambar 25.5).</a:t>
            </a:r>
          </a:p>
          <a:p>
            <a:pPr>
              <a:buFontTx/>
              <a:buNone/>
            </a:pPr>
            <a:r>
              <a:rPr lang="en-US" altLang="id-ID" sz="2400">
                <a:cs typeface="Times New Roman" panose="02020603050405020304" pitchFamily="18" charset="0"/>
              </a:rPr>
              <a:t> </a:t>
            </a:r>
          </a:p>
          <a:p>
            <a:r>
              <a:rPr lang="en-US" altLang="id-ID" sz="2400" i="1">
                <a:cs typeface="Times New Roman" panose="02020603050405020304" pitchFamily="18" charset="0"/>
              </a:rPr>
              <a:t>SSL</a:t>
            </a:r>
            <a:r>
              <a:rPr lang="en-US" altLang="id-ID" sz="2400">
                <a:cs typeface="Times New Roman" panose="02020603050405020304" pitchFamily="18" charset="0"/>
              </a:rPr>
              <a:t> seolah-olah berlaku sebagai lapisan(</a:t>
            </a:r>
            <a:r>
              <a:rPr lang="en-US" altLang="id-ID" sz="2400" i="1">
                <a:cs typeface="Times New Roman" panose="02020603050405020304" pitchFamily="18" charset="0"/>
              </a:rPr>
              <a:t>layer</a:t>
            </a:r>
            <a:r>
              <a:rPr lang="en-US" altLang="id-ID" sz="2400">
                <a:cs typeface="Times New Roman" panose="02020603050405020304" pitchFamily="18" charset="0"/>
              </a:rPr>
              <a:t>) baru antara lapisasan transpor (</a:t>
            </a:r>
            <a:r>
              <a:rPr lang="en-US" altLang="id-ID" sz="2400" i="1">
                <a:cs typeface="Times New Roman" panose="02020603050405020304" pitchFamily="18" charset="0"/>
              </a:rPr>
              <a:t>TCP</a:t>
            </a:r>
            <a:r>
              <a:rPr lang="en-US" altLang="id-ID" sz="2400">
                <a:cs typeface="Times New Roman" panose="02020603050405020304" pitchFamily="18" charset="0"/>
              </a:rPr>
              <a:t>) dan lapisan aplikasi.</a:t>
            </a:r>
          </a:p>
          <a:p>
            <a:endParaRPr lang="en-US" altLang="id-ID" sz="2400" i="1">
              <a:cs typeface="Times New Roman" panose="02020603050405020304" pitchFamily="18" charset="0"/>
            </a:endParaRPr>
          </a:p>
          <a:p>
            <a:r>
              <a:rPr lang="en-US" altLang="id-ID" sz="2400" i="1">
                <a:cs typeface="Times New Roman" panose="02020603050405020304" pitchFamily="18" charset="0"/>
              </a:rPr>
              <a:t>TCP/IP</a:t>
            </a:r>
            <a:r>
              <a:rPr lang="en-US" altLang="id-ID" sz="2400">
                <a:cs typeface="Times New Roman" panose="02020603050405020304" pitchFamily="18" charset="0"/>
              </a:rPr>
              <a:t> adalah standard protokol  yang digunakan untuk menghubungkan komputer dan jaringan dengan jaringan dari jaringan yang lebih besar, yaitu Internet. </a:t>
            </a:r>
            <a:endParaRPr lang="en-GB" altLang="id-ID" sz="2400"/>
          </a:p>
        </p:txBody>
      </p:sp>
      <p:sp>
        <p:nvSpPr>
          <p:cNvPr id="5124" name="Rectangle 4"/>
          <p:cNvSpPr>
            <a:spLocks noGrp="1" noChangeArrowheads="1"/>
          </p:cNvSpPr>
          <p:nvPr>
            <p:ph type="title"/>
          </p:nvPr>
        </p:nvSpPr>
        <p:spPr>
          <a:noFill/>
          <a:ln/>
        </p:spPr>
        <p:txBody>
          <a:bodyPr/>
          <a:lstStyle/>
          <a:p>
            <a:pPr algn="l"/>
            <a:r>
              <a:rPr lang="en-US" altLang="id-ID"/>
              <a:t>TCP/IP</a:t>
            </a:r>
            <a:endParaRPr lang="en-GB" altLang="id-ID"/>
          </a:p>
        </p:txBody>
      </p:sp>
    </p:spTree>
    <p:extLst>
      <p:ext uri="{BB962C8B-B14F-4D97-AF65-F5344CB8AC3E}">
        <p14:creationId xmlns:p14="http://schemas.microsoft.com/office/powerpoint/2010/main" val="93507947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ChangeAspect="1"/>
          </p:cNvGraphicFramePr>
          <p:nvPr/>
        </p:nvGraphicFramePr>
        <p:xfrm>
          <a:off x="762000" y="1447800"/>
          <a:ext cx="7543800" cy="3190875"/>
        </p:xfrm>
        <a:graphic>
          <a:graphicData uri="http://schemas.openxmlformats.org/presentationml/2006/ole">
            <mc:AlternateContent xmlns:mc="http://schemas.openxmlformats.org/markup-compatibility/2006">
              <mc:Choice xmlns:v="urn:schemas-microsoft-com:vml" Requires="v">
                <p:oleObj spid="_x0000_s2052" name="Document" r:id="rId3" imgW="5630040" imgH="2381040" progId="Word.Document.8">
                  <p:embed/>
                </p:oleObj>
              </mc:Choice>
              <mc:Fallback>
                <p:oleObj name="Document" r:id="rId3" imgW="5630040" imgH="23810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75438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1770808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09600" y="1219200"/>
            <a:ext cx="7772400" cy="4876800"/>
          </a:xfrm>
        </p:spPr>
        <p:txBody>
          <a:bodyPr/>
          <a:lstStyle/>
          <a:p>
            <a:pPr>
              <a:lnSpc>
                <a:spcPct val="90000"/>
              </a:lnSpc>
            </a:pPr>
            <a:r>
              <a:rPr lang="en-US" altLang="id-ID" sz="2400">
                <a:cs typeface="Times New Roman" panose="02020603050405020304" pitchFamily="18" charset="0"/>
              </a:rPr>
              <a:t>Kebanyakan transmisi pesan di Internet dikirim sebagai kumpulan potongan pesan yang disebut </a:t>
            </a:r>
            <a:r>
              <a:rPr lang="en-US" altLang="id-ID" sz="2400" b="1">
                <a:cs typeface="Times New Roman" panose="02020603050405020304" pitchFamily="18" charset="0"/>
              </a:rPr>
              <a:t>paket</a:t>
            </a:r>
            <a:r>
              <a:rPr lang="en-US" altLang="id-ID" sz="2400">
                <a:cs typeface="Times New Roman" panose="02020603050405020304" pitchFamily="18" charset="0"/>
              </a:rPr>
              <a:t>. </a:t>
            </a:r>
          </a:p>
          <a:p>
            <a:pPr>
              <a:lnSpc>
                <a:spcPct val="90000"/>
              </a:lnSpc>
            </a:pPr>
            <a:endParaRPr lang="en-US" altLang="id-ID" sz="2400">
              <a:cs typeface="Times New Roman" panose="02020603050405020304" pitchFamily="18" charset="0"/>
            </a:endParaRPr>
          </a:p>
          <a:p>
            <a:pPr>
              <a:lnSpc>
                <a:spcPct val="90000"/>
              </a:lnSpc>
            </a:pPr>
            <a:r>
              <a:rPr lang="en-US" altLang="id-ID" sz="2400" i="1">
                <a:cs typeface="Times New Roman" panose="02020603050405020304" pitchFamily="18" charset="0"/>
              </a:rPr>
              <a:t>IP</a:t>
            </a:r>
            <a:r>
              <a:rPr lang="en-US" altLang="id-ID" sz="2400">
                <a:cs typeface="Times New Roman" panose="02020603050405020304" pitchFamily="18" charset="0"/>
              </a:rPr>
              <a:t> bertanggung jawab untuk merutekan paket (lintasan yang dilalui oleh paket).</a:t>
            </a:r>
          </a:p>
          <a:p>
            <a:pPr>
              <a:lnSpc>
                <a:spcPct val="90000"/>
              </a:lnSpc>
            </a:pPr>
            <a:endParaRPr lang="en-US" altLang="id-ID" sz="2400">
              <a:cs typeface="Times New Roman" panose="02020603050405020304" pitchFamily="18" charset="0"/>
            </a:endParaRPr>
          </a:p>
          <a:p>
            <a:pPr>
              <a:lnSpc>
                <a:spcPct val="90000"/>
              </a:lnSpc>
            </a:pPr>
            <a:r>
              <a:rPr lang="en-US" altLang="id-ID" sz="2400">
                <a:cs typeface="Times New Roman" panose="02020603050405020304" pitchFamily="18" charset="0"/>
              </a:rPr>
              <a:t>Pada sisi penerima, </a:t>
            </a:r>
            <a:r>
              <a:rPr lang="en-US" altLang="id-ID" sz="2400" i="1">
                <a:cs typeface="Times New Roman" panose="02020603050405020304" pitchFamily="18" charset="0"/>
              </a:rPr>
              <a:t>TCP</a:t>
            </a:r>
            <a:r>
              <a:rPr lang="en-US" altLang="id-ID" sz="2400">
                <a:cs typeface="Times New Roman" panose="02020603050405020304" pitchFamily="18" charset="0"/>
              </a:rPr>
              <a:t> memastikan bahwa suatu paket sudah sampai, menyusunnya sesuai nomor urut, dan menentukan apakah paket tiba tanpa mengalami perubahan.</a:t>
            </a:r>
          </a:p>
          <a:p>
            <a:pPr>
              <a:lnSpc>
                <a:spcPct val="90000"/>
              </a:lnSpc>
            </a:pPr>
            <a:endParaRPr lang="en-US" altLang="id-ID" sz="2400">
              <a:cs typeface="Times New Roman" panose="02020603050405020304" pitchFamily="18" charset="0"/>
            </a:endParaRPr>
          </a:p>
          <a:p>
            <a:pPr>
              <a:lnSpc>
                <a:spcPct val="90000"/>
              </a:lnSpc>
            </a:pPr>
            <a:r>
              <a:rPr lang="en-US" altLang="id-ID" sz="2400">
                <a:cs typeface="Times New Roman" panose="02020603050405020304" pitchFamily="18" charset="0"/>
              </a:rPr>
              <a:t>Jika paket mengalami perubahan atau ada data yang hilang, </a:t>
            </a:r>
            <a:r>
              <a:rPr lang="en-US" altLang="id-ID" sz="2400" i="1">
                <a:cs typeface="Times New Roman" panose="02020603050405020304" pitchFamily="18" charset="0"/>
              </a:rPr>
              <a:t>TCP</a:t>
            </a:r>
            <a:r>
              <a:rPr lang="en-US" altLang="id-ID" sz="2400">
                <a:cs typeface="Times New Roman" panose="02020603050405020304" pitchFamily="18" charset="0"/>
              </a:rPr>
              <a:t> meminta pengiriman ulang.</a:t>
            </a:r>
            <a:endParaRPr lang="en-GB" altLang="id-ID" sz="2400"/>
          </a:p>
        </p:txBody>
      </p:sp>
      <p:sp>
        <p:nvSpPr>
          <p:cNvPr id="7172" name="Rectangle 4"/>
          <p:cNvSpPr>
            <a:spLocks noGrp="1" noChangeArrowheads="1"/>
          </p:cNvSpPr>
          <p:nvPr>
            <p:ph type="title"/>
          </p:nvPr>
        </p:nvSpPr>
        <p:spPr>
          <a:xfrm>
            <a:off x="685800" y="381000"/>
            <a:ext cx="7772400" cy="838200"/>
          </a:xfrm>
          <a:noFill/>
          <a:ln/>
        </p:spPr>
        <p:txBody>
          <a:bodyPr/>
          <a:lstStyle/>
          <a:p>
            <a:pPr algn="l"/>
            <a:r>
              <a:rPr lang="en-US" altLang="id-ID"/>
              <a:t>Cara kerja TCP/IP (tanpa SSL)</a:t>
            </a:r>
            <a:endParaRPr lang="en-GB" altLang="id-ID"/>
          </a:p>
        </p:txBody>
      </p:sp>
    </p:spTree>
    <p:extLst>
      <p:ext uri="{BB962C8B-B14F-4D97-AF65-F5344CB8AC3E}">
        <p14:creationId xmlns:p14="http://schemas.microsoft.com/office/powerpoint/2010/main" val="21305668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5800" y="685800"/>
            <a:ext cx="7772400" cy="5410200"/>
          </a:xfrm>
        </p:spPr>
        <p:txBody>
          <a:bodyPr/>
          <a:lstStyle/>
          <a:p>
            <a:r>
              <a:rPr lang="en-US" altLang="id-ID" sz="2800" i="1">
                <a:cs typeface="Times New Roman" panose="02020603050405020304" pitchFamily="18" charset="0"/>
              </a:rPr>
              <a:t>TCP/IP</a:t>
            </a:r>
            <a:r>
              <a:rPr lang="en-US" altLang="id-ID" sz="2800">
                <a:cs typeface="Times New Roman" panose="02020603050405020304" pitchFamily="18" charset="0"/>
              </a:rPr>
              <a:t> tidak memiliki pengamanan komunikasi yang bagus. </a:t>
            </a:r>
          </a:p>
          <a:p>
            <a:endParaRPr lang="en-US" altLang="id-ID" sz="2800" i="1">
              <a:cs typeface="Times New Roman" panose="02020603050405020304" pitchFamily="18" charset="0"/>
            </a:endParaRPr>
          </a:p>
          <a:p>
            <a:r>
              <a:rPr lang="en-US" altLang="id-ID" sz="2800" i="1">
                <a:cs typeface="Times New Roman" panose="02020603050405020304" pitchFamily="18" charset="0"/>
              </a:rPr>
              <a:t>TCP/IP</a:t>
            </a:r>
            <a:r>
              <a:rPr lang="en-US" altLang="id-ID" sz="2800">
                <a:cs typeface="Times New Roman" panose="02020603050405020304" pitchFamily="18" charset="0"/>
              </a:rPr>
              <a:t> tidak dapat mengetahui jika pesan diubah oleh pihak ketiga (</a:t>
            </a:r>
            <a:r>
              <a:rPr lang="en-US" altLang="id-ID" sz="2800" i="1">
                <a:cs typeface="Times New Roman" panose="02020603050405020304" pitchFamily="18" charset="0"/>
              </a:rPr>
              <a:t>man-in-the-middle attack</a:t>
            </a:r>
            <a:r>
              <a:rPr lang="en-US" altLang="id-ID" sz="2800">
                <a:cs typeface="Times New Roman" panose="02020603050405020304" pitchFamily="18" charset="0"/>
              </a:rPr>
              <a:t>).</a:t>
            </a:r>
          </a:p>
          <a:p>
            <a:endParaRPr lang="en-US" altLang="id-ID" sz="2800">
              <a:cs typeface="Times New Roman" panose="02020603050405020304" pitchFamily="18" charset="0"/>
            </a:endParaRPr>
          </a:p>
          <a:p>
            <a:r>
              <a:rPr lang="en-US" altLang="id-ID" sz="2800" i="1">
                <a:cs typeface="Times New Roman" panose="02020603050405020304" pitchFamily="18" charset="0"/>
              </a:rPr>
              <a:t>SSL</a:t>
            </a:r>
            <a:r>
              <a:rPr lang="en-US" altLang="id-ID" sz="2800">
                <a:cs typeface="Times New Roman" panose="02020603050405020304" pitchFamily="18" charset="0"/>
              </a:rPr>
              <a:t> membangun hubungan (</a:t>
            </a:r>
            <a:r>
              <a:rPr lang="en-US" altLang="id-ID" sz="2800" i="1">
                <a:cs typeface="Times New Roman" panose="02020603050405020304" pitchFamily="18" charset="0"/>
              </a:rPr>
              <a:t>connection</a:t>
            </a:r>
            <a:r>
              <a:rPr lang="en-US" altLang="id-ID" sz="2800">
                <a:cs typeface="Times New Roman" panose="02020603050405020304" pitchFamily="18" charset="0"/>
              </a:rPr>
              <a:t>) yang aman antara dua </a:t>
            </a:r>
            <a:r>
              <a:rPr lang="en-US" altLang="id-ID" sz="2800" i="1">
                <a:cs typeface="Times New Roman" panose="02020603050405020304" pitchFamily="18" charset="0"/>
              </a:rPr>
              <a:t>socket</a:t>
            </a:r>
            <a:r>
              <a:rPr lang="en-US" altLang="id-ID" sz="2800">
                <a:cs typeface="Times New Roman" panose="02020603050405020304" pitchFamily="18" charset="0"/>
              </a:rPr>
              <a:t>, sehingga pengiriman pesan antara dua entitas dapat dijamin keamanannya.</a:t>
            </a:r>
            <a:endParaRPr lang="en-GB" altLang="id-ID" sz="2800">
              <a:cs typeface="Times New Roman" panose="02020603050405020304" pitchFamily="18" charset="0"/>
            </a:endParaRPr>
          </a:p>
        </p:txBody>
      </p:sp>
    </p:spTree>
    <p:extLst>
      <p:ext uri="{BB962C8B-B14F-4D97-AF65-F5344CB8AC3E}">
        <p14:creationId xmlns:p14="http://schemas.microsoft.com/office/powerpoint/2010/main" val="403417716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762000"/>
            <a:ext cx="7772400" cy="5334000"/>
          </a:xfrm>
        </p:spPr>
        <p:txBody>
          <a:bodyPr/>
          <a:lstStyle/>
          <a:p>
            <a:r>
              <a:rPr lang="en-US" altLang="id-ID" sz="2800">
                <a:cs typeface="Times New Roman" panose="02020603050405020304" pitchFamily="18" charset="0"/>
              </a:rPr>
              <a:t>Perlu dicatat bahwa </a:t>
            </a:r>
            <a:r>
              <a:rPr lang="en-US" altLang="id-ID" sz="2800" i="1">
                <a:cs typeface="Times New Roman" panose="02020603050405020304" pitchFamily="18" charset="0"/>
              </a:rPr>
              <a:t>SSL</a:t>
            </a:r>
            <a:r>
              <a:rPr lang="en-US" altLang="id-ID" sz="2800">
                <a:cs typeface="Times New Roman" panose="02020603050405020304" pitchFamily="18" charset="0"/>
              </a:rPr>
              <a:t> adalah protokol </a:t>
            </a:r>
            <a:r>
              <a:rPr lang="en-US" altLang="id-ID" sz="2800" i="1">
                <a:cs typeface="Times New Roman" panose="02020603050405020304" pitchFamily="18" charset="0"/>
              </a:rPr>
              <a:t>client-server</a:t>
            </a:r>
            <a:r>
              <a:rPr lang="en-US" altLang="id-ID" sz="2800">
                <a:cs typeface="Times New Roman" panose="02020603050405020304" pitchFamily="18" charset="0"/>
              </a:rPr>
              <a:t>, yang dalam hal ini </a:t>
            </a:r>
            <a:r>
              <a:rPr lang="en-US" altLang="id-ID" sz="2800" i="1">
                <a:cs typeface="Times New Roman" panose="02020603050405020304" pitchFamily="18" charset="0"/>
              </a:rPr>
              <a:t>web</a:t>
            </a:r>
            <a:r>
              <a:rPr lang="en-US" altLang="id-ID" sz="2800">
                <a:cs typeface="Times New Roman" panose="02020603050405020304" pitchFamily="18" charset="0"/>
              </a:rPr>
              <a:t> </a:t>
            </a:r>
            <a:r>
              <a:rPr lang="en-US" altLang="id-ID" sz="2800" i="1">
                <a:cs typeface="Times New Roman" panose="02020603050405020304" pitchFamily="18" charset="0"/>
              </a:rPr>
              <a:t>browser</a:t>
            </a:r>
            <a:r>
              <a:rPr lang="en-US" altLang="id-ID" sz="2800">
                <a:cs typeface="Times New Roman" panose="02020603050405020304" pitchFamily="18" charset="0"/>
              </a:rPr>
              <a:t> adalah </a:t>
            </a:r>
            <a:r>
              <a:rPr lang="en-US" altLang="id-ID" sz="2800" i="1">
                <a:cs typeface="Times New Roman" panose="02020603050405020304" pitchFamily="18" charset="0"/>
              </a:rPr>
              <a:t>client</a:t>
            </a:r>
            <a:r>
              <a:rPr lang="en-US" altLang="id-ID" sz="2800">
                <a:cs typeface="Times New Roman" panose="02020603050405020304" pitchFamily="18" charset="0"/>
              </a:rPr>
              <a:t> dan </a:t>
            </a:r>
            <a:r>
              <a:rPr lang="en-US" altLang="id-ID" sz="2800" i="1">
                <a:cs typeface="Times New Roman" panose="02020603050405020304" pitchFamily="18" charset="0"/>
              </a:rPr>
              <a:t>website</a:t>
            </a:r>
            <a:r>
              <a:rPr lang="en-US" altLang="id-ID" sz="2800">
                <a:cs typeface="Times New Roman" panose="02020603050405020304" pitchFamily="18" charset="0"/>
              </a:rPr>
              <a:t> adalah </a:t>
            </a:r>
            <a:r>
              <a:rPr lang="en-US" altLang="id-ID" sz="2800" i="1">
                <a:cs typeface="Times New Roman" panose="02020603050405020304" pitchFamily="18" charset="0"/>
              </a:rPr>
              <a:t>server</a:t>
            </a:r>
            <a:r>
              <a:rPr lang="en-US" altLang="id-ID" sz="2800">
                <a:cs typeface="Times New Roman" panose="02020603050405020304" pitchFamily="18" charset="0"/>
              </a:rPr>
              <a:t>. </a:t>
            </a:r>
          </a:p>
          <a:p>
            <a:endParaRPr lang="en-US" altLang="id-ID" sz="2800" i="1">
              <a:cs typeface="Times New Roman" panose="02020603050405020304" pitchFamily="18" charset="0"/>
            </a:endParaRPr>
          </a:p>
          <a:p>
            <a:r>
              <a:rPr lang="en-US" altLang="id-ID" sz="2800" i="1">
                <a:cs typeface="Times New Roman" panose="02020603050405020304" pitchFamily="18" charset="0"/>
              </a:rPr>
              <a:t>Client</a:t>
            </a:r>
            <a:r>
              <a:rPr lang="en-US" altLang="id-ID" sz="2800">
                <a:cs typeface="Times New Roman" panose="02020603050405020304" pitchFamily="18" charset="0"/>
              </a:rPr>
              <a:t> yang memulai komunikasi, sedangkan </a:t>
            </a:r>
            <a:r>
              <a:rPr lang="en-US" altLang="id-ID" sz="2800" i="1">
                <a:cs typeface="Times New Roman" panose="02020603050405020304" pitchFamily="18" charset="0"/>
              </a:rPr>
              <a:t>server</a:t>
            </a:r>
            <a:r>
              <a:rPr lang="en-US" altLang="id-ID" sz="2800">
                <a:cs typeface="Times New Roman" panose="02020603050405020304" pitchFamily="18" charset="0"/>
              </a:rPr>
              <a:t> memberi respon terhadap   permintaan </a:t>
            </a:r>
            <a:r>
              <a:rPr lang="en-US" altLang="id-ID" sz="2800" i="1">
                <a:cs typeface="Times New Roman" panose="02020603050405020304" pitchFamily="18" charset="0"/>
              </a:rPr>
              <a:t>client</a:t>
            </a:r>
            <a:r>
              <a:rPr lang="en-US" altLang="id-ID" sz="2800">
                <a:cs typeface="Times New Roman" panose="02020603050405020304" pitchFamily="18" charset="0"/>
              </a:rPr>
              <a:t>. </a:t>
            </a:r>
          </a:p>
          <a:p>
            <a:endParaRPr lang="en-US" altLang="id-ID" sz="2800">
              <a:cs typeface="Times New Roman" panose="02020603050405020304" pitchFamily="18" charset="0"/>
            </a:endParaRPr>
          </a:p>
          <a:p>
            <a:r>
              <a:rPr lang="en-US" altLang="id-ID" sz="2800">
                <a:cs typeface="Times New Roman" panose="02020603050405020304" pitchFamily="18" charset="0"/>
              </a:rPr>
              <a:t>Protokol </a:t>
            </a:r>
            <a:r>
              <a:rPr lang="en-US" altLang="id-ID" sz="2800" i="1">
                <a:cs typeface="Times New Roman" panose="02020603050405020304" pitchFamily="18" charset="0"/>
              </a:rPr>
              <a:t>SSL</a:t>
            </a:r>
            <a:r>
              <a:rPr lang="en-US" altLang="id-ID" sz="2800">
                <a:cs typeface="Times New Roman" panose="02020603050405020304" pitchFamily="18" charset="0"/>
              </a:rPr>
              <a:t> tidak bekerja kalau tidak diaktifkan terlebih dahulu (biasanya dengan meng-klik tombol yang disediakan di dalam </a:t>
            </a:r>
            <a:r>
              <a:rPr lang="en-US" altLang="id-ID" sz="2800" i="1">
                <a:cs typeface="Times New Roman" panose="02020603050405020304" pitchFamily="18" charset="0"/>
              </a:rPr>
              <a:t>web server</a:t>
            </a:r>
            <a:r>
              <a:rPr lang="en-US" altLang="id-ID" sz="2800">
                <a:cs typeface="Times New Roman" panose="02020603050405020304" pitchFamily="18" charset="0"/>
              </a:rPr>
              <a:t>)</a:t>
            </a:r>
            <a:endParaRPr lang="en-GB" altLang="id-ID"/>
          </a:p>
        </p:txBody>
      </p:sp>
    </p:spTree>
    <p:extLst>
      <p:ext uri="{BB962C8B-B14F-4D97-AF65-F5344CB8AC3E}">
        <p14:creationId xmlns:p14="http://schemas.microsoft.com/office/powerpoint/2010/main" val="313204216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US" altLang="id-ID"/>
              <a:t>Komponen SSL</a:t>
            </a:r>
          </a:p>
        </p:txBody>
      </p:sp>
      <p:graphicFrame>
        <p:nvGraphicFramePr>
          <p:cNvPr id="9220" name="Object 4"/>
          <p:cNvGraphicFramePr>
            <a:graphicFrameLocks noChangeAspect="1"/>
          </p:cNvGraphicFramePr>
          <p:nvPr/>
        </p:nvGraphicFramePr>
        <p:xfrm>
          <a:off x="381000" y="1828800"/>
          <a:ext cx="7924800" cy="2362200"/>
        </p:xfrm>
        <a:graphic>
          <a:graphicData uri="http://schemas.openxmlformats.org/presentationml/2006/ole">
            <mc:AlternateContent xmlns:mc="http://schemas.openxmlformats.org/markup-compatibility/2006">
              <mc:Choice xmlns:v="urn:schemas-microsoft-com:vml" Requires="v">
                <p:oleObj spid="_x0000_s3076" name="Document" r:id="rId3" imgW="5486400" imgH="1635480" progId="Word.Document.8">
                  <p:embed/>
                </p:oleObj>
              </mc:Choice>
              <mc:Fallback>
                <p:oleObj name="Document" r:id="rId3" imgW="5486400" imgH="16354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7924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394160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Objective</a:t>
            </a:r>
          </a:p>
        </p:txBody>
      </p:sp>
      <p:sp>
        <p:nvSpPr>
          <p:cNvPr id="5122" name="Rectangle 2"/>
          <p:cNvSpPr>
            <a:spLocks noGrp="1" noChangeArrowheads="1"/>
          </p:cNvSpPr>
          <p:nvPr>
            <p:ph type="body" idx="4294967295"/>
          </p:nvPr>
        </p:nvSpPr>
        <p:spPr>
          <a:xfrm>
            <a:off x="566738" y="1752600"/>
            <a:ext cx="8001000" cy="4268788"/>
          </a:xfrm>
          <a:ln/>
        </p:spPr>
        <p:txBody>
          <a:bodyPr/>
          <a:lstStyle/>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dirty="0"/>
              <a:t>Remote </a:t>
            </a:r>
            <a:r>
              <a:rPr lang="en-GB" altLang="id-ID" sz="2600" dirty="0" err="1"/>
              <a:t>Akses</a:t>
            </a:r>
            <a:endParaRPr lang="en-GB" altLang="id-ID" sz="2600" dirty="0"/>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id-ID" altLang="id-ID" sz="2600" dirty="0" smtClean="0"/>
              <a:t>SSL</a:t>
            </a:r>
            <a:endParaRPr lang="en-GB" altLang="id-ID" sz="2600" dirty="0"/>
          </a:p>
        </p:txBody>
      </p:sp>
    </p:spTree>
    <p:extLst>
      <p:ext uri="{BB962C8B-B14F-4D97-AF65-F5344CB8AC3E}">
        <p14:creationId xmlns:p14="http://schemas.microsoft.com/office/powerpoint/2010/main" val="25287127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id-ID" sz="3600" b="1">
                <a:cs typeface="Times New Roman" panose="02020603050405020304" pitchFamily="18" charset="0"/>
              </a:rPr>
              <a:t>Sub-protokol</a:t>
            </a:r>
            <a:r>
              <a:rPr lang="en-US" altLang="id-ID" sz="3600" b="1" i="1">
                <a:cs typeface="Times New Roman" panose="02020603050405020304" pitchFamily="18" charset="0"/>
              </a:rPr>
              <a:t> handshaking</a:t>
            </a:r>
            <a:endParaRPr lang="en-GB" altLang="id-ID" sz="3600" b="1" i="1">
              <a:cs typeface="Times New Roman" panose="02020603050405020304" pitchFamily="18" charset="0"/>
            </a:endParaRPr>
          </a:p>
        </p:txBody>
      </p:sp>
      <p:sp>
        <p:nvSpPr>
          <p:cNvPr id="15363" name="Rectangle 3"/>
          <p:cNvSpPr>
            <a:spLocks noGrp="1" noChangeArrowheads="1"/>
          </p:cNvSpPr>
          <p:nvPr>
            <p:ph type="body" idx="1"/>
          </p:nvPr>
        </p:nvSpPr>
        <p:spPr/>
        <p:txBody>
          <a:bodyPr/>
          <a:lstStyle/>
          <a:p>
            <a:r>
              <a:rPr lang="sv-SE" altLang="id-ID"/>
              <a:t>The most complex part of SSL.</a:t>
            </a:r>
          </a:p>
          <a:p>
            <a:r>
              <a:rPr lang="sv-SE" altLang="id-ID"/>
              <a:t>Allows the server and client to authenticate each other.</a:t>
            </a:r>
          </a:p>
          <a:p>
            <a:r>
              <a:rPr lang="sv-SE" altLang="id-ID"/>
              <a:t>Negotiate encryption, MAC algorithm and cryptographic keys.</a:t>
            </a:r>
          </a:p>
          <a:p>
            <a:r>
              <a:rPr lang="sv-SE" altLang="id-ID"/>
              <a:t>Used before any application data are transmitted.</a:t>
            </a:r>
            <a:endParaRPr lang="en-GB" altLang="id-ID"/>
          </a:p>
        </p:txBody>
      </p:sp>
    </p:spTree>
    <p:extLst>
      <p:ext uri="{BB962C8B-B14F-4D97-AF65-F5344CB8AC3E}">
        <p14:creationId xmlns:p14="http://schemas.microsoft.com/office/powerpoint/2010/main" val="53875677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7772400" cy="838200"/>
          </a:xfrm>
        </p:spPr>
        <p:txBody>
          <a:bodyPr/>
          <a:lstStyle/>
          <a:p>
            <a:pPr algn="l"/>
            <a:r>
              <a:rPr lang="en-US" altLang="id-ID" sz="3600" b="1">
                <a:cs typeface="Times New Roman" panose="02020603050405020304" pitchFamily="18" charset="0"/>
              </a:rPr>
              <a:t>Sub-protokol</a:t>
            </a:r>
            <a:r>
              <a:rPr lang="en-US" altLang="id-ID" sz="3600" b="1" i="1">
                <a:cs typeface="Times New Roman" panose="02020603050405020304" pitchFamily="18" charset="0"/>
              </a:rPr>
              <a:t> handshaking</a:t>
            </a:r>
          </a:p>
        </p:txBody>
      </p:sp>
      <p:sp>
        <p:nvSpPr>
          <p:cNvPr id="11269" name="Rectangle 5"/>
          <p:cNvSpPr>
            <a:spLocks noChangeArrowheads="1"/>
          </p:cNvSpPr>
          <p:nvPr/>
        </p:nvSpPr>
        <p:spPr bwMode="auto">
          <a:xfrm>
            <a:off x="2182813" y="124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d-ID"/>
          </a:p>
        </p:txBody>
      </p:sp>
      <p:graphicFrame>
        <p:nvGraphicFramePr>
          <p:cNvPr id="11268" name="Object 4"/>
          <p:cNvGraphicFramePr>
            <a:graphicFrameLocks noChangeAspect="1"/>
          </p:cNvGraphicFramePr>
          <p:nvPr/>
        </p:nvGraphicFramePr>
        <p:xfrm>
          <a:off x="1295400" y="1143000"/>
          <a:ext cx="5562600" cy="5075238"/>
        </p:xfrm>
        <a:graphic>
          <a:graphicData uri="http://schemas.openxmlformats.org/presentationml/2006/ole">
            <mc:AlternateContent xmlns:mc="http://schemas.openxmlformats.org/markup-compatibility/2006">
              <mc:Choice xmlns:v="urn:schemas-microsoft-com:vml" Requires="v">
                <p:oleObj spid="_x0000_s4100" r:id="rId3" imgW="4779360" imgH="4355640" progId="Visio.Drawing.5">
                  <p:embed/>
                </p:oleObj>
              </mc:Choice>
              <mc:Fallback>
                <p:oleObj r:id="rId3" imgW="4779360" imgH="435564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5562600" cy="507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861208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Grp="1" noChangeAspect="1"/>
          </p:cNvGraphicFramePr>
          <p:nvPr>
            <p:ph type="body" idx="1"/>
          </p:nvPr>
        </p:nvGraphicFramePr>
        <p:xfrm>
          <a:off x="2286000" y="609600"/>
          <a:ext cx="4424363" cy="5486400"/>
        </p:xfrm>
        <a:graphic>
          <a:graphicData uri="http://schemas.openxmlformats.org/presentationml/2006/ole">
            <mc:AlternateContent xmlns:mc="http://schemas.openxmlformats.org/markup-compatibility/2006">
              <mc:Choice xmlns:v="urn:schemas-microsoft-com:vml" Requires="v">
                <p:oleObj spid="_x0000_s5124" name="PBrush" r:id="rId3" imgW="6590476" imgH="8171429" progId="">
                  <p:embed/>
                </p:oleObj>
              </mc:Choice>
              <mc:Fallback>
                <p:oleObj name="PBrush" r:id="rId3" imgW="6590476" imgH="817142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09600"/>
                        <a:ext cx="44243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59802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id-ID" altLang="id-ID"/>
          </a:p>
        </p:txBody>
      </p:sp>
      <p:sp>
        <p:nvSpPr>
          <p:cNvPr id="18435" name="Rectangle 3"/>
          <p:cNvSpPr>
            <a:spLocks noGrp="1" noChangeArrowheads="1"/>
          </p:cNvSpPr>
          <p:nvPr>
            <p:ph type="body" idx="1"/>
          </p:nvPr>
        </p:nvSpPr>
        <p:spPr/>
        <p:txBody>
          <a:bodyPr/>
          <a:lstStyle/>
          <a:p>
            <a:r>
              <a:rPr lang="en-US" altLang="id-ID">
                <a:cs typeface="Times New Roman" panose="02020603050405020304" pitchFamily="18" charset="0"/>
              </a:rPr>
              <a:t>Sampai di sini, proses pembentukan kanal yang aman sudah selesai. </a:t>
            </a:r>
          </a:p>
          <a:p>
            <a:endParaRPr lang="en-US" altLang="id-ID">
              <a:cs typeface="Times New Roman" panose="02020603050405020304" pitchFamily="18" charset="0"/>
            </a:endParaRPr>
          </a:p>
          <a:p>
            <a:r>
              <a:rPr lang="en-US" altLang="id-ID">
                <a:cs typeface="Times New Roman" panose="02020603050405020304" pitchFamily="18" charset="0"/>
              </a:rPr>
              <a:t>Bila sub-protokol ini sudah terbentuk, maka </a:t>
            </a:r>
          </a:p>
          <a:p>
            <a:pPr>
              <a:buFontTx/>
              <a:buNone/>
            </a:pPr>
            <a:r>
              <a:rPr lang="en-US" altLang="id-ID" i="1">
                <a:cs typeface="Times New Roman" panose="02020603050405020304" pitchFamily="18" charset="0"/>
              </a:rPr>
              <a:t>	http://</a:t>
            </a:r>
            <a:r>
              <a:rPr lang="en-US" altLang="id-ID">
                <a:cs typeface="Times New Roman" panose="02020603050405020304" pitchFamily="18" charset="0"/>
              </a:rPr>
              <a:t> pada </a:t>
            </a:r>
            <a:r>
              <a:rPr lang="en-US" altLang="id-ID" i="1">
                <a:cs typeface="Times New Roman" panose="02020603050405020304" pitchFamily="18" charset="0"/>
              </a:rPr>
              <a:t>URL</a:t>
            </a:r>
            <a:r>
              <a:rPr lang="en-US" altLang="id-ID">
                <a:cs typeface="Times New Roman" panose="02020603050405020304" pitchFamily="18" charset="0"/>
              </a:rPr>
              <a:t> berubah menjadi </a:t>
            </a:r>
          </a:p>
          <a:p>
            <a:pPr>
              <a:buFontTx/>
              <a:buNone/>
            </a:pPr>
            <a:r>
              <a:rPr lang="en-US" altLang="id-ID">
                <a:cs typeface="Times New Roman" panose="02020603050405020304" pitchFamily="18" charset="0"/>
              </a:rPr>
              <a:t>	</a:t>
            </a:r>
            <a:r>
              <a:rPr lang="en-US" altLang="id-ID" i="1">
                <a:cs typeface="Times New Roman" panose="02020603050405020304" pitchFamily="18" charset="0"/>
              </a:rPr>
              <a:t>https://</a:t>
            </a:r>
            <a:r>
              <a:rPr lang="en-US" altLang="id-ID">
                <a:cs typeface="Times New Roman" panose="02020603050405020304" pitchFamily="18" charset="0"/>
              </a:rPr>
              <a:t>  (</a:t>
            </a:r>
            <a:r>
              <a:rPr lang="en-US" altLang="id-ID" i="1">
                <a:cs typeface="Times New Roman" panose="02020603050405020304" pitchFamily="18" charset="0"/>
              </a:rPr>
              <a:t>http secure</a:t>
            </a:r>
            <a:r>
              <a:rPr lang="en-US" altLang="id-ID">
                <a:cs typeface="Times New Roman" panose="02020603050405020304" pitchFamily="18" charset="0"/>
              </a:rPr>
              <a:t>)</a:t>
            </a:r>
          </a:p>
          <a:p>
            <a:endParaRPr lang="en-GB" altLang="id-ID"/>
          </a:p>
        </p:txBody>
      </p:sp>
    </p:spTree>
    <p:extLst>
      <p:ext uri="{BB962C8B-B14F-4D97-AF65-F5344CB8AC3E}">
        <p14:creationId xmlns:p14="http://schemas.microsoft.com/office/powerpoint/2010/main" val="198304092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018463" cy="589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44623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US" altLang="id-ID" sz="3600" b="1">
                <a:cs typeface="Times New Roman" panose="02020603050405020304" pitchFamily="18" charset="0"/>
              </a:rPr>
              <a:t>Sub-protokol</a:t>
            </a:r>
            <a:r>
              <a:rPr lang="en-US" altLang="id-ID" sz="3600" b="1" i="1">
                <a:cs typeface="Times New Roman" panose="02020603050405020304" pitchFamily="18" charset="0"/>
              </a:rPr>
              <a:t> SSL record</a:t>
            </a:r>
            <a:endParaRPr lang="en-GB" altLang="id-ID" sz="3600" b="1">
              <a:cs typeface="Times New Roman" panose="02020603050405020304" pitchFamily="18" charset="0"/>
            </a:endParaRPr>
          </a:p>
        </p:txBody>
      </p:sp>
      <p:graphicFrame>
        <p:nvGraphicFramePr>
          <p:cNvPr id="12292" name="Object 4"/>
          <p:cNvGraphicFramePr>
            <a:graphicFrameLocks noChangeAspect="1"/>
          </p:cNvGraphicFramePr>
          <p:nvPr/>
        </p:nvGraphicFramePr>
        <p:xfrm>
          <a:off x="914400" y="1752600"/>
          <a:ext cx="7391400" cy="4435475"/>
        </p:xfrm>
        <a:graphic>
          <a:graphicData uri="http://schemas.openxmlformats.org/presentationml/2006/ole">
            <mc:AlternateContent xmlns:mc="http://schemas.openxmlformats.org/markup-compatibility/2006">
              <mc:Choice xmlns:v="urn:schemas-microsoft-com:vml" Requires="v">
                <p:oleObj spid="_x0000_s6148" name="PBrush" r:id="rId3" imgW="10860016" imgH="6516010" progId="">
                  <p:embed/>
                </p:oleObj>
              </mc:Choice>
              <mc:Fallback>
                <p:oleObj name="PBrush" r:id="rId3" imgW="10860016" imgH="65160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391400"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0647378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v-SE" altLang="id-ID"/>
              <a:t>SSL Record Format</a:t>
            </a:r>
            <a:endParaRPr lang="en-GB" altLang="id-ID"/>
          </a:p>
        </p:txBody>
      </p:sp>
      <p:graphicFrame>
        <p:nvGraphicFramePr>
          <p:cNvPr id="16388" name="Object 4"/>
          <p:cNvGraphicFramePr>
            <a:graphicFrameLocks noGrp="1" noChangeAspect="1"/>
          </p:cNvGraphicFramePr>
          <p:nvPr>
            <p:ph type="body" idx="1"/>
          </p:nvPr>
        </p:nvGraphicFramePr>
        <p:xfrm>
          <a:off x="1752600" y="1905000"/>
          <a:ext cx="5254625" cy="4438650"/>
        </p:xfrm>
        <a:graphic>
          <a:graphicData uri="http://schemas.openxmlformats.org/presentationml/2006/ole">
            <mc:AlternateContent xmlns:mc="http://schemas.openxmlformats.org/markup-compatibility/2006">
              <mc:Choice xmlns:v="urn:schemas-microsoft-com:vml" Requires="v">
                <p:oleObj spid="_x0000_s7172" name="PBrush" r:id="rId3" imgW="6838095" imgH="5772956" progId="">
                  <p:embed/>
                </p:oleObj>
              </mc:Choice>
              <mc:Fallback>
                <p:oleObj name="PBrush" r:id="rId3" imgW="6838095" imgH="577295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05000"/>
                        <a:ext cx="52546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5845367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2000" y="533400"/>
            <a:ext cx="7772400" cy="5486400"/>
          </a:xfrm>
        </p:spPr>
        <p:txBody>
          <a:bodyPr/>
          <a:lstStyle/>
          <a:p>
            <a:pPr>
              <a:lnSpc>
                <a:spcPct val="90000"/>
              </a:lnSpc>
            </a:pPr>
            <a:r>
              <a:rPr lang="en-US" altLang="id-ID" sz="2400">
                <a:cs typeface="Times New Roman" panose="02020603050405020304" pitchFamily="18" charset="0"/>
              </a:rPr>
              <a:t>Di tempat penerima, sub-protokol </a:t>
            </a:r>
            <a:r>
              <a:rPr lang="en-US" altLang="id-ID" sz="2400" i="1">
                <a:cs typeface="Times New Roman" panose="02020603050405020304" pitchFamily="18" charset="0"/>
              </a:rPr>
              <a:t>SSL</a:t>
            </a:r>
            <a:r>
              <a:rPr lang="en-US" altLang="id-ID" sz="2400">
                <a:cs typeface="Times New Roman" panose="02020603050405020304" pitchFamily="18" charset="0"/>
              </a:rPr>
              <a:t> Recordmelakukan proses berkebalikan: mendekripsi data yang diterima, mengotentikasinya (dengan </a:t>
            </a:r>
            <a:r>
              <a:rPr lang="en-US" altLang="id-ID" sz="2400" i="1">
                <a:cs typeface="Times New Roman" panose="02020603050405020304" pitchFamily="18" charset="0"/>
              </a:rPr>
              <a:t>MAC</a:t>
            </a:r>
            <a:r>
              <a:rPr lang="en-US" altLang="id-ID" sz="2400">
                <a:cs typeface="Times New Roman" panose="02020603050405020304" pitchFamily="18" charset="0"/>
              </a:rPr>
              <a:t>), men-dekompresinya, lalu merakitnya.</a:t>
            </a:r>
          </a:p>
          <a:p>
            <a:pPr>
              <a:lnSpc>
                <a:spcPct val="90000"/>
              </a:lnSpc>
            </a:pPr>
            <a:endParaRPr lang="en-US" altLang="id-ID" sz="2400">
              <a:cs typeface="Times New Roman" panose="02020603050405020304" pitchFamily="18" charset="0"/>
            </a:endParaRPr>
          </a:p>
          <a:p>
            <a:pPr>
              <a:lnSpc>
                <a:spcPct val="90000"/>
              </a:lnSpc>
            </a:pPr>
            <a:r>
              <a:rPr lang="en-US" altLang="id-ID" sz="2400">
                <a:cs typeface="Times New Roman" panose="02020603050405020304" pitchFamily="18" charset="0"/>
              </a:rPr>
              <a:t>Protokol SSL membuat kominkasi menjadi lebih lambat. </a:t>
            </a:r>
          </a:p>
          <a:p>
            <a:pPr>
              <a:lnSpc>
                <a:spcPct val="90000"/>
              </a:lnSpc>
            </a:pPr>
            <a:endParaRPr lang="en-US" altLang="id-ID" sz="2400">
              <a:cs typeface="Times New Roman" panose="02020603050405020304" pitchFamily="18" charset="0"/>
            </a:endParaRPr>
          </a:p>
          <a:p>
            <a:pPr>
              <a:lnSpc>
                <a:spcPct val="90000"/>
              </a:lnSpc>
            </a:pPr>
            <a:r>
              <a:rPr lang="en-US" altLang="id-ID" sz="2400">
                <a:cs typeface="Times New Roman" panose="02020603050405020304" pitchFamily="18" charset="0"/>
              </a:rPr>
              <a:t>Piranti keras, seperti kartu </a:t>
            </a:r>
            <a:r>
              <a:rPr lang="en-US" altLang="id-ID" sz="2400" i="1">
                <a:cs typeface="Times New Roman" panose="02020603050405020304" pitchFamily="18" charset="0"/>
              </a:rPr>
              <a:t>peripheral component interconnect</a:t>
            </a:r>
            <a:r>
              <a:rPr lang="en-US" altLang="id-ID" sz="2400">
                <a:cs typeface="Times New Roman" panose="02020603050405020304" pitchFamily="18" charset="0"/>
              </a:rPr>
              <a:t> (</a:t>
            </a:r>
            <a:r>
              <a:rPr lang="en-US" altLang="id-ID" sz="2400" i="1">
                <a:cs typeface="Times New Roman" panose="02020603050405020304" pitchFamily="18" charset="0"/>
              </a:rPr>
              <a:t>PCI</a:t>
            </a:r>
            <a:r>
              <a:rPr lang="en-US" altLang="id-ID" sz="2400">
                <a:cs typeface="Times New Roman" panose="02020603050405020304" pitchFamily="18" charset="0"/>
              </a:rPr>
              <a:t>) dapat dipasang ke dalam </a:t>
            </a:r>
            <a:r>
              <a:rPr lang="en-US" altLang="id-ID" sz="2400" i="1">
                <a:cs typeface="Times New Roman" panose="02020603050405020304" pitchFamily="18" charset="0"/>
              </a:rPr>
              <a:t>web server</a:t>
            </a:r>
            <a:r>
              <a:rPr lang="en-US" altLang="id-ID" sz="2400">
                <a:cs typeface="Times New Roman" panose="02020603050405020304" pitchFamily="18" charset="0"/>
              </a:rPr>
              <a:t> untuk memproses transaksi </a:t>
            </a:r>
            <a:r>
              <a:rPr lang="en-US" altLang="id-ID" sz="2400" i="1">
                <a:cs typeface="Times New Roman" panose="02020603050405020304" pitchFamily="18" charset="0"/>
              </a:rPr>
              <a:t>SSL </a:t>
            </a:r>
            <a:r>
              <a:rPr lang="en-US" altLang="id-ID" sz="2400">
                <a:cs typeface="Times New Roman" panose="02020603050405020304" pitchFamily="18" charset="0"/>
              </a:rPr>
              <a:t>lebih cepat sehingga mengurangi waktu pemrosesan</a:t>
            </a:r>
          </a:p>
          <a:p>
            <a:pPr>
              <a:lnSpc>
                <a:spcPct val="90000"/>
              </a:lnSpc>
            </a:pPr>
            <a:endParaRPr lang="en-US" altLang="id-ID" sz="2400">
              <a:cs typeface="Times New Roman" panose="02020603050405020304" pitchFamily="18" charset="0"/>
            </a:endParaRPr>
          </a:p>
          <a:p>
            <a:pPr>
              <a:lnSpc>
                <a:spcPct val="90000"/>
              </a:lnSpc>
            </a:pPr>
            <a:r>
              <a:rPr lang="en-US" altLang="id-ID" sz="2400">
                <a:cs typeface="Times New Roman" panose="02020603050405020304" pitchFamily="18" charset="0"/>
              </a:rPr>
              <a:t>Informasi lebih lanjut mengenai </a:t>
            </a:r>
            <a:r>
              <a:rPr lang="en-US" altLang="id-ID" sz="2400" i="1">
                <a:cs typeface="Times New Roman" panose="02020603050405020304" pitchFamily="18" charset="0"/>
              </a:rPr>
              <a:t>SSL</a:t>
            </a:r>
            <a:r>
              <a:rPr lang="en-US" altLang="id-ID" sz="2400">
                <a:cs typeface="Times New Roman" panose="02020603050405020304" pitchFamily="18" charset="0"/>
              </a:rPr>
              <a:t> dapat diperoleh dari tutorial </a:t>
            </a:r>
            <a:r>
              <a:rPr lang="en-US" altLang="id-ID" sz="2400" i="1">
                <a:cs typeface="Times New Roman" panose="02020603050405020304" pitchFamily="18" charset="0"/>
              </a:rPr>
              <a:t>SSL</a:t>
            </a:r>
            <a:r>
              <a:rPr lang="en-US" altLang="id-ID" sz="2400">
                <a:cs typeface="Times New Roman" panose="02020603050405020304" pitchFamily="18" charset="0"/>
              </a:rPr>
              <a:t> di </a:t>
            </a:r>
            <a:r>
              <a:rPr lang="en-US" altLang="id-ID" sz="2400">
                <a:latin typeface="Courier New" panose="02070309020205020404" pitchFamily="49" charset="0"/>
                <a:cs typeface="Courier New" panose="02070309020205020404" pitchFamily="49" charset="0"/>
              </a:rPr>
              <a:t>www.netscape.com/security/index.html</a:t>
            </a:r>
            <a:r>
              <a:rPr lang="en-US" altLang="id-ID" sz="2400">
                <a:cs typeface="Times New Roman" panose="02020603050405020304" pitchFamily="18" charset="0"/>
              </a:rPr>
              <a:t>.</a:t>
            </a:r>
            <a:endParaRPr lang="en-GB" altLang="id-ID" sz="2400"/>
          </a:p>
        </p:txBody>
      </p:sp>
    </p:spTree>
    <p:extLst>
      <p:ext uri="{BB962C8B-B14F-4D97-AF65-F5344CB8AC3E}">
        <p14:creationId xmlns:p14="http://schemas.microsoft.com/office/powerpoint/2010/main" val="185953239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altLang="id-ID" sz="3600" b="1" i="1"/>
              <a:t>TLS</a:t>
            </a:r>
            <a:r>
              <a:rPr lang="en-US" altLang="id-ID" sz="3600" b="1"/>
              <a:t> </a:t>
            </a:r>
            <a:r>
              <a:rPr lang="en-US" altLang="id-ID" sz="3600" b="1">
                <a:cs typeface="Times New Roman" panose="02020603050405020304" pitchFamily="18" charset="0"/>
              </a:rPr>
              <a:t>(</a:t>
            </a:r>
            <a:r>
              <a:rPr lang="en-US" altLang="id-ID" sz="3600" b="1" i="1">
                <a:cs typeface="Times New Roman" panose="02020603050405020304" pitchFamily="18" charset="0"/>
              </a:rPr>
              <a:t>Transport Layer Security</a:t>
            </a:r>
            <a:r>
              <a:rPr lang="en-US" altLang="id-ID" sz="3600" b="1">
                <a:cs typeface="Times New Roman" panose="02020603050405020304" pitchFamily="18" charset="0"/>
              </a:rPr>
              <a:t>)</a:t>
            </a:r>
            <a:r>
              <a:rPr lang="en-US" altLang="id-ID">
                <a:cs typeface="Times New Roman" panose="02020603050405020304" pitchFamily="18" charset="0"/>
              </a:rPr>
              <a:t> </a:t>
            </a:r>
            <a:endParaRPr lang="en-GB" altLang="id-ID">
              <a:cs typeface="Times New Roman" panose="02020603050405020304" pitchFamily="18" charset="0"/>
            </a:endParaRPr>
          </a:p>
        </p:txBody>
      </p:sp>
      <p:sp>
        <p:nvSpPr>
          <p:cNvPr id="21507" name="Rectangle 3"/>
          <p:cNvSpPr>
            <a:spLocks noGrp="1" noChangeArrowheads="1"/>
          </p:cNvSpPr>
          <p:nvPr>
            <p:ph type="body" idx="1"/>
          </p:nvPr>
        </p:nvSpPr>
        <p:spPr>
          <a:xfrm>
            <a:off x="609600" y="1905000"/>
            <a:ext cx="7772400" cy="4114800"/>
          </a:xfrm>
          <a:noFill/>
          <a:ln>
            <a:solidFill>
              <a:schemeClr val="tx1"/>
            </a:solidFill>
            <a:miter lim="800000"/>
            <a:headEnd/>
            <a:tailEnd/>
          </a:ln>
        </p:spPr>
        <p:txBody>
          <a:bodyPr/>
          <a:lstStyle/>
          <a:p>
            <a:r>
              <a:rPr lang="en-US" altLang="id-ID" sz="2000">
                <a:cs typeface="Times New Roman" panose="02020603050405020304" pitchFamily="18" charset="0"/>
              </a:rPr>
              <a:t>Pada Tahun 1996, </a:t>
            </a:r>
            <a:r>
              <a:rPr lang="en-US" altLang="id-ID" sz="2000" i="1">
                <a:cs typeface="Times New Roman" panose="02020603050405020304" pitchFamily="18" charset="0"/>
              </a:rPr>
              <a:t>Netscape Communications Corp</a:t>
            </a:r>
            <a:r>
              <a:rPr lang="en-US" altLang="id-ID" sz="2000">
                <a:cs typeface="Times New Roman" panose="02020603050405020304" pitchFamily="18" charset="0"/>
              </a:rPr>
              <a:t>. mengajukan </a:t>
            </a:r>
            <a:r>
              <a:rPr lang="en-US" altLang="id-ID" sz="2000" i="1">
                <a:cs typeface="Times New Roman" panose="02020603050405020304" pitchFamily="18" charset="0"/>
              </a:rPr>
              <a:t>SSL</a:t>
            </a:r>
            <a:r>
              <a:rPr lang="en-US" altLang="id-ID" sz="2000">
                <a:cs typeface="Times New Roman" panose="02020603050405020304" pitchFamily="18" charset="0"/>
              </a:rPr>
              <a:t> ke </a:t>
            </a:r>
            <a:r>
              <a:rPr lang="en-US" altLang="id-ID" sz="2000" i="1">
                <a:cs typeface="Times New Roman" panose="02020603050405020304" pitchFamily="18" charset="0"/>
              </a:rPr>
              <a:t>IETF</a:t>
            </a:r>
            <a:r>
              <a:rPr lang="en-US" altLang="id-ID" sz="2000">
                <a:cs typeface="Times New Roman" panose="02020603050405020304" pitchFamily="18" charset="0"/>
              </a:rPr>
              <a:t> (</a:t>
            </a:r>
            <a:r>
              <a:rPr lang="en-US" altLang="id-ID" sz="2000" i="1">
                <a:cs typeface="Times New Roman" panose="02020603050405020304" pitchFamily="18" charset="0"/>
              </a:rPr>
              <a:t>Internet Engineering Task Force</a:t>
            </a:r>
            <a:r>
              <a:rPr lang="en-US" altLang="id-ID" sz="2000">
                <a:cs typeface="Times New Roman" panose="02020603050405020304" pitchFamily="18" charset="0"/>
              </a:rPr>
              <a:t>) untuk standardisasi. </a:t>
            </a:r>
          </a:p>
          <a:p>
            <a:endParaRPr lang="en-US" altLang="id-ID" sz="2000">
              <a:cs typeface="Times New Roman" panose="02020603050405020304" pitchFamily="18" charset="0"/>
            </a:endParaRPr>
          </a:p>
          <a:p>
            <a:r>
              <a:rPr lang="en-US" altLang="id-ID" sz="2000">
                <a:cs typeface="Times New Roman" panose="02020603050405020304" pitchFamily="18" charset="0"/>
              </a:rPr>
              <a:t>Hasilnya adalah </a:t>
            </a:r>
            <a:r>
              <a:rPr lang="en-US" altLang="id-ID" sz="2000" i="1">
                <a:cs typeface="Times New Roman" panose="02020603050405020304" pitchFamily="18" charset="0"/>
              </a:rPr>
              <a:t>TLS</a:t>
            </a:r>
            <a:r>
              <a:rPr lang="en-US" altLang="id-ID" sz="2000">
                <a:cs typeface="Times New Roman" panose="02020603050405020304" pitchFamily="18" charset="0"/>
              </a:rPr>
              <a:t> (</a:t>
            </a:r>
            <a:r>
              <a:rPr lang="en-US" altLang="id-ID" sz="2000" i="1">
                <a:cs typeface="Times New Roman" panose="02020603050405020304" pitchFamily="18" charset="0"/>
              </a:rPr>
              <a:t>Transport Layer Security</a:t>
            </a:r>
            <a:r>
              <a:rPr lang="en-US" altLang="id-ID" sz="2000">
                <a:cs typeface="Times New Roman" panose="02020603050405020304" pitchFamily="18" charset="0"/>
              </a:rPr>
              <a:t>). </a:t>
            </a:r>
            <a:r>
              <a:rPr lang="en-US" altLang="id-ID" sz="2000" i="1">
                <a:cs typeface="Times New Roman" panose="02020603050405020304" pitchFamily="18" charset="0"/>
              </a:rPr>
              <a:t>TLS</a:t>
            </a:r>
            <a:r>
              <a:rPr lang="en-US" altLang="id-ID" sz="2000">
                <a:cs typeface="Times New Roman" panose="02020603050405020304" pitchFamily="18" charset="0"/>
              </a:rPr>
              <a:t> dijelaskan di dalam </a:t>
            </a:r>
            <a:r>
              <a:rPr lang="en-US" altLang="id-ID" sz="2000" i="1">
                <a:cs typeface="Times New Roman" panose="02020603050405020304" pitchFamily="18" charset="0"/>
              </a:rPr>
              <a:t>RFC</a:t>
            </a:r>
            <a:r>
              <a:rPr lang="en-US" altLang="id-ID" sz="2000">
                <a:cs typeface="Times New Roman" panose="02020603050405020304" pitchFamily="18" charset="0"/>
              </a:rPr>
              <a:t> 2246</a:t>
            </a:r>
          </a:p>
          <a:p>
            <a:endParaRPr lang="en-US" altLang="id-ID" sz="2000">
              <a:cs typeface="Times New Roman" panose="02020603050405020304" pitchFamily="18" charset="0"/>
            </a:endParaRPr>
          </a:p>
          <a:p>
            <a:r>
              <a:rPr lang="en-US" altLang="id-ID" sz="2000">
                <a:cs typeface="Times New Roman" panose="02020603050405020304" pitchFamily="18" charset="0"/>
              </a:rPr>
              <a:t>Untuk informasi lebih lanjut perihal </a:t>
            </a:r>
            <a:r>
              <a:rPr lang="en-US" altLang="id-ID" sz="2000" i="1">
                <a:cs typeface="Times New Roman" panose="02020603050405020304" pitchFamily="18" charset="0"/>
              </a:rPr>
              <a:t>TLS</a:t>
            </a:r>
            <a:r>
              <a:rPr lang="en-US" altLang="id-ID" sz="2000">
                <a:cs typeface="Times New Roman" panose="02020603050405020304" pitchFamily="18" charset="0"/>
              </a:rPr>
              <a:t>, kunjungi situs </a:t>
            </a:r>
            <a:r>
              <a:rPr lang="en-US" altLang="id-ID" sz="2000" i="1">
                <a:cs typeface="Times New Roman" panose="02020603050405020304" pitchFamily="18" charset="0"/>
              </a:rPr>
              <a:t>IETF</a:t>
            </a:r>
            <a:r>
              <a:rPr lang="en-US" altLang="id-ID" sz="2000">
                <a:cs typeface="Times New Roman" panose="02020603050405020304" pitchFamily="18" charset="0"/>
              </a:rPr>
              <a:t> di </a:t>
            </a:r>
            <a:r>
              <a:rPr lang="en-US" altLang="id-ID" sz="2000" i="1">
                <a:cs typeface="Times New Roman" panose="02020603050405020304" pitchFamily="18" charset="0"/>
                <a:hlinkClick r:id="rId2"/>
              </a:rPr>
              <a:t>www.ietf.org/rfc/rfc22</a:t>
            </a:r>
            <a:r>
              <a:rPr lang="en-US" altLang="id-ID" sz="2000">
                <a:cs typeface="Times New Roman" panose="02020603050405020304" pitchFamily="18" charset="0"/>
              </a:rPr>
              <a:t>.</a:t>
            </a:r>
          </a:p>
          <a:p>
            <a:endParaRPr lang="en-US" altLang="id-ID" sz="2000">
              <a:cs typeface="Times New Roman" panose="02020603050405020304" pitchFamily="18" charset="0"/>
            </a:endParaRPr>
          </a:p>
          <a:p>
            <a:r>
              <a:rPr lang="en-US" altLang="id-ID" sz="2000" i="1">
                <a:cs typeface="Times New Roman" panose="02020603050405020304" pitchFamily="18" charset="0"/>
              </a:rPr>
              <a:t>TLS</a:t>
            </a:r>
            <a:r>
              <a:rPr lang="en-US" altLang="id-ID" sz="2000">
                <a:cs typeface="Times New Roman" panose="02020603050405020304" pitchFamily="18" charset="0"/>
              </a:rPr>
              <a:t> dapat dianggap sebagai </a:t>
            </a:r>
            <a:r>
              <a:rPr lang="en-US" altLang="id-ID" sz="2000" i="1">
                <a:cs typeface="Times New Roman" panose="02020603050405020304" pitchFamily="18" charset="0"/>
              </a:rPr>
              <a:t>SSL</a:t>
            </a:r>
            <a:r>
              <a:rPr lang="en-US" altLang="id-ID" sz="2000">
                <a:cs typeface="Times New Roman" panose="02020603050405020304" pitchFamily="18" charset="0"/>
              </a:rPr>
              <a:t> versi 3.1, dan implementasi pertamanya adalah pada Tahun 1999</a:t>
            </a:r>
            <a:r>
              <a:rPr lang="en-GB" altLang="id-ID" sz="2000">
                <a:cs typeface="Times New Roman" panose="02020603050405020304" pitchFamily="18" charset="0"/>
              </a:rPr>
              <a:t> </a:t>
            </a:r>
            <a:endParaRPr lang="en-US" altLang="id-ID" sz="2000">
              <a:cs typeface="Times New Roman" panose="02020603050405020304" pitchFamily="18" charset="0"/>
            </a:endParaRPr>
          </a:p>
          <a:p>
            <a:endParaRPr lang="en-GB" altLang="id-ID" sz="2000"/>
          </a:p>
        </p:txBody>
      </p:sp>
    </p:spTree>
    <p:extLst>
      <p:ext uri="{BB962C8B-B14F-4D97-AF65-F5344CB8AC3E}">
        <p14:creationId xmlns:p14="http://schemas.microsoft.com/office/powerpoint/2010/main" val="18159367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pPr algn="l"/>
            <a:r>
              <a:rPr lang="sv-SE" altLang="id-ID" i="1"/>
              <a:t>Transport Layer Security</a:t>
            </a:r>
            <a:endParaRPr lang="sv-SE" altLang="id-ID" i="1" noProof="1"/>
          </a:p>
        </p:txBody>
      </p:sp>
      <p:sp>
        <p:nvSpPr>
          <p:cNvPr id="23555" name="Rectangle 3"/>
          <p:cNvSpPr>
            <a:spLocks noGrp="1" noChangeArrowheads="1"/>
          </p:cNvSpPr>
          <p:nvPr>
            <p:ph type="body" idx="1"/>
          </p:nvPr>
        </p:nvSpPr>
        <p:spPr>
          <a:xfrm>
            <a:off x="609600" y="1676400"/>
            <a:ext cx="7772400" cy="4114800"/>
          </a:xfrm>
        </p:spPr>
        <p:txBody>
          <a:bodyPr/>
          <a:lstStyle/>
          <a:p>
            <a:pPr>
              <a:lnSpc>
                <a:spcPct val="90000"/>
              </a:lnSpc>
            </a:pPr>
            <a:r>
              <a:rPr lang="sv-SE" altLang="id-ID" sz="2400"/>
              <a:t>The same record format as the SSL record format.</a:t>
            </a:r>
          </a:p>
          <a:p>
            <a:pPr>
              <a:lnSpc>
                <a:spcPct val="90000"/>
              </a:lnSpc>
            </a:pPr>
            <a:r>
              <a:rPr lang="sv-SE" altLang="id-ID" sz="2400"/>
              <a:t>Defined in RFC 2246.</a:t>
            </a:r>
          </a:p>
          <a:p>
            <a:pPr>
              <a:lnSpc>
                <a:spcPct val="90000"/>
              </a:lnSpc>
            </a:pPr>
            <a:r>
              <a:rPr lang="sv-SE" altLang="id-ID" sz="2400"/>
              <a:t>Similar to SSLv3.</a:t>
            </a:r>
          </a:p>
          <a:p>
            <a:pPr>
              <a:lnSpc>
                <a:spcPct val="90000"/>
              </a:lnSpc>
            </a:pPr>
            <a:r>
              <a:rPr lang="sv-SE" altLang="id-ID" sz="2400"/>
              <a:t>Differences in the:</a:t>
            </a:r>
          </a:p>
          <a:p>
            <a:pPr lvl="1">
              <a:lnSpc>
                <a:spcPct val="90000"/>
              </a:lnSpc>
            </a:pPr>
            <a:r>
              <a:rPr lang="sv-SE" altLang="id-ID" sz="1600"/>
              <a:t>version number</a:t>
            </a:r>
          </a:p>
          <a:p>
            <a:pPr lvl="1">
              <a:lnSpc>
                <a:spcPct val="90000"/>
              </a:lnSpc>
            </a:pPr>
            <a:r>
              <a:rPr lang="sv-SE" altLang="id-ID" sz="1600"/>
              <a:t>message authentication code</a:t>
            </a:r>
          </a:p>
          <a:p>
            <a:pPr lvl="1">
              <a:lnSpc>
                <a:spcPct val="90000"/>
              </a:lnSpc>
            </a:pPr>
            <a:r>
              <a:rPr lang="sv-SE" altLang="id-ID" sz="1600"/>
              <a:t>pseudorandom function</a:t>
            </a:r>
          </a:p>
          <a:p>
            <a:pPr lvl="1">
              <a:lnSpc>
                <a:spcPct val="90000"/>
              </a:lnSpc>
            </a:pPr>
            <a:r>
              <a:rPr lang="sv-SE" altLang="id-ID" sz="1600"/>
              <a:t>alert codes</a:t>
            </a:r>
          </a:p>
          <a:p>
            <a:pPr lvl="1">
              <a:lnSpc>
                <a:spcPct val="90000"/>
              </a:lnSpc>
            </a:pPr>
            <a:r>
              <a:rPr lang="sv-SE" altLang="id-ID" sz="1600"/>
              <a:t>cipher suites </a:t>
            </a:r>
          </a:p>
          <a:p>
            <a:pPr lvl="1">
              <a:lnSpc>
                <a:spcPct val="90000"/>
              </a:lnSpc>
            </a:pPr>
            <a:r>
              <a:rPr lang="sv-SE" altLang="id-ID" sz="1600"/>
              <a:t>client certificate types</a:t>
            </a:r>
          </a:p>
          <a:p>
            <a:pPr lvl="1">
              <a:lnSpc>
                <a:spcPct val="90000"/>
              </a:lnSpc>
            </a:pPr>
            <a:r>
              <a:rPr lang="sv-SE" altLang="id-ID" sz="1600"/>
              <a:t>certificate_verify and finished message</a:t>
            </a:r>
          </a:p>
          <a:p>
            <a:pPr lvl="1">
              <a:lnSpc>
                <a:spcPct val="90000"/>
              </a:lnSpc>
            </a:pPr>
            <a:r>
              <a:rPr lang="sv-SE" altLang="id-ID" sz="1600"/>
              <a:t>cryptographic computations</a:t>
            </a:r>
          </a:p>
          <a:p>
            <a:pPr lvl="1">
              <a:lnSpc>
                <a:spcPct val="90000"/>
              </a:lnSpc>
            </a:pPr>
            <a:r>
              <a:rPr lang="sv-SE" altLang="id-ID" sz="1600"/>
              <a:t>padding</a:t>
            </a:r>
          </a:p>
          <a:p>
            <a:pPr lvl="1">
              <a:lnSpc>
                <a:spcPct val="90000"/>
              </a:lnSpc>
              <a:buFontTx/>
              <a:buNone/>
            </a:pPr>
            <a:endParaRPr lang="sv-SE" altLang="id-ID" sz="1600"/>
          </a:p>
          <a:p>
            <a:pPr lvl="1">
              <a:lnSpc>
                <a:spcPct val="90000"/>
              </a:lnSpc>
            </a:pPr>
            <a:endParaRPr lang="sv-SE" altLang="id-ID" sz="2400" noProof="1"/>
          </a:p>
        </p:txBody>
      </p:sp>
    </p:spTree>
    <p:extLst>
      <p:ext uri="{BB962C8B-B14F-4D97-AF65-F5344CB8AC3E}">
        <p14:creationId xmlns:p14="http://schemas.microsoft.com/office/powerpoint/2010/main" val="336373989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a:t>Remote Akses</a:t>
            </a:r>
          </a:p>
        </p:txBody>
      </p:sp>
      <p:sp>
        <p:nvSpPr>
          <p:cNvPr id="6146" name="Rectangle 2"/>
          <p:cNvSpPr>
            <a:spLocks noGrp="1" noChangeArrowheads="1"/>
          </p:cNvSpPr>
          <p:nvPr>
            <p:ph type="body" idx="4294967295"/>
          </p:nvPr>
        </p:nvSpPr>
        <p:spPr>
          <a:xfrm>
            <a:off x="566738" y="1752600"/>
            <a:ext cx="8001000" cy="4268788"/>
          </a:xfrm>
          <a:ln/>
        </p:spPr>
        <p:txBody>
          <a:bodyPr/>
          <a:lstStyle/>
          <a:p>
            <a:pPr algn="just">
              <a:lnSpc>
                <a:spcPct val="100000"/>
              </a:lnSpc>
              <a:buFont typeface="Wingdings" panose="05000000000000000000" pitchFamily="2" charset="2"/>
              <a:buNone/>
              <a:tabLst>
                <a:tab pos="468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a:t>	Suatu pelayanan di jaringan yang digunakan untuk mengontrol jarak jauh sebuah atau beberapa PC yang terhubung dalam jaringan.</a:t>
            </a:r>
          </a:p>
          <a:p>
            <a:pPr algn="just">
              <a:lnSpc>
                <a:spcPct val="100000"/>
              </a:lnSpc>
              <a:spcBef>
                <a:spcPts val="650"/>
              </a:spcBef>
              <a:buFont typeface="Wingdings" panose="05000000000000000000" pitchFamily="2" charset="2"/>
              <a:buNone/>
              <a:tabLst>
                <a:tab pos="468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284538"/>
            <a:ext cx="1655763" cy="1277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284538"/>
            <a:ext cx="1474788" cy="1277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Rectangle 5"/>
          <p:cNvSpPr>
            <a:spLocks noChangeArrowheads="1"/>
          </p:cNvSpPr>
          <p:nvPr/>
        </p:nvSpPr>
        <p:spPr bwMode="auto">
          <a:xfrm>
            <a:off x="2409825" y="4797425"/>
            <a:ext cx="8493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000" b="1"/>
              <a:t>client</a:t>
            </a:r>
          </a:p>
        </p:txBody>
      </p:sp>
      <p:sp>
        <p:nvSpPr>
          <p:cNvPr id="6150" name="Rectangle 6"/>
          <p:cNvSpPr>
            <a:spLocks noChangeArrowheads="1"/>
          </p:cNvSpPr>
          <p:nvPr/>
        </p:nvSpPr>
        <p:spPr bwMode="auto">
          <a:xfrm>
            <a:off x="5865813" y="4652963"/>
            <a:ext cx="94932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spcBef>
                <a:spcPts val="500"/>
              </a:spcBef>
            </a:pPr>
            <a:r>
              <a:rPr lang="en-GB" altLang="id-ID" sz="2000" b="1"/>
              <a:t>server</a:t>
            </a:r>
          </a:p>
        </p:txBody>
      </p:sp>
      <p:sp>
        <p:nvSpPr>
          <p:cNvPr id="6151" name="Line 7"/>
          <p:cNvSpPr>
            <a:spLocks noChangeShapeType="1"/>
          </p:cNvSpPr>
          <p:nvPr/>
        </p:nvSpPr>
        <p:spPr bwMode="auto">
          <a:xfrm>
            <a:off x="3779838" y="3860800"/>
            <a:ext cx="1871662" cy="1588"/>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d-ID"/>
          </a:p>
        </p:txBody>
      </p:sp>
      <p:sp>
        <p:nvSpPr>
          <p:cNvPr id="6152" name="Rectangle 8"/>
          <p:cNvSpPr>
            <a:spLocks noChangeArrowheads="1"/>
          </p:cNvSpPr>
          <p:nvPr/>
        </p:nvSpPr>
        <p:spPr bwMode="auto">
          <a:xfrm>
            <a:off x="3565525" y="5589588"/>
            <a:ext cx="2289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i="1"/>
              <a:t>Gb 1. Remote Akses</a:t>
            </a:r>
          </a:p>
        </p:txBody>
      </p:sp>
    </p:spTree>
    <p:extLst>
      <p:ext uri="{BB962C8B-B14F-4D97-AF65-F5344CB8AC3E}">
        <p14:creationId xmlns:p14="http://schemas.microsoft.com/office/powerpoint/2010/main" val="1441272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smtClean="0">
                <a:effectLst>
                  <a:outerShdw blurRad="38100" dist="38100" dir="2700000" algn="tl">
                    <a:srgbClr val="000000">
                      <a:alpha val="43137"/>
                    </a:srgbClr>
                  </a:outerShdw>
                </a:effectLst>
                <a:latin typeface="Baskerville Old Face" panose="02020602080505020303" pitchFamily="18" charset="0"/>
              </a:rPr>
              <a:t>Terima Kasih</a:t>
            </a:r>
            <a:endParaRPr lang="en-US" b="1">
              <a:effectLst>
                <a:outerShdw blurRad="38100" dist="38100" dir="2700000" algn="tl">
                  <a:srgbClr val="000000">
                    <a:alpha val="43137"/>
                  </a:srgbClr>
                </a:outerShdw>
              </a:effectLst>
              <a:latin typeface="Baskerville Old Face" panose="02020602080505020303" pitchFamily="18" charset="0"/>
            </a:endParaRP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773238"/>
            <a:ext cx="72199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Keterangan</a:t>
            </a:r>
          </a:p>
        </p:txBody>
      </p:sp>
      <p:sp>
        <p:nvSpPr>
          <p:cNvPr id="7170" name="Rectangle 2"/>
          <p:cNvSpPr>
            <a:spLocks noGrp="1" noChangeArrowheads="1"/>
          </p:cNvSpPr>
          <p:nvPr>
            <p:ph type="body" idx="4294967295"/>
          </p:nvPr>
        </p:nvSpPr>
        <p:spPr>
          <a:xfrm>
            <a:off x="566738" y="1752600"/>
            <a:ext cx="8001000" cy="4268788"/>
          </a:xfrm>
          <a:ln/>
        </p:spPr>
        <p:txBody>
          <a:bodyPr/>
          <a:lstStyle/>
          <a:p>
            <a:pPr algn="just">
              <a:lnSpc>
                <a:spcPct val="9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Gambar diatas mengilustrasikan remote akses dimana user pada PC client melakukan remote akses sehingga seolah-olah user telah berada di depan server.</a:t>
            </a:r>
          </a:p>
          <a:p>
            <a:pPr algn="just">
              <a:lnSpc>
                <a:spcPct val="9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Setelah user masuk ke server, user dapat menggunakan PC tersebut seperti dia sedang menggunakan langsung di depan PC tersebut</a:t>
            </a:r>
          </a:p>
        </p:txBody>
      </p:sp>
    </p:spTree>
    <p:extLst>
      <p:ext uri="{BB962C8B-B14F-4D97-AF65-F5344CB8AC3E}">
        <p14:creationId xmlns:p14="http://schemas.microsoft.com/office/powerpoint/2010/main" val="2855985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Remote Akses</a:t>
            </a:r>
          </a:p>
        </p:txBody>
      </p:sp>
      <p:sp>
        <p:nvSpPr>
          <p:cNvPr id="8194" name="Rectangle 2"/>
          <p:cNvSpPr>
            <a:spLocks noChangeArrowheads="1"/>
          </p:cNvSpPr>
          <p:nvPr/>
        </p:nvSpPr>
        <p:spPr bwMode="auto">
          <a:xfrm>
            <a:off x="5364163" y="2393950"/>
            <a:ext cx="3168650" cy="258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spcBef>
                <a:spcPts val="700"/>
              </a:spcBef>
            </a:pPr>
            <a:r>
              <a:rPr lang="en-GB" altLang="id-ID" sz="2800"/>
              <a:t>GUI base (grafik) :</a:t>
            </a:r>
          </a:p>
          <a:p>
            <a:pPr>
              <a:lnSpc>
                <a:spcPct val="100000"/>
              </a:lnSpc>
              <a:spcBef>
                <a:spcPts val="700"/>
              </a:spcBef>
              <a:buFont typeface="Arial" panose="020B0604020202020204" pitchFamily="34" charset="0"/>
              <a:buChar char="•"/>
            </a:pPr>
            <a:r>
              <a:rPr lang="en-GB" altLang="id-ID" sz="2800"/>
              <a:t> rdesktop</a:t>
            </a:r>
          </a:p>
          <a:p>
            <a:pPr>
              <a:lnSpc>
                <a:spcPct val="100000"/>
              </a:lnSpc>
              <a:spcBef>
                <a:spcPts val="700"/>
              </a:spcBef>
              <a:buFont typeface="Arial" panose="020B0604020202020204" pitchFamily="34" charset="0"/>
              <a:buChar char="•"/>
            </a:pPr>
            <a:r>
              <a:rPr lang="en-GB" altLang="id-ID" sz="2800"/>
              <a:t> VNC</a:t>
            </a:r>
          </a:p>
          <a:p>
            <a:pPr>
              <a:lnSpc>
                <a:spcPct val="100000"/>
              </a:lnSpc>
              <a:spcBef>
                <a:spcPts val="700"/>
              </a:spcBef>
              <a:buFont typeface="Arial" panose="020B0604020202020204" pitchFamily="34" charset="0"/>
              <a:buChar char="•"/>
            </a:pPr>
            <a:r>
              <a:rPr lang="en-GB" altLang="id-ID" sz="2800"/>
              <a:t> Remote admin</a:t>
            </a:r>
          </a:p>
          <a:p>
            <a:pPr>
              <a:lnSpc>
                <a:spcPct val="100000"/>
              </a:lnSpc>
              <a:spcBef>
                <a:spcPts val="700"/>
              </a:spcBef>
              <a:buFont typeface="Arial" panose="020B0604020202020204" pitchFamily="34" charset="0"/>
              <a:buChar char="•"/>
            </a:pPr>
            <a:r>
              <a:rPr lang="en-GB" altLang="id-ID" sz="2800"/>
              <a:t> XDMCP</a:t>
            </a:r>
          </a:p>
        </p:txBody>
      </p:sp>
      <p:sp>
        <p:nvSpPr>
          <p:cNvPr id="8195" name="Rectangle 3"/>
          <p:cNvSpPr>
            <a:spLocks noChangeArrowheads="1"/>
          </p:cNvSpPr>
          <p:nvPr/>
        </p:nvSpPr>
        <p:spPr bwMode="auto">
          <a:xfrm>
            <a:off x="468313" y="16287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p>
        </p:txBody>
      </p:sp>
      <p:sp>
        <p:nvSpPr>
          <p:cNvPr id="8196" name="Line 4"/>
          <p:cNvSpPr>
            <a:spLocks noChangeShapeType="1"/>
          </p:cNvSpPr>
          <p:nvPr/>
        </p:nvSpPr>
        <p:spPr bwMode="auto">
          <a:xfrm>
            <a:off x="4583113" y="1585913"/>
            <a:ext cx="2087562" cy="55880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d-ID"/>
          </a:p>
        </p:txBody>
      </p:sp>
      <p:sp>
        <p:nvSpPr>
          <p:cNvPr id="8197" name="Rectangle 5"/>
          <p:cNvSpPr>
            <a:spLocks noChangeArrowheads="1"/>
          </p:cNvSpPr>
          <p:nvPr/>
        </p:nvSpPr>
        <p:spPr bwMode="auto">
          <a:xfrm>
            <a:off x="1343025" y="2520950"/>
            <a:ext cx="2808288"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800"/>
              <a:t>Console base :</a:t>
            </a:r>
          </a:p>
          <a:p>
            <a:pPr>
              <a:lnSpc>
                <a:spcPct val="100000"/>
              </a:lnSpc>
              <a:buFont typeface="Arial" panose="020B0604020202020204" pitchFamily="34" charset="0"/>
              <a:buChar char="•"/>
            </a:pPr>
            <a:r>
              <a:rPr lang="en-GB" altLang="id-ID" sz="2800"/>
              <a:t> Telnet</a:t>
            </a:r>
          </a:p>
          <a:p>
            <a:pPr>
              <a:lnSpc>
                <a:spcPct val="100000"/>
              </a:lnSpc>
              <a:buFont typeface="Arial" panose="020B0604020202020204" pitchFamily="34" charset="0"/>
              <a:buChar char="•"/>
            </a:pPr>
            <a:r>
              <a:rPr lang="en-GB" altLang="id-ID" sz="2800"/>
              <a:t> Ssh</a:t>
            </a:r>
          </a:p>
          <a:p>
            <a:pPr>
              <a:lnSpc>
                <a:spcPct val="100000"/>
              </a:lnSpc>
              <a:buFont typeface="Arial" panose="020B0604020202020204" pitchFamily="34" charset="0"/>
              <a:buChar char="•"/>
            </a:pPr>
            <a:r>
              <a:rPr lang="en-GB" altLang="id-ID" sz="2800"/>
              <a:t> Rexec</a:t>
            </a:r>
          </a:p>
          <a:p>
            <a:pPr>
              <a:lnSpc>
                <a:spcPct val="100000"/>
              </a:lnSpc>
              <a:buFont typeface="Arial" panose="020B0604020202020204" pitchFamily="34" charset="0"/>
              <a:buChar char="•"/>
            </a:pPr>
            <a:r>
              <a:rPr lang="en-GB" altLang="id-ID" sz="2800"/>
              <a:t> Rsh</a:t>
            </a:r>
          </a:p>
          <a:p>
            <a:pPr>
              <a:lnSpc>
                <a:spcPct val="100000"/>
              </a:lnSpc>
            </a:pPr>
            <a:endParaRPr lang="en-GB" altLang="id-ID" sz="2800"/>
          </a:p>
        </p:txBody>
      </p:sp>
      <p:sp>
        <p:nvSpPr>
          <p:cNvPr id="8198" name="Rectangle 6"/>
          <p:cNvSpPr>
            <a:spLocks noChangeArrowheads="1"/>
          </p:cNvSpPr>
          <p:nvPr/>
        </p:nvSpPr>
        <p:spPr bwMode="auto">
          <a:xfrm>
            <a:off x="620713" y="17811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p>
        </p:txBody>
      </p:sp>
      <p:sp>
        <p:nvSpPr>
          <p:cNvPr id="8199" name="Line 7"/>
          <p:cNvSpPr>
            <a:spLocks noChangeShapeType="1"/>
          </p:cNvSpPr>
          <p:nvPr/>
        </p:nvSpPr>
        <p:spPr bwMode="auto">
          <a:xfrm flipH="1">
            <a:off x="2698750" y="1557338"/>
            <a:ext cx="1874838" cy="50165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d-ID"/>
          </a:p>
        </p:txBody>
      </p:sp>
    </p:spTree>
    <p:extLst>
      <p:ext uri="{BB962C8B-B14F-4D97-AF65-F5344CB8AC3E}">
        <p14:creationId xmlns:p14="http://schemas.microsoft.com/office/powerpoint/2010/main" val="1010019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Telnet</a:t>
            </a:r>
          </a:p>
        </p:txBody>
      </p:sp>
      <p:sp>
        <p:nvSpPr>
          <p:cNvPr id="9218" name="Rectangle 2"/>
          <p:cNvSpPr>
            <a:spLocks noChangeArrowheads="1"/>
          </p:cNvSpPr>
          <p:nvPr/>
        </p:nvSpPr>
        <p:spPr bwMode="auto">
          <a:xfrm>
            <a:off x="381000" y="1752600"/>
            <a:ext cx="836295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68313" indent="-468313">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1pPr>
            <a:lvl2pPr>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2pPr>
            <a:lvl3pPr>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3pPr>
            <a:lvl4pPr>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4pPr>
            <a:lvl5pPr>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468313" algn="l"/>
                <a:tab pos="1382713" algn="l"/>
                <a:tab pos="2297113" algn="l"/>
                <a:tab pos="3211513" algn="l"/>
                <a:tab pos="4125913" algn="l"/>
                <a:tab pos="5040313" algn="l"/>
                <a:tab pos="5954713" algn="l"/>
                <a:tab pos="6869113" algn="l"/>
                <a:tab pos="7783513" algn="l"/>
                <a:tab pos="8697913" algn="l"/>
                <a:tab pos="9612313" algn="l"/>
                <a:tab pos="10526713" algn="l"/>
              </a:tabLst>
              <a:defRPr>
                <a:solidFill>
                  <a:srgbClr val="000000"/>
                </a:solidFill>
                <a:latin typeface="Arial" panose="020B0604020202020204" pitchFamily="34" charset="0"/>
                <a:cs typeface="Arial" panose="020B0604020202020204" pitchFamily="34" charset="0"/>
              </a:defRPr>
            </a:lvl9pPr>
          </a:lstStyle>
          <a:p>
            <a:pPr>
              <a:lnSpc>
                <a:spcPct val="100000"/>
              </a:lnSpc>
              <a:spcBef>
                <a:spcPts val="650"/>
              </a:spcBef>
              <a:buClr>
                <a:srgbClr val="CC0000"/>
              </a:buClr>
              <a:buSzPct val="65000"/>
              <a:buFont typeface="Wingdings" panose="05000000000000000000" pitchFamily="2" charset="2"/>
              <a:buChar char=""/>
            </a:pPr>
            <a:r>
              <a:rPr lang="en-GB" altLang="id-ID" sz="2600">
                <a:latin typeface="Verdana" panose="020B0604030504040204" pitchFamily="34" charset="0"/>
              </a:rPr>
              <a:t>Unsecure</a:t>
            </a:r>
          </a:p>
          <a:p>
            <a:pPr>
              <a:lnSpc>
                <a:spcPct val="100000"/>
              </a:lnSpc>
              <a:spcBef>
                <a:spcPts val="650"/>
              </a:spcBef>
              <a:buClr>
                <a:srgbClr val="CC0000"/>
              </a:buClr>
              <a:buSzPct val="65000"/>
              <a:buFont typeface="Wingdings" panose="05000000000000000000" pitchFamily="2" charset="2"/>
              <a:buChar char=""/>
            </a:pPr>
            <a:r>
              <a:rPr lang="en-GB" altLang="id-ID" sz="2600">
                <a:latin typeface="Verdana" panose="020B0604030504040204" pitchFamily="34" charset="0"/>
              </a:rPr>
              <a:t>Authentifikasi</a:t>
            </a:r>
          </a:p>
          <a:p>
            <a:pPr>
              <a:lnSpc>
                <a:spcPct val="100000"/>
              </a:lnSpc>
              <a:spcBef>
                <a:spcPts val="650"/>
              </a:spcBef>
              <a:buClr>
                <a:srgbClr val="CC0000"/>
              </a:buClr>
              <a:buSzPct val="65000"/>
              <a:buFont typeface="Wingdings" panose="05000000000000000000" pitchFamily="2" charset="2"/>
              <a:buChar char=""/>
            </a:pPr>
            <a:r>
              <a:rPr lang="en-GB" altLang="id-ID" sz="2600">
                <a:latin typeface="Verdana" panose="020B0604030504040204" pitchFamily="34" charset="0"/>
              </a:rPr>
              <a:t>Proses cepat  </a:t>
            </a:r>
          </a:p>
          <a:p>
            <a:pPr>
              <a:lnSpc>
                <a:spcPct val="100000"/>
              </a:lnSpc>
              <a:spcBef>
                <a:spcPts val="650"/>
              </a:spcBef>
              <a:buClr>
                <a:srgbClr val="CC0000"/>
              </a:buClr>
              <a:buSzPct val="65000"/>
              <a:buFont typeface="Wingdings" panose="05000000000000000000" pitchFamily="2" charset="2"/>
              <a:buChar char=""/>
            </a:pPr>
            <a:r>
              <a:rPr lang="en-GB" altLang="id-ID" sz="2600">
                <a:latin typeface="Verdana" panose="020B0604030504040204" pitchFamily="34" charset="0"/>
              </a:rPr>
              <a:t>Port 23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744913"/>
            <a:ext cx="2024063" cy="1484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4"/>
          <p:cNvSpPr>
            <a:spLocks noChangeArrowheads="1"/>
          </p:cNvSpPr>
          <p:nvPr/>
        </p:nvSpPr>
        <p:spPr bwMode="auto">
          <a:xfrm>
            <a:off x="2268538" y="5229225"/>
            <a:ext cx="10620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000" b="1"/>
              <a:t>client</a:t>
            </a:r>
          </a:p>
        </p:txBody>
      </p:sp>
      <p:sp>
        <p:nvSpPr>
          <p:cNvPr id="9221" name="Rectangle 5"/>
          <p:cNvSpPr>
            <a:spLocks noChangeArrowheads="1"/>
          </p:cNvSpPr>
          <p:nvPr/>
        </p:nvSpPr>
        <p:spPr bwMode="auto">
          <a:xfrm>
            <a:off x="6010275" y="5084763"/>
            <a:ext cx="94932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000" b="1"/>
              <a:t>server</a:t>
            </a:r>
          </a:p>
        </p:txBody>
      </p:sp>
      <p:sp>
        <p:nvSpPr>
          <p:cNvPr id="9222" name="Rectangle 6"/>
          <p:cNvSpPr>
            <a:spLocks noChangeArrowheads="1"/>
          </p:cNvSpPr>
          <p:nvPr/>
        </p:nvSpPr>
        <p:spPr bwMode="auto">
          <a:xfrm>
            <a:off x="2268538" y="5589588"/>
            <a:ext cx="10080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000" b="1"/>
              <a:t>telnet</a:t>
            </a:r>
          </a:p>
        </p:txBody>
      </p:sp>
      <p:sp>
        <p:nvSpPr>
          <p:cNvPr id="9223" name="Rectangle 7"/>
          <p:cNvSpPr>
            <a:spLocks noChangeArrowheads="1"/>
          </p:cNvSpPr>
          <p:nvPr/>
        </p:nvSpPr>
        <p:spPr bwMode="auto">
          <a:xfrm>
            <a:off x="6011863" y="5516563"/>
            <a:ext cx="10795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000" b="1"/>
              <a:t>telnetd</a:t>
            </a:r>
          </a:p>
        </p:txBody>
      </p:sp>
      <p:sp>
        <p:nvSpPr>
          <p:cNvPr id="9224" name="Line 8"/>
          <p:cNvSpPr>
            <a:spLocks noChangeShapeType="1"/>
          </p:cNvSpPr>
          <p:nvPr/>
        </p:nvSpPr>
        <p:spPr bwMode="auto">
          <a:xfrm>
            <a:off x="3708400" y="5229225"/>
            <a:ext cx="1511300" cy="1588"/>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d-ID"/>
          </a:p>
        </p:txBody>
      </p:sp>
      <p:pic>
        <p:nvPicPr>
          <p:cNvPr id="9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644900"/>
            <a:ext cx="2303463"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8198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SSH (Secure Shell)</a:t>
            </a:r>
            <a:r>
              <a:rPr lang="ar-SA" altLang="id-ID" sz="3000"/>
              <a:t>‏</a:t>
            </a:r>
            <a:endParaRPr lang="en-GB" altLang="id-ID" sz="3000"/>
          </a:p>
        </p:txBody>
      </p:sp>
      <p:sp>
        <p:nvSpPr>
          <p:cNvPr id="10242" name="Rectangle 2"/>
          <p:cNvSpPr>
            <a:spLocks noGrp="1" noChangeArrowheads="1"/>
          </p:cNvSpPr>
          <p:nvPr>
            <p:ph type="body" idx="4294967295"/>
          </p:nvPr>
        </p:nvSpPr>
        <p:spPr>
          <a:xfrm>
            <a:off x="566738" y="1752600"/>
            <a:ext cx="8001000" cy="4268788"/>
          </a:xfrm>
          <a:ln/>
        </p:spPr>
        <p:txBody>
          <a:bodyPr/>
          <a:lstStyle/>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Secure</a:t>
            </a:r>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Authentifikasi</a:t>
            </a:r>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Proses lama</a:t>
            </a:r>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Port 22</a:t>
            </a:r>
          </a:p>
          <a:p>
            <a:pPr>
              <a:lnSpc>
                <a:spcPct val="100000"/>
              </a:lnSpc>
              <a:spcBef>
                <a:spcPts val="65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d-ID" sz="260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860800"/>
            <a:ext cx="1368425"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933825"/>
            <a:ext cx="151130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5"/>
          <p:cNvSpPr>
            <a:spLocks noChangeArrowheads="1"/>
          </p:cNvSpPr>
          <p:nvPr/>
        </p:nvSpPr>
        <p:spPr bwMode="auto">
          <a:xfrm>
            <a:off x="1403350" y="4868863"/>
            <a:ext cx="1822450" cy="119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a:lnSpc>
                <a:spcPct val="100000"/>
              </a:lnSpc>
            </a:pPr>
            <a:r>
              <a:rPr lang="en-GB" altLang="id-ID" b="1"/>
              <a:t>Client</a:t>
            </a:r>
          </a:p>
          <a:p>
            <a:pPr algn="ctr">
              <a:lnSpc>
                <a:spcPct val="100000"/>
              </a:lnSpc>
            </a:pPr>
            <a:endParaRPr lang="en-GB" altLang="id-ID" b="1"/>
          </a:p>
          <a:p>
            <a:pPr algn="ctr">
              <a:lnSpc>
                <a:spcPct val="100000"/>
              </a:lnSpc>
            </a:pPr>
            <a:r>
              <a:rPr lang="en-GB" altLang="id-ID" b="1"/>
              <a:t>Ssh (enskripsi)</a:t>
            </a:r>
            <a:r>
              <a:rPr lang="ar-SA" altLang="id-ID" b="1"/>
              <a:t>‏</a:t>
            </a:r>
            <a:endParaRPr lang="en-GB" altLang="id-ID" b="1"/>
          </a:p>
          <a:p>
            <a:pPr algn="ctr">
              <a:lnSpc>
                <a:spcPct val="100000"/>
              </a:lnSpc>
            </a:pPr>
            <a:endParaRPr lang="en-GB" altLang="id-ID" b="1"/>
          </a:p>
        </p:txBody>
      </p:sp>
      <p:sp>
        <p:nvSpPr>
          <p:cNvPr id="10246" name="Rectangle 6"/>
          <p:cNvSpPr>
            <a:spLocks noChangeArrowheads="1"/>
          </p:cNvSpPr>
          <p:nvPr/>
        </p:nvSpPr>
        <p:spPr bwMode="auto">
          <a:xfrm>
            <a:off x="5724525" y="4941888"/>
            <a:ext cx="19621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a:lnSpc>
                <a:spcPct val="100000"/>
              </a:lnSpc>
            </a:pPr>
            <a:r>
              <a:rPr lang="en-GB" altLang="id-ID" b="1"/>
              <a:t>Server</a:t>
            </a:r>
          </a:p>
          <a:p>
            <a:pPr algn="ctr">
              <a:lnSpc>
                <a:spcPct val="100000"/>
              </a:lnSpc>
            </a:pPr>
            <a:endParaRPr lang="en-GB" altLang="id-ID" b="1"/>
          </a:p>
          <a:p>
            <a:pPr algn="ctr">
              <a:lnSpc>
                <a:spcPct val="100000"/>
              </a:lnSpc>
            </a:pPr>
            <a:r>
              <a:rPr lang="en-GB" altLang="id-ID" b="1"/>
              <a:t>Sshd (deskripsi)</a:t>
            </a:r>
            <a:r>
              <a:rPr lang="ar-SA" altLang="id-ID" b="1"/>
              <a:t>‏</a:t>
            </a:r>
            <a:endParaRPr lang="en-GB" altLang="id-ID" b="1"/>
          </a:p>
        </p:txBody>
      </p:sp>
      <p:sp>
        <p:nvSpPr>
          <p:cNvPr id="10247" name="Line 7"/>
          <p:cNvSpPr>
            <a:spLocks noChangeShapeType="1"/>
          </p:cNvSpPr>
          <p:nvPr/>
        </p:nvSpPr>
        <p:spPr bwMode="auto">
          <a:xfrm>
            <a:off x="3059113" y="4437063"/>
            <a:ext cx="2736850" cy="1587"/>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d-ID"/>
          </a:p>
        </p:txBody>
      </p:sp>
      <p:sp>
        <p:nvSpPr>
          <p:cNvPr id="10248" name="Rectangle 8"/>
          <p:cNvSpPr>
            <a:spLocks noChangeArrowheads="1"/>
          </p:cNvSpPr>
          <p:nvPr/>
        </p:nvSpPr>
        <p:spPr bwMode="auto">
          <a:xfrm>
            <a:off x="3348038" y="3860800"/>
            <a:ext cx="2173287"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defTabSz="457200" fontAlgn="base">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nSpc>
                <a:spcPct val="100000"/>
              </a:lnSpc>
            </a:pPr>
            <a:r>
              <a:rPr lang="en-GB" altLang="id-ID" sz="2000" b="1"/>
              <a:t>data acak (kode)</a:t>
            </a:r>
            <a:r>
              <a:rPr lang="ar-SA" altLang="id-ID" sz="2000" b="1"/>
              <a:t>‏</a:t>
            </a:r>
            <a:endParaRPr lang="en-GB" altLang="id-ID" sz="2000" b="1"/>
          </a:p>
        </p:txBody>
      </p:sp>
    </p:spTree>
    <p:extLst>
      <p:ext uri="{BB962C8B-B14F-4D97-AF65-F5344CB8AC3E}">
        <p14:creationId xmlns:p14="http://schemas.microsoft.com/office/powerpoint/2010/main" val="1747903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REXEC dan RSH</a:t>
            </a:r>
          </a:p>
        </p:txBody>
      </p:sp>
      <p:sp>
        <p:nvSpPr>
          <p:cNvPr id="11266" name="Rectangle 2"/>
          <p:cNvSpPr>
            <a:spLocks noGrp="1" noChangeArrowheads="1"/>
          </p:cNvSpPr>
          <p:nvPr>
            <p:ph type="body" idx="4294967295"/>
          </p:nvPr>
        </p:nvSpPr>
        <p:spPr>
          <a:xfrm>
            <a:off x="566738" y="1752600"/>
            <a:ext cx="8001000" cy="4268788"/>
          </a:xfrm>
          <a:ln/>
        </p:spPr>
        <p:txBody>
          <a:bodyPr/>
          <a:lstStyle/>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Secure</a:t>
            </a:r>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Authentifikasi</a:t>
            </a:r>
          </a:p>
          <a:p>
            <a:pPr>
              <a:lnSpc>
                <a:spcPct val="100000"/>
              </a:lnSpc>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id-ID" sz="2600"/>
              <a:t>Client menggunakan Rexec dan RSH untuk mentransfer data ke server</a:t>
            </a:r>
          </a:p>
          <a:p>
            <a:pPr>
              <a:lnSpc>
                <a:spcPct val="100000"/>
              </a:lnSpc>
              <a:spcBef>
                <a:spcPts val="650"/>
              </a:spcBef>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id-ID" sz="2600"/>
          </a:p>
        </p:txBody>
      </p:sp>
    </p:spTree>
    <p:extLst>
      <p:ext uri="{BB962C8B-B14F-4D97-AF65-F5344CB8AC3E}">
        <p14:creationId xmlns:p14="http://schemas.microsoft.com/office/powerpoint/2010/main" val="248389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574675" y="304800"/>
            <a:ext cx="8001000" cy="1216025"/>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d-ID" sz="3000"/>
              <a:t>Prinsip Rexec-Rexecd</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7720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3994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7678</TotalTime>
  <Words>768</Words>
  <Application>Microsoft Office PowerPoint</Application>
  <PresentationFormat>On-screen Show (4:3)</PresentationFormat>
  <Paragraphs>130</Paragraphs>
  <Slides>30</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5" baseType="lpstr">
      <vt:lpstr>Arial</vt:lpstr>
      <vt:lpstr>Baskerville Old Face</vt:lpstr>
      <vt:lpstr>Calibri</vt:lpstr>
      <vt:lpstr>Courier New</vt:lpstr>
      <vt:lpstr>Georgia</vt:lpstr>
      <vt:lpstr>Tahoma</vt:lpstr>
      <vt:lpstr>Times New Roman</vt:lpstr>
      <vt:lpstr>Trebuchet MS</vt:lpstr>
      <vt:lpstr>Verdana</vt:lpstr>
      <vt:lpstr>Wingdings</vt:lpstr>
      <vt:lpstr>Wingdings 2</vt:lpstr>
      <vt:lpstr>Urban</vt:lpstr>
      <vt:lpstr>Document</vt:lpstr>
      <vt:lpstr>VISIO 5 Drawing</vt:lpstr>
      <vt:lpstr>PBrush</vt:lpstr>
      <vt:lpstr>Keamanan Informasi dan Administrasi Jaringan</vt:lpstr>
      <vt:lpstr>Objective</vt:lpstr>
      <vt:lpstr>Remote Akses</vt:lpstr>
      <vt:lpstr>Keterangan</vt:lpstr>
      <vt:lpstr>Remote Akses</vt:lpstr>
      <vt:lpstr>Telnet</vt:lpstr>
      <vt:lpstr>SSH (Secure Shell)‏</vt:lpstr>
      <vt:lpstr>REXEC dan RSH</vt:lpstr>
      <vt:lpstr>Prinsip Rexec-Rexecd</vt:lpstr>
      <vt:lpstr>Keterangan</vt:lpstr>
      <vt:lpstr>Putty</vt:lpstr>
      <vt:lpstr>Keamanan Web</vt:lpstr>
      <vt:lpstr>PowerPoint Presentation</vt:lpstr>
      <vt:lpstr>TCP/IP</vt:lpstr>
      <vt:lpstr>PowerPoint Presentation</vt:lpstr>
      <vt:lpstr>Cara kerja TCP/IP (tanpa SSL)</vt:lpstr>
      <vt:lpstr>PowerPoint Presentation</vt:lpstr>
      <vt:lpstr>PowerPoint Presentation</vt:lpstr>
      <vt:lpstr>Komponen SSL</vt:lpstr>
      <vt:lpstr>Sub-protokol handshaking</vt:lpstr>
      <vt:lpstr>Sub-protokol handshaking</vt:lpstr>
      <vt:lpstr>PowerPoint Presentation</vt:lpstr>
      <vt:lpstr>PowerPoint Presentation</vt:lpstr>
      <vt:lpstr>PowerPoint Presentation</vt:lpstr>
      <vt:lpstr>Sub-protokol SSL record</vt:lpstr>
      <vt:lpstr>SSL Record Format</vt:lpstr>
      <vt:lpstr>PowerPoint Presentation</vt:lpstr>
      <vt:lpstr>TLS (Transport Layer Security) </vt:lpstr>
      <vt:lpstr>Transport Layer Security</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User</cp:lastModifiedBy>
  <cp:revision>552</cp:revision>
  <dcterms:created xsi:type="dcterms:W3CDTF">2011-09-16T02:11:44Z</dcterms:created>
  <dcterms:modified xsi:type="dcterms:W3CDTF">2016-07-25T04:41:45Z</dcterms:modified>
</cp:coreProperties>
</file>