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  <p:sldMasterId id="2147483864" r:id="rId3"/>
  </p:sldMasterIdLst>
  <p:notesMasterIdLst>
    <p:notesMasterId r:id="rId30"/>
  </p:notesMasterIdLst>
  <p:sldIdLst>
    <p:sldId id="256" r:id="rId4"/>
    <p:sldId id="257" r:id="rId5"/>
    <p:sldId id="258" r:id="rId6"/>
    <p:sldId id="259" r:id="rId7"/>
    <p:sldId id="261" r:id="rId8"/>
    <p:sldId id="262" r:id="rId9"/>
    <p:sldId id="263" r:id="rId10"/>
    <p:sldId id="265" r:id="rId11"/>
    <p:sldId id="264" r:id="rId12"/>
    <p:sldId id="267" r:id="rId13"/>
    <p:sldId id="266" r:id="rId14"/>
    <p:sldId id="268" r:id="rId15"/>
    <p:sldId id="269" r:id="rId16"/>
    <p:sldId id="270" r:id="rId17"/>
    <p:sldId id="271" r:id="rId18"/>
    <p:sldId id="272" r:id="rId19"/>
    <p:sldId id="274" r:id="rId20"/>
    <p:sldId id="273" r:id="rId21"/>
    <p:sldId id="275" r:id="rId22"/>
    <p:sldId id="276" r:id="rId23"/>
    <p:sldId id="277" r:id="rId24"/>
    <p:sldId id="260" r:id="rId25"/>
    <p:sldId id="278" r:id="rId26"/>
    <p:sldId id="280" r:id="rId27"/>
    <p:sldId id="281" r:id="rId28"/>
    <p:sldId id="279" r:id="rId2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7" d="100"/>
          <a:sy n="67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06/09/2016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Tugaskan mahasiswa membuat dengan membaca input untuk x dan y, dengan menggunakan scanner</a:t>
            </a:r>
            <a:r>
              <a:rPr lang="en-US" baseline="0" smtClean="0"/>
              <a:t> class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231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06/09/2016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06/09/2016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>
                <a:solidFill>
                  <a:prstClr val="white"/>
                </a:solidFill>
              </a:rPr>
              <a:pPr/>
              <a:t>‹#›</a:t>
            </a:fld>
            <a:endParaRPr lang="id-ID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81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06/09/2016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612648"/>
            <a:ext cx="4027904" cy="457200"/>
          </a:xfrm>
        </p:spPr>
        <p:txBody>
          <a:bodyPr/>
          <a:lstStyle/>
          <a:p>
            <a:r>
              <a:rPr lang="en-US" smtClean="0">
                <a:solidFill>
                  <a:srgbClr val="C0504D"/>
                </a:solidFill>
              </a:rPr>
              <a:t>Bahasa Pemrograman (Pemrograman Visual) – Augury El Rayeb, S.Kom., MMSI</a:t>
            </a:r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sz="1200" smtClean="0">
                <a:solidFill>
                  <a:prstClr val="white"/>
                </a:solidFill>
              </a:rPr>
              <a:t>Augury El Rayeb, S.Kom., MMSI.</a:t>
            </a:r>
          </a:p>
          <a:p>
            <a:pPr algn="r">
              <a:defRPr/>
            </a:pPr>
            <a:r>
              <a:rPr lang="en-US" sz="1200" smtClean="0">
                <a:solidFill>
                  <a:prstClr val="white"/>
                </a:solidFill>
              </a:rPr>
              <a:t>Bahasa Pemrograman (Pemrograman Visual) | IST103</a:t>
            </a:r>
            <a:endParaRPr lang="id-ID" sz="120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451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06/09/2016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35165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06/09/2016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3004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06/09/2016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869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06/09/2016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18090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06/09/2016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9016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06/09/2016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598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Bahasa Pemrograman (Pemrograman Visual)</a:t>
            </a:r>
            <a:r>
              <a:rPr lang="en-US" sz="1200" baseline="0" smtClean="0">
                <a:solidFill>
                  <a:schemeClr val="bg1"/>
                </a:solidFill>
              </a:rPr>
              <a:t> | IST103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06/09/2016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50053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06/09/2016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289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06/09/2016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12390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  <a:solidFill>
            <a:srgbClr val="00BCF4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2296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dirty="0"/>
              <a:t>AER – 2011/2012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dirty="0" err="1"/>
              <a:t>Universitas</a:t>
            </a:r>
            <a:r>
              <a:rPr dirty="0"/>
              <a:t> Pembangunan Jaya – SIF_TIF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dirty="0"/>
              <a:t>SIF1213 - </a:t>
            </a:r>
            <a:fld id="{856524A2-1DDE-4CC8-AD9C-EA4094C56FD8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63925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dirty="0" err="1"/>
              <a:t>Universitas</a:t>
            </a:r>
            <a:r>
              <a:rPr dirty="0"/>
              <a:t> Pembangunan Jaya – SIF_TIF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dirty="0"/>
              <a:t>SIF1213 - </a:t>
            </a:r>
            <a:fld id="{856524A2-1DDE-4CC8-AD9C-EA4094C56FD8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906041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2973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643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5684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0756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090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3953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9407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8418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Universitas Pembangunan Jaya – SIF_TIF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21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06/09/2016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06/09/2016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06/09/2016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06/09/2016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06/09/2016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555776" y="612648"/>
            <a:ext cx="4027904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>
                <a:solidFill>
                  <a:srgbClr val="C0504D"/>
                </a:solidFill>
              </a:rPr>
              <a:t>Bahasa Pemrograman (Pemrograman Visual) – Augury El Rayeb, S.Kom., MMSI</a:t>
            </a:r>
            <a:endParaRPr lang="id-ID" smtClean="0">
              <a:solidFill>
                <a:srgbClr val="C0504D"/>
              </a:solidFill>
            </a:endParaRPr>
          </a:p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832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AER – 2011/2012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Universitas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Pembangunan Jaya – SIF_TIF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SIF-1213 - </a:t>
            </a:r>
            <a:fld id="{856524A2-1DDE-4CC8-AD9C-EA4094C56F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73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augury.elrayeb@upj.ac.id?subject=tugas%20bhsprog%2001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Bahasa Pemrograman (Pemrograman Visual)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#</a:t>
            </a:r>
            <a:r>
              <a:rPr lang="en-US"/>
              <a:t>2</a:t>
            </a:r>
          </a:p>
          <a:p>
            <a:r>
              <a:rPr lang="en-US" smtClean="0"/>
              <a:t>Structured Control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Decisions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Statement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3657600" y="1844824"/>
            <a:ext cx="5029200" cy="46783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smtClean="0"/>
              <a:t>Combined condition if statement</a:t>
            </a:r>
            <a:endParaRPr lang="en-US" sz="2400"/>
          </a:p>
        </p:txBody>
      </p:sp>
      <p:sp>
        <p:nvSpPr>
          <p:cNvPr id="22" name="TextBox 21"/>
          <p:cNvSpPr txBox="1"/>
          <p:nvPr/>
        </p:nvSpPr>
        <p:spPr>
          <a:xfrm>
            <a:off x="3810000" y="3299827"/>
            <a:ext cx="4876800" cy="83099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763">
              <a:tabLst>
                <a:tab pos="344488" algn="l"/>
              </a:tabLst>
            </a:pPr>
            <a:r>
              <a:rPr lang="en-US" sz="1200" b="1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2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smtClean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smtClean="0">
                <a:latin typeface="Courier New" pitchFamily="49" charset="0"/>
                <a:cs typeface="Courier New" pitchFamily="49" charset="0"/>
              </a:rPr>
              <a:t>mhs_job==“part_time”</a:t>
            </a:r>
            <a:r>
              <a:rPr lang="en-US" sz="1200" b="1" smtClean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smtClean="0">
                <a:latin typeface="Courier New" pitchFamily="49" charset="0"/>
                <a:cs typeface="Courier New" pitchFamily="49" charset="0"/>
              </a:rPr>
              <a:t> &amp;&amp; </a:t>
            </a:r>
            <a:r>
              <a:rPr lang="en-US" sz="1200" b="1" smtClean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smtClean="0">
                <a:latin typeface="Courier New" pitchFamily="49" charset="0"/>
                <a:cs typeface="Courier New" pitchFamily="49" charset="0"/>
              </a:rPr>
              <a:t>mhs_kel==“</a:t>
            </a:r>
            <a:r>
              <a:rPr lang="en-US" sz="1200" b="1">
                <a:latin typeface="Courier New" pitchFamily="49" charset="0"/>
                <a:cs typeface="Courier New" pitchFamily="49" charset="0"/>
              </a:rPr>
              <a:t>wanita</a:t>
            </a:r>
            <a:r>
              <a:rPr lang="en-US" sz="1200" b="1" smtClean="0">
                <a:latin typeface="Courier New" pitchFamily="49" charset="0"/>
                <a:cs typeface="Courier New" pitchFamily="49" charset="0"/>
              </a:rPr>
              <a:t>”</a:t>
            </a:r>
            <a:r>
              <a:rPr lang="en-US" sz="1200" b="1" smtClean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763">
              <a:tabLst>
                <a:tab pos="344488" algn="l"/>
              </a:tabLst>
            </a:pPr>
            <a:r>
              <a:rPr lang="en-US" sz="12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smtClean="0">
                <a:latin typeface="Courier New" pitchFamily="49" charset="0"/>
                <a:cs typeface="Courier New" pitchFamily="49" charset="0"/>
              </a:rPr>
              <a:t>mhs_wanita_part++;</a:t>
            </a:r>
            <a:endParaRPr lang="en-US" sz="1200" b="1">
              <a:latin typeface="Courier New" pitchFamily="49" charset="0"/>
              <a:cs typeface="Courier New" pitchFamily="49" charset="0"/>
            </a:endParaRPr>
          </a:p>
          <a:p>
            <a:pPr marL="4763">
              <a:tabLst>
                <a:tab pos="344488" algn="l"/>
              </a:tabLst>
            </a:pPr>
            <a:r>
              <a:rPr lang="en-US" sz="1200" b="1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61869" y="2911623"/>
            <a:ext cx="2824931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/>
              <a:t>Contoh dalam Syntax </a:t>
            </a:r>
            <a:r>
              <a:rPr lang="en-US" sz="1600" b="1" u="sng"/>
              <a:t>Java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57200" y="1921023"/>
            <a:ext cx="3124200" cy="2362201"/>
            <a:chOff x="457200" y="1676399"/>
            <a:chExt cx="3124200" cy="23622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5" name="Rectangle 24"/>
            <p:cNvSpPr/>
            <p:nvPr/>
          </p:nvSpPr>
          <p:spPr>
            <a:xfrm>
              <a:off x="457200" y="1676399"/>
              <a:ext cx="3124200" cy="23622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lowchart: Decision 25"/>
            <p:cNvSpPr/>
            <p:nvPr/>
          </p:nvSpPr>
          <p:spPr>
            <a:xfrm>
              <a:off x="511464" y="1955690"/>
              <a:ext cx="2765136" cy="711310"/>
            </a:xfrm>
            <a:prstGeom prst="flowChartDecision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100" b="1" smtClean="0">
                <a:latin typeface="Arial Narrow" panose="020B0606020202030204" pitchFamily="34" charset="0"/>
              </a:endParaRPr>
            </a:p>
            <a:p>
              <a:pPr algn="ctr"/>
              <a:r>
                <a:rPr lang="en-US" sz="1100" b="1" smtClean="0">
                  <a:latin typeface="Arial Narrow" panose="020B0606020202030204" pitchFamily="34" charset="0"/>
                </a:rPr>
                <a:t>mhs_job==“part_time” AND </a:t>
              </a:r>
            </a:p>
            <a:p>
              <a:pPr algn="ctr"/>
              <a:r>
                <a:rPr lang="en-US" sz="1100" b="1" smtClean="0">
                  <a:latin typeface="Arial Narrow" panose="020B0606020202030204" pitchFamily="34" charset="0"/>
                  <a:cs typeface="Courier New" pitchFamily="49" charset="0"/>
                </a:rPr>
                <a:t>mhs_kel==“wanita”</a:t>
              </a:r>
              <a:endParaRPr lang="en-US" sz="1100" b="1" smtClean="0">
                <a:latin typeface="Arial Narrow" panose="020B0606020202030204" pitchFamily="34" charset="0"/>
              </a:endParaRPr>
            </a:p>
            <a:p>
              <a:pPr algn="ctr"/>
              <a:endParaRPr lang="en-US" sz="1100" b="1" smtClean="0">
                <a:latin typeface="Arial Narrow" panose="020B0606020202030204" pitchFamily="34" charset="0"/>
              </a:endParaRPr>
            </a:p>
          </p:txBody>
        </p:sp>
        <p:cxnSp>
          <p:nvCxnSpPr>
            <p:cNvPr id="27" name="Elbow Connector 26"/>
            <p:cNvCxnSpPr>
              <a:stCxn id="26" idx="2"/>
              <a:endCxn id="31" idx="2"/>
            </p:cNvCxnSpPr>
            <p:nvPr/>
          </p:nvCxnSpPr>
          <p:spPr>
            <a:xfrm rot="16200000" flipH="1">
              <a:off x="1985971" y="2575060"/>
              <a:ext cx="714022" cy="897901"/>
            </a:xfrm>
            <a:prstGeom prst="bentConnector3">
              <a:avLst>
                <a:gd name="adj1" fmla="val 132016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endCxn id="26" idx="0"/>
            </p:cNvCxnSpPr>
            <p:nvPr/>
          </p:nvCxnSpPr>
          <p:spPr>
            <a:xfrm>
              <a:off x="1894032" y="1742996"/>
              <a:ext cx="0" cy="2126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3190690" y="2057400"/>
              <a:ext cx="3145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smtClean="0">
                  <a:solidFill>
                    <a:schemeClr val="bg1"/>
                  </a:solidFill>
                </a:rPr>
                <a:t>Ya</a:t>
              </a:r>
              <a:endParaRPr lang="en-US" sz="1000" b="1">
                <a:solidFill>
                  <a:schemeClr val="bg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355594" y="2743200"/>
              <a:ext cx="4732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smtClean="0">
                  <a:solidFill>
                    <a:schemeClr val="bg1"/>
                  </a:solidFill>
                </a:rPr>
                <a:t>Tidak</a:t>
              </a:r>
              <a:endParaRPr lang="en-US" sz="1000" b="1">
                <a:solidFill>
                  <a:schemeClr val="bg1"/>
                </a:solidFill>
              </a:endParaRPr>
            </a:p>
          </p:txBody>
        </p:sp>
        <p:sp>
          <p:nvSpPr>
            <p:cNvPr id="31" name="Flowchart: Process 30"/>
            <p:cNvSpPr/>
            <p:nvPr/>
          </p:nvSpPr>
          <p:spPr>
            <a:xfrm>
              <a:off x="2078666" y="3076221"/>
              <a:ext cx="1426534" cy="304801"/>
            </a:xfrm>
            <a:prstGeom prst="flowChart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b="1" smtClean="0"/>
                <a:t>mhs_wanita_part +1</a:t>
              </a:r>
              <a:endParaRPr lang="en-US" sz="1050" b="1"/>
            </a:p>
          </p:txBody>
        </p:sp>
        <p:cxnSp>
          <p:nvCxnSpPr>
            <p:cNvPr id="32" name="Straight Arrow Connector 31"/>
            <p:cNvCxnSpPr>
              <a:stCxn id="26" idx="2"/>
            </p:cNvCxnSpPr>
            <p:nvPr/>
          </p:nvCxnSpPr>
          <p:spPr>
            <a:xfrm>
              <a:off x="1894032" y="2667000"/>
              <a:ext cx="0" cy="1295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>
              <a:stCxn id="26" idx="3"/>
              <a:endCxn id="31" idx="0"/>
            </p:cNvCxnSpPr>
            <p:nvPr/>
          </p:nvCxnSpPr>
          <p:spPr>
            <a:xfrm flipH="1">
              <a:off x="2791933" y="2311345"/>
              <a:ext cx="484667" cy="764876"/>
            </a:xfrm>
            <a:prstGeom prst="bentConnector4">
              <a:avLst>
                <a:gd name="adj1" fmla="val -47166"/>
                <a:gd name="adj2" fmla="val 73249"/>
              </a:avLst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474848" y="4359423"/>
            <a:ext cx="3124200" cy="2362201"/>
            <a:chOff x="457200" y="1676399"/>
            <a:chExt cx="3124200" cy="23622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Rectangle 34"/>
            <p:cNvSpPr/>
            <p:nvPr/>
          </p:nvSpPr>
          <p:spPr>
            <a:xfrm>
              <a:off x="457200" y="1676399"/>
              <a:ext cx="3124200" cy="23622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lowchart: Decision 35"/>
            <p:cNvSpPr/>
            <p:nvPr/>
          </p:nvSpPr>
          <p:spPr>
            <a:xfrm>
              <a:off x="511464" y="1955690"/>
              <a:ext cx="2765136" cy="711310"/>
            </a:xfrm>
            <a:prstGeom prst="flowChartDecision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b="1" smtClean="0">
                  <a:latin typeface="Arial Narrow" panose="020B0606020202030204" pitchFamily="34" charset="0"/>
                </a:rPr>
                <a:t>no_rekor</a:t>
              </a:r>
              <a:r>
                <a:rPr lang="en-US" sz="1100" b="1">
                  <a:latin typeface="Arial Narrow" panose="020B0606020202030204" pitchFamily="34" charset="0"/>
                </a:rPr>
                <a:t>==</a:t>
              </a:r>
              <a:r>
                <a:rPr lang="en-US" sz="1100" b="1" smtClean="0">
                  <a:latin typeface="Arial Narrow" panose="020B0606020202030204" pitchFamily="34" charset="0"/>
                </a:rPr>
                <a:t>17 </a:t>
              </a:r>
            </a:p>
            <a:p>
              <a:pPr algn="ctr"/>
              <a:r>
                <a:rPr lang="en-US" sz="1100" b="1" smtClean="0">
                  <a:latin typeface="Arial Narrow" panose="020B0606020202030204" pitchFamily="34" charset="0"/>
                </a:rPr>
                <a:t>or </a:t>
              </a:r>
            </a:p>
            <a:p>
              <a:pPr algn="ctr"/>
              <a:r>
                <a:rPr lang="en-US" sz="1100" b="1" smtClean="0">
                  <a:latin typeface="Arial Narrow" panose="020B0606020202030204" pitchFamily="34" charset="0"/>
                </a:rPr>
                <a:t>no_rekor</a:t>
              </a:r>
              <a:r>
                <a:rPr lang="en-US" sz="1100" b="1">
                  <a:latin typeface="Arial Narrow" panose="020B0606020202030204" pitchFamily="34" charset="0"/>
                </a:rPr>
                <a:t>==16</a:t>
              </a:r>
              <a:endParaRPr lang="en-US" sz="1100" b="1" smtClean="0">
                <a:latin typeface="Arial Narrow" panose="020B0606020202030204" pitchFamily="34" charset="0"/>
              </a:endParaRPr>
            </a:p>
          </p:txBody>
        </p:sp>
        <p:cxnSp>
          <p:nvCxnSpPr>
            <p:cNvPr id="37" name="Elbow Connector 36"/>
            <p:cNvCxnSpPr>
              <a:stCxn id="36" idx="2"/>
              <a:endCxn id="41" idx="2"/>
            </p:cNvCxnSpPr>
            <p:nvPr/>
          </p:nvCxnSpPr>
          <p:spPr>
            <a:xfrm rot="16200000" flipH="1">
              <a:off x="1985971" y="2575060"/>
              <a:ext cx="714022" cy="897901"/>
            </a:xfrm>
            <a:prstGeom prst="bentConnector3">
              <a:avLst>
                <a:gd name="adj1" fmla="val 132016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endCxn id="36" idx="0"/>
            </p:cNvCxnSpPr>
            <p:nvPr/>
          </p:nvCxnSpPr>
          <p:spPr>
            <a:xfrm>
              <a:off x="1894032" y="1742996"/>
              <a:ext cx="0" cy="2126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3190690" y="2057400"/>
              <a:ext cx="3145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smtClean="0">
                  <a:solidFill>
                    <a:schemeClr val="bg1"/>
                  </a:solidFill>
                </a:rPr>
                <a:t>Ya</a:t>
              </a:r>
              <a:endParaRPr lang="en-US" sz="1000" b="1">
                <a:solidFill>
                  <a:schemeClr val="bg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355594" y="2743200"/>
              <a:ext cx="4732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smtClean="0">
                  <a:solidFill>
                    <a:schemeClr val="bg1"/>
                  </a:solidFill>
                </a:rPr>
                <a:t>Tidak</a:t>
              </a:r>
              <a:endParaRPr lang="en-US" sz="1000" b="1">
                <a:solidFill>
                  <a:schemeClr val="bg1"/>
                </a:solidFill>
              </a:endParaRPr>
            </a:p>
          </p:txBody>
        </p:sp>
        <p:sp>
          <p:nvSpPr>
            <p:cNvPr id="41" name="Flowchart: Process 40"/>
            <p:cNvSpPr/>
            <p:nvPr/>
          </p:nvSpPr>
          <p:spPr>
            <a:xfrm>
              <a:off x="2078666" y="3076221"/>
              <a:ext cx="1426534" cy="304801"/>
            </a:xfrm>
            <a:prstGeom prst="flowChart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b="1" smtClean="0"/>
                <a:t>mhs_wanita_part +1</a:t>
              </a:r>
              <a:endParaRPr lang="en-US" sz="1050" b="1"/>
            </a:p>
          </p:txBody>
        </p:sp>
        <p:cxnSp>
          <p:nvCxnSpPr>
            <p:cNvPr id="42" name="Straight Arrow Connector 41"/>
            <p:cNvCxnSpPr>
              <a:stCxn id="36" idx="2"/>
            </p:cNvCxnSpPr>
            <p:nvPr/>
          </p:nvCxnSpPr>
          <p:spPr>
            <a:xfrm>
              <a:off x="1894032" y="2667000"/>
              <a:ext cx="0" cy="1295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Elbow Connector 42"/>
            <p:cNvCxnSpPr>
              <a:stCxn id="36" idx="3"/>
              <a:endCxn id="41" idx="0"/>
            </p:cNvCxnSpPr>
            <p:nvPr/>
          </p:nvCxnSpPr>
          <p:spPr>
            <a:xfrm flipH="1">
              <a:off x="2791933" y="2311345"/>
              <a:ext cx="484667" cy="764876"/>
            </a:xfrm>
            <a:prstGeom prst="bentConnector4">
              <a:avLst>
                <a:gd name="adj1" fmla="val -47166"/>
                <a:gd name="adj2" fmla="val 73249"/>
              </a:avLst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" name="TextBox 43"/>
          <p:cNvSpPr txBox="1"/>
          <p:nvPr/>
        </p:nvSpPr>
        <p:spPr>
          <a:xfrm>
            <a:off x="3810000" y="5160893"/>
            <a:ext cx="4876800" cy="83099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763">
              <a:tabLst>
                <a:tab pos="344488" algn="l"/>
              </a:tabLst>
            </a:pPr>
            <a:r>
              <a:rPr lang="en-US" sz="1200" b="1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2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smtClean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no_rekor==17</a:t>
            </a:r>
            <a:r>
              <a:rPr lang="en-US" sz="1200" b="1" smtClean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||</a:t>
            </a:r>
            <a:r>
              <a:rPr lang="en-US" sz="12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smtClean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no_rekor==16</a:t>
            </a:r>
            <a:r>
              <a:rPr lang="en-US" sz="1200" b="1" smtClean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4763">
              <a:tabLst>
                <a:tab pos="344488" algn="l"/>
              </a:tabLst>
            </a:pPr>
            <a:r>
              <a:rPr lang="en-US" sz="1200" b="1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200" b="1">
              <a:latin typeface="Courier New" pitchFamily="49" charset="0"/>
              <a:cs typeface="Courier New" pitchFamily="49" charset="0"/>
            </a:endParaRPr>
          </a:p>
          <a:p>
            <a:pPr marL="4763">
              <a:tabLst>
                <a:tab pos="344488" algn="l"/>
              </a:tabLst>
            </a:pPr>
            <a:r>
              <a:rPr lang="en-US" sz="12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smtClean="0">
                <a:latin typeface="Courier New" pitchFamily="49" charset="0"/>
                <a:cs typeface="Courier New" pitchFamily="49" charset="0"/>
              </a:rPr>
              <a:t>System.out.println(rekor);</a:t>
            </a:r>
            <a:endParaRPr lang="en-US" sz="1200" b="1">
              <a:latin typeface="Courier New" pitchFamily="49" charset="0"/>
              <a:cs typeface="Courier New" pitchFamily="49" charset="0"/>
            </a:endParaRPr>
          </a:p>
          <a:p>
            <a:pPr marL="4763">
              <a:tabLst>
                <a:tab pos="344488" algn="l"/>
              </a:tabLst>
            </a:pPr>
            <a:r>
              <a:rPr lang="en-US" sz="1200" b="1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973475" y="4782869"/>
            <a:ext cx="2713326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/>
              <a:t>Contoh dalam Syntax </a:t>
            </a:r>
            <a:r>
              <a:rPr lang="en-US" sz="1600" b="1" u="sng"/>
              <a:t>Java</a:t>
            </a:r>
          </a:p>
        </p:txBody>
      </p:sp>
    </p:spTree>
    <p:extLst>
      <p:ext uri="{BB962C8B-B14F-4D97-AF65-F5344CB8AC3E}">
        <p14:creationId xmlns:p14="http://schemas.microsoft.com/office/powerpoint/2010/main" val="49886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Decisions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switch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699792" y="4279155"/>
            <a:ext cx="5900175" cy="24622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763">
              <a:tabLst>
                <a:tab pos="344488" algn="l"/>
                <a:tab pos="747713" algn="l"/>
                <a:tab pos="1139825" algn="l"/>
              </a:tabLst>
            </a:pPr>
            <a:r>
              <a:rPr lang="en-US" sz="1400" b="1">
                <a:latin typeface="Courier New" pitchFamily="49" charset="0"/>
                <a:cs typeface="Courier New" pitchFamily="49" charset="0"/>
              </a:rPr>
              <a:t>switch (pilihan) { </a:t>
            </a:r>
          </a:p>
          <a:p>
            <a:pPr marL="4763">
              <a:tabLst>
                <a:tab pos="344488" algn="l"/>
                <a:tab pos="747713" algn="l"/>
                <a:tab pos="1139825" algn="l"/>
              </a:tabLst>
            </a:pPr>
            <a:r>
              <a:rPr lang="en-US" sz="1400" b="1">
                <a:latin typeface="Courier New" pitchFamily="49" charset="0"/>
                <a:cs typeface="Courier New" pitchFamily="49" charset="0"/>
              </a:rPr>
              <a:t>	case 1: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	System.out.println</a:t>
            </a:r>
            <a:r>
              <a:rPr lang="en-US" sz="1400" b="1">
                <a:latin typeface="Courier New" pitchFamily="49" charset="0"/>
                <a:cs typeface="Courier New" pitchFamily="49" charset="0"/>
              </a:rPr>
              <a:t>(“Anda pilih 1”);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				break</a:t>
            </a:r>
            <a:r>
              <a:rPr lang="en-US" sz="1400" b="1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763">
              <a:tabLst>
                <a:tab pos="344488" algn="l"/>
                <a:tab pos="747713" algn="l"/>
                <a:tab pos="1139825" algn="l"/>
              </a:tabLst>
            </a:pPr>
            <a:r>
              <a:rPr lang="en-US" sz="1400" b="1">
                <a:latin typeface="Courier New" pitchFamily="49" charset="0"/>
                <a:cs typeface="Courier New" pitchFamily="49" charset="0"/>
              </a:rPr>
              <a:t>	case 2: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	System.out.println</a:t>
            </a:r>
            <a:r>
              <a:rPr lang="en-US" sz="1400" b="1">
                <a:latin typeface="Courier New" pitchFamily="49" charset="0"/>
                <a:cs typeface="Courier New" pitchFamily="49" charset="0"/>
              </a:rPr>
              <a:t>(“Anda pilih 2”);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				break</a:t>
            </a:r>
            <a:r>
              <a:rPr lang="en-US" sz="1400" b="1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763">
              <a:tabLst>
                <a:tab pos="344488" algn="l"/>
                <a:tab pos="747713" algn="l"/>
                <a:tab pos="1139825" algn="l"/>
              </a:tabLst>
            </a:pPr>
            <a:r>
              <a:rPr lang="en-US" sz="1400" b="1">
                <a:latin typeface="Courier New" pitchFamily="49" charset="0"/>
                <a:cs typeface="Courier New" pitchFamily="49" charset="0"/>
              </a:rPr>
              <a:t>	case 3: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	System.out.println</a:t>
            </a:r>
            <a:r>
              <a:rPr lang="en-US" sz="1400" b="1">
                <a:latin typeface="Courier New" pitchFamily="49" charset="0"/>
                <a:cs typeface="Courier New" pitchFamily="49" charset="0"/>
              </a:rPr>
              <a:t>(“Anda pilih 3”);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				break</a:t>
            </a:r>
            <a:r>
              <a:rPr lang="en-US" sz="1400" b="1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763">
              <a:tabLst>
                <a:tab pos="344488" algn="l"/>
                <a:tab pos="747713" algn="l"/>
                <a:tab pos="1139825" algn="l"/>
              </a:tabLst>
            </a:pPr>
            <a:r>
              <a:rPr lang="en-US" sz="1400" b="1">
                <a:latin typeface="Courier New" pitchFamily="49" charset="0"/>
                <a:cs typeface="Courier New" pitchFamily="49" charset="0"/>
              </a:rPr>
              <a:t>	case 4: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	System.out.println</a:t>
            </a:r>
            <a:r>
              <a:rPr lang="en-US" sz="1400" b="1">
                <a:latin typeface="Courier New" pitchFamily="49" charset="0"/>
                <a:cs typeface="Courier New" pitchFamily="49" charset="0"/>
              </a:rPr>
              <a:t>(“Anda pilih 4”);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				break</a:t>
            </a:r>
            <a:r>
              <a:rPr lang="en-US" sz="1400" b="1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763">
              <a:tabLst>
                <a:tab pos="344488" algn="l"/>
                <a:tab pos="747713" algn="l"/>
                <a:tab pos="1139825" algn="l"/>
              </a:tabLst>
            </a:pPr>
            <a:r>
              <a:rPr lang="en-US" sz="1400" b="1">
                <a:latin typeface="Courier New" pitchFamily="49" charset="0"/>
                <a:cs typeface="Courier New" pitchFamily="49" charset="0"/>
              </a:rPr>
              <a:t>	default: System.out.println(“salah pilih”);break; </a:t>
            </a:r>
          </a:p>
          <a:p>
            <a:pPr marL="4763">
              <a:tabLst>
                <a:tab pos="344488" algn="l"/>
                <a:tab pos="747713" algn="l"/>
                <a:tab pos="1139825" algn="l"/>
              </a:tabLst>
            </a:pPr>
            <a:r>
              <a:rPr lang="en-US" sz="1400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68144" y="3888213"/>
            <a:ext cx="2731823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/>
              <a:t>Contoh dalam Syntax </a:t>
            </a:r>
            <a:r>
              <a:rPr lang="en-US" sz="1600" b="1" u="sng"/>
              <a:t>Java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03448" y="1678413"/>
            <a:ext cx="8001000" cy="2057400"/>
            <a:chOff x="533400" y="1524000"/>
            <a:chExt cx="8001000" cy="2057400"/>
          </a:xfrm>
        </p:grpSpPr>
        <p:sp>
          <p:nvSpPr>
            <p:cNvPr id="7" name="Rectangle 6"/>
            <p:cNvSpPr/>
            <p:nvPr/>
          </p:nvSpPr>
          <p:spPr>
            <a:xfrm>
              <a:off x="533400" y="1524000"/>
              <a:ext cx="8001000" cy="2057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95800" y="2362200"/>
              <a:ext cx="25039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smtClean="0">
                  <a:solidFill>
                    <a:schemeClr val="bg1"/>
                  </a:solidFill>
                </a:rPr>
                <a:t>3</a:t>
              </a:r>
              <a:endParaRPr lang="en-US" sz="1000" b="1">
                <a:solidFill>
                  <a:schemeClr val="bg1"/>
                </a:solidFill>
              </a:endParaRPr>
            </a:p>
          </p:txBody>
        </p:sp>
        <p:sp>
          <p:nvSpPr>
            <p:cNvPr id="9" name="Flowchart: Decision 8"/>
            <p:cNvSpPr/>
            <p:nvPr/>
          </p:nvSpPr>
          <p:spPr>
            <a:xfrm>
              <a:off x="3623788" y="1827994"/>
              <a:ext cx="1786412" cy="531714"/>
            </a:xfrm>
            <a:prstGeom prst="flowChartDecision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smtClean="0">
                  <a:latin typeface="Arial Narrow" panose="020B0606020202030204" pitchFamily="34" charset="0"/>
                </a:rPr>
                <a:t>pilihan</a:t>
              </a:r>
            </a:p>
          </p:txBody>
        </p:sp>
        <p:cxnSp>
          <p:nvCxnSpPr>
            <p:cNvPr id="10" name="Straight Arrow Connector 9"/>
            <p:cNvCxnSpPr>
              <a:endCxn id="9" idx="0"/>
            </p:cNvCxnSpPr>
            <p:nvPr/>
          </p:nvCxnSpPr>
          <p:spPr>
            <a:xfrm>
              <a:off x="4516994" y="1614441"/>
              <a:ext cx="0" cy="21355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9" idx="2"/>
              <a:endCxn id="19" idx="0"/>
            </p:cNvCxnSpPr>
            <p:nvPr/>
          </p:nvCxnSpPr>
          <p:spPr>
            <a:xfrm>
              <a:off x="4516994" y="2359708"/>
              <a:ext cx="13510" cy="53589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Flowchart: Process 11"/>
            <p:cNvSpPr/>
            <p:nvPr/>
          </p:nvSpPr>
          <p:spPr>
            <a:xfrm>
              <a:off x="682702" y="2895599"/>
              <a:ext cx="1396801" cy="304801"/>
            </a:xfrm>
            <a:prstGeom prst="flowChart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smtClean="0">
                  <a:latin typeface="Arial Narrow" panose="020B0606020202030204" pitchFamily="34" charset="0"/>
                </a:rPr>
                <a:t>Cetak “Anda pilih 1”</a:t>
              </a:r>
              <a:endParaRPr lang="en-US" sz="1200" b="1">
                <a:latin typeface="Arial Narrow" panose="020B060602020203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117186" y="2268379"/>
              <a:ext cx="25039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smtClean="0">
                  <a:solidFill>
                    <a:schemeClr val="bg1"/>
                  </a:solidFill>
                </a:rPr>
                <a:t>4</a:t>
              </a:r>
              <a:endParaRPr lang="en-US" sz="1000" b="1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663419" y="2116417"/>
              <a:ext cx="5661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smtClean="0">
                  <a:solidFill>
                    <a:schemeClr val="bg1"/>
                  </a:solidFill>
                </a:rPr>
                <a:t>default</a:t>
              </a:r>
              <a:endParaRPr lang="en-US" sz="1000" b="1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371600" y="2209800"/>
              <a:ext cx="25039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smtClean="0">
                  <a:solidFill>
                    <a:schemeClr val="bg1"/>
                  </a:solidFill>
                </a:rPr>
                <a:t>1</a:t>
              </a:r>
              <a:endParaRPr lang="en-US" sz="1000" b="1">
                <a:solidFill>
                  <a:schemeClr val="bg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971800" y="2286000"/>
              <a:ext cx="25039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smtClean="0">
                  <a:solidFill>
                    <a:schemeClr val="bg1"/>
                  </a:solidFill>
                </a:rPr>
                <a:t>2</a:t>
              </a:r>
              <a:endParaRPr lang="en-US" sz="1000" b="1">
                <a:solidFill>
                  <a:schemeClr val="bg1"/>
                </a:solidFill>
              </a:endParaRPr>
            </a:p>
          </p:txBody>
        </p:sp>
        <p:cxnSp>
          <p:nvCxnSpPr>
            <p:cNvPr id="17" name="Elbow Connector 16"/>
            <p:cNvCxnSpPr>
              <a:stCxn id="9" idx="3"/>
              <a:endCxn id="21" idx="0"/>
            </p:cNvCxnSpPr>
            <p:nvPr/>
          </p:nvCxnSpPr>
          <p:spPr>
            <a:xfrm>
              <a:off x="5410200" y="2093851"/>
              <a:ext cx="2222401" cy="801748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Flowchart: Process 17"/>
            <p:cNvSpPr/>
            <p:nvPr/>
          </p:nvSpPr>
          <p:spPr>
            <a:xfrm>
              <a:off x="2231903" y="2895599"/>
              <a:ext cx="1396801" cy="304801"/>
            </a:xfrm>
            <a:prstGeom prst="flowChart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smtClean="0">
                  <a:latin typeface="Arial Narrow" panose="020B0606020202030204" pitchFamily="34" charset="0"/>
                </a:rPr>
                <a:t>Cetak “Anda pilih 2”</a:t>
              </a:r>
              <a:endParaRPr lang="en-US" sz="1200" b="1">
                <a:latin typeface="Arial Narrow" panose="020B0606020202030204" pitchFamily="34" charset="0"/>
              </a:endParaRPr>
            </a:p>
          </p:txBody>
        </p:sp>
        <p:sp>
          <p:nvSpPr>
            <p:cNvPr id="19" name="Flowchart: Process 18"/>
            <p:cNvSpPr/>
            <p:nvPr/>
          </p:nvSpPr>
          <p:spPr>
            <a:xfrm>
              <a:off x="3832103" y="2895599"/>
              <a:ext cx="1396801" cy="304801"/>
            </a:xfrm>
            <a:prstGeom prst="flowChart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smtClean="0">
                  <a:latin typeface="Arial Narrow" panose="020B0606020202030204" pitchFamily="34" charset="0"/>
                </a:rPr>
                <a:t>Cetak “Anda pilih 3”</a:t>
              </a:r>
              <a:endParaRPr lang="en-US" sz="1200" b="1">
                <a:latin typeface="Arial Narrow" panose="020B0606020202030204" pitchFamily="34" charset="0"/>
              </a:endParaRPr>
            </a:p>
          </p:txBody>
        </p:sp>
        <p:sp>
          <p:nvSpPr>
            <p:cNvPr id="20" name="Flowchart: Process 19"/>
            <p:cNvSpPr/>
            <p:nvPr/>
          </p:nvSpPr>
          <p:spPr>
            <a:xfrm>
              <a:off x="5384999" y="2895599"/>
              <a:ext cx="1396801" cy="304801"/>
            </a:xfrm>
            <a:prstGeom prst="flowChart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smtClean="0">
                  <a:latin typeface="Arial Narrow" panose="020B0606020202030204" pitchFamily="34" charset="0"/>
                </a:rPr>
                <a:t>Cetak “Anda pilih 4”</a:t>
              </a:r>
              <a:endParaRPr lang="en-US" sz="1200" b="1">
                <a:latin typeface="Arial Narrow" panose="020B0606020202030204" pitchFamily="34" charset="0"/>
              </a:endParaRPr>
            </a:p>
          </p:txBody>
        </p:sp>
        <p:sp>
          <p:nvSpPr>
            <p:cNvPr id="21" name="Flowchart: Process 20"/>
            <p:cNvSpPr/>
            <p:nvPr/>
          </p:nvSpPr>
          <p:spPr>
            <a:xfrm>
              <a:off x="6934200" y="2895599"/>
              <a:ext cx="1396801" cy="304801"/>
            </a:xfrm>
            <a:prstGeom prst="flowChart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smtClean="0">
                  <a:latin typeface="Arial Narrow" panose="020B0606020202030204" pitchFamily="34" charset="0"/>
                </a:rPr>
                <a:t>Cetak “Salah pilih”</a:t>
              </a:r>
              <a:endParaRPr lang="en-US" sz="1200" b="1">
                <a:latin typeface="Arial Narrow" panose="020B0606020202030204" pitchFamily="34" charset="0"/>
              </a:endParaRPr>
            </a:p>
          </p:txBody>
        </p:sp>
        <p:cxnSp>
          <p:nvCxnSpPr>
            <p:cNvPr id="22" name="Elbow Connector 21"/>
            <p:cNvCxnSpPr>
              <a:stCxn id="9" idx="3"/>
              <a:endCxn id="20" idx="0"/>
            </p:cNvCxnSpPr>
            <p:nvPr/>
          </p:nvCxnSpPr>
          <p:spPr>
            <a:xfrm>
              <a:off x="5410200" y="2093851"/>
              <a:ext cx="673200" cy="801748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9" idx="1"/>
              <a:endCxn id="18" idx="0"/>
            </p:cNvCxnSpPr>
            <p:nvPr/>
          </p:nvCxnSpPr>
          <p:spPr>
            <a:xfrm rot="10800000" flipV="1">
              <a:off x="2930304" y="2093851"/>
              <a:ext cx="693484" cy="801748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Elbow Connector 23"/>
            <p:cNvCxnSpPr>
              <a:stCxn id="9" idx="1"/>
              <a:endCxn id="12" idx="0"/>
            </p:cNvCxnSpPr>
            <p:nvPr/>
          </p:nvCxnSpPr>
          <p:spPr>
            <a:xfrm rot="10800000" flipV="1">
              <a:off x="1381104" y="2093851"/>
              <a:ext cx="2242685" cy="801748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7396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Decisions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switch Statement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7200" y="1981200"/>
            <a:ext cx="8142767" cy="424731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tabLst>
                <a:tab pos="225425" algn="l"/>
                <a:tab pos="569913" algn="l"/>
                <a:tab pos="914400" algn="l"/>
              </a:tabLst>
            </a:pPr>
            <a:r>
              <a:rPr lang="en-US" b="1"/>
              <a:t>import javax.swing.JOptionPane;</a:t>
            </a:r>
          </a:p>
          <a:p>
            <a:pPr>
              <a:tabLst>
                <a:tab pos="225425" algn="l"/>
                <a:tab pos="569913" algn="l"/>
                <a:tab pos="914400" algn="l"/>
              </a:tabLst>
            </a:pPr>
            <a:endParaRPr lang="en-US"/>
          </a:p>
          <a:p>
            <a:pPr>
              <a:tabLst>
                <a:tab pos="225425" algn="l"/>
                <a:tab pos="569913" algn="l"/>
                <a:tab pos="914400" algn="l"/>
              </a:tabLst>
            </a:pPr>
            <a:r>
              <a:rPr lang="en-US" b="1"/>
              <a:t>public class JOption_switch {</a:t>
            </a:r>
          </a:p>
          <a:p>
            <a:pPr>
              <a:tabLst>
                <a:tab pos="225425" algn="l"/>
                <a:tab pos="569913" algn="l"/>
                <a:tab pos="914400" algn="l"/>
              </a:tabLst>
            </a:pPr>
            <a:r>
              <a:rPr lang="en-US" b="1" smtClean="0"/>
              <a:t>	public </a:t>
            </a:r>
            <a:r>
              <a:rPr lang="en-US" b="1"/>
              <a:t>static void main(String[] args) {</a:t>
            </a:r>
          </a:p>
          <a:p>
            <a:pPr>
              <a:tabLst>
                <a:tab pos="225425" algn="l"/>
                <a:tab pos="569913" algn="l"/>
                <a:tab pos="914400" algn="l"/>
              </a:tabLst>
            </a:pPr>
            <a:r>
              <a:rPr lang="en-US" b="1" smtClean="0"/>
              <a:t>		String </a:t>
            </a:r>
            <a:r>
              <a:rPr lang="en-US" b="1"/>
              <a:t>input = JOptionPane.showInputDialog("Make your choice (1-4)?");</a:t>
            </a:r>
          </a:p>
          <a:p>
            <a:pPr>
              <a:tabLst>
                <a:tab pos="225425" algn="l"/>
                <a:tab pos="569913" algn="l"/>
                <a:tab pos="914400" algn="l"/>
              </a:tabLst>
            </a:pPr>
            <a:r>
              <a:rPr lang="en-US" b="1" smtClean="0"/>
              <a:t>		int pilihan = Integer.parseInt(input</a:t>
            </a:r>
            <a:r>
              <a:rPr lang="en-US" b="1"/>
              <a:t>);</a:t>
            </a:r>
          </a:p>
          <a:p>
            <a:pPr>
              <a:tabLst>
                <a:tab pos="225425" algn="l"/>
                <a:tab pos="569913" algn="l"/>
                <a:tab pos="914400" algn="l"/>
              </a:tabLst>
            </a:pPr>
            <a:r>
              <a:rPr lang="en-US" b="1" smtClean="0"/>
              <a:t>		</a:t>
            </a: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switch(pilihan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{</a:t>
            </a:r>
          </a:p>
          <a:p>
            <a:pPr>
              <a:tabLst>
                <a:tab pos="225425" algn="l"/>
                <a:tab pos="569913" algn="l"/>
                <a:tab pos="914400" algn="l"/>
              </a:tabLst>
            </a:pP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case 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 System.out.println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("Anda pilih 1</a:t>
            </a: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");  break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tabLst>
                <a:tab pos="225425" algn="l"/>
                <a:tab pos="569913" algn="l"/>
                <a:tab pos="914400" algn="l"/>
              </a:tabLst>
            </a:pP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case 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 System.out.println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("Anda pilih 2</a:t>
            </a: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");  break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tabLst>
                <a:tab pos="225425" algn="l"/>
                <a:tab pos="569913" algn="l"/>
                <a:tab pos="914400" algn="l"/>
              </a:tabLst>
            </a:pP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case 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 System.out.println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("Anda pilih 3</a:t>
            </a: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");  break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tabLst>
                <a:tab pos="225425" algn="l"/>
                <a:tab pos="569913" algn="l"/>
                <a:tab pos="914400" algn="l"/>
              </a:tabLst>
            </a:pP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case 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 System.out.println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("Anda pilih 4</a:t>
            </a: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");  break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tabLst>
                <a:tab pos="225425" algn="l"/>
                <a:tab pos="569913" algn="l"/>
                <a:tab pos="914400" algn="l"/>
              </a:tabLst>
            </a:pP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default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System.out.println("Anda memilih selain 1 s/d 4</a:t>
            </a: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"); 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break;</a:t>
            </a:r>
          </a:p>
          <a:p>
            <a:pPr>
              <a:tabLst>
                <a:tab pos="225425" algn="l"/>
                <a:tab pos="569913" algn="l"/>
                <a:tab pos="914400" algn="l"/>
              </a:tabLst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}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tabLst>
                <a:tab pos="225425" algn="l"/>
                <a:tab pos="569913" algn="l"/>
                <a:tab pos="914400" algn="l"/>
              </a:tabLst>
            </a:pPr>
            <a:r>
              <a:rPr lang="en-US" smtClean="0"/>
              <a:t>	}</a:t>
            </a:r>
            <a:endParaRPr lang="en-US"/>
          </a:p>
          <a:p>
            <a:pPr>
              <a:tabLst>
                <a:tab pos="225425" algn="l"/>
                <a:tab pos="569913" algn="l"/>
                <a:tab pos="914400" algn="l"/>
              </a:tabLst>
            </a:pPr>
            <a:r>
              <a:rPr lang="en-US"/>
              <a:t>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41058" y="1600200"/>
            <a:ext cx="2458909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/>
              <a:t>Contoh </a:t>
            </a:r>
            <a:r>
              <a:rPr lang="en-US" sz="1600" b="1" u="sng" smtClean="0"/>
              <a:t>Program</a:t>
            </a:r>
            <a:endParaRPr lang="en-US" sz="1600" b="1" u="sng"/>
          </a:p>
        </p:txBody>
      </p:sp>
    </p:spTree>
    <p:extLst>
      <p:ext uri="{BB962C8B-B14F-4D97-AF65-F5344CB8AC3E}">
        <p14:creationId xmlns:p14="http://schemas.microsoft.com/office/powerpoint/2010/main" val="277628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Iteration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Fungsi dari suatu iteration adalah membuat suatu perulangan dalam menjalankan suatu atau sekelompok instruksi sampai tujuannya tercapai.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Iteration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- loops</a:t>
            </a:r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86072" y="2585864"/>
            <a:ext cx="2461434" cy="3657600"/>
            <a:chOff x="457200" y="1600200"/>
            <a:chExt cx="2461434" cy="3657600"/>
          </a:xfrm>
        </p:grpSpPr>
        <p:sp>
          <p:nvSpPr>
            <p:cNvPr id="5" name="Rectangle 4"/>
            <p:cNvSpPr/>
            <p:nvPr/>
          </p:nvSpPr>
          <p:spPr>
            <a:xfrm>
              <a:off x="457200" y="1600200"/>
              <a:ext cx="2461434" cy="36576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838200" y="1676400"/>
              <a:ext cx="2080434" cy="3439451"/>
              <a:chOff x="914400" y="1676400"/>
              <a:chExt cx="2080434" cy="3439451"/>
            </a:xfrm>
          </p:grpSpPr>
          <p:sp>
            <p:nvSpPr>
              <p:cNvPr id="7" name="Flowchart: Decision 6"/>
              <p:cNvSpPr/>
              <p:nvPr/>
            </p:nvSpPr>
            <p:spPr>
              <a:xfrm>
                <a:off x="990600" y="2441863"/>
                <a:ext cx="1507166" cy="606137"/>
              </a:xfrm>
              <a:prstGeom prst="flowChartDecision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smtClean="0">
                    <a:cs typeface="Courier New" pitchFamily="49" charset="0"/>
                  </a:rPr>
                  <a:t>i &lt; 6</a:t>
                </a:r>
              </a:p>
            </p:txBody>
          </p:sp>
          <p:sp>
            <p:nvSpPr>
              <p:cNvPr id="8" name="Flowchart: Process 7"/>
              <p:cNvSpPr/>
              <p:nvPr/>
            </p:nvSpPr>
            <p:spPr>
              <a:xfrm>
                <a:off x="1143000" y="1676400"/>
                <a:ext cx="1219200" cy="304801"/>
              </a:xfrm>
              <a:prstGeom prst="flowChartProcess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>
                    <a:cs typeface="Courier New" pitchFamily="49" charset="0"/>
                  </a:rPr>
                  <a:t>i = 1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295400" y="2961349"/>
                <a:ext cx="5136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True</a:t>
                </a:r>
                <a:endParaRPr lang="en-US" sz="14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438400" y="2466201"/>
                <a:ext cx="5564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False</a:t>
                </a:r>
                <a:endParaRPr lang="en-US" sz="14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11" name="Flowchart: Process 10"/>
              <p:cNvSpPr/>
              <p:nvPr/>
            </p:nvSpPr>
            <p:spPr>
              <a:xfrm>
                <a:off x="914400" y="3352800"/>
                <a:ext cx="1676400" cy="304800"/>
              </a:xfrm>
              <a:prstGeom prst="flowChartProcess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smtClean="0">
                    <a:latin typeface="Arial Narrow" panose="020B0606020202030204" pitchFamily="34" charset="0"/>
                  </a:rPr>
                  <a:t>Statements Here</a:t>
                </a:r>
                <a:endParaRPr lang="en-US" sz="1600">
                  <a:latin typeface="Arial Narrow" panose="020B0606020202030204" pitchFamily="34" charset="0"/>
                </a:endParaRPr>
              </a:p>
            </p:txBody>
          </p:sp>
          <p:sp>
            <p:nvSpPr>
              <p:cNvPr id="12" name="Flowchart: Process 11"/>
              <p:cNvSpPr/>
              <p:nvPr/>
            </p:nvSpPr>
            <p:spPr>
              <a:xfrm>
                <a:off x="1034478" y="3962399"/>
                <a:ext cx="1436244" cy="304801"/>
              </a:xfrm>
              <a:prstGeom prst="flowChartProcess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>
                    <a:cs typeface="Courier New" pitchFamily="49" charset="0"/>
                  </a:rPr>
                  <a:t>i++</a:t>
                </a:r>
              </a:p>
            </p:txBody>
          </p:sp>
          <p:cxnSp>
            <p:nvCxnSpPr>
              <p:cNvPr id="13" name="Straight Arrow Connector 12"/>
              <p:cNvCxnSpPr>
                <a:stCxn id="7" idx="2"/>
                <a:endCxn id="11" idx="0"/>
              </p:cNvCxnSpPr>
              <p:nvPr/>
            </p:nvCxnSpPr>
            <p:spPr>
              <a:xfrm>
                <a:off x="1744183" y="3048000"/>
                <a:ext cx="8417" cy="3048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8" idx="2"/>
                <a:endCxn id="7" idx="0"/>
              </p:cNvCxnSpPr>
              <p:nvPr/>
            </p:nvCxnSpPr>
            <p:spPr>
              <a:xfrm flipH="1">
                <a:off x="1744183" y="1981201"/>
                <a:ext cx="8417" cy="46066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>
                <a:stCxn id="11" idx="2"/>
                <a:endCxn id="12" idx="0"/>
              </p:cNvCxnSpPr>
              <p:nvPr/>
            </p:nvCxnSpPr>
            <p:spPr>
              <a:xfrm>
                <a:off x="1752600" y="3657600"/>
                <a:ext cx="0" cy="30479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Elbow Connector 15"/>
              <p:cNvCxnSpPr>
                <a:stCxn id="12" idx="2"/>
              </p:cNvCxnSpPr>
              <p:nvPr/>
            </p:nvCxnSpPr>
            <p:spPr>
              <a:xfrm rot="5400000" flipH="1">
                <a:off x="703103" y="3217703"/>
                <a:ext cx="2098994" cy="12700"/>
              </a:xfrm>
              <a:prstGeom prst="bentConnector5">
                <a:avLst>
                  <a:gd name="adj1" fmla="val -10891"/>
                  <a:gd name="adj2" fmla="val 7822937"/>
                  <a:gd name="adj3" fmla="val 99917"/>
                </a:avLst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Elbow Connector 16"/>
              <p:cNvCxnSpPr>
                <a:stCxn id="7" idx="3"/>
              </p:cNvCxnSpPr>
              <p:nvPr/>
            </p:nvCxnSpPr>
            <p:spPr>
              <a:xfrm flipH="1">
                <a:off x="1740195" y="2744932"/>
                <a:ext cx="757571" cy="2370919"/>
              </a:xfrm>
              <a:prstGeom prst="bentConnector4">
                <a:avLst>
                  <a:gd name="adj1" fmla="val -30175"/>
                  <a:gd name="adj2" fmla="val 88129"/>
                </a:avLst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TextBox 17"/>
          <p:cNvSpPr txBox="1"/>
          <p:nvPr/>
        </p:nvSpPr>
        <p:spPr>
          <a:xfrm>
            <a:off x="900882" y="2204864"/>
            <a:ext cx="1828800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/>
              <a:t>f</a:t>
            </a:r>
            <a:r>
              <a:rPr lang="en-US" sz="1600" b="1" smtClean="0"/>
              <a:t>or - loops</a:t>
            </a:r>
            <a:endParaRPr lang="en-US" sz="1600" b="1" u="sng"/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876872" y="3331731"/>
            <a:ext cx="5943600" cy="1077218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kumimoji="1" lang="en-US" sz="1600" b="1" i="1">
                <a:latin typeface="Courier New" pitchFamily="49" charset="0"/>
                <a:cs typeface="Courier New" pitchFamily="49" charset="0"/>
              </a:rPr>
              <a:t>initialization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kumimoji="1" lang="en-US" sz="1600" b="1" i="1">
                <a:latin typeface="Courier New" pitchFamily="49" charset="0"/>
                <a:cs typeface="Courier New" pitchFamily="49" charset="0"/>
              </a:rPr>
              <a:t>termination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kumimoji="1" lang="en-US" sz="1600" b="1" i="1" smtClean="0">
                <a:latin typeface="Courier New" pitchFamily="49" charset="0"/>
                <a:cs typeface="Courier New" pitchFamily="49" charset="0"/>
              </a:rPr>
              <a:t>multiplier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kumimoji="1" lang="en-US" sz="160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// your code goes here</a:t>
            </a:r>
          </a:p>
          <a:p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kumimoji="1" lang="en-US" sz="160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2876872" y="5031467"/>
            <a:ext cx="5943600" cy="830997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kumimoji="1" lang="en-US" sz="1600" b="1" smtClean="0">
                <a:latin typeface="Courier New" pitchFamily="49" charset="0"/>
                <a:cs typeface="Courier New" pitchFamily="49" charset="0"/>
              </a:rPr>
              <a:t>int i=0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kumimoji="1" lang="en-US" sz="1600" b="1" smtClean="0">
                <a:latin typeface="Courier New" pitchFamily="49" charset="0"/>
                <a:cs typeface="Courier New" pitchFamily="49" charset="0"/>
              </a:rPr>
              <a:t>i&lt;6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kumimoji="1" lang="en-US" sz="1600" b="1">
                <a:latin typeface="Courier New" pitchFamily="49" charset="0"/>
                <a:cs typeface="Courier New" pitchFamily="49" charset="0"/>
              </a:rPr>
              <a:t>i++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kumimoji="1" lang="en-US" sz="160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System.out.println</a:t>
            </a:r>
            <a:r>
              <a:rPr kumimoji="1" lang="en-US" sz="160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("Count is: " + i);</a:t>
            </a:r>
          </a:p>
          <a:p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kumimoji="1" lang="en-US" sz="1600" b="1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66485" y="2966565"/>
            <a:ext cx="2953987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/>
              <a:t>Syntax for - loops in java</a:t>
            </a:r>
            <a:endParaRPr lang="en-US" sz="1600" b="1" u="sng"/>
          </a:p>
        </p:txBody>
      </p:sp>
      <p:sp>
        <p:nvSpPr>
          <p:cNvPr id="22" name="TextBox 21"/>
          <p:cNvSpPr txBox="1"/>
          <p:nvPr/>
        </p:nvSpPr>
        <p:spPr>
          <a:xfrm>
            <a:off x="5866485" y="4657702"/>
            <a:ext cx="2953987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/>
              <a:t>Example </a:t>
            </a:r>
            <a:r>
              <a:rPr lang="en-US" sz="1600" b="1"/>
              <a:t>for - loops </a:t>
            </a:r>
            <a:r>
              <a:rPr lang="en-US" sz="1600" b="1" smtClean="0"/>
              <a:t>java</a:t>
            </a:r>
            <a:endParaRPr lang="en-US" sz="1600" b="1" u="sng"/>
          </a:p>
        </p:txBody>
      </p:sp>
    </p:spTree>
    <p:extLst>
      <p:ext uri="{BB962C8B-B14F-4D97-AF65-F5344CB8AC3E}">
        <p14:creationId xmlns:p14="http://schemas.microsoft.com/office/powerpoint/2010/main" val="428130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Iteration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- loops</a:t>
            </a:r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257800" y="4555318"/>
            <a:ext cx="3209533" cy="2031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latin typeface="Arial Narrow" panose="020B0606020202030204" pitchFamily="34" charset="0"/>
              </a:rPr>
              <a:t>		for (int i = 0; i &lt; kalimat.length(); i++)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latin typeface="Arial Narrow" panose="020B0606020202030204" pitchFamily="34" charset="0"/>
              </a:rPr>
              <a:t>		{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latin typeface="Arial Narrow" panose="020B0606020202030204" pitchFamily="34" charset="0"/>
              </a:rPr>
              <a:t>			if (cari == kalimat.charAt(i)) {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latin typeface="Arial Narrow" panose="020B0606020202030204" pitchFamily="34" charset="0"/>
              </a:rPr>
              <a:t>				jumlah++;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latin typeface="Arial Narrow" panose="020B0606020202030204" pitchFamily="34" charset="0"/>
              </a:rPr>
              <a:t>			}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latin typeface="Arial Narrow" panose="020B0606020202030204" pitchFamily="34" charset="0"/>
              </a:rPr>
              <a:t>		}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latin typeface="Arial Narrow" panose="020B0606020202030204" pitchFamily="34" charset="0"/>
              </a:rPr>
              <a:t>		System.out.println(jumlah);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latin typeface="Arial Narrow" panose="020B0606020202030204" pitchFamily="34" charset="0"/>
              </a:rPr>
              <a:t>	}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}</a:t>
            </a:r>
            <a:endParaRPr lang="en-US" sz="1400" b="1">
              <a:latin typeface="Arial Narrow" panose="020B0606020202030204" pitchFamily="34" charset="0"/>
            </a:endParaRPr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326504" y="1888318"/>
            <a:ext cx="5181600" cy="4114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import java.util.Scanner;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endParaRPr lang="en-US" sz="1400" b="1" smtClean="0">
              <a:latin typeface="Arial Narrow" panose="020B0606020202030204" pitchFamily="34" charset="0"/>
            </a:endParaRP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public class string_charCheck {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public static void main(String[] args) {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String kalimat;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char cari;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int jumlah=0;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System.out.println("Masukkan kalimat anda! ");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Scanner input1 = new Scanner(System.in);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kalimat = input1.nextLine();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System.out.println("Masukkan karakter yg ingin dihitung! ");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Scanner input2 = new Scanner(System.in);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cari = input2.nextLine().charAt(0);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32814" y="1930764"/>
            <a:ext cx="2734520" cy="1015663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000" b="1" smtClean="0">
                <a:latin typeface="Arial Narrow" panose="020B0606020202030204" pitchFamily="34" charset="0"/>
              </a:rPr>
              <a:t>Example </a:t>
            </a:r>
            <a:r>
              <a:rPr lang="en-US" sz="2000" b="1">
                <a:latin typeface="Arial Narrow" panose="020B0606020202030204" pitchFamily="34" charset="0"/>
              </a:rPr>
              <a:t>for </a:t>
            </a:r>
            <a:r>
              <a:rPr lang="en-US" sz="2000" b="1" smtClean="0">
                <a:latin typeface="Arial Narrow" panose="020B0606020202030204" pitchFamily="34" charset="0"/>
              </a:rPr>
              <a:t>– searching number of character in a sentence</a:t>
            </a:r>
            <a:endParaRPr lang="en-US" sz="2000" b="1" u="sng">
              <a:latin typeface="Arial Narrow" panose="020B0606020202030204" pitchFamily="34" charset="0"/>
            </a:endParaRPr>
          </a:p>
        </p:txBody>
      </p:sp>
      <p:sp>
        <p:nvSpPr>
          <p:cNvPr id="26" name="Bent Arrow 25"/>
          <p:cNvSpPr/>
          <p:nvPr/>
        </p:nvSpPr>
        <p:spPr>
          <a:xfrm rot="10800000" flipH="1">
            <a:off x="3886201" y="6105392"/>
            <a:ext cx="1295400" cy="354926"/>
          </a:xfrm>
          <a:prstGeom prst="bentArrow">
            <a:avLst>
              <a:gd name="adj1" fmla="val 25000"/>
              <a:gd name="adj2" fmla="val 21654"/>
              <a:gd name="adj3" fmla="val 25000"/>
              <a:gd name="adj4" fmla="val 4375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68818" y="6372036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 Narrow" panose="020B0606020202030204" pitchFamily="34" charset="0"/>
              </a:rPr>
              <a:t>Continued</a:t>
            </a:r>
            <a:endParaRPr lang="en-US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77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Iteration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 - loops</a:t>
            </a:r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381000" y="1524000"/>
            <a:ext cx="2255868" cy="3124200"/>
            <a:chOff x="357966" y="2438400"/>
            <a:chExt cx="2255868" cy="3124200"/>
          </a:xfrm>
        </p:grpSpPr>
        <p:sp>
          <p:nvSpPr>
            <p:cNvPr id="5" name="Rectangle 4"/>
            <p:cNvSpPr/>
            <p:nvPr/>
          </p:nvSpPr>
          <p:spPr>
            <a:xfrm>
              <a:off x="357966" y="2438400"/>
              <a:ext cx="2255868" cy="31242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09600" y="2514601"/>
              <a:ext cx="2004234" cy="2895599"/>
              <a:chOff x="609600" y="2514601"/>
              <a:chExt cx="2004234" cy="2895599"/>
            </a:xfrm>
          </p:grpSpPr>
          <p:sp>
            <p:nvSpPr>
              <p:cNvPr id="7" name="Flowchart: Decision 6"/>
              <p:cNvSpPr/>
              <p:nvPr/>
            </p:nvSpPr>
            <p:spPr>
              <a:xfrm>
                <a:off x="685800" y="2975263"/>
                <a:ext cx="1507166" cy="606137"/>
              </a:xfrm>
              <a:prstGeom prst="flowChartDecision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smtClean="0">
                    <a:cs typeface="Courier New" pitchFamily="49" charset="0"/>
                  </a:rPr>
                  <a:t>i &lt; 6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990600" y="3494749"/>
                <a:ext cx="5136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True</a:t>
                </a:r>
                <a:endParaRPr lang="en-US" sz="14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057400" y="2999601"/>
                <a:ext cx="5564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False</a:t>
                </a:r>
                <a:endParaRPr lang="en-US" sz="14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10" name="Flowchart: Process 9"/>
              <p:cNvSpPr/>
              <p:nvPr/>
            </p:nvSpPr>
            <p:spPr>
              <a:xfrm>
                <a:off x="609600" y="3886200"/>
                <a:ext cx="1676400" cy="304800"/>
              </a:xfrm>
              <a:prstGeom prst="flowChartProcess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smtClean="0">
                    <a:latin typeface="Arial Narrow" panose="020B0606020202030204" pitchFamily="34" charset="0"/>
                  </a:rPr>
                  <a:t>Statements Here</a:t>
                </a:r>
                <a:endParaRPr lang="en-US" sz="1600">
                  <a:latin typeface="Arial Narrow" panose="020B0606020202030204" pitchFamily="34" charset="0"/>
                </a:endParaRPr>
              </a:p>
            </p:txBody>
          </p:sp>
          <p:sp>
            <p:nvSpPr>
              <p:cNvPr id="11" name="Flowchart: Process 10"/>
              <p:cNvSpPr/>
              <p:nvPr/>
            </p:nvSpPr>
            <p:spPr>
              <a:xfrm>
                <a:off x="729678" y="4495799"/>
                <a:ext cx="1436244" cy="304801"/>
              </a:xfrm>
              <a:prstGeom prst="flowChartProcess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i="1"/>
                  <a:t>i++</a:t>
                </a:r>
              </a:p>
            </p:txBody>
          </p:sp>
          <p:cxnSp>
            <p:nvCxnSpPr>
              <p:cNvPr id="12" name="Straight Arrow Connector 11"/>
              <p:cNvCxnSpPr>
                <a:stCxn id="7" idx="2"/>
                <a:endCxn id="10" idx="0"/>
              </p:cNvCxnSpPr>
              <p:nvPr/>
            </p:nvCxnSpPr>
            <p:spPr>
              <a:xfrm>
                <a:off x="1439383" y="3581400"/>
                <a:ext cx="8417" cy="3048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>
                <a:endCxn id="7" idx="0"/>
              </p:cNvCxnSpPr>
              <p:nvPr/>
            </p:nvCxnSpPr>
            <p:spPr>
              <a:xfrm flipH="1">
                <a:off x="1439383" y="2514601"/>
                <a:ext cx="8417" cy="46066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10" idx="2"/>
                <a:endCxn id="11" idx="0"/>
              </p:cNvCxnSpPr>
              <p:nvPr/>
            </p:nvCxnSpPr>
            <p:spPr>
              <a:xfrm>
                <a:off x="1447800" y="4191000"/>
                <a:ext cx="0" cy="30479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Elbow Connector 14"/>
              <p:cNvCxnSpPr>
                <a:stCxn id="11" idx="2"/>
              </p:cNvCxnSpPr>
              <p:nvPr/>
            </p:nvCxnSpPr>
            <p:spPr>
              <a:xfrm rot="5400000" flipH="1">
                <a:off x="398303" y="3751103"/>
                <a:ext cx="2098994" cy="12700"/>
              </a:xfrm>
              <a:prstGeom prst="bentConnector5">
                <a:avLst>
                  <a:gd name="adj1" fmla="val -10891"/>
                  <a:gd name="adj2" fmla="val 7822937"/>
                  <a:gd name="adj3" fmla="val 99917"/>
                </a:avLst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Elbow Connector 15"/>
              <p:cNvCxnSpPr>
                <a:stCxn id="7" idx="3"/>
              </p:cNvCxnSpPr>
              <p:nvPr/>
            </p:nvCxnSpPr>
            <p:spPr>
              <a:xfrm flipH="1">
                <a:off x="1447800" y="3278332"/>
                <a:ext cx="745166" cy="2131868"/>
              </a:xfrm>
              <a:prstGeom prst="bentConnector4">
                <a:avLst>
                  <a:gd name="adj1" fmla="val -30678"/>
                  <a:gd name="adj2" fmla="val 89416"/>
                </a:avLst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7" name="TextBox 16"/>
          <p:cNvSpPr txBox="1"/>
          <p:nvPr/>
        </p:nvSpPr>
        <p:spPr>
          <a:xfrm>
            <a:off x="2743200" y="2463225"/>
            <a:ext cx="1828800" cy="584775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/>
              <a:t>Front check</a:t>
            </a:r>
          </a:p>
          <a:p>
            <a:r>
              <a:rPr lang="en-US" sz="1600" b="1" smtClean="0"/>
              <a:t>while - loops</a:t>
            </a:r>
            <a:endParaRPr lang="en-US" sz="1600" b="1" u="sng"/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2743200" y="1524000"/>
            <a:ext cx="5943600" cy="830997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hile (</a:t>
            </a:r>
            <a:r>
              <a:rPr kumimoji="1" lang="en-US" sz="1600" b="1" i="1" smtClean="0">
                <a:latin typeface="Courier New" pitchFamily="49" charset="0"/>
                <a:cs typeface="Courier New" pitchFamily="49" charset="0"/>
              </a:rPr>
              <a:t>i &lt; 6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kumimoji="1" lang="en-US" sz="160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// your code goes here</a:t>
            </a:r>
          </a:p>
          <a:p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kumimoji="1" lang="en-US" sz="160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381000" y="5341203"/>
            <a:ext cx="5943600" cy="830997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do {</a:t>
            </a:r>
            <a:endParaRPr kumimoji="1" lang="en-US" sz="1600" b="1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kumimoji="1" lang="en-US" sz="160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kumimoji="1" lang="en-US" sz="160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// your code goes here</a:t>
            </a:r>
          </a:p>
          <a:p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 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while (</a:t>
            </a:r>
            <a:r>
              <a:rPr kumimoji="1" lang="en-US" sz="1600" b="1" smtClean="0">
                <a:latin typeface="Courier New" pitchFamily="49" charset="0"/>
                <a:cs typeface="Courier New" pitchFamily="49" charset="0"/>
              </a:rPr>
              <a:t>i &lt; 6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</a:t>
            </a:r>
            <a:endParaRPr kumimoji="1" lang="en-US" sz="1600" b="1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44787" y="3115485"/>
            <a:ext cx="2255868" cy="3124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Decision 20"/>
          <p:cNvSpPr/>
          <p:nvPr/>
        </p:nvSpPr>
        <p:spPr>
          <a:xfrm>
            <a:off x="6874834" y="5105400"/>
            <a:ext cx="1507166" cy="606137"/>
          </a:xfrm>
          <a:prstGeom prst="flowChartDecisi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latin typeface="Arial Narrow" panose="020B0606020202030204" pitchFamily="34" charset="0"/>
                <a:cs typeface="Courier New" pitchFamily="49" charset="0"/>
              </a:rPr>
              <a:t>i &lt; 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24965" y="5408468"/>
            <a:ext cx="5136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  <a:latin typeface="Arial Narrow" panose="020B0606020202030204" pitchFamily="34" charset="0"/>
              </a:rPr>
              <a:t>True</a:t>
            </a:r>
            <a:endParaRPr lang="en-US" sz="14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28417" y="5638800"/>
            <a:ext cx="556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  <a:latin typeface="Arial Narrow" panose="020B0606020202030204" pitchFamily="34" charset="0"/>
              </a:rPr>
              <a:t>False</a:t>
            </a:r>
            <a:endParaRPr lang="en-US" sz="14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Flowchart: Process 23"/>
          <p:cNvSpPr/>
          <p:nvPr/>
        </p:nvSpPr>
        <p:spPr>
          <a:xfrm>
            <a:off x="6781800" y="3657600"/>
            <a:ext cx="1676400" cy="304800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smtClean="0">
                <a:latin typeface="Arial Narrow" panose="020B0606020202030204" pitchFamily="34" charset="0"/>
              </a:rPr>
              <a:t>Statements Here</a:t>
            </a:r>
            <a:endParaRPr lang="en-US" sz="1600">
              <a:latin typeface="Arial Narrow" panose="020B0606020202030204" pitchFamily="34" charset="0"/>
            </a:endParaRPr>
          </a:p>
        </p:txBody>
      </p:sp>
      <p:sp>
        <p:nvSpPr>
          <p:cNvPr id="25" name="Flowchart: Process 24"/>
          <p:cNvSpPr/>
          <p:nvPr/>
        </p:nvSpPr>
        <p:spPr>
          <a:xfrm>
            <a:off x="6910131" y="4460547"/>
            <a:ext cx="1436244" cy="304801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i="1"/>
              <a:t>i++</a:t>
            </a:r>
          </a:p>
        </p:txBody>
      </p:sp>
      <p:cxnSp>
        <p:nvCxnSpPr>
          <p:cNvPr id="26" name="Straight Arrow Connector 25"/>
          <p:cNvCxnSpPr>
            <a:stCxn id="25" idx="2"/>
            <a:endCxn id="21" idx="0"/>
          </p:cNvCxnSpPr>
          <p:nvPr/>
        </p:nvCxnSpPr>
        <p:spPr>
          <a:xfrm>
            <a:off x="7628253" y="4765348"/>
            <a:ext cx="164" cy="3400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24" idx="0"/>
          </p:cNvCxnSpPr>
          <p:nvPr/>
        </p:nvCxnSpPr>
        <p:spPr>
          <a:xfrm flipH="1">
            <a:off x="7620000" y="3196938"/>
            <a:ext cx="8417" cy="460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4" idx="2"/>
            <a:endCxn id="25" idx="0"/>
          </p:cNvCxnSpPr>
          <p:nvPr/>
        </p:nvCxnSpPr>
        <p:spPr>
          <a:xfrm>
            <a:off x="7620000" y="3962400"/>
            <a:ext cx="8253" cy="4981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21" idx="1"/>
          </p:cNvCxnSpPr>
          <p:nvPr/>
        </p:nvCxnSpPr>
        <p:spPr>
          <a:xfrm rot="10800000" flipH="1">
            <a:off x="6874834" y="3427269"/>
            <a:ext cx="745166" cy="1981200"/>
          </a:xfrm>
          <a:prstGeom prst="bentConnector4">
            <a:avLst>
              <a:gd name="adj1" fmla="val -30678"/>
              <a:gd name="adj2" fmla="val 100206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495800" y="4673025"/>
            <a:ext cx="1828800" cy="584775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/>
              <a:t>Rear check</a:t>
            </a:r>
          </a:p>
          <a:p>
            <a:r>
              <a:rPr lang="en-US" sz="1600" b="1" smtClean="0"/>
              <a:t>while - loops</a:t>
            </a:r>
            <a:endParaRPr lang="en-US" sz="1600" b="1" u="sng"/>
          </a:p>
        </p:txBody>
      </p:sp>
      <p:cxnSp>
        <p:nvCxnSpPr>
          <p:cNvPr id="31" name="Straight Arrow Connector 30"/>
          <p:cNvCxnSpPr>
            <a:stCxn id="21" idx="2"/>
          </p:cNvCxnSpPr>
          <p:nvPr/>
        </p:nvCxnSpPr>
        <p:spPr>
          <a:xfrm>
            <a:off x="7628417" y="5711537"/>
            <a:ext cx="0" cy="4072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392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Iteration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 - loops</a:t>
            </a:r>
            <a:endParaRPr lang="en-US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33400" y="2018070"/>
            <a:ext cx="4495800" cy="2031325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sz="1400">
                <a:latin typeface="Tahoma" pitchFamily="34" charset="0"/>
              </a:rPr>
              <a:t>class WhileDemo {</a:t>
            </a:r>
          </a:p>
          <a:p>
            <a:r>
              <a:rPr kumimoji="1" lang="en-US" sz="1400">
                <a:latin typeface="Tahoma" pitchFamily="34" charset="0"/>
              </a:rPr>
              <a:t>     public static void main(String[] args){</a:t>
            </a:r>
          </a:p>
          <a:p>
            <a:r>
              <a:rPr kumimoji="1" lang="en-US" sz="1400">
                <a:latin typeface="Tahoma" pitchFamily="34" charset="0"/>
              </a:rPr>
              <a:t>          int count = 1;</a:t>
            </a:r>
          </a:p>
          <a:p>
            <a:r>
              <a:rPr kumimoji="1" lang="en-US" sz="1400">
                <a:latin typeface="Tahoma" pitchFamily="34" charset="0"/>
              </a:rPr>
              <a:t>          </a:t>
            </a:r>
            <a:r>
              <a:rPr kumimoji="1" lang="en-US" sz="1400" b="1">
                <a:latin typeface="Tahoma" pitchFamily="34" charset="0"/>
              </a:rPr>
              <a:t>while</a:t>
            </a:r>
            <a:r>
              <a:rPr kumimoji="1" lang="en-US" sz="1400">
                <a:latin typeface="Tahoma" pitchFamily="34" charset="0"/>
              </a:rPr>
              <a:t> (count &lt; 11) </a:t>
            </a:r>
            <a:r>
              <a:rPr kumimoji="1" lang="en-US" sz="1400" b="1">
                <a:latin typeface="Tahoma" pitchFamily="34" charset="0"/>
              </a:rPr>
              <a:t>{</a:t>
            </a:r>
          </a:p>
          <a:p>
            <a:r>
              <a:rPr kumimoji="1" lang="en-US" sz="1400">
                <a:latin typeface="Tahoma" pitchFamily="34" charset="0"/>
              </a:rPr>
              <a:t>               System.out.println("Count is: " + count);</a:t>
            </a:r>
          </a:p>
          <a:p>
            <a:r>
              <a:rPr kumimoji="1" lang="en-US" sz="1400">
                <a:latin typeface="Tahoma" pitchFamily="34" charset="0"/>
              </a:rPr>
              <a:t>               count++;</a:t>
            </a:r>
          </a:p>
          <a:p>
            <a:r>
              <a:rPr kumimoji="1" lang="en-US" sz="1400">
                <a:latin typeface="Tahoma" pitchFamily="34" charset="0"/>
              </a:rPr>
              <a:t>          </a:t>
            </a:r>
            <a:r>
              <a:rPr kumimoji="1" lang="en-US" sz="1400" b="1">
                <a:latin typeface="Tahoma" pitchFamily="34" charset="0"/>
              </a:rPr>
              <a:t>}</a:t>
            </a:r>
          </a:p>
          <a:p>
            <a:r>
              <a:rPr kumimoji="1" lang="en-US" sz="1400">
                <a:latin typeface="Tahoma" pitchFamily="34" charset="0"/>
              </a:rPr>
              <a:t>     }</a:t>
            </a:r>
          </a:p>
          <a:p>
            <a:r>
              <a:rPr kumimoji="1" lang="en-US" sz="1400">
                <a:latin typeface="Tahoma" pitchFamily="34" charset="0"/>
              </a:rPr>
              <a:t>} </a:t>
            </a: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4038600" y="4277995"/>
            <a:ext cx="4495800" cy="2031325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sz="1400">
                <a:latin typeface="Tahoma" pitchFamily="34" charset="0"/>
              </a:rPr>
              <a:t>class WhileDemo {</a:t>
            </a:r>
          </a:p>
          <a:p>
            <a:r>
              <a:rPr kumimoji="1" lang="en-US" sz="1400">
                <a:latin typeface="Tahoma" pitchFamily="34" charset="0"/>
              </a:rPr>
              <a:t>     public static void main(String[] args){</a:t>
            </a:r>
          </a:p>
          <a:p>
            <a:r>
              <a:rPr kumimoji="1" lang="en-US" sz="1400">
                <a:latin typeface="Tahoma" pitchFamily="34" charset="0"/>
              </a:rPr>
              <a:t>          int count = 1;</a:t>
            </a:r>
          </a:p>
          <a:p>
            <a:r>
              <a:rPr kumimoji="1" lang="en-US" sz="1400">
                <a:latin typeface="Tahoma" pitchFamily="34" charset="0"/>
              </a:rPr>
              <a:t>          </a:t>
            </a:r>
            <a:r>
              <a:rPr kumimoji="1" lang="en-US" sz="1400" b="1">
                <a:latin typeface="Tahoma" pitchFamily="34" charset="0"/>
              </a:rPr>
              <a:t>do{</a:t>
            </a:r>
          </a:p>
          <a:p>
            <a:r>
              <a:rPr kumimoji="1" lang="en-US" sz="1400">
                <a:latin typeface="Tahoma" pitchFamily="34" charset="0"/>
              </a:rPr>
              <a:t>               System.out.println("Count is: " + count);</a:t>
            </a:r>
          </a:p>
          <a:p>
            <a:r>
              <a:rPr kumimoji="1" lang="en-US" sz="1400">
                <a:latin typeface="Tahoma" pitchFamily="34" charset="0"/>
              </a:rPr>
              <a:t>               count++;</a:t>
            </a:r>
          </a:p>
          <a:p>
            <a:r>
              <a:rPr kumimoji="1" lang="en-US" sz="1400">
                <a:latin typeface="Tahoma" pitchFamily="34" charset="0"/>
              </a:rPr>
              <a:t>          </a:t>
            </a:r>
            <a:r>
              <a:rPr kumimoji="1" lang="en-US" sz="1400" b="1">
                <a:latin typeface="Tahoma" pitchFamily="34" charset="0"/>
              </a:rPr>
              <a:t>} while</a:t>
            </a:r>
            <a:r>
              <a:rPr kumimoji="1" lang="en-US" sz="1400">
                <a:latin typeface="Tahoma" pitchFamily="34" charset="0"/>
              </a:rPr>
              <a:t> (count &lt; 11) </a:t>
            </a:r>
            <a:endParaRPr kumimoji="1" lang="en-US" sz="1400" b="1">
              <a:latin typeface="Tahoma" pitchFamily="34" charset="0"/>
            </a:endParaRPr>
          </a:p>
          <a:p>
            <a:r>
              <a:rPr kumimoji="1" lang="en-US" sz="1400">
                <a:latin typeface="Tahoma" pitchFamily="34" charset="0"/>
              </a:rPr>
              <a:t>     }</a:t>
            </a:r>
          </a:p>
          <a:p>
            <a:r>
              <a:rPr kumimoji="1" lang="en-US" sz="1400">
                <a:latin typeface="Tahoma" pitchFamily="34" charset="0"/>
              </a:rPr>
              <a:t>}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600201" y="1637070"/>
            <a:ext cx="3429000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>
                <a:latin typeface="Arial Narrow" panose="020B0606020202030204" pitchFamily="34" charset="0"/>
              </a:rPr>
              <a:t>Contoh front check </a:t>
            </a:r>
            <a:r>
              <a:rPr lang="en-US" sz="1600" b="1">
                <a:latin typeface="Arial Narrow" panose="020B0606020202030204" pitchFamily="34" charset="0"/>
              </a:rPr>
              <a:t>repetition in java</a:t>
            </a:r>
            <a:endParaRPr lang="en-US" sz="1600" b="1" u="sng">
              <a:latin typeface="Arial Narrow" panose="020B0606020202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39986" y="3820795"/>
            <a:ext cx="3294414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>
                <a:latin typeface="Arial Narrow" panose="020B0606020202030204" pitchFamily="34" charset="0"/>
              </a:rPr>
              <a:t>Syntax rear </a:t>
            </a:r>
            <a:r>
              <a:rPr lang="en-US" sz="1600" b="1">
                <a:latin typeface="Arial Narrow" panose="020B0606020202030204" pitchFamily="34" charset="0"/>
              </a:rPr>
              <a:t>check </a:t>
            </a:r>
            <a:r>
              <a:rPr lang="en-US" sz="1600" b="1" smtClean="0">
                <a:latin typeface="Arial Narrow" panose="020B0606020202030204" pitchFamily="34" charset="0"/>
              </a:rPr>
              <a:t>repetition in </a:t>
            </a:r>
            <a:r>
              <a:rPr lang="en-US" sz="1600" b="1">
                <a:latin typeface="Arial Narrow" panose="020B0606020202030204" pitchFamily="34" charset="0"/>
              </a:rPr>
              <a:t>java</a:t>
            </a:r>
            <a:endParaRPr lang="en-US" sz="1600" b="1" u="sng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58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 Statement in Iteration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57400" y="1987406"/>
            <a:ext cx="1828800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>
                <a:latin typeface="Arial Narrow" panose="020B0606020202030204" pitchFamily="34" charset="0"/>
              </a:rPr>
              <a:t>b</a:t>
            </a:r>
            <a:r>
              <a:rPr lang="en-US" sz="1600" b="1" smtClean="0">
                <a:latin typeface="Arial Narrow" panose="020B0606020202030204" pitchFamily="34" charset="0"/>
              </a:rPr>
              <a:t>reak at for - loops</a:t>
            </a:r>
            <a:endParaRPr lang="en-US" sz="1600" b="1" u="sng">
              <a:latin typeface="Arial Narrow" panose="020B0606020202030204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114800" y="3294236"/>
            <a:ext cx="4343400" cy="2308324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(i = 0; i &lt; 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L; 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i++) {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if (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str.charAt(i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)==cari) 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kumimoji="1" lang="en-US" sz="16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kumimoji="1" lang="en-US" sz="16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}</a:t>
            </a:r>
            <a:endParaRPr kumimoji="1" lang="en-US" sz="1600" b="1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kumimoji="1" lang="en-US" sz="1600" b="1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2859360"/>
            <a:ext cx="2953987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>
                <a:latin typeface="Arial Narrow" panose="020B0606020202030204" pitchFamily="34" charset="0"/>
              </a:rPr>
              <a:t>Contoh break pada java</a:t>
            </a:r>
            <a:endParaRPr lang="en-US" sz="1600" b="1" u="sng">
              <a:latin typeface="Arial Narrow" panose="020B060602020203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10366" y="2402160"/>
            <a:ext cx="3375834" cy="4267200"/>
            <a:chOff x="510366" y="1828800"/>
            <a:chExt cx="3375834" cy="4267200"/>
          </a:xfrm>
        </p:grpSpPr>
        <p:sp>
          <p:nvSpPr>
            <p:cNvPr id="8" name="Rectangle 7"/>
            <p:cNvSpPr/>
            <p:nvPr/>
          </p:nvSpPr>
          <p:spPr>
            <a:xfrm>
              <a:off x="510366" y="1828800"/>
              <a:ext cx="3375834" cy="42672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762000" y="1981200"/>
              <a:ext cx="2895600" cy="4038600"/>
              <a:chOff x="762000" y="1981200"/>
              <a:chExt cx="2895600" cy="4038600"/>
            </a:xfrm>
          </p:grpSpPr>
          <p:sp>
            <p:nvSpPr>
              <p:cNvPr id="10" name="Flowchart: Decision 9"/>
              <p:cNvSpPr/>
              <p:nvPr/>
            </p:nvSpPr>
            <p:spPr>
              <a:xfrm>
                <a:off x="1236034" y="2667000"/>
                <a:ext cx="1507166" cy="606137"/>
              </a:xfrm>
              <a:prstGeom prst="flowChartDecision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smtClean="0">
                    <a:latin typeface="Arial Narrow" panose="020B0606020202030204" pitchFamily="34" charset="0"/>
                    <a:cs typeface="Courier New" pitchFamily="49" charset="0"/>
                  </a:rPr>
                  <a:t>i &lt; L</a:t>
                </a:r>
              </a:p>
            </p:txBody>
          </p:sp>
          <p:sp>
            <p:nvSpPr>
              <p:cNvPr id="11" name="Flowchart: Process 10"/>
              <p:cNvSpPr/>
              <p:nvPr/>
            </p:nvSpPr>
            <p:spPr>
              <a:xfrm>
                <a:off x="1371600" y="1981200"/>
                <a:ext cx="1219200" cy="304801"/>
              </a:xfrm>
              <a:prstGeom prst="flowChartProcess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>
                    <a:latin typeface="Arial Narrow" panose="020B0606020202030204" pitchFamily="34" charset="0"/>
                    <a:cs typeface="Courier New" pitchFamily="49" charset="0"/>
                  </a:rPr>
                  <a:t>i = </a:t>
                </a:r>
                <a:r>
                  <a:rPr lang="en-US" sz="1600" b="1" smtClean="0">
                    <a:latin typeface="Arial Narrow" panose="020B0606020202030204" pitchFamily="34" charset="0"/>
                    <a:cs typeface="Courier New" pitchFamily="49" charset="0"/>
                  </a:rPr>
                  <a:t>0</a:t>
                </a:r>
                <a:endParaRPr lang="en-US" sz="1600" b="1">
                  <a:latin typeface="Arial Narrow" panose="020B0606020202030204" pitchFamily="34" charset="0"/>
                  <a:cs typeface="Courier New" pitchFamily="49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467533" y="3133533"/>
                <a:ext cx="5136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True</a:t>
                </a:r>
                <a:endParaRPr lang="en-US" sz="14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583873" y="2682926"/>
                <a:ext cx="5564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False</a:t>
                </a:r>
                <a:endParaRPr lang="en-US" sz="14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14" name="Flowchart: Process 13"/>
              <p:cNvSpPr/>
              <p:nvPr/>
            </p:nvSpPr>
            <p:spPr>
              <a:xfrm>
                <a:off x="1283206" y="4724400"/>
                <a:ext cx="1436244" cy="304801"/>
              </a:xfrm>
              <a:prstGeom prst="flowChartProcess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>
                    <a:latin typeface="Arial Narrow" panose="020B0606020202030204" pitchFamily="34" charset="0"/>
                    <a:cs typeface="Courier New" pitchFamily="49" charset="0"/>
                  </a:rPr>
                  <a:t>i++</a:t>
                </a:r>
              </a:p>
            </p:txBody>
          </p:sp>
          <p:cxnSp>
            <p:nvCxnSpPr>
              <p:cNvPr id="15" name="Straight Arrow Connector 14"/>
              <p:cNvCxnSpPr>
                <a:stCxn id="10" idx="2"/>
                <a:endCxn id="19" idx="0"/>
              </p:cNvCxnSpPr>
              <p:nvPr/>
            </p:nvCxnSpPr>
            <p:spPr>
              <a:xfrm flipH="1">
                <a:off x="1981200" y="3273137"/>
                <a:ext cx="8417" cy="31172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>
                <a:stCxn id="11" idx="2"/>
                <a:endCxn id="10" idx="0"/>
              </p:cNvCxnSpPr>
              <p:nvPr/>
            </p:nvCxnSpPr>
            <p:spPr>
              <a:xfrm>
                <a:off x="1981200" y="2286001"/>
                <a:ext cx="8417" cy="38099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Elbow Connector 16"/>
              <p:cNvCxnSpPr>
                <a:stCxn id="14" idx="2"/>
              </p:cNvCxnSpPr>
              <p:nvPr/>
            </p:nvCxnSpPr>
            <p:spPr>
              <a:xfrm rot="5400000" flipH="1">
                <a:off x="695863" y="3723737"/>
                <a:ext cx="2590801" cy="20128"/>
              </a:xfrm>
              <a:prstGeom prst="bentConnector5">
                <a:avLst>
                  <a:gd name="adj1" fmla="val -8824"/>
                  <a:gd name="adj2" fmla="val 6650477"/>
                  <a:gd name="adj3" fmla="val 99885"/>
                </a:avLst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Elbow Connector 17"/>
              <p:cNvCxnSpPr>
                <a:stCxn id="10" idx="3"/>
              </p:cNvCxnSpPr>
              <p:nvPr/>
            </p:nvCxnSpPr>
            <p:spPr>
              <a:xfrm flipH="1">
                <a:off x="1989617" y="2970069"/>
                <a:ext cx="753583" cy="3049731"/>
              </a:xfrm>
              <a:prstGeom prst="bentConnector4">
                <a:avLst>
                  <a:gd name="adj1" fmla="val -120158"/>
                  <a:gd name="adj2" fmla="val 83784"/>
                </a:avLst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9" name="Flowchart: Decision 18"/>
              <p:cNvSpPr/>
              <p:nvPr/>
            </p:nvSpPr>
            <p:spPr>
              <a:xfrm>
                <a:off x="762000" y="3584863"/>
                <a:ext cx="2438400" cy="758537"/>
              </a:xfrm>
              <a:prstGeom prst="flowChartDecision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>
                    <a:latin typeface="Arial Narrow" panose="020B0606020202030204" pitchFamily="34" charset="0"/>
                  </a:rPr>
                  <a:t>cari </a:t>
                </a:r>
                <a:r>
                  <a:rPr lang="en-US" sz="1600" smtClean="0">
                    <a:latin typeface="Arial Narrow" panose="020B0606020202030204" pitchFamily="34" charset="0"/>
                  </a:rPr>
                  <a:t>= </a:t>
                </a:r>
                <a:r>
                  <a:rPr lang="en-US" sz="1600">
                    <a:latin typeface="Arial Narrow" panose="020B0606020202030204" pitchFamily="34" charset="0"/>
                  </a:rPr>
                  <a:t>str.charAt(i)</a:t>
                </a:r>
              </a:p>
            </p:txBody>
          </p:sp>
          <p:cxnSp>
            <p:nvCxnSpPr>
              <p:cNvPr id="20" name="Straight Arrow Connector 19"/>
              <p:cNvCxnSpPr>
                <a:stCxn id="19" idx="2"/>
                <a:endCxn id="14" idx="0"/>
              </p:cNvCxnSpPr>
              <p:nvPr/>
            </p:nvCxnSpPr>
            <p:spPr>
              <a:xfrm>
                <a:off x="1981200" y="4343400"/>
                <a:ext cx="20128" cy="3810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>
                <a:stCxn id="19" idx="3"/>
              </p:cNvCxnSpPr>
              <p:nvPr/>
            </p:nvCxnSpPr>
            <p:spPr>
              <a:xfrm>
                <a:off x="3200400" y="3964132"/>
                <a:ext cx="4572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2953976" y="3584863"/>
                <a:ext cx="5136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True</a:t>
                </a:r>
                <a:endParaRPr lang="en-US" sz="14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467533" y="4318752"/>
                <a:ext cx="5564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False</a:t>
                </a:r>
                <a:endParaRPr lang="en-US" sz="1400" b="1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9931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 Statement in Iteration</a:t>
            </a:r>
            <a:endParaRPr lang="en-US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611560" y="1979543"/>
            <a:ext cx="7541840" cy="4770537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sz="1600" b="1">
                <a:solidFill>
                  <a:schemeClr val="bg1"/>
                </a:solidFill>
                <a:latin typeface="+mj-lt"/>
              </a:rPr>
              <a:t>class BreakDemo</a:t>
            </a:r>
            <a:r>
              <a:rPr kumimoji="1" lang="en-US" sz="1600">
                <a:solidFill>
                  <a:schemeClr val="bg1"/>
                </a:solidFill>
                <a:latin typeface="+mj-lt"/>
              </a:rPr>
              <a:t> {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public static void main(String[] args) {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int[] arrayOfInts = { 32, 87, 3, 589, 12, 1076, 2000, 8, 622, 127 };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int searchfor = 12;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int i;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boolean foundIt = false;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for (i = 0; i &lt; arrayOfInts.length; i++) {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    if (arrayOfInts[i] == searchfor) {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        foundIt = true;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        </a:t>
            </a:r>
            <a:r>
              <a:rPr kumimoji="1" lang="en-US" sz="1600" b="1">
                <a:solidFill>
                  <a:srgbClr val="C00000"/>
                </a:solidFill>
                <a:latin typeface="+mj-lt"/>
              </a:rPr>
              <a:t>break;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    }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}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if (foundIt) {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    System.out.println("Found " + searchfor + " at index " + i);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} else {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    System.out.println(searchfor + " not in the array");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    }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    }</a:t>
            </a:r>
          </a:p>
          <a:p>
            <a:r>
              <a:rPr kumimoji="1" lang="en-US" sz="1600">
                <a:solidFill>
                  <a:schemeClr val="bg1"/>
                </a:solidFill>
                <a:latin typeface="+mj-lt"/>
              </a:rPr>
              <a:t>}</a:t>
            </a:r>
            <a:endParaRPr kumimoji="1" lang="en-US" sz="1600" b="1">
              <a:solidFill>
                <a:schemeClr val="bg1"/>
              </a:solidFill>
              <a:latin typeface="+mj-lt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99413" y="1517104"/>
            <a:ext cx="2953987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/>
              <a:t>Contoh break pada java</a:t>
            </a:r>
            <a:endParaRPr lang="en-US" sz="1600" b="1" u="sng"/>
          </a:p>
        </p:txBody>
      </p:sp>
    </p:spTree>
    <p:extLst>
      <p:ext uri="{BB962C8B-B14F-4D97-AF65-F5344CB8AC3E}">
        <p14:creationId xmlns:p14="http://schemas.microsoft.com/office/powerpoint/2010/main" val="220601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Isi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Conditional Statements</a:t>
            </a:r>
          </a:p>
          <a:p>
            <a:r>
              <a:rPr lang="en-US" smtClean="0"/>
              <a:t>Decisions (?, if statement, switch statement)</a:t>
            </a:r>
          </a:p>
          <a:p>
            <a:r>
              <a:rPr lang="en-US" smtClean="0"/>
              <a:t>Iteration (for statement, while statement)</a:t>
            </a:r>
          </a:p>
          <a:p>
            <a:r>
              <a:rPr lang="en-US" smtClean="0"/>
              <a:t>Break &amp; Continue</a:t>
            </a:r>
          </a:p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482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continue Statement in Iteration</a:t>
            </a:r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057400" y="1915398"/>
            <a:ext cx="1828800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>
                <a:latin typeface="Arial Narrow" panose="020B0606020202030204" pitchFamily="34" charset="0"/>
              </a:rPr>
              <a:t>b</a:t>
            </a:r>
            <a:r>
              <a:rPr lang="en-US" sz="1600" b="1" smtClean="0">
                <a:latin typeface="Arial Narrow" panose="020B0606020202030204" pitchFamily="34" charset="0"/>
              </a:rPr>
              <a:t>reak at for - loops</a:t>
            </a:r>
            <a:endParaRPr lang="en-US" sz="1600" b="1" u="sng">
              <a:latin typeface="Arial Narrow" panose="020B0606020202030204" pitchFamily="34" charset="0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4114800" y="3222228"/>
            <a:ext cx="4343400" cy="2554545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(i = 0; i &lt; 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L; 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i++) {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if (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str.charAt(i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!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=cari) </a:t>
            </a: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kumimoji="1" lang="en-US" sz="16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continue;</a:t>
            </a:r>
            <a:endParaRPr kumimoji="1" lang="en-US" sz="1600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jmlChar++;</a:t>
            </a:r>
            <a:endParaRPr kumimoji="1" lang="en-US" sz="1600" b="1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tabLst>
                <a:tab pos="569913" algn="l"/>
                <a:tab pos="914400" algn="l"/>
              </a:tabLst>
            </a:pPr>
            <a:r>
              <a:rPr kumimoji="1" lang="en-US" sz="1600" b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kumimoji="1" lang="en-US" sz="1600" b="1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86400" y="2787352"/>
            <a:ext cx="2953987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 smtClean="0">
                <a:latin typeface="Arial Narrow" panose="020B0606020202030204" pitchFamily="34" charset="0"/>
              </a:rPr>
              <a:t>Contoh break pada java</a:t>
            </a:r>
            <a:endParaRPr lang="en-US" sz="1600" b="1" u="sng">
              <a:latin typeface="Arial Narrow" panose="020B060602020203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7200" y="2330152"/>
            <a:ext cx="3505200" cy="4267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lowchart: Decision 27"/>
          <p:cNvSpPr/>
          <p:nvPr/>
        </p:nvSpPr>
        <p:spPr>
          <a:xfrm>
            <a:off x="1676400" y="3248015"/>
            <a:ext cx="1507166" cy="606137"/>
          </a:xfrm>
          <a:prstGeom prst="flowChartDecisi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latin typeface="Arial Narrow" panose="020B0606020202030204" pitchFamily="34" charset="0"/>
                <a:cs typeface="Courier New" pitchFamily="49" charset="0"/>
              </a:rPr>
              <a:t>i &lt; L</a:t>
            </a:r>
          </a:p>
        </p:txBody>
      </p:sp>
      <p:sp>
        <p:nvSpPr>
          <p:cNvPr id="29" name="Flowchart: Process 28"/>
          <p:cNvSpPr/>
          <p:nvPr/>
        </p:nvSpPr>
        <p:spPr>
          <a:xfrm>
            <a:off x="1828800" y="2482552"/>
            <a:ext cx="1219200" cy="304801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>
                <a:cs typeface="Courier New" pitchFamily="49" charset="0"/>
              </a:rPr>
              <a:t>i = </a:t>
            </a:r>
            <a:r>
              <a:rPr lang="en-US" sz="1600" b="1" smtClean="0">
                <a:cs typeface="Courier New" pitchFamily="49" charset="0"/>
              </a:rPr>
              <a:t>0</a:t>
            </a:r>
            <a:endParaRPr lang="en-US" sz="1600" b="1">
              <a:cs typeface="Courier New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864426" y="3700263"/>
            <a:ext cx="5136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  <a:latin typeface="Arial Narrow" panose="020B0606020202030204" pitchFamily="34" charset="0"/>
              </a:rPr>
              <a:t>True</a:t>
            </a:r>
            <a:endParaRPr lang="en-US" sz="14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70007" y="3219351"/>
            <a:ext cx="556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  <a:latin typeface="Arial Narrow" panose="020B0606020202030204" pitchFamily="34" charset="0"/>
              </a:rPr>
              <a:t>False</a:t>
            </a:r>
            <a:endParaRPr lang="en-US" sz="14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2" name="Flowchart: Process 31"/>
          <p:cNvSpPr/>
          <p:nvPr/>
        </p:nvSpPr>
        <p:spPr>
          <a:xfrm>
            <a:off x="1853267" y="5301951"/>
            <a:ext cx="1159108" cy="304801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>
                <a:latin typeface="Arial Narrow" panose="020B0606020202030204" pitchFamily="34" charset="0"/>
                <a:cs typeface="Courier New" pitchFamily="49" charset="0"/>
              </a:rPr>
              <a:t>jmlChar </a:t>
            </a:r>
            <a:r>
              <a:rPr lang="en-US" sz="1600" b="1" smtClean="0">
                <a:latin typeface="Arial Narrow" panose="020B0606020202030204" pitchFamily="34" charset="0"/>
                <a:cs typeface="Courier New" pitchFamily="49" charset="0"/>
              </a:rPr>
              <a:t>++</a:t>
            </a:r>
            <a:endParaRPr lang="en-US" sz="1600" b="1">
              <a:latin typeface="Arial Narrow" panose="020B0606020202030204" pitchFamily="34" charset="0"/>
              <a:cs typeface="Courier New" pitchFamily="49" charset="0"/>
            </a:endParaRPr>
          </a:p>
        </p:txBody>
      </p:sp>
      <p:cxnSp>
        <p:nvCxnSpPr>
          <p:cNvPr id="33" name="Straight Arrow Connector 32"/>
          <p:cNvCxnSpPr>
            <a:stCxn id="28" idx="2"/>
            <a:endCxn id="37" idx="0"/>
          </p:cNvCxnSpPr>
          <p:nvPr/>
        </p:nvCxnSpPr>
        <p:spPr>
          <a:xfrm>
            <a:off x="2429983" y="3854152"/>
            <a:ext cx="8417" cy="2320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9" idx="2"/>
            <a:endCxn id="28" idx="0"/>
          </p:cNvCxnSpPr>
          <p:nvPr/>
        </p:nvCxnSpPr>
        <p:spPr>
          <a:xfrm flipH="1">
            <a:off x="2429983" y="2787353"/>
            <a:ext cx="8417" cy="460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41" idx="1"/>
          </p:cNvCxnSpPr>
          <p:nvPr/>
        </p:nvCxnSpPr>
        <p:spPr>
          <a:xfrm rot="10800000" flipH="1">
            <a:off x="762001" y="3017684"/>
            <a:ext cx="1672190" cy="2436668"/>
          </a:xfrm>
          <a:prstGeom prst="bentConnector4">
            <a:avLst>
              <a:gd name="adj1" fmla="val -8700"/>
              <a:gd name="adj2" fmla="val 99913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28" idx="3"/>
          </p:cNvCxnSpPr>
          <p:nvPr/>
        </p:nvCxnSpPr>
        <p:spPr>
          <a:xfrm flipH="1">
            <a:off x="2429983" y="3551084"/>
            <a:ext cx="753583" cy="2741468"/>
          </a:xfrm>
          <a:prstGeom prst="bentConnector4">
            <a:avLst>
              <a:gd name="adj1" fmla="val -85490"/>
              <a:gd name="adj2" fmla="val 88881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Flowchart: Decision 36"/>
          <p:cNvSpPr/>
          <p:nvPr/>
        </p:nvSpPr>
        <p:spPr>
          <a:xfrm>
            <a:off x="1219200" y="4086215"/>
            <a:ext cx="2438400" cy="758537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 Narrow" panose="020B0606020202030204" pitchFamily="34" charset="0"/>
              </a:rPr>
              <a:t>cari </a:t>
            </a:r>
            <a:r>
              <a:rPr lang="en-US" sz="1600" smtClean="0">
                <a:latin typeface="Arial Narrow" panose="020B0606020202030204" pitchFamily="34" charset="0"/>
              </a:rPr>
              <a:t>!= </a:t>
            </a:r>
            <a:r>
              <a:rPr lang="en-US" sz="1600">
                <a:latin typeface="Arial Narrow" panose="020B0606020202030204" pitchFamily="34" charset="0"/>
              </a:rPr>
              <a:t>str.charAt(i)</a:t>
            </a:r>
          </a:p>
        </p:txBody>
      </p:sp>
      <p:cxnSp>
        <p:nvCxnSpPr>
          <p:cNvPr id="38" name="Straight Arrow Connector 37"/>
          <p:cNvCxnSpPr>
            <a:stCxn id="37" idx="2"/>
            <a:endCxn id="32" idx="0"/>
          </p:cNvCxnSpPr>
          <p:nvPr/>
        </p:nvCxnSpPr>
        <p:spPr>
          <a:xfrm flipH="1">
            <a:off x="2432821" y="4844752"/>
            <a:ext cx="5579" cy="4571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021207" y="4155975"/>
            <a:ext cx="5136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  <a:latin typeface="Arial Narrow" panose="020B0606020202030204" pitchFamily="34" charset="0"/>
              </a:rPr>
              <a:t>True</a:t>
            </a:r>
            <a:endParaRPr lang="en-US" sz="14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38400" y="4796252"/>
            <a:ext cx="556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  <a:latin typeface="Arial Narrow" panose="020B0606020202030204" pitchFamily="34" charset="0"/>
              </a:rPr>
              <a:t>False</a:t>
            </a:r>
            <a:endParaRPr lang="en-US" sz="14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Flowchart: Process 40"/>
          <p:cNvSpPr/>
          <p:nvPr/>
        </p:nvSpPr>
        <p:spPr>
          <a:xfrm>
            <a:off x="762001" y="5301951"/>
            <a:ext cx="514350" cy="304801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latin typeface="Arial Narrow" panose="020B0606020202030204" pitchFamily="34" charset="0"/>
                <a:cs typeface="Courier New" pitchFamily="49" charset="0"/>
              </a:rPr>
              <a:t>i++</a:t>
            </a:r>
            <a:endParaRPr lang="en-US" sz="1600" b="1">
              <a:latin typeface="Arial Narrow" panose="020B0606020202030204" pitchFamily="34" charset="0"/>
              <a:cs typeface="Courier New" pitchFamily="49" charset="0"/>
            </a:endParaRPr>
          </a:p>
        </p:txBody>
      </p:sp>
      <p:cxnSp>
        <p:nvCxnSpPr>
          <p:cNvPr id="42" name="Elbow Connector 41"/>
          <p:cNvCxnSpPr>
            <a:stCxn id="37" idx="1"/>
            <a:endCxn id="41" idx="0"/>
          </p:cNvCxnSpPr>
          <p:nvPr/>
        </p:nvCxnSpPr>
        <p:spPr>
          <a:xfrm rot="10800000" flipV="1">
            <a:off x="1019176" y="4465483"/>
            <a:ext cx="200024" cy="83646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2" idx="1"/>
            <a:endCxn id="41" idx="3"/>
          </p:cNvCxnSpPr>
          <p:nvPr/>
        </p:nvCxnSpPr>
        <p:spPr>
          <a:xfrm flipH="1">
            <a:off x="1276351" y="5454352"/>
            <a:ext cx="5769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886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continue Statement in Iteration</a:t>
            </a:r>
            <a:endParaRPr lang="en-US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1143000" y="2625293"/>
            <a:ext cx="7010400" cy="3785652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173038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class </a:t>
            </a:r>
            <a:r>
              <a:rPr kumimoji="1" lang="en-US" sz="1600" b="1">
                <a:solidFill>
                  <a:schemeClr val="bg1"/>
                </a:solidFill>
                <a:latin typeface="+mn-lt"/>
              </a:rPr>
              <a:t>ContinueDemo</a:t>
            </a:r>
            <a:r>
              <a:rPr kumimoji="1" lang="en-US" sz="1600">
                <a:solidFill>
                  <a:schemeClr val="bg1"/>
                </a:solidFill>
                <a:latin typeface="+mn-lt"/>
              </a:rPr>
              <a:t> {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public static void main(String[] args) {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String searchMe = "peter piper picked a peck of pickled peppers";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int max = searchMe.length();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int numPs = 0;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for (int i = 0; i &lt; max; </a:t>
            </a:r>
            <a:r>
              <a:rPr kumimoji="1" lang="en-US" sz="1600" smtClean="0">
                <a:solidFill>
                  <a:schemeClr val="bg1"/>
                </a:solidFill>
                <a:latin typeface="+mn-lt"/>
              </a:rPr>
              <a:t>i++) {</a:t>
            </a:r>
            <a:endParaRPr kumimoji="1" lang="en-US" sz="1600">
              <a:solidFill>
                <a:schemeClr val="bg1"/>
              </a:solidFill>
              <a:latin typeface="+mn-lt"/>
            </a:endParaRP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    //interested only </a:t>
            </a:r>
            <a:r>
              <a:rPr kumimoji="1" lang="en-US" sz="1600" smtClean="0">
                <a:solidFill>
                  <a:schemeClr val="bg1"/>
                </a:solidFill>
                <a:latin typeface="+mn-lt"/>
              </a:rPr>
              <a:t>in </a:t>
            </a:r>
            <a:r>
              <a:rPr kumimoji="1" lang="en-US" sz="1600">
                <a:solidFill>
                  <a:schemeClr val="bg1"/>
                </a:solidFill>
                <a:latin typeface="+mn-lt"/>
              </a:rPr>
              <a:t>p's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    if (searchMe.charAt(i) != 'p')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        </a:t>
            </a:r>
            <a:r>
              <a:rPr kumimoji="1" lang="en-US" sz="1600" b="1">
                <a:solidFill>
                  <a:srgbClr val="C00000"/>
                </a:solidFill>
                <a:latin typeface="+mn-lt"/>
              </a:rPr>
              <a:t>continue;</a:t>
            </a:r>
            <a:r>
              <a:rPr kumimoji="1" lang="en-US" sz="1600">
                <a:solidFill>
                  <a:srgbClr val="C00000"/>
                </a:solidFill>
                <a:latin typeface="+mn-lt"/>
              </a:rPr>
              <a:t>            </a:t>
            </a:r>
            <a:r>
              <a:rPr kumimoji="1" lang="en-US" sz="1600">
                <a:solidFill>
                  <a:schemeClr val="bg1"/>
                </a:solidFill>
                <a:latin typeface="+mn-lt"/>
              </a:rPr>
              <a:t>//process p's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        numPs++;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}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    System.out.println("Found " + numPs + " p's in the string.");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    }</a:t>
            </a:r>
          </a:p>
          <a:p>
            <a:r>
              <a:rPr kumimoji="1" lang="en-US" sz="1600">
                <a:solidFill>
                  <a:schemeClr val="bg1"/>
                </a:solidFill>
                <a:latin typeface="+mn-lt"/>
              </a:rPr>
              <a:t>} </a:t>
            </a:r>
          </a:p>
          <a:p>
            <a:endParaRPr kumimoji="1" lang="en-US" sz="1600" b="1">
              <a:solidFill>
                <a:schemeClr val="bg1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99413" y="2215480"/>
            <a:ext cx="2953987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 b="1">
                <a:latin typeface="Arial Narrow" panose="020B0606020202030204" pitchFamily="34" charset="0"/>
              </a:rPr>
              <a:t>Contoh continue pada java</a:t>
            </a:r>
            <a:endParaRPr lang="en-US" sz="1600" b="1" u="sng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39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Methods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smtClean="0"/>
              <a:t>Method is </a:t>
            </a:r>
            <a:r>
              <a:rPr lang="en-US" sz="2400"/>
              <a:t>known as a function or procedure in other </a:t>
            </a:r>
            <a:r>
              <a:rPr lang="en-US" sz="2400" smtClean="0"/>
              <a:t>languages.</a:t>
            </a:r>
          </a:p>
          <a:p>
            <a:endParaRPr lang="en-US" sz="2400" smtClean="0"/>
          </a:p>
          <a:p>
            <a:endParaRPr lang="en-US" sz="2400"/>
          </a:p>
        </p:txBody>
      </p:sp>
      <p:sp>
        <p:nvSpPr>
          <p:cNvPr id="8" name="TextBox 7"/>
          <p:cNvSpPr txBox="1"/>
          <p:nvPr/>
        </p:nvSpPr>
        <p:spPr>
          <a:xfrm>
            <a:off x="1691680" y="2564904"/>
            <a:ext cx="6172200" cy="39703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MinTest {</a:t>
            </a:r>
            <a:endParaRPr lang="en-US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static void main( String [ ] args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	int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a = 3;</a:t>
            </a: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	int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b = 7;</a:t>
            </a: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endParaRPr lang="en-US" b="1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	System.out.println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( min( a, b ) );</a:t>
            </a: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endParaRPr lang="en-US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Method declaration</a:t>
            </a: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static int min( int x, int y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)  {</a:t>
            </a:r>
            <a:endParaRPr lang="en-US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s-E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s-ES" b="1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s-ES" b="1">
                <a:latin typeface="Courier New" pitchFamily="49" charset="0"/>
                <a:cs typeface="Courier New" pitchFamily="49" charset="0"/>
              </a:rPr>
              <a:t>x &lt; y ? x : y;</a:t>
            </a: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5425" algn="l"/>
                <a:tab pos="463550" algn="l"/>
                <a:tab pos="688975" algn="l"/>
              </a:tabLst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05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Exercises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/>
          </a:bodyPr>
          <a:lstStyle/>
          <a:p>
            <a:r>
              <a:rPr lang="en-US"/>
              <a:t>Modifikasi 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calculatorApp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(pada slide berikutnya)</a:t>
            </a:r>
            <a:r>
              <a:rPr lang="en-US" smtClean="0"/>
              <a:t>, </a:t>
            </a:r>
            <a:r>
              <a:rPr lang="en-US"/>
              <a:t>sehingga membaca input untuk x dan y, dengan menggunakan </a:t>
            </a:r>
            <a:r>
              <a:rPr lang="en-US" smtClean="0"/>
              <a:t>JOptionPane.</a:t>
            </a:r>
            <a:endParaRPr lang="en-US"/>
          </a:p>
          <a:p>
            <a:r>
              <a:rPr lang="en-US" smtClean="0"/>
              <a:t>Modifikasi program </a:t>
            </a:r>
            <a:r>
              <a:rPr lang="en-US" b="1"/>
              <a:t>Example for – searching number of character in a sentence</a:t>
            </a:r>
            <a:r>
              <a:rPr lang="en-US"/>
              <a:t> dengan menggunakan while </a:t>
            </a:r>
            <a:r>
              <a:rPr lang="en-US" smtClean="0"/>
              <a:t>– loops.</a:t>
            </a:r>
          </a:p>
          <a:p>
            <a:r>
              <a:rPr lang="en-US" smtClean="0"/>
              <a:t>Kirim ke: </a:t>
            </a:r>
            <a:r>
              <a:rPr lang="en-US" smtClean="0">
                <a:hlinkClick r:id="rId2"/>
              </a:rPr>
              <a:t>augury.elrayeb@upj.ac.id</a:t>
            </a:r>
            <a:endParaRPr lang="en-US" smtClean="0"/>
          </a:p>
          <a:p>
            <a:pPr lvl="1"/>
            <a:r>
              <a:rPr lang="en-US" smtClean="0"/>
              <a:t>Subject: tugas </a:t>
            </a:r>
            <a:r>
              <a:rPr lang="en-US" smtClean="0"/>
              <a:t>bhsprog </a:t>
            </a:r>
            <a:r>
              <a:rPr lang="en-US" smtClean="0"/>
              <a:t>01</a:t>
            </a:r>
          </a:p>
          <a:p>
            <a:pPr lvl="1"/>
            <a:r>
              <a:rPr lang="en-US" smtClean="0"/>
              <a:t>Kasih keterangan nim dan nama pada email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1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 calculatorApp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24</a:t>
            </a:fld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0" y="2016457"/>
            <a:ext cx="7467600" cy="331754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class calculatorApp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public static void main(String[] args) {</a:t>
            </a:r>
          </a:p>
          <a:p>
            <a:pPr marL="1603375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double x = 7.5;</a:t>
            </a:r>
          </a:p>
          <a:p>
            <a:pPr marL="1603375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double y = 3.3;</a:t>
            </a:r>
          </a:p>
          <a:p>
            <a:pPr marL="1603375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System.out.println("x = " + x);</a:t>
            </a:r>
          </a:p>
          <a:p>
            <a:pPr marL="1603375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System.out.println("y = " + y);</a:t>
            </a:r>
          </a:p>
          <a:p>
            <a:pPr marL="1603375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System.out.println("x + y = " + (x+y));</a:t>
            </a:r>
          </a:p>
          <a:p>
            <a:pPr marL="1603375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System.out.println("x - y = " + (x-y));</a:t>
            </a:r>
          </a:p>
          <a:p>
            <a:pPr marL="1603375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System.out.println("x * y = " + (x*y));</a:t>
            </a:r>
          </a:p>
          <a:p>
            <a:pPr marL="1603375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System.out.println("x / y = " + (x/y));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1362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Iteration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- loops</a:t>
            </a:r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257800" y="4555318"/>
            <a:ext cx="3209533" cy="2031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solidFill>
                  <a:prstClr val="white"/>
                </a:solidFill>
                <a:latin typeface="Arial Narrow" panose="020B0606020202030204" pitchFamily="34" charset="0"/>
              </a:rPr>
              <a:t>		for (int i = 0; i &lt; kalimat.length(); i++)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solidFill>
                  <a:prstClr val="white"/>
                </a:solidFill>
                <a:latin typeface="Arial Narrow" panose="020B0606020202030204" pitchFamily="34" charset="0"/>
              </a:rPr>
              <a:t>		{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solidFill>
                  <a:prstClr val="white"/>
                </a:solidFill>
                <a:latin typeface="Arial Narrow" panose="020B0606020202030204" pitchFamily="34" charset="0"/>
              </a:rPr>
              <a:t>			if (cari == kalimat.charAt(i)) {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solidFill>
                  <a:prstClr val="white"/>
                </a:solidFill>
                <a:latin typeface="Arial Narrow" panose="020B0606020202030204" pitchFamily="34" charset="0"/>
              </a:rPr>
              <a:t>				jumlah++;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solidFill>
                  <a:prstClr val="white"/>
                </a:solidFill>
                <a:latin typeface="Arial Narrow" panose="020B0606020202030204" pitchFamily="34" charset="0"/>
              </a:rPr>
              <a:t>			}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solidFill>
                  <a:prstClr val="white"/>
                </a:solidFill>
                <a:latin typeface="Arial Narrow" panose="020B0606020202030204" pitchFamily="34" charset="0"/>
              </a:rPr>
              <a:t>		}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solidFill>
                  <a:prstClr val="white"/>
                </a:solidFill>
                <a:latin typeface="Arial Narrow" panose="020B0606020202030204" pitchFamily="34" charset="0"/>
              </a:rPr>
              <a:t>		System.out.println(jumlah);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>
                <a:solidFill>
                  <a:prstClr val="white"/>
                </a:solidFill>
                <a:latin typeface="Arial Narrow" panose="020B0606020202030204" pitchFamily="34" charset="0"/>
              </a:rPr>
              <a:t>	}</a:t>
            </a:r>
          </a:p>
          <a:p>
            <a:pPr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solidFill>
                  <a:prstClr val="white"/>
                </a:solidFill>
                <a:latin typeface="Arial Narrow" panose="020B0606020202030204" pitchFamily="34" charset="0"/>
              </a:rPr>
              <a:t>}</a:t>
            </a:r>
            <a:endParaRPr lang="en-US" sz="1400" b="1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326504" y="1888318"/>
            <a:ext cx="5181600" cy="4114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import java.util.Scanner;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endParaRPr lang="en-US" sz="1400" b="1" smtClean="0">
              <a:latin typeface="Arial Narrow" panose="020B0606020202030204" pitchFamily="34" charset="0"/>
            </a:endParaRP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public class string_charCheck {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public static void main(String[] args) {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String kalimat;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char cari;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int jumlah=0;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System.out.println("Masukkan kalimat anda! ");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Scanner input1 = new Scanner(System.in);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kalimat = input1.nextLine();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System.out.println("Masukkan karakter yg ingin dihitung! ");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Scanner input2 = new Scanner(System.in);</a:t>
            </a:r>
          </a:p>
          <a:p>
            <a:pPr marL="0" indent="0">
              <a:buNone/>
              <a:tabLst>
                <a:tab pos="225425" algn="l"/>
                <a:tab pos="463550" algn="l"/>
                <a:tab pos="688975" algn="l"/>
                <a:tab pos="914400" algn="l"/>
                <a:tab pos="1139825" algn="l"/>
              </a:tabLst>
            </a:pPr>
            <a:r>
              <a:rPr lang="en-US" sz="1400" b="1" smtClean="0">
                <a:latin typeface="Arial Narrow" panose="020B0606020202030204" pitchFamily="34" charset="0"/>
              </a:rPr>
              <a:t>		cari = input2.nextLine().charAt(0);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32814" y="1930764"/>
            <a:ext cx="2734520" cy="1015663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000" b="1" smtClean="0">
                <a:solidFill>
                  <a:prstClr val="black"/>
                </a:solidFill>
                <a:latin typeface="Arial Narrow" panose="020B0606020202030204" pitchFamily="34" charset="0"/>
              </a:rPr>
              <a:t>Example </a:t>
            </a:r>
            <a:r>
              <a:rPr lang="en-US" sz="2000" b="1">
                <a:solidFill>
                  <a:prstClr val="black"/>
                </a:solidFill>
                <a:latin typeface="Arial Narrow" panose="020B0606020202030204" pitchFamily="34" charset="0"/>
              </a:rPr>
              <a:t>for </a:t>
            </a:r>
            <a:r>
              <a:rPr lang="en-US" sz="2000" b="1" smtClean="0">
                <a:solidFill>
                  <a:prstClr val="black"/>
                </a:solidFill>
                <a:latin typeface="Arial Narrow" panose="020B0606020202030204" pitchFamily="34" charset="0"/>
              </a:rPr>
              <a:t>– searching number of character in a sentence</a:t>
            </a:r>
            <a:endParaRPr lang="en-US" sz="2000" b="1" u="sng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Bent Arrow 25"/>
          <p:cNvSpPr/>
          <p:nvPr/>
        </p:nvSpPr>
        <p:spPr>
          <a:xfrm rot="10800000" flipH="1">
            <a:off x="3886201" y="6105392"/>
            <a:ext cx="1295400" cy="354926"/>
          </a:xfrm>
          <a:prstGeom prst="bentArrow">
            <a:avLst>
              <a:gd name="adj1" fmla="val 25000"/>
              <a:gd name="adj2" fmla="val 21654"/>
              <a:gd name="adj3" fmla="val 25000"/>
              <a:gd name="adj4" fmla="val 4375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68818" y="6372036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prstClr val="black"/>
                </a:solidFill>
                <a:latin typeface="Arial Narrow" panose="020B0606020202030204" pitchFamily="34" charset="0"/>
              </a:rPr>
              <a:t>Continued</a:t>
            </a:r>
            <a:endParaRPr lang="en-US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5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Terima Kasih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smtClean="0"/>
          </a:p>
          <a:p>
            <a:pPr marL="109728" indent="0" algn="ctr">
              <a:buNone/>
            </a:pPr>
            <a:r>
              <a:rPr lang="en-US" smtClean="0">
                <a:solidFill>
                  <a:schemeClr val="accent1"/>
                </a:solidFill>
              </a:rPr>
              <a:t>“</a:t>
            </a:r>
            <a:r>
              <a:rPr lang="en-US" i="1" smtClean="0">
                <a:solidFill>
                  <a:schemeClr val="accent1"/>
                </a:solidFill>
              </a:rPr>
              <a:t>The More You Share, </a:t>
            </a:r>
          </a:p>
          <a:p>
            <a:pPr marL="109728" indent="0" algn="ctr">
              <a:buNone/>
            </a:pPr>
            <a:r>
              <a:rPr lang="en-US" i="1">
                <a:solidFill>
                  <a:schemeClr val="accent1"/>
                </a:solidFill>
              </a:rPr>
              <a:t>	</a:t>
            </a:r>
            <a:r>
              <a:rPr lang="en-US" i="1" smtClean="0">
                <a:solidFill>
                  <a:schemeClr val="accent1"/>
                </a:solidFill>
              </a:rPr>
              <a:t>	The More You Get</a:t>
            </a:r>
            <a:r>
              <a:rPr lang="en-US" smtClean="0">
                <a:solidFill>
                  <a:schemeClr val="accent1"/>
                </a:solidFill>
              </a:rPr>
              <a:t>”</a:t>
            </a:r>
            <a:endParaRPr 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265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Conditional Statements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Conditional statements biasa digunakan untuk menguji suatu kondisi, kondisi dari statement tersebut biasanya untuk menentukan arah dari flow suatu algoritma</a:t>
            </a:r>
            <a:r>
              <a:rPr lang="en-US" smtClean="0"/>
              <a:t>.</a:t>
            </a:r>
          </a:p>
          <a:p>
            <a:endParaRPr lang="en-US"/>
          </a:p>
          <a:p>
            <a:r>
              <a:rPr lang="en-US"/>
              <a:t>Conditional statement sering digunakan pada suatu pemilihan percabangan (Decision / selection) dan perulangan (looping), untuk menentukan alur selanjutnya.</a:t>
            </a:r>
          </a:p>
        </p:txBody>
      </p:sp>
    </p:spTree>
    <p:extLst>
      <p:ext uri="{BB962C8B-B14F-4D97-AF65-F5344CB8AC3E}">
        <p14:creationId xmlns:p14="http://schemas.microsoft.com/office/powerpoint/2010/main" val="196155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Conditional Statements</a:t>
            </a:r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728937"/>
            <a:ext cx="8229600" cy="609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smtClean="0"/>
              <a:t>Relational Operators</a:t>
            </a:r>
            <a:endParaRPr lang="en-US" i="1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385879"/>
              </p:ext>
            </p:extLst>
          </p:nvPr>
        </p:nvGraphicFramePr>
        <p:xfrm>
          <a:off x="761999" y="2393251"/>
          <a:ext cx="7848601" cy="2764685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108090"/>
                <a:gridCol w="2625711"/>
                <a:gridCol w="4114800"/>
              </a:tblGrid>
              <a:tr h="3649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Nama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Operator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Operasi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Keterangan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649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==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Equality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 == 4 hasilnya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 true atau false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49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!=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Inequality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 != 4  hasilnya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 true atau false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49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&lt;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Less than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 &lt; 4   hasilnya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 true atau false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644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&gt;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Greater than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 &gt; 4   hasilnya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 true atau false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49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&lt;=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Less than or equal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 &lt;= 4 hasilnya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 true atau false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9701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&gt;=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Greater than or equal</a:t>
                      </a: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 &gt;= 4 hasilnya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 true atau false</a:t>
                      </a:r>
                      <a:endParaRPr kumimoji="0" lang="en-US" sz="1800" b="0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L="84092" marR="84092" marT="42046" marB="420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531033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smtClean="0"/>
              <a:t>Relational Operators</a:t>
            </a:r>
            <a:r>
              <a:rPr lang="en-US" smtClean="0"/>
              <a:t>, digunakan pada </a:t>
            </a:r>
            <a:r>
              <a:rPr lang="en-US" i="1" smtClean="0"/>
              <a:t>conditional statements</a:t>
            </a:r>
            <a:r>
              <a:rPr lang="en-US" smtClean="0"/>
              <a:t> untuk menentukan suatu kondisi apakah bernilai </a:t>
            </a:r>
            <a:r>
              <a:rPr lang="en-US" i="1" smtClean="0"/>
              <a:t>true </a:t>
            </a:r>
            <a:r>
              <a:rPr lang="en-US" smtClean="0"/>
              <a:t>(benar) atau </a:t>
            </a:r>
            <a:r>
              <a:rPr lang="en-US" i="1" smtClean="0"/>
              <a:t>false </a:t>
            </a:r>
            <a:r>
              <a:rPr lang="en-US" smtClean="0"/>
              <a:t>(salah).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4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Conditional Statements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772537"/>
            <a:ext cx="8229600" cy="609600"/>
          </a:xfrm>
        </p:spPr>
        <p:txBody>
          <a:bodyPr/>
          <a:lstStyle/>
          <a:p>
            <a:r>
              <a:rPr lang="en-US" i="1" smtClean="0"/>
              <a:t>Logical Operators</a:t>
            </a:r>
            <a:endParaRPr lang="en-US" i="1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192212"/>
              </p:ext>
            </p:extLst>
          </p:nvPr>
        </p:nvGraphicFramePr>
        <p:xfrm>
          <a:off x="1333500" y="2610736"/>
          <a:ext cx="6476999" cy="182637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137852"/>
                <a:gridCol w="1300549"/>
                <a:gridCol w="1371600"/>
                <a:gridCol w="1447800"/>
                <a:gridCol w="1219198"/>
              </a:tblGrid>
              <a:tr h="3649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y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 &amp;&amp; y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 || y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!x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649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false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false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false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false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true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49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false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true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false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true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true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49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True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false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false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true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false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644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true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True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true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true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false</a:t>
                      </a:r>
                    </a:p>
                  </a:txBody>
                  <a:tcPr marL="84092" marR="84092" marT="42046" marB="4204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4876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smtClean="0"/>
              <a:t>Logical Operators</a:t>
            </a:r>
            <a:r>
              <a:rPr lang="en-US" smtClean="0"/>
              <a:t>, sering digunakan pada </a:t>
            </a:r>
            <a:r>
              <a:rPr lang="en-US" i="1" smtClean="0"/>
              <a:t>conditional statements</a:t>
            </a:r>
            <a:r>
              <a:rPr lang="en-US" smtClean="0"/>
              <a:t> untuk membentuk suatu kombinasi kondisi pada </a:t>
            </a:r>
            <a:r>
              <a:rPr lang="en-US" i="1" smtClean="0"/>
              <a:t>conditional statements</a:t>
            </a:r>
            <a:r>
              <a:rPr lang="en-US" smtClean="0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30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Decisions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Conditional Operator</a:t>
            </a:r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55365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mtClean="0"/>
          </a:p>
          <a:p>
            <a:r>
              <a:rPr lang="en-US" smtClean="0"/>
              <a:t>Syntax: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Example: 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58009" y="2941514"/>
            <a:ext cx="5354351" cy="4616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>
                <a:latin typeface="Courier New" pitchFamily="49" charset="0"/>
                <a:cs typeface="Courier New" pitchFamily="49" charset="0"/>
              </a:rPr>
              <a:t>testExpr ? yesExpr : noExpr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4600" y="4767535"/>
            <a:ext cx="3929608" cy="4616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2400" b="1"/>
              <a:t>minVal = x &lt;= y ? x : y;</a:t>
            </a:r>
            <a:endParaRPr lang="en-US" sz="2400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17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Decisions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Statement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Fungsi dari suatu if statement adalah untuk mengatur arah dari alur program sesuai dengan kondisi yang ditetapkan. </a:t>
            </a:r>
          </a:p>
          <a:p>
            <a:pPr marL="0" indent="0">
              <a:buNone/>
              <a:tabLst>
                <a:tab pos="341313" algn="l"/>
              </a:tabLst>
            </a:pPr>
            <a:r>
              <a:rPr lang="en-US"/>
              <a:t>	Contoh:</a:t>
            </a:r>
          </a:p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971800" y="3597870"/>
            <a:ext cx="3581400" cy="2711450"/>
            <a:chOff x="2590800" y="3613150"/>
            <a:chExt cx="3581400" cy="27114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Rectangle 5"/>
            <p:cNvSpPr/>
            <p:nvPr/>
          </p:nvSpPr>
          <p:spPr>
            <a:xfrm>
              <a:off x="2590800" y="3613150"/>
              <a:ext cx="3581400" cy="27114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976563" y="3689350"/>
              <a:ext cx="2701925" cy="2559050"/>
              <a:chOff x="1875" y="2132"/>
              <a:chExt cx="1702" cy="1612"/>
            </a:xfrm>
          </p:grpSpPr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1875" y="2927"/>
                <a:ext cx="569" cy="339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2125" y="3035"/>
                <a:ext cx="6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1">
                    <a:solidFill>
                      <a:srgbClr val="000000"/>
                    </a:solidFill>
                  </a:rPr>
                  <a:t>B</a:t>
                </a:r>
                <a:endParaRPr lang="en-US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auto">
              <a:xfrm>
                <a:off x="2444" y="2352"/>
                <a:ext cx="566" cy="341"/>
              </a:xfrm>
              <a:custGeom>
                <a:avLst/>
                <a:gdLst>
                  <a:gd name="T0" fmla="*/ 0 w 566"/>
                  <a:gd name="T1" fmla="*/ 171 h 341"/>
                  <a:gd name="T2" fmla="*/ 283 w 566"/>
                  <a:gd name="T3" fmla="*/ 0 h 341"/>
                  <a:gd name="T4" fmla="*/ 566 w 566"/>
                  <a:gd name="T5" fmla="*/ 171 h 341"/>
                  <a:gd name="T6" fmla="*/ 283 w 566"/>
                  <a:gd name="T7" fmla="*/ 341 h 341"/>
                  <a:gd name="T8" fmla="*/ 0 w 566"/>
                  <a:gd name="T9" fmla="*/ 171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6" h="341">
                    <a:moveTo>
                      <a:pt x="0" y="171"/>
                    </a:moveTo>
                    <a:lnTo>
                      <a:pt x="283" y="0"/>
                    </a:lnTo>
                    <a:lnTo>
                      <a:pt x="566" y="171"/>
                    </a:lnTo>
                    <a:lnTo>
                      <a:pt x="283" y="341"/>
                    </a:lnTo>
                    <a:lnTo>
                      <a:pt x="0" y="171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>
                  <a:latin typeface="Arial Narrow" panose="020B0606020202030204" pitchFamily="34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2688" y="2532"/>
                <a:ext cx="48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?</a:t>
                </a:r>
                <a:endParaRPr lang="en-US">
                  <a:latin typeface="Arial Narrow" panose="020B0606020202030204" pitchFamily="34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2640" y="2436"/>
                <a:ext cx="148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A=5</a:t>
                </a:r>
                <a:endParaRPr lang="en-US">
                  <a:latin typeface="Arial Narrow" panose="020B0606020202030204" pitchFamily="34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3010" y="2927"/>
                <a:ext cx="567" cy="339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3260" y="3035"/>
                <a:ext cx="6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1">
                    <a:solidFill>
                      <a:srgbClr val="000000"/>
                    </a:solidFill>
                  </a:rPr>
                  <a:t>C</a:t>
                </a:r>
                <a:endParaRPr lang="en-US"/>
              </a:p>
            </p:txBody>
          </p:sp>
          <p:sp>
            <p:nvSpPr>
              <p:cNvPr id="15" name="Freeform 13"/>
              <p:cNvSpPr>
                <a:spLocks/>
              </p:cNvSpPr>
              <p:nvPr/>
            </p:nvSpPr>
            <p:spPr bwMode="auto">
              <a:xfrm>
                <a:off x="3010" y="2529"/>
                <a:ext cx="284" cy="358"/>
              </a:xfrm>
              <a:custGeom>
                <a:avLst/>
                <a:gdLst>
                  <a:gd name="T0" fmla="*/ 0 w 284"/>
                  <a:gd name="T1" fmla="*/ 0 h 358"/>
                  <a:gd name="T2" fmla="*/ 284 w 284"/>
                  <a:gd name="T3" fmla="*/ 0 h 358"/>
                  <a:gd name="T4" fmla="*/ 284 w 284"/>
                  <a:gd name="T5" fmla="*/ 358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4" h="358">
                    <a:moveTo>
                      <a:pt x="0" y="0"/>
                    </a:moveTo>
                    <a:lnTo>
                      <a:pt x="284" y="0"/>
                    </a:lnTo>
                    <a:lnTo>
                      <a:pt x="284" y="358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4"/>
              <p:cNvSpPr>
                <a:spLocks/>
              </p:cNvSpPr>
              <p:nvPr/>
            </p:nvSpPr>
            <p:spPr bwMode="auto">
              <a:xfrm>
                <a:off x="3271" y="2882"/>
                <a:ext cx="45" cy="45"/>
              </a:xfrm>
              <a:custGeom>
                <a:avLst/>
                <a:gdLst>
                  <a:gd name="T0" fmla="*/ 45 w 45"/>
                  <a:gd name="T1" fmla="*/ 0 h 45"/>
                  <a:gd name="T2" fmla="*/ 23 w 45"/>
                  <a:gd name="T3" fmla="*/ 45 h 45"/>
                  <a:gd name="T4" fmla="*/ 0 w 45"/>
                  <a:gd name="T5" fmla="*/ 0 h 45"/>
                  <a:gd name="T6" fmla="*/ 45 w 45"/>
                  <a:gd name="T7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5" h="45">
                    <a:moveTo>
                      <a:pt x="45" y="0"/>
                    </a:moveTo>
                    <a:lnTo>
                      <a:pt x="23" y="45"/>
                    </a:lnTo>
                    <a:lnTo>
                      <a:pt x="0" y="0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000000"/>
              </a:soli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auto">
              <a:xfrm>
                <a:off x="2160" y="2529"/>
                <a:ext cx="284" cy="358"/>
              </a:xfrm>
              <a:custGeom>
                <a:avLst/>
                <a:gdLst>
                  <a:gd name="T0" fmla="*/ 284 w 284"/>
                  <a:gd name="T1" fmla="*/ 0 h 358"/>
                  <a:gd name="T2" fmla="*/ 0 w 284"/>
                  <a:gd name="T3" fmla="*/ 0 h 358"/>
                  <a:gd name="T4" fmla="*/ 0 w 284"/>
                  <a:gd name="T5" fmla="*/ 358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4" h="358">
                    <a:moveTo>
                      <a:pt x="284" y="0"/>
                    </a:moveTo>
                    <a:lnTo>
                      <a:pt x="0" y="0"/>
                    </a:lnTo>
                    <a:lnTo>
                      <a:pt x="0" y="358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138" y="2882"/>
                <a:ext cx="43" cy="45"/>
              </a:xfrm>
              <a:custGeom>
                <a:avLst/>
                <a:gdLst>
                  <a:gd name="T0" fmla="*/ 43 w 43"/>
                  <a:gd name="T1" fmla="*/ 0 h 45"/>
                  <a:gd name="T2" fmla="*/ 22 w 43"/>
                  <a:gd name="T3" fmla="*/ 45 h 45"/>
                  <a:gd name="T4" fmla="*/ 0 w 43"/>
                  <a:gd name="T5" fmla="*/ 0 h 45"/>
                  <a:gd name="T6" fmla="*/ 43 w 43"/>
                  <a:gd name="T7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" h="45">
                    <a:moveTo>
                      <a:pt x="43" y="0"/>
                    </a:moveTo>
                    <a:lnTo>
                      <a:pt x="22" y="45"/>
                    </a:lnTo>
                    <a:lnTo>
                      <a:pt x="0" y="0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000000"/>
              </a:soli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/>
            </p:nvSpPr>
            <p:spPr bwMode="auto">
              <a:xfrm>
                <a:off x="2727" y="3494"/>
                <a:ext cx="1" cy="21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auto">
              <a:xfrm>
                <a:off x="2705" y="3699"/>
                <a:ext cx="44" cy="45"/>
              </a:xfrm>
              <a:custGeom>
                <a:avLst/>
                <a:gdLst>
                  <a:gd name="T0" fmla="*/ 44 w 44"/>
                  <a:gd name="T1" fmla="*/ 0 h 45"/>
                  <a:gd name="T2" fmla="*/ 22 w 44"/>
                  <a:gd name="T3" fmla="*/ 45 h 45"/>
                  <a:gd name="T4" fmla="*/ 0 w 44"/>
                  <a:gd name="T5" fmla="*/ 0 h 45"/>
                  <a:gd name="T6" fmla="*/ 44 w 44"/>
                  <a:gd name="T7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4" h="45">
                    <a:moveTo>
                      <a:pt x="44" y="0"/>
                    </a:moveTo>
                    <a:lnTo>
                      <a:pt x="22" y="45"/>
                    </a:lnTo>
                    <a:lnTo>
                      <a:pt x="0" y="0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0000"/>
              </a:soli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>
                <a:off x="2727" y="2132"/>
                <a:ext cx="1" cy="18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2705" y="2315"/>
                <a:ext cx="44" cy="43"/>
              </a:xfrm>
              <a:custGeom>
                <a:avLst/>
                <a:gdLst>
                  <a:gd name="T0" fmla="*/ 44 w 44"/>
                  <a:gd name="T1" fmla="*/ 0 h 43"/>
                  <a:gd name="T2" fmla="*/ 22 w 44"/>
                  <a:gd name="T3" fmla="*/ 43 h 43"/>
                  <a:gd name="T4" fmla="*/ 0 w 44"/>
                  <a:gd name="T5" fmla="*/ 0 h 43"/>
                  <a:gd name="T6" fmla="*/ 44 w 44"/>
                  <a:gd name="T7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4" h="43">
                    <a:moveTo>
                      <a:pt x="44" y="0"/>
                    </a:moveTo>
                    <a:lnTo>
                      <a:pt x="22" y="43"/>
                    </a:lnTo>
                    <a:lnTo>
                      <a:pt x="0" y="0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0000"/>
              </a:solidFill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auto">
              <a:xfrm>
                <a:off x="2160" y="3266"/>
                <a:ext cx="576" cy="236"/>
              </a:xfrm>
              <a:custGeom>
                <a:avLst/>
                <a:gdLst>
                  <a:gd name="T0" fmla="*/ 0 w 535"/>
                  <a:gd name="T1" fmla="*/ 0 h 236"/>
                  <a:gd name="T2" fmla="*/ 0 w 535"/>
                  <a:gd name="T3" fmla="*/ 236 h 236"/>
                  <a:gd name="T4" fmla="*/ 535 w 535"/>
                  <a:gd name="T5" fmla="*/ 236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35" h="236">
                    <a:moveTo>
                      <a:pt x="0" y="0"/>
                    </a:moveTo>
                    <a:lnTo>
                      <a:pt x="0" y="236"/>
                    </a:lnTo>
                    <a:lnTo>
                      <a:pt x="535" y="236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auto">
              <a:xfrm>
                <a:off x="2736" y="3266"/>
                <a:ext cx="558" cy="236"/>
              </a:xfrm>
              <a:custGeom>
                <a:avLst/>
                <a:gdLst>
                  <a:gd name="T0" fmla="*/ 521 w 521"/>
                  <a:gd name="T1" fmla="*/ 0 h 236"/>
                  <a:gd name="T2" fmla="*/ 521 w 521"/>
                  <a:gd name="T3" fmla="*/ 236 h 236"/>
                  <a:gd name="T4" fmla="*/ 0 w 521"/>
                  <a:gd name="T5" fmla="*/ 236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21" h="236">
                    <a:moveTo>
                      <a:pt x="521" y="0"/>
                    </a:moveTo>
                    <a:lnTo>
                      <a:pt x="521" y="236"/>
                    </a:lnTo>
                    <a:lnTo>
                      <a:pt x="0" y="236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3098" y="2403"/>
                <a:ext cx="91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1">
                    <a:solidFill>
                      <a:schemeClr val="bg1"/>
                    </a:solidFill>
                  </a:rPr>
                  <a:t>Ya</a:t>
                </a:r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2176" y="2403"/>
                <a:ext cx="219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1">
                    <a:solidFill>
                      <a:schemeClr val="bg1"/>
                    </a:solidFill>
                  </a:rPr>
                  <a:t>Tidak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91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Decisions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Statement</a:t>
            </a:r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457200" y="2618060"/>
            <a:ext cx="4267200" cy="2611884"/>
            <a:chOff x="457200" y="2264916"/>
            <a:chExt cx="4267200" cy="26118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5" name="Rectangle 44"/>
            <p:cNvSpPr/>
            <p:nvPr/>
          </p:nvSpPr>
          <p:spPr>
            <a:xfrm>
              <a:off x="457200" y="2264916"/>
              <a:ext cx="4267200" cy="261188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6" name="Group 45"/>
            <p:cNvGrpSpPr/>
            <p:nvPr/>
          </p:nvGrpSpPr>
          <p:grpSpPr>
            <a:xfrm>
              <a:off x="838200" y="2504149"/>
              <a:ext cx="3429000" cy="2094382"/>
              <a:chOff x="609600" y="1600200"/>
              <a:chExt cx="3429000" cy="2094382"/>
            </a:xfrm>
          </p:grpSpPr>
          <p:sp>
            <p:nvSpPr>
              <p:cNvPr id="47" name="Flowchart: Decision 46"/>
              <p:cNvSpPr/>
              <p:nvPr/>
            </p:nvSpPr>
            <p:spPr>
              <a:xfrm>
                <a:off x="1905000" y="1911927"/>
                <a:ext cx="990600" cy="450273"/>
              </a:xfrm>
              <a:prstGeom prst="flowChartDecision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smtClean="0">
                    <a:latin typeface="Arial Narrow" panose="020B0606020202030204" pitchFamily="34" charset="0"/>
                  </a:rPr>
                  <a:t>Bobot</a:t>
                </a:r>
              </a:p>
              <a:p>
                <a:pPr algn="ctr"/>
                <a:r>
                  <a:rPr lang="en-US" sz="1000" b="1" smtClean="0">
                    <a:latin typeface="Arial Narrow" panose="020B0606020202030204" pitchFamily="34" charset="0"/>
                  </a:rPr>
                  <a:t>&gt;=2</a:t>
                </a:r>
                <a:endParaRPr lang="en-US" sz="1000" b="1">
                  <a:latin typeface="Arial Narrow" panose="020B0606020202030204" pitchFamily="34" charset="0"/>
                </a:endParaRPr>
              </a:p>
            </p:txBody>
          </p:sp>
          <p:sp>
            <p:nvSpPr>
              <p:cNvPr id="48" name="Flowchart: Process 47"/>
              <p:cNvSpPr/>
              <p:nvPr/>
            </p:nvSpPr>
            <p:spPr>
              <a:xfrm>
                <a:off x="2819400" y="2514600"/>
                <a:ext cx="1219200" cy="304800"/>
              </a:xfrm>
              <a:prstGeom prst="flowChartProcess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>
                    <a:latin typeface="Arial Narrow" panose="020B0606020202030204" pitchFamily="34" charset="0"/>
                  </a:rPr>
                  <a:t>s</a:t>
                </a:r>
                <a:r>
                  <a:rPr lang="en-US" sz="1200" b="1" smtClean="0">
                    <a:latin typeface="Arial Narrow" panose="020B0606020202030204" pitchFamily="34" charset="0"/>
                  </a:rPr>
                  <a:t>tatus = “Lulus”</a:t>
                </a:r>
                <a:endParaRPr lang="en-US" sz="1200" b="1">
                  <a:latin typeface="Arial Narrow" panose="020B0606020202030204" pitchFamily="34" charset="0"/>
                </a:endParaRPr>
              </a:p>
            </p:txBody>
          </p:sp>
          <p:sp>
            <p:nvSpPr>
              <p:cNvPr id="49" name="Flowchart: Process 48"/>
              <p:cNvSpPr/>
              <p:nvPr/>
            </p:nvSpPr>
            <p:spPr>
              <a:xfrm>
                <a:off x="609600" y="2514600"/>
                <a:ext cx="1371600" cy="304800"/>
              </a:xfrm>
              <a:prstGeom prst="flowChartProcess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smtClean="0">
                    <a:latin typeface="Arial Narrow" panose="020B0606020202030204" pitchFamily="34" charset="0"/>
                  </a:rPr>
                  <a:t>status = “Tidak lulus”</a:t>
                </a:r>
                <a:endParaRPr lang="en-US" sz="1100" b="1">
                  <a:latin typeface="Arial Narrow" panose="020B0606020202030204" pitchFamily="34" charset="0"/>
                </a:endParaRPr>
              </a:p>
            </p:txBody>
          </p:sp>
          <p:cxnSp>
            <p:nvCxnSpPr>
              <p:cNvPr id="50" name="Elbow Connector 49"/>
              <p:cNvCxnSpPr>
                <a:stCxn id="47" idx="3"/>
                <a:endCxn id="48" idx="0"/>
              </p:cNvCxnSpPr>
              <p:nvPr/>
            </p:nvCxnSpPr>
            <p:spPr>
              <a:xfrm>
                <a:off x="2895600" y="2137064"/>
                <a:ext cx="533400" cy="377536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Elbow Connector 50"/>
              <p:cNvCxnSpPr>
                <a:stCxn id="47" idx="1"/>
                <a:endCxn id="49" idx="0"/>
              </p:cNvCxnSpPr>
              <p:nvPr/>
            </p:nvCxnSpPr>
            <p:spPr>
              <a:xfrm rot="10800000" flipV="1">
                <a:off x="1295400" y="2137064"/>
                <a:ext cx="609600" cy="377536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>
                <a:endCxn id="47" idx="0"/>
              </p:cNvCxnSpPr>
              <p:nvPr/>
            </p:nvCxnSpPr>
            <p:spPr>
              <a:xfrm>
                <a:off x="2400300" y="1600200"/>
                <a:ext cx="0" cy="31172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>
                <a:off x="2400300" y="3048000"/>
                <a:ext cx="0" cy="31172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Elbow Connector 53"/>
              <p:cNvCxnSpPr>
                <a:stCxn id="49" idx="2"/>
                <a:endCxn id="48" idx="2"/>
              </p:cNvCxnSpPr>
              <p:nvPr/>
            </p:nvCxnSpPr>
            <p:spPr>
              <a:xfrm rot="16200000" flipH="1">
                <a:off x="2362200" y="1752600"/>
                <a:ext cx="12700" cy="2133600"/>
              </a:xfrm>
              <a:prstGeom prst="bentConnector3">
                <a:avLst>
                  <a:gd name="adj1" fmla="val 1800000"/>
                </a:avLst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5" name="TextBox 54"/>
              <p:cNvSpPr txBox="1"/>
              <p:nvPr/>
            </p:nvSpPr>
            <p:spPr>
              <a:xfrm>
                <a:off x="2946566" y="1911927"/>
                <a:ext cx="31451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smtClean="0">
                    <a:solidFill>
                      <a:schemeClr val="bg1"/>
                    </a:solidFill>
                  </a:rPr>
                  <a:t>Ya</a:t>
                </a:r>
                <a:endParaRPr lang="en-US" sz="1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1442944" y="1890843"/>
                <a:ext cx="47320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smtClean="0">
                    <a:solidFill>
                      <a:schemeClr val="bg1"/>
                    </a:solidFill>
                  </a:rPr>
                  <a:t>Tidak</a:t>
                </a:r>
                <a:endParaRPr lang="en-US" sz="1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57" name="Flowchart: Process 56"/>
              <p:cNvSpPr/>
              <p:nvPr/>
            </p:nvSpPr>
            <p:spPr>
              <a:xfrm>
                <a:off x="1790700" y="3389782"/>
                <a:ext cx="1219200" cy="304800"/>
              </a:xfrm>
              <a:prstGeom prst="flowChartProcess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smtClean="0">
                    <a:latin typeface="Arial Narrow" panose="020B0606020202030204" pitchFamily="34" charset="0"/>
                  </a:rPr>
                  <a:t>Cetak status</a:t>
                </a:r>
                <a:endParaRPr lang="en-US" sz="1200" b="1">
                  <a:latin typeface="Arial Narrow" panose="020B0606020202030204" pitchFamily="34" charset="0"/>
                </a:endParaRPr>
              </a:p>
            </p:txBody>
          </p:sp>
        </p:grpSp>
      </p:grpSp>
      <p:sp>
        <p:nvSpPr>
          <p:cNvPr id="58" name="Content Placeholder 2"/>
          <p:cNvSpPr>
            <a:spLocks noGrp="1"/>
          </p:cNvSpPr>
          <p:nvPr>
            <p:ph idx="1"/>
          </p:nvPr>
        </p:nvSpPr>
        <p:spPr>
          <a:xfrm>
            <a:off x="457200" y="1953344"/>
            <a:ext cx="8229600" cy="4525963"/>
          </a:xfrm>
        </p:spPr>
        <p:txBody>
          <a:bodyPr/>
          <a:lstStyle/>
          <a:p>
            <a:r>
              <a:rPr lang="en-US" sz="2800" smtClean="0"/>
              <a:t>Simple if statement</a:t>
            </a:r>
            <a:endParaRPr lang="en-US" sz="2800"/>
          </a:p>
          <a:p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4305300" y="4709462"/>
            <a:ext cx="4305300" cy="181588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>
              <a:tabLst>
                <a:tab pos="914400" algn="l"/>
              </a:tabLst>
            </a:pPr>
            <a:r>
              <a:rPr lang="en-US" sz="1600" b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f (bobot &gt;=2) {</a:t>
            </a:r>
          </a:p>
          <a:p>
            <a:pPr marL="457200">
              <a:tabLst>
                <a:tab pos="914400" algn="l"/>
              </a:tabLst>
            </a:pPr>
            <a:r>
              <a:rPr lang="en-US" sz="16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status=“Lulus”;</a:t>
            </a:r>
          </a:p>
          <a:p>
            <a:pPr marL="457200">
              <a:tabLst>
                <a:tab pos="914400" algn="l"/>
              </a:tabLst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200">
              <a:tabLst>
                <a:tab pos="914400" algn="l"/>
              </a:tabLst>
            </a:pPr>
            <a:r>
              <a:rPr lang="en-US" sz="1600" b="1"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lse {</a:t>
            </a:r>
          </a:p>
          <a:p>
            <a:pPr marL="457200">
              <a:tabLst>
                <a:tab pos="914400" algn="l"/>
              </a:tabLst>
            </a:pPr>
            <a:r>
              <a:rPr lang="en-US" sz="16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status=“Tidak Lulus”;</a:t>
            </a:r>
            <a:endParaRPr lang="en-US" sz="1600" b="1">
              <a:latin typeface="Courier New" pitchFamily="49" charset="0"/>
              <a:cs typeface="Courier New" pitchFamily="49" charset="0"/>
            </a:endParaRPr>
          </a:p>
          <a:p>
            <a:pPr marL="457200">
              <a:tabLst>
                <a:tab pos="914400" algn="l"/>
              </a:tabLst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200">
              <a:tabLst>
                <a:tab pos="914400" algn="l"/>
              </a:tabLst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System.out.println(status);</a:t>
            </a:r>
            <a:endParaRPr lang="en-US" sz="16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652121" y="4327212"/>
            <a:ext cx="2958480" cy="369332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mtClean="0">
                <a:solidFill>
                  <a:schemeClr val="tx1"/>
                </a:solidFill>
              </a:rPr>
              <a:t>Contoh dalam Syntax </a:t>
            </a:r>
            <a:r>
              <a:rPr lang="en-US" b="1" u="sng" smtClean="0">
                <a:solidFill>
                  <a:schemeClr val="tx1"/>
                </a:solidFill>
              </a:rPr>
              <a:t>Java</a:t>
            </a:r>
            <a:endParaRPr lang="en-US" b="1" u="sng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14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Decisions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Statement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021160"/>
            <a:ext cx="8229600" cy="4525963"/>
          </a:xfrm>
        </p:spPr>
        <p:txBody>
          <a:bodyPr/>
          <a:lstStyle/>
          <a:p>
            <a:r>
              <a:rPr lang="en-US" sz="2800" smtClean="0"/>
              <a:t>Simple if statement without else</a:t>
            </a:r>
            <a:endParaRPr lang="en-US" sz="2800"/>
          </a:p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52800" y="5345921"/>
            <a:ext cx="5181600" cy="132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>
              <a:tabLst>
                <a:tab pos="914400" algn="l"/>
              </a:tabLst>
            </a:pPr>
            <a:r>
              <a:rPr lang="en-US" sz="1600" b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f (status==“Lulus”) {</a:t>
            </a:r>
          </a:p>
          <a:p>
            <a:pPr marL="457200">
              <a:tabLst>
                <a:tab pos="914400" algn="l"/>
              </a:tabLst>
            </a:pPr>
            <a:r>
              <a:rPr lang="en-US" sz="16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update=true;</a:t>
            </a:r>
          </a:p>
          <a:p>
            <a:pPr marL="457200">
              <a:tabLst>
                <a:tab pos="914400" algn="l"/>
              </a:tabLst>
            </a:pPr>
            <a:r>
              <a:rPr lang="en-US" sz="1600" b="1">
                <a:latin typeface="Courier New" pitchFamily="49" charset="0"/>
                <a:cs typeface="Courier New" pitchFamily="49" charset="0"/>
              </a:rPr>
              <a:t>	System.out.println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(“updated”)</a:t>
            </a:r>
          </a:p>
          <a:p>
            <a:pPr marL="457200">
              <a:tabLst>
                <a:tab pos="914400" algn="l"/>
              </a:tabLst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200">
              <a:tabLst>
                <a:tab pos="914400" algn="l"/>
              </a:tabLst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System.out.println(“terima kasih”);</a:t>
            </a:r>
            <a:endParaRPr lang="en-US" sz="16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80113" y="4976589"/>
            <a:ext cx="2950744" cy="369332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/>
              <a:t>Contoh dalam Syntax </a:t>
            </a:r>
            <a:r>
              <a:rPr lang="en-US" b="1" u="sng"/>
              <a:t>Java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914400" y="2533476"/>
            <a:ext cx="3352800" cy="2611884"/>
            <a:chOff x="914400" y="2112516"/>
            <a:chExt cx="3352800" cy="2611884"/>
          </a:xfrm>
        </p:grpSpPr>
        <p:sp>
          <p:nvSpPr>
            <p:cNvPr id="8" name="Rectangle 7"/>
            <p:cNvSpPr/>
            <p:nvPr/>
          </p:nvSpPr>
          <p:spPr>
            <a:xfrm>
              <a:off x="914400" y="2112516"/>
              <a:ext cx="3352800" cy="261188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965790" y="2199349"/>
              <a:ext cx="2920410" cy="2298183"/>
              <a:chOff x="1706524" y="1598468"/>
              <a:chExt cx="2920410" cy="2298183"/>
            </a:xfrm>
          </p:grpSpPr>
          <p:sp>
            <p:nvSpPr>
              <p:cNvPr id="10" name="Flowchart: Decision 9"/>
              <p:cNvSpPr/>
              <p:nvPr/>
            </p:nvSpPr>
            <p:spPr>
              <a:xfrm>
                <a:off x="1731334" y="1754331"/>
                <a:ext cx="1507166" cy="606137"/>
              </a:xfrm>
              <a:prstGeom prst="flowChartDecision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smtClean="0">
                    <a:latin typeface="Arial Narrow" panose="020B0606020202030204" pitchFamily="34" charset="0"/>
                    <a:cs typeface="Courier New" pitchFamily="49" charset="0"/>
                  </a:rPr>
                  <a:t>Status</a:t>
                </a:r>
              </a:p>
              <a:p>
                <a:pPr algn="ctr"/>
                <a:r>
                  <a:rPr lang="en-US" sz="900" b="1" smtClean="0">
                    <a:latin typeface="Arial Narrow" panose="020B0606020202030204" pitchFamily="34" charset="0"/>
                  </a:rPr>
                  <a:t>== </a:t>
                </a:r>
              </a:p>
              <a:p>
                <a:pPr algn="ctr"/>
                <a:r>
                  <a:rPr lang="en-US" sz="900" b="1" smtClean="0">
                    <a:latin typeface="Arial Narrow" panose="020B0606020202030204" pitchFamily="34" charset="0"/>
                  </a:rPr>
                  <a:t>“</a:t>
                </a:r>
                <a:r>
                  <a:rPr lang="en-US" sz="1200" b="1" smtClean="0">
                    <a:latin typeface="Arial Narrow" panose="020B0606020202030204" pitchFamily="34" charset="0"/>
                    <a:cs typeface="Courier New" pitchFamily="49" charset="0"/>
                  </a:rPr>
                  <a:t>Lulus</a:t>
                </a:r>
                <a:r>
                  <a:rPr lang="en-US" sz="900" b="1" smtClean="0">
                    <a:latin typeface="Arial Narrow" panose="020B0606020202030204" pitchFamily="34" charset="0"/>
                  </a:rPr>
                  <a:t>”</a:t>
                </a:r>
                <a:endParaRPr lang="en-US" sz="900" b="1">
                  <a:latin typeface="Arial Narrow" panose="020B0606020202030204" pitchFamily="34" charset="0"/>
                </a:endParaRPr>
              </a:p>
            </p:txBody>
          </p:sp>
          <p:sp>
            <p:nvSpPr>
              <p:cNvPr id="11" name="Flowchart: Process 10"/>
              <p:cNvSpPr/>
              <p:nvPr/>
            </p:nvSpPr>
            <p:spPr>
              <a:xfrm>
                <a:off x="3280144" y="2247898"/>
                <a:ext cx="1219200" cy="304801"/>
              </a:xfrm>
              <a:prstGeom prst="flowChartProcess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smtClean="0">
                    <a:latin typeface="Arial Narrow" panose="020B0606020202030204" pitchFamily="34" charset="0"/>
                  </a:rPr>
                  <a:t>update = true</a:t>
                </a:r>
                <a:endParaRPr lang="en-US" sz="1400" b="1">
                  <a:latin typeface="Arial Narrow" panose="020B0606020202030204" pitchFamily="34" charset="0"/>
                </a:endParaRPr>
              </a:p>
            </p:txBody>
          </p:sp>
          <p:cxnSp>
            <p:nvCxnSpPr>
              <p:cNvPr id="12" name="Elbow Connector 11"/>
              <p:cNvCxnSpPr>
                <a:stCxn id="10" idx="3"/>
                <a:endCxn id="11" idx="0"/>
              </p:cNvCxnSpPr>
              <p:nvPr/>
            </p:nvCxnSpPr>
            <p:spPr>
              <a:xfrm>
                <a:off x="3238500" y="2057400"/>
                <a:ext cx="651244" cy="190498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Elbow Connector 12"/>
              <p:cNvCxnSpPr>
                <a:stCxn id="10" idx="2"/>
                <a:endCxn id="18" idx="2"/>
              </p:cNvCxnSpPr>
              <p:nvPr/>
            </p:nvCxnSpPr>
            <p:spPr>
              <a:xfrm rot="16200000" flipH="1">
                <a:off x="2801753" y="2043631"/>
                <a:ext cx="790222" cy="1423895"/>
              </a:xfrm>
              <a:prstGeom prst="bentConnector3">
                <a:avLst>
                  <a:gd name="adj1" fmla="val 128929"/>
                </a:avLst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endCxn id="10" idx="0"/>
              </p:cNvCxnSpPr>
              <p:nvPr/>
            </p:nvCxnSpPr>
            <p:spPr>
              <a:xfrm>
                <a:off x="2484917" y="1598468"/>
                <a:ext cx="0" cy="15586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3190690" y="1811179"/>
                <a:ext cx="3296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smtClean="0">
                    <a:solidFill>
                      <a:schemeClr val="bg1"/>
                    </a:solidFill>
                  </a:rPr>
                  <a:t>Ya</a:t>
                </a:r>
                <a:endParaRPr lang="en-US" sz="12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036134" y="2404778"/>
                <a:ext cx="5325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smtClean="0">
                    <a:solidFill>
                      <a:schemeClr val="bg1"/>
                    </a:solidFill>
                  </a:rPr>
                  <a:t>Tidak</a:t>
                </a:r>
                <a:endParaRPr lang="en-US" sz="12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Flowchart: Process 16"/>
              <p:cNvSpPr/>
              <p:nvPr/>
            </p:nvSpPr>
            <p:spPr>
              <a:xfrm>
                <a:off x="1706524" y="3591851"/>
                <a:ext cx="1548810" cy="304800"/>
              </a:xfrm>
              <a:prstGeom prst="flowChartProcess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smtClean="0">
                    <a:latin typeface="Arial Narrow" panose="020B0606020202030204" pitchFamily="34" charset="0"/>
                  </a:rPr>
                  <a:t>Cetak “terima kasih”</a:t>
                </a:r>
                <a:endParaRPr lang="en-US" sz="1200" b="1">
                  <a:latin typeface="Arial Narrow" panose="020B0606020202030204" pitchFamily="34" charset="0"/>
                </a:endParaRPr>
              </a:p>
            </p:txBody>
          </p:sp>
          <p:sp>
            <p:nvSpPr>
              <p:cNvPr id="18" name="Flowchart: Process 17"/>
              <p:cNvSpPr/>
              <p:nvPr/>
            </p:nvSpPr>
            <p:spPr>
              <a:xfrm>
                <a:off x="3190690" y="2845889"/>
                <a:ext cx="1436244" cy="304801"/>
              </a:xfrm>
              <a:prstGeom prst="flowChartProcess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smtClean="0">
                    <a:latin typeface="Arial Narrow" panose="020B0606020202030204" pitchFamily="34" charset="0"/>
                  </a:rPr>
                  <a:t>Cetak “updated”</a:t>
                </a:r>
                <a:endParaRPr lang="en-US" sz="1400" b="1">
                  <a:latin typeface="Arial Narrow" panose="020B0606020202030204" pitchFamily="34" charset="0"/>
                </a:endParaRPr>
              </a:p>
            </p:txBody>
          </p:sp>
          <p:cxnSp>
            <p:nvCxnSpPr>
              <p:cNvPr id="19" name="Straight Arrow Connector 18"/>
              <p:cNvCxnSpPr>
                <a:stCxn id="10" idx="2"/>
                <a:endCxn id="17" idx="0"/>
              </p:cNvCxnSpPr>
              <p:nvPr/>
            </p:nvCxnSpPr>
            <p:spPr>
              <a:xfrm flipH="1">
                <a:off x="2480929" y="2360468"/>
                <a:ext cx="3988" cy="123138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>
                <a:stCxn id="11" idx="2"/>
                <a:endCxn id="18" idx="0"/>
              </p:cNvCxnSpPr>
              <p:nvPr/>
            </p:nvCxnSpPr>
            <p:spPr>
              <a:xfrm>
                <a:off x="3889744" y="2552699"/>
                <a:ext cx="19068" cy="29319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40346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3339</TotalTime>
  <Words>1156</Words>
  <Application>Microsoft Office PowerPoint</Application>
  <PresentationFormat>On-screen Show (4:3)</PresentationFormat>
  <Paragraphs>412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9" baseType="lpstr">
      <vt:lpstr>Arial</vt:lpstr>
      <vt:lpstr>Arial Narrow</vt:lpstr>
      <vt:lpstr>Calibri</vt:lpstr>
      <vt:lpstr>Courier New</vt:lpstr>
      <vt:lpstr>Georgia</vt:lpstr>
      <vt:lpstr>Tahoma</vt:lpstr>
      <vt:lpstr>Times New Roman</vt:lpstr>
      <vt:lpstr>Trebuchet MS</vt:lpstr>
      <vt:lpstr>Wingdings</vt:lpstr>
      <vt:lpstr>Wingdings 2</vt:lpstr>
      <vt:lpstr>Urban</vt:lpstr>
      <vt:lpstr>1_Urban</vt:lpstr>
      <vt:lpstr>Office Theme</vt:lpstr>
      <vt:lpstr>Bahasa Pemrograman (Pemrograman Visual)</vt:lpstr>
      <vt:lpstr>Isi</vt:lpstr>
      <vt:lpstr>Conditional Statements</vt:lpstr>
      <vt:lpstr>Conditional Statements</vt:lpstr>
      <vt:lpstr>Conditional Statements</vt:lpstr>
      <vt:lpstr>Decisions ? Conditional Operator</vt:lpstr>
      <vt:lpstr>Decisions if Statement</vt:lpstr>
      <vt:lpstr>Decisions if Statement</vt:lpstr>
      <vt:lpstr>Decisions if Statement</vt:lpstr>
      <vt:lpstr>Decisions if Statement</vt:lpstr>
      <vt:lpstr>Decisions switch Statement</vt:lpstr>
      <vt:lpstr>Decisions switch Statement</vt:lpstr>
      <vt:lpstr>Iteration</vt:lpstr>
      <vt:lpstr>Iteration for - loops</vt:lpstr>
      <vt:lpstr>Iteration for - loops</vt:lpstr>
      <vt:lpstr>Iteration while - loops</vt:lpstr>
      <vt:lpstr>Iteration while - loops</vt:lpstr>
      <vt:lpstr>break Statement in Iteration</vt:lpstr>
      <vt:lpstr>break Statement in Iteration</vt:lpstr>
      <vt:lpstr>continue Statement in Iteration</vt:lpstr>
      <vt:lpstr>continue Statement in Iteration</vt:lpstr>
      <vt:lpstr>Methods</vt:lpstr>
      <vt:lpstr>Exercises</vt:lpstr>
      <vt:lpstr>Class calculatorApp</vt:lpstr>
      <vt:lpstr>Iteration for - loops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328</cp:revision>
  <dcterms:created xsi:type="dcterms:W3CDTF">2011-09-16T02:11:44Z</dcterms:created>
  <dcterms:modified xsi:type="dcterms:W3CDTF">2016-09-06T13:38:28Z</dcterms:modified>
</cp:coreProperties>
</file>