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4" r:id="rId9"/>
    <p:sldId id="265" r:id="rId10"/>
    <p:sldId id="266" r:id="rId11"/>
    <p:sldId id="267" r:id="rId12"/>
    <p:sldId id="263" r:id="rId13"/>
    <p:sldId id="268" r:id="rId14"/>
    <p:sldId id="270" r:id="rId15"/>
    <p:sldId id="271" r:id="rId16"/>
    <p:sldId id="272" r:id="rId17"/>
    <p:sldId id="269" r:id="rId1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4" d="100"/>
          <a:sy n="64" d="100"/>
        </p:scale>
        <p:origin x="151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23/09/2015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23/09/2015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23/09/2015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23/09/2015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23/09/2015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612648"/>
            <a:ext cx="4027904" cy="457200"/>
          </a:xfrm>
        </p:spPr>
        <p:txBody>
          <a:bodyPr/>
          <a:lstStyle/>
          <a:p>
            <a:r>
              <a:rPr lang="en-US" smtClean="0"/>
              <a:t>Bahasa Pemrograman (Pemrograman Visual) – Augury El Rayeb, S.Kom., MMSI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Bahasa Pemrograman (Pemrograman Visual)</a:t>
            </a:r>
            <a:r>
              <a:rPr lang="en-US" sz="1200" baseline="0" smtClean="0">
                <a:solidFill>
                  <a:schemeClr val="bg1"/>
                </a:solidFill>
              </a:rPr>
              <a:t> | IST103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23/09/2015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23/09/2015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23/09/2015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23/09/2015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23/09/2015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23/09/2015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23/09/2015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23/09/2015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555776" y="612648"/>
            <a:ext cx="4027904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Bahasa Pemrograman (Pemrograman Visual) – Augury El Rayeb, S.Kom., MMSI</a:t>
            </a:r>
            <a:endParaRPr lang="id-ID" smtClean="0"/>
          </a:p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Bahasa Pemrograman (Pemrograman Visual)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#1 </a:t>
            </a:r>
          </a:p>
          <a:p>
            <a:r>
              <a:rPr lang="en-US" smtClean="0"/>
              <a:t>Intro Bahasa Pemrograman Java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Intro Bahasa Pemrograman</a:t>
            </a:r>
            <a:br>
              <a:rPr lang="en-US"/>
            </a:br>
            <a:r>
              <a:rPr lang="en-US" smtClean="0"/>
              <a:t>#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 Penggunaan Variabel</a:t>
            </a:r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2143397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18864" y="2146416"/>
            <a:ext cx="8305800" cy="3047999"/>
          </a:xfrm>
          <a:solidFill>
            <a:schemeClr val="tx1"/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public class var1 {</a:t>
            </a:r>
          </a:p>
          <a:p>
            <a:pPr marL="400050" lvl="1" indent="0"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static void main(String[] args) {</a:t>
            </a:r>
          </a:p>
          <a:p>
            <a:pPr marL="0" indent="0">
              <a:buNone/>
              <a:tabLst>
                <a:tab pos="682625" algn="l"/>
              </a:tabLst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	int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A;</a:t>
            </a:r>
          </a:p>
          <a:p>
            <a:pPr marL="0" indent="0">
              <a:buNone/>
              <a:tabLst>
                <a:tab pos="682625" algn="l"/>
              </a:tabLst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B, C;</a:t>
            </a:r>
          </a:p>
          <a:p>
            <a:pPr marL="0" indent="0">
              <a:buNone/>
              <a:tabLst>
                <a:tab pos="682625" algn="l"/>
              </a:tabLst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A = 2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B = 3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  <a:tabLst>
                <a:tab pos="682625" algn="l"/>
              </a:tabLst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A + B;</a:t>
            </a:r>
          </a:p>
          <a:p>
            <a:pPr marL="0" indent="0">
              <a:buNone/>
              <a:tabLst>
                <a:tab pos="682625" algn="l"/>
              </a:tabLst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A+B="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+ A +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"+"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+ B + " = " + C );</a:t>
            </a:r>
          </a:p>
          <a:p>
            <a:pPr marL="0" indent="0">
              <a:buNone/>
              <a:tabLst>
                <a:tab pos="395288" algn="l"/>
              </a:tabLst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8646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Intro Bahasa Pemrograman</a:t>
            </a:r>
            <a:br>
              <a:rPr lang="en-US"/>
            </a:br>
            <a:r>
              <a:rPr lang="en-US" sz="3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#Dialog Input/Output </a:t>
            </a:r>
            <a:r>
              <a:rPr 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 JOptionPane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510200"/>
          </a:xfrm>
        </p:spPr>
        <p:txBody>
          <a:bodyPr>
            <a:normAutofit/>
          </a:bodyPr>
          <a:lstStyle/>
          <a:p>
            <a:r>
              <a:rPr lang="en-US" sz="2400" smtClean="0"/>
              <a:t>Untuk menggunakan JOptionPane anda harus melakukan import class swing sebelum deklarasi class:</a:t>
            </a:r>
          </a:p>
          <a:p>
            <a:pPr marL="974725" indent="0">
              <a:buNone/>
            </a:pPr>
            <a:r>
              <a:rPr lang="en-US" sz="1800" b="1">
                <a:solidFill>
                  <a:schemeClr val="accent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import javax.swing.JOptionPane</a:t>
            </a:r>
            <a:r>
              <a:rPr lang="en-US" sz="1800" b="1" smtClean="0">
                <a:solidFill>
                  <a:schemeClr val="accent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;</a:t>
            </a:r>
          </a:p>
          <a:p>
            <a:pPr marL="974725" indent="0">
              <a:buNone/>
            </a:pPr>
            <a:endParaRPr lang="en-US" sz="1800" b="1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smtClean="0"/>
              <a:t>JOptionPane sebagai input:</a:t>
            </a:r>
          </a:p>
          <a:p>
            <a:pPr marL="630238" indent="0">
              <a:buNone/>
            </a:pPr>
            <a:r>
              <a:rPr lang="en-US" sz="18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String varInput = </a:t>
            </a:r>
            <a:r>
              <a:rPr lang="en-US" sz="1800" b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JOptionPane.showInputDialog(“Input </a:t>
            </a:r>
            <a:r>
              <a:rPr lang="en-US" sz="18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anda: </a:t>
            </a:r>
            <a:r>
              <a:rPr lang="en-US" sz="1800" b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");</a:t>
            </a:r>
          </a:p>
          <a:p>
            <a:pPr marL="630238" indent="0">
              <a:buNone/>
            </a:pPr>
            <a:endParaRPr lang="en-US" sz="1800" b="1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4488" indent="0">
              <a:buNone/>
            </a:pPr>
            <a:r>
              <a:rPr lang="en-US" sz="1800" smtClean="0"/>
              <a:t>Tulis perintah di atas disaat anda ingin membaca input dari user.</a:t>
            </a:r>
          </a:p>
          <a:p>
            <a:pPr marL="344488" indent="0">
              <a:buNone/>
            </a:pPr>
            <a:r>
              <a:rPr lang="en-US" sz="1800" smtClean="0"/>
              <a:t>varInput merupakan variabel yang akan menampung hasil input dari user.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5254367"/>
            <a:ext cx="2850220" cy="1198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378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Intro Bahasa Pemrograman</a:t>
            </a:r>
            <a:br>
              <a:rPr lang="en-US"/>
            </a:br>
            <a:r>
              <a:rPr lang="en-US" sz="3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#Dialog Input/Output </a:t>
            </a:r>
            <a:r>
              <a:rPr 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 JOptionPane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510200"/>
          </a:xfrm>
        </p:spPr>
        <p:txBody>
          <a:bodyPr>
            <a:normAutofit/>
          </a:bodyPr>
          <a:lstStyle/>
          <a:p>
            <a:r>
              <a:rPr lang="en-US" sz="2400" smtClean="0"/>
              <a:t>Untuk menggunakan JOptionPane anda harus melakukan import class swing sebelum deklarasi class:</a:t>
            </a:r>
          </a:p>
          <a:p>
            <a:pPr marL="974725" indent="0">
              <a:buNone/>
            </a:pPr>
            <a:r>
              <a:rPr lang="en-US" sz="1800" b="1">
                <a:solidFill>
                  <a:schemeClr val="accent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import javax.swing.JOptionPane</a:t>
            </a:r>
            <a:r>
              <a:rPr lang="en-US" sz="1800" b="1" smtClean="0">
                <a:solidFill>
                  <a:schemeClr val="accent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;</a:t>
            </a:r>
          </a:p>
          <a:p>
            <a:pPr marL="974725" indent="0">
              <a:buNone/>
            </a:pPr>
            <a:endParaRPr lang="en-US" sz="1800" b="1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9BBB59"/>
              </a:buClr>
            </a:pPr>
            <a:r>
              <a:rPr lang="en-US" sz="2400" smtClean="0">
                <a:solidFill>
                  <a:prstClr val="black"/>
                </a:solidFill>
              </a:rPr>
              <a:t>JOptionPane </a:t>
            </a:r>
            <a:r>
              <a:rPr lang="en-US" sz="2400">
                <a:solidFill>
                  <a:prstClr val="black"/>
                </a:solidFill>
              </a:rPr>
              <a:t>sebagai input:</a:t>
            </a:r>
          </a:p>
          <a:p>
            <a:pPr marL="630238" lvl="0" indent="0">
              <a:buClr>
                <a:srgbClr val="9BBB59"/>
              </a:buClr>
              <a:buNone/>
            </a:pPr>
            <a:r>
              <a:rPr lang="en-US" sz="1800" b="1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JOptionPane.showMessageDialog(null, "C = A + B = " + C</a:t>
            </a:r>
            <a:r>
              <a:rPr lang="en-US" sz="1800" b="1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630238" lvl="0" indent="0">
              <a:buClr>
                <a:srgbClr val="9BBB59"/>
              </a:buClr>
              <a:buNone/>
            </a:pPr>
            <a:endParaRPr lang="en-US" sz="1800" b="1">
              <a:solidFill>
                <a:srgbClr val="4F81B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4488" lvl="0" indent="0">
              <a:buClr>
                <a:srgbClr val="9BBB59"/>
              </a:buClr>
              <a:buNone/>
            </a:pPr>
            <a:r>
              <a:rPr lang="en-US" sz="1800">
                <a:solidFill>
                  <a:prstClr val="black"/>
                </a:solidFill>
              </a:rPr>
              <a:t>Tulis perintah di atas disaat anda ingin membaca input dari user.</a:t>
            </a:r>
          </a:p>
          <a:p>
            <a:pPr marL="344488" lvl="0" indent="0">
              <a:buClr>
                <a:srgbClr val="9BBB59"/>
              </a:buClr>
              <a:buNone/>
            </a:pPr>
            <a:r>
              <a:rPr lang="en-US" sz="1800">
                <a:solidFill>
                  <a:prstClr val="black"/>
                </a:solidFill>
              </a:rPr>
              <a:t>varInput merupakan variabel yang akan menampung hasil input dari user</a:t>
            </a:r>
            <a:r>
              <a:rPr lang="en-US" sz="1800" smtClean="0">
                <a:solidFill>
                  <a:prstClr val="black"/>
                </a:solidFill>
              </a:rPr>
              <a:t>.</a:t>
            </a:r>
          </a:p>
          <a:p>
            <a:pPr marL="344488" lvl="0" indent="0">
              <a:buClr>
                <a:srgbClr val="9BBB59"/>
              </a:buClr>
              <a:buNone/>
            </a:pPr>
            <a:endParaRPr lang="en-US" sz="1800" smtClean="0">
              <a:solidFill>
                <a:prstClr val="black"/>
              </a:solidFill>
            </a:endParaRPr>
          </a:p>
          <a:p>
            <a:pPr marL="344488" lvl="0" indent="0">
              <a:buClr>
                <a:srgbClr val="9BBB59"/>
              </a:buClr>
              <a:buNone/>
            </a:pPr>
            <a:r>
              <a:rPr lang="en-US" sz="1800" smtClean="0">
                <a:solidFill>
                  <a:prstClr val="black"/>
                </a:solidFill>
              </a:rPr>
              <a:t>Jika nilai C adalah 7, maka tampilan dialognya adalah sebagai berikut:</a:t>
            </a:r>
            <a:endParaRPr lang="en-US" sz="1800">
              <a:solidFill>
                <a:prstClr val="black"/>
              </a:solidFill>
            </a:endParaRPr>
          </a:p>
          <a:p>
            <a:pPr marL="344488" lvl="0" indent="0">
              <a:buClr>
                <a:srgbClr val="9BBB59"/>
              </a:buClr>
              <a:buNone/>
            </a:pPr>
            <a:endParaRPr lang="en-US" smtClean="0">
              <a:solidFill>
                <a:prstClr val="black"/>
              </a:solidFill>
            </a:endParaRPr>
          </a:p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5661248"/>
            <a:ext cx="2573342" cy="1133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754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Intro Bahasa Pemrograman</a:t>
            </a:r>
            <a:br>
              <a:rPr lang="en-US"/>
            </a:br>
            <a:r>
              <a:rPr lang="en-US" smtClean="0"/>
              <a:t>#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 Penggunaan Variabel</a:t>
            </a:r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2143397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18864" y="2146416"/>
            <a:ext cx="8517632" cy="4522944"/>
          </a:xfrm>
          <a:solidFill>
            <a:schemeClr val="tx1"/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import javax.swing.JOptionPane;</a:t>
            </a:r>
          </a:p>
          <a:p>
            <a:pPr marL="0" indent="0">
              <a:buNone/>
            </a:pPr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class Variabel {</a:t>
            </a:r>
          </a:p>
          <a:p>
            <a:pPr marL="0" indent="0"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    public static void main(String[] args) {</a:t>
            </a:r>
          </a:p>
          <a:p>
            <a:pPr marL="0" indent="0"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        int A;</a:t>
            </a:r>
          </a:p>
          <a:p>
            <a:pPr marL="0" indent="0"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        int B, C;</a:t>
            </a:r>
          </a:p>
          <a:p>
            <a:pPr marL="0" indent="0"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    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        String strA = JOptionPane.showInputDialog("Nilai A: ");</a:t>
            </a:r>
          </a:p>
          <a:p>
            <a:pPr marL="0" indent="0"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        String strB = JOptionPane.showInputDialog("Nilai B: ");</a:t>
            </a:r>
          </a:p>
          <a:p>
            <a:pPr marL="0" indent="0"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        A = Integer.parseInt(strA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); //konversi string ke int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        B = Integer.parseInt(strB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//konversi string ke int</a:t>
            </a:r>
          </a:p>
          <a:p>
            <a:pPr marL="0" indent="0"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        C = A + B;</a:t>
            </a:r>
          </a:p>
          <a:p>
            <a:pPr marL="0" indent="0"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        JOptionPane.showMessageDialog(null, "C = A + B = " + C);</a:t>
            </a:r>
          </a:p>
          <a:p>
            <a:pPr marL="0" indent="0"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61377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Intro Bahasa Pemrograman</a:t>
            </a:r>
            <a:br>
              <a:rPr lang="en-US"/>
            </a:br>
            <a:r>
              <a:rPr lang="en-US" smtClean="0"/>
              <a:t>#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Operators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87152"/>
            <a:ext cx="8229600" cy="765784"/>
          </a:xfrm>
        </p:spPr>
        <p:txBody>
          <a:bodyPr/>
          <a:lstStyle/>
          <a:p>
            <a:r>
              <a:rPr lang="en-US"/>
              <a:t>Operator Binary </a:t>
            </a:r>
            <a:r>
              <a:rPr lang="en-US" smtClean="0"/>
              <a:t>Arithmetic</a:t>
            </a:r>
          </a:p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514455"/>
              </p:ext>
            </p:extLst>
          </p:nvPr>
        </p:nvGraphicFramePr>
        <p:xfrm>
          <a:off x="822012" y="2708920"/>
          <a:ext cx="7848601" cy="2367668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108090"/>
                <a:gridCol w="4007516"/>
                <a:gridCol w="2732995"/>
              </a:tblGrid>
              <a:tr h="364983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Nama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Operator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Operasi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Keterangan</a:t>
                      </a: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64983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Penjumlahan</a:t>
                      </a: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+ 2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</a:tr>
              <a:tr h="364983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Pengurangan</a:t>
                      </a: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5 - 2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</a:tr>
              <a:tr h="364983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/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Pembagian</a:t>
                      </a: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/ 2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</a:tr>
              <a:tr h="366444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*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Perkalian</a:t>
                      </a: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* 2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</a:tr>
              <a:tr h="364983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Modulus (sisa pembagian)</a:t>
                      </a: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5 % 2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611560" y="5229200"/>
            <a:ext cx="8075240" cy="1224136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mtClean="0"/>
              <a:t>Urutan prioritas dalam perhitungan:</a:t>
            </a:r>
          </a:p>
          <a:p>
            <a:pPr marL="915988" indent="-514350">
              <a:buClrTx/>
              <a:buFont typeface="+mj-lt"/>
              <a:buAutoNum type="arabicPeriod"/>
            </a:pPr>
            <a:r>
              <a:rPr lang="en-US" smtClean="0"/>
              <a:t>%</a:t>
            </a:r>
          </a:p>
          <a:p>
            <a:pPr marL="915988" indent="-514350">
              <a:buClrTx/>
              <a:buFont typeface="+mj-lt"/>
              <a:buAutoNum type="arabicPeriod"/>
            </a:pPr>
            <a:r>
              <a:rPr lang="en-US" smtClean="0"/>
              <a:t>* dan /</a:t>
            </a:r>
          </a:p>
          <a:p>
            <a:pPr marL="915988" indent="-514350">
              <a:buClrTx/>
              <a:buFont typeface="+mj-lt"/>
              <a:buAutoNum type="arabicPeriod"/>
            </a:pPr>
            <a:r>
              <a:rPr lang="en-US" smtClean="0"/>
              <a:t>+ dan -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13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Intro Bahasa Pemrograman</a:t>
            </a:r>
            <a:br>
              <a:rPr lang="en-US"/>
            </a:br>
            <a:r>
              <a:rPr lang="en-US" smtClean="0"/>
              <a:t>#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Operators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87152"/>
            <a:ext cx="8229600" cy="765784"/>
          </a:xfrm>
        </p:spPr>
        <p:txBody>
          <a:bodyPr/>
          <a:lstStyle/>
          <a:p>
            <a:r>
              <a:rPr lang="en-US"/>
              <a:t>Operator </a:t>
            </a:r>
            <a:r>
              <a:rPr lang="en-US" smtClean="0"/>
              <a:t>Unary Arithmetic</a:t>
            </a:r>
          </a:p>
          <a:p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087706"/>
              </p:ext>
            </p:extLst>
          </p:nvPr>
        </p:nvGraphicFramePr>
        <p:xfrm>
          <a:off x="761999" y="2708920"/>
          <a:ext cx="7848601" cy="1271258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108090"/>
                <a:gridCol w="4007516"/>
                <a:gridCol w="2732995"/>
              </a:tblGrid>
              <a:tr h="364983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Nama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Operator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Operasi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Keterangan</a:t>
                      </a: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64983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Auto decrement</a:t>
                      </a: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x--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x = x -1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</a:tr>
              <a:tr h="364983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++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Auto increment</a:t>
                      </a: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X++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x = x + 1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707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Intro Bahasa Pemrograman</a:t>
            </a:r>
            <a:br>
              <a:rPr lang="en-US"/>
            </a:br>
            <a:r>
              <a:rPr lang="en-US" smtClean="0"/>
              <a:t>#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Operators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87152"/>
            <a:ext cx="8229600" cy="765784"/>
          </a:xfrm>
        </p:spPr>
        <p:txBody>
          <a:bodyPr/>
          <a:lstStyle/>
          <a:p>
            <a:r>
              <a:rPr lang="en-US"/>
              <a:t>Operator Assignment</a:t>
            </a:r>
            <a:endParaRPr lang="en-US" smtClean="0"/>
          </a:p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528711"/>
              </p:ext>
            </p:extLst>
          </p:nvPr>
        </p:nvGraphicFramePr>
        <p:xfrm>
          <a:off x="761999" y="2708920"/>
          <a:ext cx="7848601" cy="2367668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108090"/>
                <a:gridCol w="4007516"/>
                <a:gridCol w="2732995"/>
              </a:tblGrid>
              <a:tr h="3649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Nama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Operator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Operasi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Keterangan</a:t>
                      </a: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649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=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0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Equals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 = 4 atau x = y = 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649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+=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Shorthand addition</a:t>
                      </a: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 += 4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x = x + 4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649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-=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Shorthand substraction</a:t>
                      </a: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 -= 4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x = x - 4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6644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/=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Shorthand division</a:t>
                      </a: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 /= 4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x = x / 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649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*=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Shorthand multiplication</a:t>
                      </a: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 *= 4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x = x * 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171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Terima Kasih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smtClean="0"/>
          </a:p>
          <a:p>
            <a:pPr marL="109728" indent="0" algn="ctr">
              <a:buNone/>
            </a:pPr>
            <a:r>
              <a:rPr lang="en-US" smtClean="0">
                <a:solidFill>
                  <a:schemeClr val="accent1"/>
                </a:solidFill>
              </a:rPr>
              <a:t>“</a:t>
            </a:r>
            <a:r>
              <a:rPr lang="en-US" i="1" smtClean="0">
                <a:solidFill>
                  <a:schemeClr val="accent1"/>
                </a:solidFill>
              </a:rPr>
              <a:t>The More You Share, </a:t>
            </a:r>
          </a:p>
          <a:p>
            <a:pPr marL="109728" indent="0" algn="ctr">
              <a:buNone/>
            </a:pPr>
            <a:r>
              <a:rPr lang="en-US" i="1">
                <a:solidFill>
                  <a:schemeClr val="accent1"/>
                </a:solidFill>
              </a:rPr>
              <a:t>	</a:t>
            </a:r>
            <a:r>
              <a:rPr lang="en-US" i="1" smtClean="0">
                <a:solidFill>
                  <a:schemeClr val="accent1"/>
                </a:solidFill>
              </a:rPr>
              <a:t>	The More You Get</a:t>
            </a:r>
            <a:r>
              <a:rPr lang="en-US" smtClean="0">
                <a:solidFill>
                  <a:schemeClr val="accent1"/>
                </a:solidFill>
              </a:rPr>
              <a:t>”</a:t>
            </a:r>
            <a:endParaRPr 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523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Tujuan Pertemuan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Mahasiswa mengetahui sylabus (secara global tentang apa saja yang akan dipelajari dalam) materi  bahasa pemrograman.</a:t>
            </a:r>
          </a:p>
          <a:p>
            <a:r>
              <a:rPr lang="en-US" smtClean="0"/>
              <a:t>Mahasiswa memahami </a:t>
            </a:r>
            <a:r>
              <a:rPr lang="en-US" b="1" i="1" smtClean="0"/>
              <a:t>basic building block </a:t>
            </a:r>
            <a:r>
              <a:rPr lang="en-US" smtClean="0"/>
              <a:t>pemrograman java.</a:t>
            </a:r>
          </a:p>
          <a:p>
            <a:r>
              <a:rPr lang="en-US" smtClean="0"/>
              <a:t>Mahasiswa memahami tentang </a:t>
            </a:r>
            <a:r>
              <a:rPr lang="en-US" b="1" smtClean="0"/>
              <a:t>variabel</a:t>
            </a:r>
            <a:r>
              <a:rPr lang="en-US" smtClean="0"/>
              <a:t> dan </a:t>
            </a:r>
            <a:r>
              <a:rPr lang="pt-BR" b="1" smtClean="0"/>
              <a:t>operator dasar</a:t>
            </a:r>
            <a:r>
              <a:rPr lang="pt-BR" smtClean="0"/>
              <a:t>.</a:t>
            </a:r>
          </a:p>
          <a:p>
            <a:r>
              <a:rPr lang="pt-BR" smtClean="0"/>
              <a:t>Mahasiswa memahami </a:t>
            </a:r>
            <a:r>
              <a:rPr lang="pt-BR" b="1" smtClean="0"/>
              <a:t>konvensi penamaan dalam pemrograman</a:t>
            </a:r>
            <a:r>
              <a:rPr lang="pt-BR" smtClean="0"/>
              <a:t>.</a:t>
            </a:r>
          </a:p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14826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Sylabus Bahasa Pemrograman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(Pemrograman Visual dengan Java Swing)</a:t>
            </a:r>
            <a:endParaRPr lang="en-US" sz="3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6216"/>
            <a:ext cx="8229600" cy="432511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smtClean="0"/>
              <a:t>Intro bahasa pemrograman</a:t>
            </a:r>
          </a:p>
          <a:p>
            <a:pPr>
              <a:lnSpc>
                <a:spcPct val="120000"/>
              </a:lnSpc>
            </a:pPr>
            <a:r>
              <a:rPr lang="en-US" smtClean="0"/>
              <a:t>Prinsip dasar </a:t>
            </a:r>
            <a:r>
              <a:rPr lang="en-US" smtClean="0"/>
              <a:t>structured control </a:t>
            </a:r>
            <a:r>
              <a:rPr lang="en-US" smtClean="0"/>
              <a:t>(conditional statement, decision, iteration, break &amp; continue).</a:t>
            </a:r>
          </a:p>
          <a:p>
            <a:pPr>
              <a:lnSpc>
                <a:spcPct val="120000"/>
              </a:lnSpc>
            </a:pPr>
            <a:r>
              <a:rPr lang="en-US" smtClean="0"/>
              <a:t>Prinsip dasar </a:t>
            </a:r>
            <a:r>
              <a:rPr lang="en-US" i="1"/>
              <a:t>object oriented </a:t>
            </a:r>
            <a:r>
              <a:rPr lang="en-US" i="1" smtClean="0"/>
              <a:t>programming </a:t>
            </a:r>
            <a:r>
              <a:rPr lang="en-US" smtClean="0"/>
              <a:t>dengan java.</a:t>
            </a:r>
          </a:p>
          <a:p>
            <a:pPr>
              <a:lnSpc>
                <a:spcPct val="120000"/>
              </a:lnSpc>
            </a:pPr>
            <a:r>
              <a:rPr lang="en-US" i="1" smtClean="0"/>
              <a:t>Visual programming</a:t>
            </a:r>
            <a:r>
              <a:rPr lang="en-US" smtClean="0"/>
              <a:t> dengan java swing</a:t>
            </a:r>
          </a:p>
          <a:p>
            <a:pPr>
              <a:lnSpc>
                <a:spcPct val="120000"/>
              </a:lnSpc>
            </a:pPr>
            <a:r>
              <a:rPr lang="en-US" i="1" smtClean="0"/>
              <a:t>Object </a:t>
            </a:r>
            <a:r>
              <a:rPr lang="en-US" i="1"/>
              <a:t>oriented programming</a:t>
            </a:r>
            <a:r>
              <a:rPr lang="en-US" smtClean="0"/>
              <a:t> lanjutan #1 (Lebih lanjut tentang class, field, method, dan object)</a:t>
            </a:r>
          </a:p>
          <a:p>
            <a:pPr>
              <a:lnSpc>
                <a:spcPct val="120000"/>
              </a:lnSpc>
            </a:pPr>
            <a:r>
              <a:rPr lang="en-US" smtClean="0"/>
              <a:t>Konsep </a:t>
            </a:r>
            <a:r>
              <a:rPr lang="en-US" i="1" smtClean="0"/>
              <a:t>inheritance</a:t>
            </a:r>
            <a:r>
              <a:rPr lang="en-US" smtClean="0"/>
              <a:t>, </a:t>
            </a:r>
            <a:r>
              <a:rPr lang="en-US" i="1" smtClean="0"/>
              <a:t>encapsulation</a:t>
            </a:r>
            <a:r>
              <a:rPr lang="en-US" smtClean="0"/>
              <a:t> dan </a:t>
            </a:r>
            <a:r>
              <a:rPr lang="en-US" i="1" smtClean="0"/>
              <a:t>polymorphism</a:t>
            </a:r>
            <a:r>
              <a:rPr lang="en-US" smtClean="0"/>
              <a:t> dalam </a:t>
            </a:r>
            <a:r>
              <a:rPr lang="en-US" i="1"/>
              <a:t>object oriented programming </a:t>
            </a:r>
            <a:endParaRPr lang="en-US" i="1" smtClean="0"/>
          </a:p>
          <a:p>
            <a:pPr>
              <a:lnSpc>
                <a:spcPct val="120000"/>
              </a:lnSpc>
            </a:pPr>
            <a:r>
              <a:rPr lang="en-US" i="1"/>
              <a:t>Object oriented programming</a:t>
            </a:r>
            <a:r>
              <a:rPr lang="en-US"/>
              <a:t> lanjutan </a:t>
            </a:r>
            <a:r>
              <a:rPr lang="en-US" smtClean="0"/>
              <a:t>#2 (implementasi </a:t>
            </a:r>
            <a:r>
              <a:rPr lang="en-US" i="1"/>
              <a:t>inheritance</a:t>
            </a:r>
            <a:r>
              <a:rPr lang="en-US"/>
              <a:t>, </a:t>
            </a:r>
            <a:r>
              <a:rPr lang="en-US" i="1"/>
              <a:t>encapsulation</a:t>
            </a:r>
            <a:r>
              <a:rPr lang="en-US"/>
              <a:t> dan </a:t>
            </a:r>
            <a:r>
              <a:rPr lang="en-US" i="1"/>
              <a:t>polymorphism</a:t>
            </a:r>
            <a:r>
              <a:rPr lang="en-US"/>
              <a:t> </a:t>
            </a:r>
            <a:r>
              <a:rPr lang="en-US" smtClean="0"/>
              <a:t>pada pemrograman java)</a:t>
            </a:r>
          </a:p>
          <a:p>
            <a:pPr>
              <a:lnSpc>
                <a:spcPct val="120000"/>
              </a:lnSpc>
            </a:pPr>
            <a:endParaRPr lang="en-US" smtClean="0"/>
          </a:p>
          <a:p>
            <a:pPr>
              <a:lnSpc>
                <a:spcPct val="120000"/>
              </a:lnSpc>
            </a:pPr>
            <a:endParaRPr lang="en-US" smtClean="0"/>
          </a:p>
          <a:p>
            <a:pPr>
              <a:lnSpc>
                <a:spcPct val="120000"/>
              </a:lnSpc>
            </a:pPr>
            <a:endParaRPr lang="en-US" smtClean="0"/>
          </a:p>
          <a:p>
            <a:pPr>
              <a:lnSpc>
                <a:spcPct val="120000"/>
              </a:lnSpc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800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Intro Bahasa Pemrograman</a:t>
            </a:r>
            <a:br>
              <a:rPr lang="en-US" smtClean="0"/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#Java Programming Building Block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621768"/>
          </a:xfrm>
        </p:spPr>
        <p:txBody>
          <a:bodyPr/>
          <a:lstStyle/>
          <a:p>
            <a:r>
              <a:rPr lang="en-US" smtClean="0"/>
              <a:t>Hello World…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35276" y="2726918"/>
            <a:ext cx="7525156" cy="294715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2000"/>
              <a:t>/*** The HelloWorldApp class implements an application that </a:t>
            </a:r>
          </a:p>
          <a:p>
            <a:r>
              <a:rPr lang="en-US" sz="2000"/>
              <a:t> * simply prints "Hello World!" to standard output.</a:t>
            </a:r>
          </a:p>
          <a:p>
            <a:r>
              <a:rPr lang="en-US" sz="2000"/>
              <a:t> */</a:t>
            </a:r>
          </a:p>
          <a:p>
            <a:endParaRPr lang="en-US" sz="2000" smtClean="0"/>
          </a:p>
          <a:p>
            <a:r>
              <a:rPr lang="en-US" sz="2000" smtClean="0"/>
              <a:t>public class </a:t>
            </a:r>
            <a:r>
              <a:rPr lang="en-US" sz="2000" b="1" smtClean="0"/>
              <a:t>helloWorld</a:t>
            </a:r>
            <a:r>
              <a:rPr lang="en-US" sz="2000" smtClean="0"/>
              <a:t> {</a:t>
            </a:r>
          </a:p>
          <a:p>
            <a:pPr>
              <a:tabLst>
                <a:tab pos="573088" algn="l"/>
              </a:tabLst>
            </a:pPr>
            <a:r>
              <a:rPr lang="en-US" sz="2000" smtClean="0"/>
              <a:t>	public static void </a:t>
            </a:r>
            <a:r>
              <a:rPr lang="en-US" sz="2000" b="1" smtClean="0"/>
              <a:t>main</a:t>
            </a:r>
            <a:r>
              <a:rPr lang="en-US" sz="2000" smtClean="0"/>
              <a:t> (String [ ] args) {</a:t>
            </a:r>
          </a:p>
          <a:p>
            <a:pPr>
              <a:tabLst>
                <a:tab pos="573088" algn="l"/>
                <a:tab pos="968375" algn="l"/>
              </a:tabLst>
            </a:pPr>
            <a:r>
              <a:rPr lang="en-US" sz="2000" smtClean="0"/>
              <a:t>		System.out.println(“Hello World”);  // </a:t>
            </a:r>
            <a:r>
              <a:rPr lang="en-US" sz="2000"/>
              <a:t>Display the string</a:t>
            </a:r>
            <a:endParaRPr lang="en-US" sz="2000" smtClean="0"/>
          </a:p>
          <a:p>
            <a:pPr>
              <a:tabLst>
                <a:tab pos="573088" algn="l"/>
              </a:tabLst>
            </a:pPr>
            <a:r>
              <a:rPr lang="en-US" sz="2000"/>
              <a:t>	</a:t>
            </a:r>
            <a:r>
              <a:rPr lang="en-US" sz="2000" smtClean="0"/>
              <a:t>}</a:t>
            </a:r>
          </a:p>
          <a:p>
            <a:r>
              <a:rPr lang="en-US" sz="2000" smtClean="0"/>
              <a:t>}</a:t>
            </a:r>
            <a:endParaRPr lang="en-US" sz="2000"/>
          </a:p>
        </p:txBody>
      </p:sp>
      <p:sp>
        <p:nvSpPr>
          <p:cNvPr id="5" name="AutoShape 5"/>
          <p:cNvSpPr>
            <a:spLocks/>
          </p:cNvSpPr>
          <p:nvPr/>
        </p:nvSpPr>
        <p:spPr bwMode="auto">
          <a:xfrm>
            <a:off x="3761071" y="3374987"/>
            <a:ext cx="1600200" cy="228600"/>
          </a:xfrm>
          <a:prstGeom prst="borderCallout2">
            <a:avLst>
              <a:gd name="adj1" fmla="val 50000"/>
              <a:gd name="adj2" fmla="val -4764"/>
              <a:gd name="adj3" fmla="val 50000"/>
              <a:gd name="adj4" fmla="val -28968"/>
              <a:gd name="adj5" fmla="val 309018"/>
              <a:gd name="adj6" fmla="val -53611"/>
            </a:avLst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>
                <a:solidFill>
                  <a:srgbClr val="FF0000"/>
                </a:solidFill>
                <a:latin typeface="Arial" charset="0"/>
              </a:rPr>
              <a:t>Nama class</a:t>
            </a:r>
          </a:p>
        </p:txBody>
      </p:sp>
      <p:sp>
        <p:nvSpPr>
          <p:cNvPr id="6" name="AutoShape 16"/>
          <p:cNvSpPr>
            <a:spLocks/>
          </p:cNvSpPr>
          <p:nvPr/>
        </p:nvSpPr>
        <p:spPr bwMode="auto">
          <a:xfrm>
            <a:off x="5314781" y="3699641"/>
            <a:ext cx="1752600" cy="239712"/>
          </a:xfrm>
          <a:prstGeom prst="borderCallout2">
            <a:avLst>
              <a:gd name="adj1" fmla="val 47681"/>
              <a:gd name="adj2" fmla="val -4347"/>
              <a:gd name="adj3" fmla="val 47681"/>
              <a:gd name="adj4" fmla="val -36926"/>
              <a:gd name="adj5" fmla="val 285925"/>
              <a:gd name="adj6" fmla="val -63064"/>
            </a:avLst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>
                <a:solidFill>
                  <a:srgbClr val="FF0000"/>
                </a:solidFill>
                <a:latin typeface="Arial" charset="0"/>
              </a:rPr>
              <a:t>Main program</a:t>
            </a:r>
          </a:p>
        </p:txBody>
      </p:sp>
      <p:sp>
        <p:nvSpPr>
          <p:cNvPr id="7" name="Oval 17"/>
          <p:cNvSpPr>
            <a:spLocks noChangeArrowheads="1"/>
          </p:cNvSpPr>
          <p:nvPr/>
        </p:nvSpPr>
        <p:spPr bwMode="auto">
          <a:xfrm>
            <a:off x="6000581" y="4616214"/>
            <a:ext cx="3810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utoShape 18"/>
          <p:cNvSpPr>
            <a:spLocks/>
          </p:cNvSpPr>
          <p:nvPr/>
        </p:nvSpPr>
        <p:spPr bwMode="auto">
          <a:xfrm>
            <a:off x="7162800" y="5229200"/>
            <a:ext cx="1524000" cy="228600"/>
          </a:xfrm>
          <a:prstGeom prst="borderCallout2">
            <a:avLst>
              <a:gd name="adj1" fmla="val 50000"/>
              <a:gd name="adj2" fmla="val -5000"/>
              <a:gd name="adj3" fmla="val 50000"/>
              <a:gd name="adj4" fmla="val -28542"/>
              <a:gd name="adj5" fmla="val -110644"/>
              <a:gd name="adj6" fmla="val -56076"/>
            </a:avLst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>
                <a:solidFill>
                  <a:srgbClr val="FF0000"/>
                </a:solidFill>
                <a:latin typeface="Arial" charset="0"/>
              </a:rPr>
              <a:t>comments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935276" y="2708920"/>
            <a:ext cx="3810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1042910" y="3400278"/>
            <a:ext cx="3810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24"/>
          <p:cNvSpPr>
            <a:spLocks/>
          </p:cNvSpPr>
          <p:nvPr/>
        </p:nvSpPr>
        <p:spPr bwMode="auto">
          <a:xfrm>
            <a:off x="700010" y="5852371"/>
            <a:ext cx="1447800" cy="304800"/>
          </a:xfrm>
          <a:prstGeom prst="borderCallout3">
            <a:avLst>
              <a:gd name="adj1" fmla="val 50932"/>
              <a:gd name="adj2" fmla="val 392"/>
              <a:gd name="adj3" fmla="val 50932"/>
              <a:gd name="adj4" fmla="val -26945"/>
              <a:gd name="adj5" fmla="val -720634"/>
              <a:gd name="adj6" fmla="val -27131"/>
              <a:gd name="adj7" fmla="val -901559"/>
              <a:gd name="adj8" fmla="val 19944"/>
            </a:avLst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en-US" sz="1600">
                <a:solidFill>
                  <a:srgbClr val="FF0000"/>
                </a:solidFill>
                <a:latin typeface="Arial" charset="0"/>
              </a:rPr>
              <a:t>comments</a:t>
            </a:r>
          </a:p>
        </p:txBody>
      </p:sp>
      <p:sp>
        <p:nvSpPr>
          <p:cNvPr id="12" name="Line 27"/>
          <p:cNvSpPr>
            <a:spLocks noChangeShapeType="1"/>
          </p:cNvSpPr>
          <p:nvPr/>
        </p:nvSpPr>
        <p:spPr bwMode="auto">
          <a:xfrm flipH="1">
            <a:off x="323528" y="3573016"/>
            <a:ext cx="719382" cy="4611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961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Intro Bahasa Pemrograman</a:t>
            </a:r>
            <a:br>
              <a:rPr lang="en-US" smtClean="0"/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#Java Programming Building Block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621768"/>
          </a:xfrm>
        </p:spPr>
        <p:txBody>
          <a:bodyPr/>
          <a:lstStyle/>
          <a:p>
            <a:r>
              <a:rPr lang="en-US" smtClean="0"/>
              <a:t>Hello World…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35276" y="2492896"/>
            <a:ext cx="7525156" cy="26462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/>
              <a:t>/*** The HelloWorldApp class implements an application that </a:t>
            </a:r>
          </a:p>
          <a:p>
            <a:r>
              <a:rPr lang="en-US"/>
              <a:t> * simply prints "Hello World!" to standard output.</a:t>
            </a:r>
          </a:p>
          <a:p>
            <a:r>
              <a:rPr lang="en-US"/>
              <a:t> */</a:t>
            </a:r>
          </a:p>
          <a:p>
            <a:endParaRPr lang="en-US" smtClean="0"/>
          </a:p>
          <a:p>
            <a:r>
              <a:rPr lang="en-US" smtClean="0"/>
              <a:t>public class </a:t>
            </a:r>
            <a:r>
              <a:rPr lang="en-US" b="1" smtClean="0"/>
              <a:t>helloWorld</a:t>
            </a:r>
            <a:r>
              <a:rPr lang="en-US" smtClean="0"/>
              <a:t> {</a:t>
            </a:r>
          </a:p>
          <a:p>
            <a:pPr>
              <a:tabLst>
                <a:tab pos="573088" algn="l"/>
              </a:tabLst>
            </a:pPr>
            <a:r>
              <a:rPr lang="en-US" smtClean="0"/>
              <a:t>	public static void </a:t>
            </a:r>
            <a:r>
              <a:rPr lang="en-US" b="1" smtClean="0"/>
              <a:t>main</a:t>
            </a:r>
            <a:r>
              <a:rPr lang="en-US" smtClean="0"/>
              <a:t> (String [ ] args) {</a:t>
            </a:r>
          </a:p>
          <a:p>
            <a:pPr>
              <a:tabLst>
                <a:tab pos="573088" algn="l"/>
                <a:tab pos="968375" algn="l"/>
              </a:tabLst>
            </a:pPr>
            <a:r>
              <a:rPr lang="en-US" smtClean="0"/>
              <a:t>		System.out.println(“Hello World”);  // </a:t>
            </a:r>
            <a:r>
              <a:rPr lang="en-US"/>
              <a:t>Display the string</a:t>
            </a:r>
            <a:endParaRPr lang="en-US" smtClean="0"/>
          </a:p>
          <a:p>
            <a:pPr>
              <a:tabLst>
                <a:tab pos="573088" algn="l"/>
              </a:tabLst>
            </a:pPr>
            <a:r>
              <a:rPr lang="en-US"/>
              <a:t>	</a:t>
            </a:r>
            <a:r>
              <a:rPr lang="en-US" smtClean="0"/>
              <a:t>}</a:t>
            </a:r>
          </a:p>
          <a:p>
            <a:r>
              <a:rPr lang="en-US" smtClean="0"/>
              <a:t>}</a:t>
            </a:r>
            <a:endParaRPr lang="en-US"/>
          </a:p>
        </p:txBody>
      </p:sp>
      <p:sp>
        <p:nvSpPr>
          <p:cNvPr id="13" name="Text Box 28"/>
          <p:cNvSpPr txBox="1">
            <a:spLocks noChangeArrowheads="1"/>
          </p:cNvSpPr>
          <p:nvPr/>
        </p:nvSpPr>
        <p:spPr bwMode="auto">
          <a:xfrm>
            <a:off x="263029" y="5373216"/>
            <a:ext cx="2684463" cy="835025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1"/>
            <a:r>
              <a:rPr kumimoji="1" lang="en-US" sz="1600" b="1">
                <a:solidFill>
                  <a:srgbClr val="FF0000"/>
                </a:solidFill>
                <a:latin typeface="Tahoma" pitchFamily="34" charset="0"/>
              </a:rPr>
              <a:t>class helloWorld  {</a:t>
            </a:r>
          </a:p>
          <a:p>
            <a:pPr lvl="1"/>
            <a:r>
              <a:rPr kumimoji="1" lang="en-US" sz="1600">
                <a:latin typeface="Tahoma" pitchFamily="34" charset="0"/>
              </a:rPr>
              <a:t>	…. Isi class di </a:t>
            </a:r>
            <a:r>
              <a:rPr kumimoji="1" lang="en-US" sz="1600" err="1">
                <a:latin typeface="Tahoma" pitchFamily="34" charset="0"/>
              </a:rPr>
              <a:t>sini</a:t>
            </a:r>
            <a:endParaRPr kumimoji="1" lang="en-US" sz="1600">
              <a:latin typeface="Tahoma" pitchFamily="34" charset="0"/>
            </a:endParaRPr>
          </a:p>
          <a:p>
            <a:pPr lvl="1"/>
            <a:r>
              <a:rPr kumimoji="1" lang="en-US" sz="1600" b="1">
                <a:solidFill>
                  <a:srgbClr val="FF0000"/>
                </a:solidFill>
                <a:latin typeface="Tahoma" pitchFamily="34" charset="0"/>
              </a:rPr>
              <a:t>}</a:t>
            </a:r>
            <a:endParaRPr lang="en-US" sz="16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4" name="Text Box 29"/>
          <p:cNvSpPr txBox="1">
            <a:spLocks noChangeArrowheads="1"/>
          </p:cNvSpPr>
          <p:nvPr/>
        </p:nvSpPr>
        <p:spPr bwMode="auto">
          <a:xfrm>
            <a:off x="3707904" y="5373216"/>
            <a:ext cx="4419600" cy="1323975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tabLst>
                <a:tab pos="231775" algn="l"/>
                <a:tab pos="51752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114300">
              <a:tabLst>
                <a:tab pos="231775" algn="l"/>
                <a:tab pos="51752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231775" algn="l"/>
                <a:tab pos="51752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231775" algn="l"/>
                <a:tab pos="51752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231775" algn="l"/>
                <a:tab pos="51752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31775" algn="l"/>
                <a:tab pos="51752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31775" algn="l"/>
                <a:tab pos="51752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31775" algn="l"/>
                <a:tab pos="51752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31775" algn="l"/>
                <a:tab pos="51752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/>
            <a:r>
              <a:rPr kumimoji="1" lang="en-US" sz="1600">
                <a:latin typeface="Tahoma" pitchFamily="34" charset="0"/>
              </a:rPr>
              <a:t>class helloWorld  {</a:t>
            </a:r>
          </a:p>
          <a:p>
            <a:pPr lvl="1"/>
            <a:r>
              <a:rPr kumimoji="1" lang="en-US" sz="1600">
                <a:latin typeface="Tahoma" pitchFamily="34" charset="0"/>
              </a:rPr>
              <a:t>	</a:t>
            </a:r>
            <a:r>
              <a:rPr kumimoji="1" lang="en-US" sz="1600" b="1">
                <a:solidFill>
                  <a:srgbClr val="FF0000"/>
                </a:solidFill>
                <a:latin typeface="Tahoma" pitchFamily="34" charset="0"/>
              </a:rPr>
              <a:t>public static void main(String[] args) {</a:t>
            </a:r>
          </a:p>
          <a:p>
            <a:pPr lvl="1"/>
            <a:r>
              <a:rPr kumimoji="1" lang="en-US" sz="1600">
                <a:latin typeface="Tahoma" pitchFamily="34" charset="0"/>
              </a:rPr>
              <a:t>		…. Isi program utama di sini</a:t>
            </a:r>
          </a:p>
          <a:p>
            <a:pPr lvl="1"/>
            <a:r>
              <a:rPr kumimoji="1" lang="en-US" sz="1600">
                <a:latin typeface="Tahoma" pitchFamily="34" charset="0"/>
              </a:rPr>
              <a:t>	</a:t>
            </a:r>
            <a:r>
              <a:rPr kumimoji="1" lang="en-US" sz="1600" b="1">
                <a:solidFill>
                  <a:srgbClr val="FF0000"/>
                </a:solidFill>
                <a:latin typeface="Tahoma" pitchFamily="34" charset="0"/>
              </a:rPr>
              <a:t>}</a:t>
            </a:r>
          </a:p>
          <a:p>
            <a:pPr lvl="1"/>
            <a:r>
              <a:rPr kumimoji="1" lang="en-US" sz="1600">
                <a:latin typeface="Tahoma" pitchFamily="34" charset="0"/>
              </a:rPr>
              <a:t>}</a:t>
            </a:r>
            <a:endParaRPr lang="en-US" sz="1600">
              <a:latin typeface="Tahoma" pitchFamily="34" charset="0"/>
            </a:endParaRPr>
          </a:p>
        </p:txBody>
      </p:sp>
      <p:sp>
        <p:nvSpPr>
          <p:cNvPr id="15" name="Line Callout 3 14"/>
          <p:cNvSpPr/>
          <p:nvPr/>
        </p:nvSpPr>
        <p:spPr>
          <a:xfrm>
            <a:off x="755576" y="3624177"/>
            <a:ext cx="3300859" cy="297031"/>
          </a:xfrm>
          <a:prstGeom prst="borderCallout3">
            <a:avLst>
              <a:gd name="adj1" fmla="val 18750"/>
              <a:gd name="adj2" fmla="val -613"/>
              <a:gd name="adj3" fmla="val 18750"/>
              <a:gd name="adj4" fmla="val -16667"/>
              <a:gd name="adj5" fmla="val 100000"/>
              <a:gd name="adj6" fmla="val -16667"/>
              <a:gd name="adj7" fmla="val 596704"/>
              <a:gd name="adj8" fmla="val -613"/>
            </a:avLst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ine Callout 2 15"/>
          <p:cNvSpPr/>
          <p:nvPr/>
        </p:nvSpPr>
        <p:spPr>
          <a:xfrm>
            <a:off x="827584" y="4725144"/>
            <a:ext cx="432048" cy="288032"/>
          </a:xfrm>
          <a:prstGeom prst="borderCallout2">
            <a:avLst>
              <a:gd name="adj1" fmla="val 22057"/>
              <a:gd name="adj2" fmla="val 485"/>
              <a:gd name="adj3" fmla="val 18750"/>
              <a:gd name="adj4" fmla="val -16667"/>
              <a:gd name="adj5" fmla="val 112500"/>
              <a:gd name="adj6" fmla="val -46667"/>
            </a:avLst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ine Callout 3 16"/>
          <p:cNvSpPr/>
          <p:nvPr/>
        </p:nvSpPr>
        <p:spPr>
          <a:xfrm flipH="1">
            <a:off x="1475656" y="3972369"/>
            <a:ext cx="4320480" cy="182861"/>
          </a:xfrm>
          <a:prstGeom prst="borderCallout3">
            <a:avLst>
              <a:gd name="adj1" fmla="val 12170"/>
              <a:gd name="adj2" fmla="val 10"/>
              <a:gd name="adj3" fmla="val 12170"/>
              <a:gd name="adj4" fmla="val -52627"/>
              <a:gd name="adj5" fmla="val 303969"/>
              <a:gd name="adj6" fmla="val -52915"/>
              <a:gd name="adj7" fmla="val 777506"/>
              <a:gd name="adj8" fmla="val -38252"/>
            </a:avLst>
          </a:prstGeom>
          <a:solidFill>
            <a:srgbClr val="FFC000">
              <a:alpha val="61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ine Callout 3 17"/>
          <p:cNvSpPr/>
          <p:nvPr/>
        </p:nvSpPr>
        <p:spPr>
          <a:xfrm flipH="1">
            <a:off x="1475656" y="4515270"/>
            <a:ext cx="360040" cy="189720"/>
          </a:xfrm>
          <a:prstGeom prst="borderCallout3">
            <a:avLst>
              <a:gd name="adj1" fmla="val 12170"/>
              <a:gd name="adj2" fmla="val 10"/>
              <a:gd name="adj3" fmla="val -6855"/>
              <a:gd name="adj4" fmla="val -1061831"/>
              <a:gd name="adj5" fmla="val 113717"/>
              <a:gd name="adj6" fmla="val -1600138"/>
              <a:gd name="adj7" fmla="val 200406"/>
              <a:gd name="adj8" fmla="val -1622233"/>
            </a:avLst>
          </a:prstGeom>
          <a:solidFill>
            <a:srgbClr val="FFC000">
              <a:alpha val="61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63029" y="6361993"/>
            <a:ext cx="2951449" cy="307777"/>
          </a:xfrm>
          <a:prstGeom prst="rect">
            <a:avLst/>
          </a:prstGeom>
          <a:solidFill>
            <a:srgbClr val="FFFF00"/>
          </a:solidFill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sz="1400" b="1" smtClean="0"/>
              <a:t>Nama file (.java) = nama class</a:t>
            </a:r>
            <a:endParaRPr lang="en-US" sz="1400" b="1"/>
          </a:p>
        </p:txBody>
      </p:sp>
    </p:spTree>
    <p:extLst>
      <p:ext uri="{BB962C8B-B14F-4D97-AF65-F5344CB8AC3E}">
        <p14:creationId xmlns:p14="http://schemas.microsoft.com/office/powerpoint/2010/main" val="1031378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Intro Bahasa </a:t>
            </a:r>
            <a:r>
              <a:rPr lang="en-US" smtClean="0"/>
              <a:t>Pemrograman</a:t>
            </a:r>
            <a:br>
              <a:rPr lang="en-US" smtClean="0"/>
            </a:br>
            <a:r>
              <a:rPr lang="en-US" smtClean="0"/>
              <a:t>#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Tubuh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Utama (Main Program)</a:t>
            </a:r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040013"/>
            <a:ext cx="8229600" cy="2773363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1775" indent="-231775"/>
            <a:r>
              <a:rPr lang="en-US" smtClean="0"/>
              <a:t>Pada program java main program terletak di dalam suatu class.</a:t>
            </a:r>
          </a:p>
          <a:p>
            <a:pPr marL="231775" indent="-231775"/>
            <a:r>
              <a:rPr lang="en-US" smtClean="0"/>
              <a:t>Suatu blok area dimulai dengan simbol </a:t>
            </a:r>
            <a:r>
              <a:rPr lang="en-US" b="1" smtClean="0"/>
              <a:t>{</a:t>
            </a:r>
            <a:r>
              <a:rPr lang="en-US" smtClean="0"/>
              <a:t> dan ditutup dengan simbol </a:t>
            </a:r>
            <a:r>
              <a:rPr lang="en-US" b="1" smtClean="0"/>
              <a:t>}</a:t>
            </a:r>
          </a:p>
          <a:p>
            <a:pPr marL="231775" indent="-231775"/>
            <a:r>
              <a:rPr lang="en-US" smtClean="0"/>
              <a:t>Pada contoh di atas nama class adalah helloWorld , blok area class adalah dimulai dari simbol </a:t>
            </a:r>
            <a:r>
              <a:rPr lang="en-US" b="1" smtClean="0">
                <a:solidFill>
                  <a:srgbClr val="FF0000"/>
                </a:solidFill>
                <a:latin typeface="Tahoma" pitchFamily="34" charset="0"/>
              </a:rPr>
              <a:t>{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i="1" smtClean="0"/>
              <a:t>berwarna merah </a:t>
            </a:r>
            <a:r>
              <a:rPr lang="en-US" smtClean="0"/>
              <a:t>sampai </a:t>
            </a:r>
            <a:r>
              <a:rPr lang="en-US" b="1" smtClean="0">
                <a:solidFill>
                  <a:srgbClr val="FF0000"/>
                </a:solidFill>
                <a:latin typeface="Tahoma" pitchFamily="34" charset="0"/>
              </a:rPr>
              <a:t>}</a:t>
            </a:r>
            <a:r>
              <a:rPr lang="en-US" b="1" smtClean="0"/>
              <a:t> </a:t>
            </a:r>
            <a:r>
              <a:rPr lang="en-US" smtClean="0"/>
              <a:t>, blok area main program adalah dimulai dari simbol </a:t>
            </a:r>
            <a:r>
              <a:rPr lang="en-US" b="1" smtClean="0">
                <a:solidFill>
                  <a:srgbClr val="0070C0"/>
                </a:solidFill>
                <a:latin typeface="Tahoma" pitchFamily="34" charset="0"/>
              </a:rPr>
              <a:t>{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i="1" smtClean="0"/>
              <a:t>berwarna biru </a:t>
            </a:r>
            <a:r>
              <a:rPr lang="en-US" smtClean="0"/>
              <a:t>sampai </a:t>
            </a:r>
            <a:r>
              <a:rPr lang="en-US" b="1" smtClean="0">
                <a:solidFill>
                  <a:srgbClr val="0070C0"/>
                </a:solidFill>
                <a:latin typeface="Tahoma" pitchFamily="34" charset="0"/>
              </a:rPr>
              <a:t>}</a:t>
            </a:r>
            <a:endParaRPr lang="en-US" smtClean="0"/>
          </a:p>
          <a:p>
            <a:pPr marL="231775" indent="-231775"/>
            <a:r>
              <a:rPr lang="en-US" smtClean="0"/>
              <a:t>Pada contoh diketahui main program terletak di dalam blok area class helloWorld.</a:t>
            </a:r>
          </a:p>
          <a:p>
            <a:pPr marL="231775" indent="-231775"/>
            <a:r>
              <a:rPr lang="en-US" smtClean="0"/>
              <a:t>Penulisan memperhatikan atau mengikuti aturan </a:t>
            </a:r>
            <a:r>
              <a:rPr lang="en-US" b="1" i="1" smtClean="0"/>
              <a:t>case sensitive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33400" y="2137137"/>
            <a:ext cx="8077200" cy="1631216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tabLst>
                <a:tab pos="461963" algn="l"/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461963" algn="l"/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461963" algn="l"/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461963" algn="l"/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461963" algn="l"/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1963" algn="l"/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1963" algn="l"/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1963" algn="l"/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1963" algn="l"/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smtClean="0">
                <a:latin typeface="Tahoma" pitchFamily="34" charset="0"/>
              </a:rPr>
              <a:t>class </a:t>
            </a:r>
            <a:r>
              <a:rPr lang="en-US" sz="2000" b="1"/>
              <a:t>helloWorld</a:t>
            </a:r>
            <a:r>
              <a:rPr lang="en-US" sz="2000" smtClean="0">
                <a:latin typeface="Tahoma" pitchFamily="34" charset="0"/>
              </a:rPr>
              <a:t> </a:t>
            </a:r>
            <a:r>
              <a:rPr lang="en-US" sz="2000" b="1">
                <a:solidFill>
                  <a:srgbClr val="FF0000"/>
                </a:solidFill>
                <a:latin typeface="Tahoma" pitchFamily="34" charset="0"/>
              </a:rPr>
              <a:t>{</a:t>
            </a:r>
          </a:p>
          <a:p>
            <a:r>
              <a:rPr lang="en-US" sz="2000">
                <a:latin typeface="Tahoma" pitchFamily="34" charset="0"/>
              </a:rPr>
              <a:t>	public static void main(String</a:t>
            </a:r>
            <a:r>
              <a:rPr lang="en-US" sz="2000" smtClean="0">
                <a:latin typeface="Tahoma" pitchFamily="34" charset="0"/>
              </a:rPr>
              <a:t>[ ] </a:t>
            </a:r>
            <a:r>
              <a:rPr lang="en-US" sz="2000" err="1">
                <a:latin typeface="Tahoma" pitchFamily="34" charset="0"/>
              </a:rPr>
              <a:t>args</a:t>
            </a:r>
            <a:r>
              <a:rPr lang="en-US" sz="2000">
                <a:latin typeface="Tahoma" pitchFamily="34" charset="0"/>
              </a:rPr>
              <a:t>) </a:t>
            </a:r>
            <a:r>
              <a:rPr lang="en-US" sz="2000" b="1">
                <a:solidFill>
                  <a:srgbClr val="0070C0"/>
                </a:solidFill>
                <a:latin typeface="Tahoma" pitchFamily="34" charset="0"/>
              </a:rPr>
              <a:t>{</a:t>
            </a:r>
          </a:p>
          <a:p>
            <a:r>
              <a:rPr lang="en-US" sz="2000">
                <a:latin typeface="Tahoma" pitchFamily="34" charset="0"/>
              </a:rPr>
              <a:t>		</a:t>
            </a:r>
            <a:r>
              <a:rPr lang="en-US" sz="2000" err="1">
                <a:latin typeface="Tahoma" pitchFamily="34" charset="0"/>
              </a:rPr>
              <a:t>System.out.println</a:t>
            </a:r>
            <a:r>
              <a:rPr lang="en-US" sz="2000">
                <a:latin typeface="Tahoma" pitchFamily="34" charset="0"/>
              </a:rPr>
              <a:t>("Hello World</a:t>
            </a:r>
            <a:r>
              <a:rPr lang="en-US" sz="2000" smtClean="0">
                <a:latin typeface="Tahoma" pitchFamily="34" charset="0"/>
              </a:rPr>
              <a:t>!");</a:t>
            </a:r>
            <a:endParaRPr lang="en-US" sz="2000">
              <a:latin typeface="Tahoma" pitchFamily="34" charset="0"/>
            </a:endParaRPr>
          </a:p>
          <a:p>
            <a:r>
              <a:rPr lang="en-US" sz="2000">
                <a:latin typeface="Tahoma" pitchFamily="34" charset="0"/>
              </a:rPr>
              <a:t>	</a:t>
            </a:r>
            <a:r>
              <a:rPr lang="en-US" sz="2000" b="1">
                <a:solidFill>
                  <a:srgbClr val="0070C0"/>
                </a:solidFill>
                <a:latin typeface="Tahoma" pitchFamily="34" charset="0"/>
              </a:rPr>
              <a:t>}</a:t>
            </a:r>
          </a:p>
          <a:p>
            <a:r>
              <a:rPr lang="en-US" sz="2000" b="1">
                <a:solidFill>
                  <a:srgbClr val="FF0000"/>
                </a:solidFill>
                <a:latin typeface="Tahoma" pitchFamily="34" charset="0"/>
              </a:rPr>
              <a:t>}</a:t>
            </a:r>
            <a:r>
              <a:rPr lang="en-US" sz="2000">
                <a:latin typeface="Courier New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7976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Intro Bahasa Pemrograman</a:t>
            </a:r>
            <a:br>
              <a:rPr lang="en-US"/>
            </a:br>
            <a:r>
              <a:rPr lang="en-US" smtClean="0"/>
              <a:t>#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Primitive Data Types - Variables</a:t>
            </a:r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2143397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Deklarasi Variabel pada Program Java</a:t>
            </a:r>
          </a:p>
          <a:p>
            <a:pPr marL="400050" lvl="1" indent="0">
              <a:buFont typeface="Georgia"/>
              <a:buNone/>
              <a:tabLst>
                <a:tab pos="395288" algn="l"/>
              </a:tabLst>
            </a:pPr>
            <a:r>
              <a:rPr lang="en-US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Syntax</a:t>
            </a:r>
            <a:r>
              <a:rPr lang="en-US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		</a:t>
            </a:r>
            <a:endParaRPr lang="en-US" sz="2000" smtClean="0"/>
          </a:p>
          <a:p>
            <a:pPr marL="0" indent="0">
              <a:buFont typeface="Georgia"/>
              <a:buNone/>
              <a:tabLst>
                <a:tab pos="463550" algn="l"/>
              </a:tabLst>
            </a:pPr>
            <a:r>
              <a:rPr lang="en-US" smtClean="0"/>
              <a:t>	</a:t>
            </a:r>
          </a:p>
          <a:p>
            <a:pPr marL="0" indent="0">
              <a:buFont typeface="Georgia"/>
              <a:buNone/>
              <a:tabLst>
                <a:tab pos="463550" algn="l"/>
              </a:tabLst>
            </a:pPr>
            <a:r>
              <a:rPr lang="en-US" smtClean="0"/>
              <a:t>	</a:t>
            </a:r>
            <a:r>
              <a:rPr lang="en-US" b="1" smtClean="0"/>
              <a:t>Contoh</a:t>
            </a:r>
            <a:r>
              <a:rPr lang="en-US" smtClean="0"/>
              <a:t>: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		</a:t>
            </a:r>
            <a:r>
              <a:rPr lang="en-US" b="1" smtClean="0"/>
              <a:t>int</a:t>
            </a:r>
            <a:r>
              <a:rPr lang="en-US" smtClean="0"/>
              <a:t>   speed;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		</a:t>
            </a:r>
            <a:r>
              <a:rPr lang="en-US" b="1" smtClean="0"/>
              <a:t>int</a:t>
            </a:r>
            <a:r>
              <a:rPr lang="en-US" smtClean="0"/>
              <a:t>   currentGear=3;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		</a:t>
            </a:r>
            <a:r>
              <a:rPr lang="en-US" b="1" smtClean="0"/>
              <a:t>char</a:t>
            </a:r>
            <a:r>
              <a:rPr lang="en-US" smtClean="0"/>
              <a:t>   pilihan;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		</a:t>
            </a:r>
            <a:r>
              <a:rPr lang="en-US" b="1" smtClean="0"/>
              <a:t>boolean</a:t>
            </a:r>
            <a:r>
              <a:rPr lang="en-US" smtClean="0"/>
              <a:t>   jawaban;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90800" y="2905397"/>
            <a:ext cx="5638800" cy="5847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3200" i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type</a:t>
            </a:r>
            <a:r>
              <a:rPr lang="en-US" sz="32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3200"/>
              <a:t>  </a:t>
            </a:r>
            <a:r>
              <a:rPr lang="en-US" sz="32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3200" i="1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namaVariable</a:t>
            </a:r>
            <a:r>
              <a:rPr lang="en-US" sz="320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&gt;;</a:t>
            </a:r>
            <a:endParaRPr lang="en-US" sz="320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Line Callout 2 5"/>
          <p:cNvSpPr/>
          <p:nvPr/>
        </p:nvSpPr>
        <p:spPr>
          <a:xfrm>
            <a:off x="1547664" y="3700264"/>
            <a:ext cx="914400" cy="304800"/>
          </a:xfrm>
          <a:prstGeom prst="borderCallout2">
            <a:avLst>
              <a:gd name="adj1" fmla="val 50093"/>
              <a:gd name="adj2" fmla="val 99130"/>
              <a:gd name="adj3" fmla="val 50094"/>
              <a:gd name="adj4" fmla="val 129601"/>
              <a:gd name="adj5" fmla="val 282649"/>
              <a:gd name="adj6" fmla="val 1309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latin typeface="Calibri" panose="020F0502020204030204" pitchFamily="34" charset="0"/>
              </a:rPr>
              <a:t>&lt;type&gt;</a:t>
            </a:r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7" name="Line Callout 2 6"/>
          <p:cNvSpPr/>
          <p:nvPr/>
        </p:nvSpPr>
        <p:spPr>
          <a:xfrm>
            <a:off x="3986064" y="3700264"/>
            <a:ext cx="1524000" cy="304800"/>
          </a:xfrm>
          <a:prstGeom prst="borderCallout2">
            <a:avLst>
              <a:gd name="adj1" fmla="val 41138"/>
              <a:gd name="adj2" fmla="val 1219"/>
              <a:gd name="adj3" fmla="val 41138"/>
              <a:gd name="adj4" fmla="val -27414"/>
              <a:gd name="adj5" fmla="val 282649"/>
              <a:gd name="adj6" fmla="val -260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latin typeface="Calibri" panose="020F0502020204030204" pitchFamily="34" charset="0"/>
              </a:rPr>
              <a:t>&lt;</a:t>
            </a:r>
            <a:r>
              <a:rPr lang="en-US" sz="1600" err="1" smtClean="0">
                <a:latin typeface="Calibri" panose="020F0502020204030204" pitchFamily="34" charset="0"/>
              </a:rPr>
              <a:t>namaVariable</a:t>
            </a:r>
            <a:r>
              <a:rPr lang="en-US" sz="1600" smtClean="0">
                <a:latin typeface="Calibri" panose="020F0502020204030204" pitchFamily="34" charset="0"/>
              </a:rPr>
              <a:t>&gt;</a:t>
            </a:r>
            <a:endParaRPr lang="en-US" sz="16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611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Intro Bahasa Pemrograman</a:t>
            </a:r>
            <a:br>
              <a:rPr lang="en-US"/>
            </a:br>
            <a:r>
              <a:rPr lang="en-US" smtClean="0"/>
              <a:t>#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Primitive Data Types – Data Types</a:t>
            </a:r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2143397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507761"/>
              </p:ext>
            </p:extLst>
          </p:nvPr>
        </p:nvGraphicFramePr>
        <p:xfrm>
          <a:off x="539552" y="2143397"/>
          <a:ext cx="7696201" cy="44145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443038"/>
                <a:gridCol w="2214562"/>
                <a:gridCol w="4038601"/>
              </a:tblGrid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Primitive Type  </a:t>
                      </a:r>
                      <a:endParaRPr lang="en-US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What It Stores </a:t>
                      </a:r>
                      <a:endParaRPr lang="en-US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Range</a:t>
                      </a:r>
                      <a:endParaRPr lang="en-US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mtClean="0"/>
                        <a:t>byte 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mtClean="0"/>
                        <a:t>8-bit integer 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–128 to 127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mtClean="0"/>
                        <a:t>short 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mtClean="0"/>
                        <a:t>16-bit integer 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–32,768 to 32,767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mtClean="0"/>
                        <a:t>int 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mtClean="0"/>
                        <a:t>32-bit integer 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–2,147,483,648 to 2,147,483,647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mtClean="0"/>
                        <a:t>long 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mtClean="0"/>
                        <a:t>64-bit integer 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–2</a:t>
                      </a:r>
                      <a:r>
                        <a:rPr lang="en-US" baseline="30000" smtClean="0"/>
                        <a:t>63</a:t>
                      </a:r>
                      <a:r>
                        <a:rPr lang="en-US" smtClean="0"/>
                        <a:t> to 2</a:t>
                      </a:r>
                      <a:r>
                        <a:rPr lang="en-US" sz="1800" kern="1200" baseline="300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</a:t>
                      </a:r>
                      <a:r>
                        <a:rPr lang="en-US" smtClean="0"/>
                        <a:t> – 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mtClean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mtClean="0"/>
                        <a:t>float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mtClean="0"/>
                        <a:t>32-bit floating-point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6 significant digits ( 10</a:t>
                      </a:r>
                      <a:r>
                        <a:rPr lang="en-US" sz="1800" kern="1200" baseline="300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–46</a:t>
                      </a:r>
                      <a:r>
                        <a:rPr lang="en-US" smtClean="0"/>
                        <a:t>, 10</a:t>
                      </a:r>
                      <a:r>
                        <a:rPr lang="en-US" sz="1800" kern="1200" baseline="300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 </a:t>
                      </a:r>
                      <a:r>
                        <a:rPr lang="en-US" smtClean="0"/>
                        <a:t>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mtClean="0"/>
                        <a:t>double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mtClean="0"/>
                        <a:t>64-bit floating-point 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15 significant digits (10</a:t>
                      </a:r>
                      <a:r>
                        <a:rPr lang="en-US" sz="1800" kern="1200" baseline="300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–324</a:t>
                      </a:r>
                      <a:r>
                        <a:rPr lang="en-US" smtClean="0"/>
                        <a:t>, 10</a:t>
                      </a:r>
                      <a:r>
                        <a:rPr lang="en-US" sz="1800" kern="1200" baseline="300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308</a:t>
                      </a:r>
                      <a:r>
                        <a:rPr lang="en-US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mtClean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mtClean="0"/>
                        <a:t>char 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mtClean="0"/>
                        <a:t>Unicode character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smtClean="0"/>
                    </a:p>
                    <a:p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mtClean="0"/>
                        <a:t>boolean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mtClean="0"/>
                        <a:t>Boolean variable 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false and true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411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Intro Bahasa Pemrograman</a:t>
            </a:r>
            <a:br>
              <a:rPr lang="en-US"/>
            </a:br>
            <a:r>
              <a:rPr lang="en-US" smtClean="0"/>
              <a:t>#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Naming Convention</a:t>
            </a:r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2143397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18864" y="214339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Nama variable : </a:t>
            </a:r>
            <a:r>
              <a:rPr kumimoji="0" lang="en-US" sz="2800" b="0" i="1" u="none" strike="noStrike" kern="1200" cap="none" spc="0" normalizeH="0" baseline="0" noProof="0" smtClean="0">
                <a:ln>
                  <a:noFill/>
                </a:ln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case-sensitive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Upayakan nama variable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diawali dengan huruf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,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karakter berikutnya dapat berupa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 $, _ , angka,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…dsb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Nama variable &lt;&gt; reserved word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atau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keyword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 perintah.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1" u="sng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Disarankan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: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Jika variable hanya terdiri dari 1 kata: tulis dengan huruf kecil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	Contoh:  speed, 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gear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, ….. dst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Jika variable terdiri dari 2 kata atau lebih: awali tiap kata dengan huruf besar mulai dari kata ke-2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	Contoh: 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gearRatio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, currentGear, currentSpeed, ….. dst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704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3520</TotalTime>
  <Words>820</Words>
  <Application>Microsoft Office PowerPoint</Application>
  <PresentationFormat>On-screen Show (4:3)</PresentationFormat>
  <Paragraphs>221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Arial Unicode MS</vt:lpstr>
      <vt:lpstr>Arial</vt:lpstr>
      <vt:lpstr>Calibri</vt:lpstr>
      <vt:lpstr>Courier New</vt:lpstr>
      <vt:lpstr>Georgia</vt:lpstr>
      <vt:lpstr>Tahoma</vt:lpstr>
      <vt:lpstr>Times New Roman</vt:lpstr>
      <vt:lpstr>Trebuchet MS</vt:lpstr>
      <vt:lpstr>Wingdings</vt:lpstr>
      <vt:lpstr>Wingdings 2</vt:lpstr>
      <vt:lpstr>Urban</vt:lpstr>
      <vt:lpstr>Bahasa Pemrograman (Pemrograman Visual)</vt:lpstr>
      <vt:lpstr>Tujuan Pertemuan</vt:lpstr>
      <vt:lpstr>Sylabus Bahasa Pemrograman (Pemrograman Visual dengan Java Swing)</vt:lpstr>
      <vt:lpstr>Intro Bahasa Pemrograman #Java Programming Building Block</vt:lpstr>
      <vt:lpstr>Intro Bahasa Pemrograman #Java Programming Building Block</vt:lpstr>
      <vt:lpstr>Intro Bahasa Pemrograman #Tubuh Utama (Main Program)</vt:lpstr>
      <vt:lpstr>Intro Bahasa Pemrograman #Primitive Data Types - Variables</vt:lpstr>
      <vt:lpstr>Intro Bahasa Pemrograman #Primitive Data Types – Data Types</vt:lpstr>
      <vt:lpstr>Intro Bahasa Pemrograman #Naming Convention</vt:lpstr>
      <vt:lpstr>Intro Bahasa Pemrograman #Contoh Penggunaan Variabel</vt:lpstr>
      <vt:lpstr>Intro Bahasa Pemrograman #Dialog Input/Output dengan JOptionPane</vt:lpstr>
      <vt:lpstr>Intro Bahasa Pemrograman #Dialog Input/Output dengan JOptionPane</vt:lpstr>
      <vt:lpstr>Intro Bahasa Pemrograman #Contoh Penggunaan Variabel</vt:lpstr>
      <vt:lpstr>Intro Bahasa Pemrograman #Basic Operators</vt:lpstr>
      <vt:lpstr>Intro Bahasa Pemrograman #Basic Operators</vt:lpstr>
      <vt:lpstr>Intro Bahasa Pemrograman #Basic Operators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Augury El Rayeb</cp:lastModifiedBy>
  <cp:revision>357</cp:revision>
  <dcterms:created xsi:type="dcterms:W3CDTF">2011-09-16T02:11:44Z</dcterms:created>
  <dcterms:modified xsi:type="dcterms:W3CDTF">2015-09-23T00:51:41Z</dcterms:modified>
</cp:coreProperties>
</file>