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310" r:id="rId4"/>
    <p:sldId id="311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9" r:id="rId20"/>
    <p:sldId id="330" r:id="rId21"/>
    <p:sldId id="331" r:id="rId22"/>
    <p:sldId id="332" r:id="rId23"/>
    <p:sldId id="328" r:id="rId24"/>
    <p:sldId id="333" r:id="rId25"/>
    <p:sldId id="335" r:id="rId26"/>
    <p:sldId id="336" r:id="rId27"/>
    <p:sldId id="337" r:id="rId28"/>
    <p:sldId id="340" r:id="rId29"/>
    <p:sldId id="341" r:id="rId30"/>
    <p:sldId id="338" r:id="rId31"/>
    <p:sldId id="339" r:id="rId32"/>
    <p:sldId id="344" r:id="rId33"/>
    <p:sldId id="342" r:id="rId34"/>
    <p:sldId id="345" r:id="rId35"/>
    <p:sldId id="26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9A1487F-507B-467B-B069-4D48E092D5DC}">
          <p14:sldIdLst>
            <p14:sldId id="256"/>
            <p14:sldId id="257"/>
            <p14:sldId id="310"/>
            <p14:sldId id="311"/>
            <p14:sldId id="313"/>
            <p14:sldId id="314"/>
            <p14:sldId id="315"/>
            <p14:sldId id="316"/>
            <p14:sldId id="317"/>
            <p14:sldId id="318"/>
            <p14:sldId id="319"/>
            <p14:sldId id="321"/>
            <p14:sldId id="322"/>
            <p14:sldId id="323"/>
            <p14:sldId id="324"/>
            <p14:sldId id="325"/>
            <p14:sldId id="326"/>
            <p14:sldId id="327"/>
          </p14:sldIdLst>
        </p14:section>
        <p14:section name="cara ke 2" id="{1B0FAE29-EF13-4AEB-B707-05A9E4F047DF}">
          <p14:sldIdLst>
            <p14:sldId id="329"/>
            <p14:sldId id="330"/>
            <p14:sldId id="331"/>
            <p14:sldId id="332"/>
            <p14:sldId id="328"/>
            <p14:sldId id="333"/>
            <p14:sldId id="335"/>
            <p14:sldId id="336"/>
            <p14:sldId id="337"/>
            <p14:sldId id="340"/>
            <p14:sldId id="341"/>
            <p14:sldId id="338"/>
            <p14:sldId id="339"/>
            <p14:sldId id="344"/>
            <p14:sldId id="342"/>
            <p14:sldId id="345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586" autoAdjust="0"/>
    <p:restoredTop sz="90664" autoAdjust="0"/>
  </p:normalViewPr>
  <p:slideViewPr>
    <p:cSldViewPr>
      <p:cViewPr varScale="1">
        <p:scale>
          <a:sx n="59" d="100"/>
          <a:sy n="59" d="100"/>
        </p:scale>
        <p:origin x="75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9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46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procedure that examines </a:t>
            </a:r>
            <a:r>
              <a:rPr lang="en-US" smtClean="0">
                <a:solidFill>
                  <a:srgbClr val="CC00CC"/>
                </a:solidFill>
              </a:rPr>
              <a:t>Sells(bar, beer, price)</a:t>
            </a:r>
            <a:r>
              <a:rPr lang="en-US" smtClean="0"/>
              <a:t>, and raises by $1 the price of all beers at Joe’s Bar that are under $3.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7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Saat ini kita hanya membahas koneksi ke</a:t>
            </a:r>
            <a:r>
              <a:rPr lang="en-US" baseline="0" smtClean="0"/>
              <a:t> bahasa pemrograman Java &amp; PHP.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6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3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reff/How%20to%20Install%20JDBC.docx" TargetMode="External"/><Relationship Id="rId2" Type="http://schemas.openxmlformats.org/officeDocument/2006/relationships/hyperlink" Target="contohCode/latJdbc_1.doc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contohCode/latPHP_PearDB_1.docx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Sistem Basis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smtClean="0"/>
              <a:t> </a:t>
            </a:r>
            <a:r>
              <a:rPr lang="en-US" smtClean="0"/>
              <a:t>11</a:t>
            </a:r>
            <a:endParaRPr lang="en-US" smtClean="0"/>
          </a:p>
          <a:p>
            <a:r>
              <a:rPr lang="en-US" sz="1800" dirty="0"/>
              <a:t>Embedded SQL </a:t>
            </a:r>
            <a:r>
              <a:rPr lang="en-US" sz="1800" dirty="0" smtClean="0"/>
              <a:t>(</a:t>
            </a:r>
            <a:r>
              <a:rPr lang="en-US" sz="1800" dirty="0" err="1" smtClean="0"/>
              <a:t>psm</a:t>
            </a:r>
            <a:r>
              <a:rPr lang="en-US" sz="1800" dirty="0" smtClean="0"/>
              <a:t> &amp; hosted library)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Beberapa Statements PSM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 &lt;expression&gt;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menetapkan nilai yang dikembalikan fungsi ke pemanggilnya.</a:t>
            </a:r>
            <a:endParaRPr lang="en-US"/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Statemen RETURN tidak menghentikan eksekusi fungsi (tidak seperti fuction pada pemrograman lain, spt; C, java, dsb).</a:t>
            </a:r>
            <a:endParaRPr lang="en-US" sz="2400"/>
          </a:p>
          <a:p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DECLARE &lt;name&gt; &lt;type&gt;</a:t>
            </a:r>
            <a:r>
              <a:rPr lang="en-US"/>
              <a:t> 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digunakan untuk mendeklarasikan </a:t>
            </a:r>
            <a:r>
              <a:rPr lang="en-US"/>
              <a:t>variables.</a:t>
            </a:r>
          </a:p>
          <a:p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 . . . END</a:t>
            </a:r>
            <a:r>
              <a:rPr lang="en-US"/>
              <a:t>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untuk mengelompokkan statements</a:t>
            </a:r>
            <a:r>
              <a:rPr lang="en-US"/>
              <a:t>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Satu Statements dipisahkan dengan </a:t>
            </a:r>
            <a:r>
              <a:rPr lang="en-US" sz="2400"/>
              <a:t>semicolons</a:t>
            </a:r>
            <a:r>
              <a:rPr lang="en-US" sz="2400" smtClean="0"/>
              <a:t>.</a:t>
            </a:r>
          </a:p>
          <a:p>
            <a:r>
              <a:rPr lang="en-US"/>
              <a:t>Assignment statements:                  	</a:t>
            </a:r>
            <a:endParaRPr lang="en-US" smtClean="0"/>
          </a:p>
          <a:p>
            <a:pPr marL="40005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&lt;variable&gt; = &lt;expression&gt;;</a:t>
            </a:r>
          </a:p>
          <a:p>
            <a:pPr lvl="2">
              <a:buFont typeface="Wingdings" pitchFamily="2" charset="2"/>
              <a:buChar char="§"/>
            </a:pPr>
            <a:r>
              <a:rPr lang="en-US" smtClean="0"/>
              <a:t>Contoh: </a:t>
            </a:r>
            <a:r>
              <a:rPr lang="en-US"/>
              <a:t>SET b = ’Bud’;</a:t>
            </a:r>
          </a:p>
          <a:p>
            <a:r>
              <a:rPr lang="en-US"/>
              <a:t>Statement </a:t>
            </a:r>
            <a:r>
              <a:rPr lang="en-US" smtClean="0"/>
              <a:t>labels</a:t>
            </a:r>
          </a:p>
          <a:p>
            <a:pPr marL="40005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label&gt; : </a:t>
            </a:r>
            <a:endParaRPr lang="en-US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600200"/>
            <a:ext cx="3048000" cy="3048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2857500"/>
            <a:ext cx="3429000" cy="2667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3505200"/>
            <a:ext cx="2133600" cy="3048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4531425"/>
            <a:ext cx="3810000" cy="3048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5562600"/>
            <a:ext cx="2133600" cy="3048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5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Statements di PSM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>
            <a:normAutofit/>
          </a:bodyPr>
          <a:lstStyle/>
          <a:p>
            <a:r>
              <a:rPr lang="en-US" sz="2400" smtClean="0"/>
              <a:t>Bentuk simple IF:</a:t>
            </a:r>
          </a:p>
          <a:p>
            <a:pPr marL="800100" lvl="2" indent="0">
              <a:buNone/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&lt;condition&gt; THEN </a:t>
            </a:r>
            <a:endParaRPr lang="en-US" sz="200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2" indent="0">
              <a:buNone/>
              <a:tabLst>
                <a:tab pos="1308100" algn="l"/>
              </a:tabLst>
            </a:pP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statements(s</a:t>
            </a: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)&gt;</a:t>
            </a:r>
          </a:p>
          <a:p>
            <a:pPr marL="800100" lvl="2" indent="0">
              <a:buNone/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</a:t>
            </a: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800100" lvl="2" indent="0">
              <a:buNone/>
            </a:pPr>
            <a:endParaRPr lang="en-US" sz="2000"/>
          </a:p>
          <a:p>
            <a:r>
              <a:rPr lang="en-US" sz="2400" smtClean="0"/>
              <a:t>IF dengan ELSE:</a:t>
            </a:r>
          </a:p>
          <a:p>
            <a:pPr marL="800100" lvl="2" indent="0">
              <a:buNone/>
              <a:tabLst>
                <a:tab pos="1308100" algn="l"/>
              </a:tabLst>
            </a:pP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&lt;condition&gt; </a:t>
            </a: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</a:t>
            </a:r>
          </a:p>
          <a:p>
            <a:pPr marL="800100" lvl="2" indent="0">
              <a:buNone/>
              <a:tabLst>
                <a:tab pos="1308100" algn="l"/>
              </a:tabLst>
            </a:pP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&lt;statements(s)&gt;</a:t>
            </a:r>
          </a:p>
          <a:p>
            <a:pPr marL="800100" lvl="2" indent="0"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</a:t>
            </a:r>
          </a:p>
          <a:p>
            <a:pPr marL="800100" lvl="2" indent="0"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&lt;</a:t>
            </a: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statements(s)&gt;</a:t>
            </a:r>
          </a:p>
          <a:p>
            <a:pPr marL="800100" lvl="2" indent="0"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</a:t>
            </a: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US" sz="20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2057400"/>
            <a:ext cx="2514600" cy="10668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0" y="1600200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smtClean="0"/>
              <a:t>IF dengan ELSEIF: 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&lt;condition&gt; THEN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&lt;statements(s)&gt;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ELSEIF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&lt;statements(s)&gt;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ELSEIF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…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&lt;statements(s)&gt;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IF;</a:t>
            </a:r>
            <a:endParaRPr lang="en-US" sz="20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19200" y="3962400"/>
            <a:ext cx="2514600" cy="19050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72100" y="2057400"/>
            <a:ext cx="2514600" cy="33528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7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IF Statements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799"/>
            <a:ext cx="8229600" cy="1659791"/>
          </a:xfrm>
        </p:spPr>
        <p:txBody>
          <a:bodyPr>
            <a:noAutofit/>
          </a:bodyPr>
          <a:lstStyle/>
          <a:p>
            <a:r>
              <a:rPr lang="en-US" sz="1600"/>
              <a:t>Let’s rate bars by how many customers they have, based on Frequents(drinker,bar).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/>
              <a:t>&lt;100 customers: ‘unpopular’.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/>
              <a:t>100-199 customers: ‘average’.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/>
              <a:t>&gt;= 200 customers: ‘popular’.</a:t>
            </a:r>
          </a:p>
          <a:p>
            <a:r>
              <a:rPr lang="en-US" sz="1600" smtClean="0"/>
              <a:t>Function Rate(b) rates bar b.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971800"/>
            <a:ext cx="6150273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  <a:tabLst>
                <a:tab pos="568325" algn="l"/>
                <a:tab pos="914400" algn="l"/>
              </a:tabLst>
            </a:pPr>
            <a:r>
              <a:rPr lang="en-US" sz="1600">
                <a:solidFill>
                  <a:srgbClr val="C00000"/>
                </a:solidFill>
              </a:rPr>
              <a:t>CREATE FUNCTION Rate (IN b CHAR(20) )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	RETURNS </a:t>
            </a:r>
            <a:r>
              <a:rPr lang="en-US" sz="1600">
                <a:solidFill>
                  <a:srgbClr val="C00000"/>
                </a:solidFill>
              </a:rPr>
              <a:t>CHAR(10)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	DECLARE </a:t>
            </a:r>
            <a:r>
              <a:rPr lang="en-US" sz="1600">
                <a:solidFill>
                  <a:srgbClr val="C00000"/>
                </a:solidFill>
              </a:rPr>
              <a:t>cust INTEGER;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BEGIN</a:t>
            </a:r>
            <a:endParaRPr lang="en-US" sz="1600">
              <a:solidFill>
                <a:srgbClr val="C00000"/>
              </a:solidFill>
            </a:endParaRP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	SET </a:t>
            </a:r>
            <a:r>
              <a:rPr lang="en-US" sz="1600">
                <a:solidFill>
                  <a:srgbClr val="C00000"/>
                </a:solidFill>
              </a:rPr>
              <a:t>cust = (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COUNT(*) FROM </a:t>
            </a: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Frequents  WHERE 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 = b</a:t>
            </a:r>
            <a:r>
              <a:rPr lang="en-US" sz="1600">
                <a:solidFill>
                  <a:srgbClr val="C00000"/>
                </a:solidFill>
              </a:rPr>
              <a:t>);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	IF </a:t>
            </a:r>
            <a:r>
              <a:rPr lang="en-US" sz="1600">
                <a:solidFill>
                  <a:srgbClr val="C00000"/>
                </a:solidFill>
              </a:rPr>
              <a:t>cust &lt; 100 THEN </a:t>
            </a:r>
            <a:endParaRPr lang="en-US" sz="1600" smtClean="0">
              <a:solidFill>
                <a:srgbClr val="C00000"/>
              </a:solidFill>
            </a:endParaRP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>
                <a:solidFill>
                  <a:srgbClr val="C00000"/>
                </a:solidFill>
              </a:rPr>
              <a:t>	</a:t>
            </a:r>
            <a:r>
              <a:rPr lang="en-US" sz="1600" smtClean="0">
                <a:solidFill>
                  <a:srgbClr val="C00000"/>
                </a:solidFill>
              </a:rPr>
              <a:t>	RETURN </a:t>
            </a:r>
            <a:r>
              <a:rPr lang="en-US" sz="1600">
                <a:solidFill>
                  <a:srgbClr val="C00000"/>
                </a:solidFill>
              </a:rPr>
              <a:t>’unpopular’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	ELSEIF 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>
                <a:solidFill>
                  <a:srgbClr val="C00000"/>
                </a:solidFill>
              </a:rPr>
              <a:t>	</a:t>
            </a:r>
            <a:r>
              <a:rPr lang="en-US" sz="1600" smtClean="0">
                <a:solidFill>
                  <a:srgbClr val="C00000"/>
                </a:solidFill>
              </a:rPr>
              <a:t>	cust </a:t>
            </a:r>
            <a:r>
              <a:rPr lang="en-US" sz="1600">
                <a:solidFill>
                  <a:srgbClr val="C00000"/>
                </a:solidFill>
              </a:rPr>
              <a:t>&lt; 200 THEN RETURN ’average’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	ELSE 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>
                <a:solidFill>
                  <a:srgbClr val="C00000"/>
                </a:solidFill>
              </a:rPr>
              <a:t>	</a:t>
            </a:r>
            <a:r>
              <a:rPr lang="en-US" sz="1600" smtClean="0">
                <a:solidFill>
                  <a:srgbClr val="C00000"/>
                </a:solidFill>
              </a:rPr>
              <a:t>	RETURN </a:t>
            </a:r>
            <a:r>
              <a:rPr lang="en-US" sz="1600">
                <a:solidFill>
                  <a:srgbClr val="C00000"/>
                </a:solidFill>
              </a:rPr>
              <a:t>’popular’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	END </a:t>
            </a:r>
            <a:r>
              <a:rPr lang="en-US" sz="1600">
                <a:solidFill>
                  <a:srgbClr val="C00000"/>
                </a:solidFill>
              </a:rPr>
              <a:t>IF;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END;</a:t>
            </a:r>
            <a:endParaRPr lang="en-US" sz="1600">
              <a:solidFill>
                <a:srgbClr val="C0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286000" y="2894286"/>
            <a:ext cx="6477000" cy="1309850"/>
            <a:chOff x="2286000" y="2894286"/>
            <a:chExt cx="6477000" cy="1309850"/>
          </a:xfrm>
        </p:grpSpPr>
        <p:sp>
          <p:nvSpPr>
            <p:cNvPr id="8" name="Rectangle 7"/>
            <p:cNvSpPr/>
            <p:nvPr/>
          </p:nvSpPr>
          <p:spPr>
            <a:xfrm>
              <a:off x="2286000" y="3946634"/>
              <a:ext cx="4343400" cy="257502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Line Callout 1 (Accent Bar) 9"/>
            <p:cNvSpPr/>
            <p:nvPr/>
          </p:nvSpPr>
          <p:spPr>
            <a:xfrm>
              <a:off x="6477000" y="2894286"/>
              <a:ext cx="2286000" cy="687114"/>
            </a:xfrm>
            <a:prstGeom prst="accentCallout1">
              <a:avLst>
                <a:gd name="adj1" fmla="val 18750"/>
                <a:gd name="adj2" fmla="val 1322"/>
                <a:gd name="adj3" fmla="val 137739"/>
                <a:gd name="adj4" fmla="val -48678"/>
              </a:avLst>
            </a:prstGeom>
            <a:noFill/>
            <a:ln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mtClean="0">
                  <a:solidFill>
                    <a:schemeClr val="tx1"/>
                  </a:solidFill>
                </a:rPr>
                <a:t>Jumlah customer dari bar b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295400" y="4267200"/>
            <a:ext cx="6934200" cy="1723697"/>
            <a:chOff x="1295400" y="4267200"/>
            <a:chExt cx="6934200" cy="1723697"/>
          </a:xfrm>
        </p:grpSpPr>
        <p:sp>
          <p:nvSpPr>
            <p:cNvPr id="9" name="Rectangle 8"/>
            <p:cNvSpPr/>
            <p:nvPr/>
          </p:nvSpPr>
          <p:spPr>
            <a:xfrm>
              <a:off x="1295400" y="4267200"/>
              <a:ext cx="3505200" cy="1723697"/>
            </a:xfrm>
            <a:prstGeom prst="rect">
              <a:avLst/>
            </a:prstGeom>
            <a:solidFill>
              <a:schemeClr val="accent5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ine Callout 1 (Accent Bar) 10"/>
            <p:cNvSpPr/>
            <p:nvPr/>
          </p:nvSpPr>
          <p:spPr>
            <a:xfrm>
              <a:off x="5943600" y="4618404"/>
              <a:ext cx="2286000" cy="687114"/>
            </a:xfrm>
            <a:prstGeom prst="accentCallout1">
              <a:avLst>
                <a:gd name="adj1" fmla="val 18750"/>
                <a:gd name="adj2" fmla="val 1322"/>
                <a:gd name="adj3" fmla="val 137739"/>
                <a:gd name="adj4" fmla="val -48678"/>
              </a:avLst>
            </a:prstGeom>
            <a:noFill/>
            <a:ln>
              <a:solidFill>
                <a:schemeClr val="accent5">
                  <a:lumMod val="75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mtClean="0">
                  <a:solidFill>
                    <a:schemeClr val="tx1"/>
                  </a:solidFill>
                </a:rPr>
                <a:t>IF statements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 Statements di PSM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828" y="1752600"/>
            <a:ext cx="3048000" cy="370490"/>
          </a:xfrm>
        </p:spPr>
        <p:txBody>
          <a:bodyPr>
            <a:normAutofit fontScale="85000" lnSpcReduction="10000"/>
          </a:bodyPr>
          <a:lstStyle/>
          <a:p>
            <a:r>
              <a:rPr lang="en-US" sz="2000" smtClean="0"/>
              <a:t>LOOP </a:t>
            </a:r>
            <a:r>
              <a:rPr lang="en-US" sz="2000" smtClean="0">
                <a:sym typeface="Wingdings" pitchFamily="2" charset="2"/>
              </a:rPr>
              <a:t> untuk perulangan</a:t>
            </a:r>
            <a:endParaRPr lang="en-US" sz="20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13</a:t>
            </a:fld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459828" y="2096814"/>
            <a:ext cx="3048000" cy="8382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1198563" algn="l"/>
              </a:tabLst>
            </a:pP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 name&gt;: </a:t>
            </a: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LOOP </a:t>
            </a:r>
          </a:p>
          <a:p>
            <a:pPr>
              <a:tabLst>
                <a:tab pos="1198563" algn="l"/>
              </a:tabLst>
            </a:pP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smtClean="0">
                <a:solidFill>
                  <a:schemeClr val="tx1"/>
                </a:solidFill>
              </a:rPr>
              <a:t>&lt;statement(s)&gt;</a:t>
            </a:r>
          </a:p>
          <a:p>
            <a:pPr>
              <a:tabLst>
                <a:tab pos="1198563" algn="l"/>
              </a:tabLst>
            </a:pP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LOOP ;</a:t>
            </a:r>
            <a:endParaRPr lang="en-US" sz="16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0" y="1639614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buFont typeface="Arial" pitchFamily="34" charset="0"/>
              <a:buNone/>
            </a:pPr>
            <a:r>
              <a:rPr lang="en-US" sz="2000" smtClean="0"/>
              <a:t>Contoh:</a:t>
            </a:r>
            <a:endParaRPr lang="en-US" sz="2000"/>
          </a:p>
        </p:txBody>
      </p:sp>
      <p:sp>
        <p:nvSpPr>
          <p:cNvPr id="15" name="Rectangle 14"/>
          <p:cNvSpPr/>
          <p:nvPr/>
        </p:nvSpPr>
        <p:spPr>
          <a:xfrm>
            <a:off x="4619297" y="2096814"/>
            <a:ext cx="3733800" cy="3160986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PROCEDURE perulangan()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</a:t>
            </a:r>
            <a:endParaRPr lang="en-US" sz="160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DECLARE  </a:t>
            </a: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integer;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set i=0;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ulang: 	LOOP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n-US" sz="16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</a:t>
            </a: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= i + 1;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n-US" sz="16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 </a:t>
            </a: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&gt; 4  THEN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</a:t>
            </a: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LEAVE 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ulang;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n-US" sz="16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</a:t>
            </a: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LOOP;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SELECT i;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5083" y="3200400"/>
            <a:ext cx="3048000" cy="5596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LEAVE </a:t>
            </a:r>
            <a:r>
              <a:rPr lang="en-US" sz="2000" smtClean="0">
                <a:sym typeface="Wingdings" pitchFamily="2" charset="2"/>
              </a:rPr>
              <a:t>untuk keluar</a:t>
            </a:r>
          </a:p>
          <a:p>
            <a:pPr marL="0" indent="0">
              <a:buNone/>
              <a:tabLst>
                <a:tab pos="1150938" algn="l"/>
              </a:tabLst>
            </a:pPr>
            <a:r>
              <a:rPr lang="en-US" sz="2000" smtClean="0">
                <a:sym typeface="Wingdings" pitchFamily="2" charset="2"/>
              </a:rPr>
              <a:t>	dari </a:t>
            </a:r>
            <a:r>
              <a:rPr lang="en-US" sz="2000">
                <a:sym typeface="Wingdings" pitchFamily="2" charset="2"/>
              </a:rPr>
              <a:t>LOOP</a:t>
            </a:r>
            <a:endParaRPr lang="en-US" sz="2000"/>
          </a:p>
        </p:txBody>
      </p:sp>
      <p:sp>
        <p:nvSpPr>
          <p:cNvPr id="12" name="Rectangle 11"/>
          <p:cNvSpPr/>
          <p:nvPr/>
        </p:nvSpPr>
        <p:spPr>
          <a:xfrm>
            <a:off x="465083" y="3733800"/>
            <a:ext cx="3048000" cy="4191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1198563" algn="l"/>
              </a:tabLst>
            </a:pP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LEAVE &lt;loop 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</a:t>
            </a: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endParaRPr lang="en-US" sz="16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761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 Statements di PSM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572" y="1600201"/>
            <a:ext cx="3200400" cy="496614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WHILE LOOP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2096814"/>
            <a:ext cx="3197772" cy="951186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1198563" algn="l"/>
              </a:tabLst>
            </a:pP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&lt;expression&gt; 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</a:p>
          <a:p>
            <a:pPr>
              <a:tabLst>
                <a:tab pos="568325" algn="l"/>
              </a:tabLst>
            </a:pP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smtClean="0">
                <a:solidFill>
                  <a:schemeClr val="tx1"/>
                </a:solidFill>
              </a:rPr>
              <a:t>&lt;Statement(s)&gt;;</a:t>
            </a:r>
            <a:endParaRPr lang="en-US" sz="1600">
              <a:solidFill>
                <a:schemeClr val="tx1"/>
              </a:solidFill>
            </a:endParaRPr>
          </a:p>
          <a:p>
            <a:pPr>
              <a:tabLst>
                <a:tab pos="1198563" algn="l"/>
              </a:tabLst>
            </a:pP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</a:p>
        </p:txBody>
      </p:sp>
      <p:sp>
        <p:nvSpPr>
          <p:cNvPr id="9" name="Rectangle 8"/>
          <p:cNvSpPr/>
          <p:nvPr/>
        </p:nvSpPr>
        <p:spPr>
          <a:xfrm>
            <a:off x="838200" y="3200400"/>
            <a:ext cx="3197772" cy="21336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DECLARE  i integer;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set i=0;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i&lt;=4 DO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SET i = i + 1;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WHILE;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SELECT i;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178972" y="1600201"/>
            <a:ext cx="3200400" cy="4966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REPEAT LOOP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81600" y="2096814"/>
            <a:ext cx="3197772" cy="1103586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1198563" algn="l"/>
              </a:tabLst>
            </a:pP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REPEAT</a:t>
            </a:r>
            <a:endParaRPr lang="en-US" sz="16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tabLst>
                <a:tab pos="457200" algn="l"/>
              </a:tabLst>
            </a:pPr>
            <a:r>
              <a:rPr lang="en-US" sz="1600" smtClean="0">
                <a:solidFill>
                  <a:schemeClr val="tx1"/>
                </a:solidFill>
              </a:rPr>
              <a:t>	&lt;Statement(s)&gt;;</a:t>
            </a:r>
            <a:endParaRPr lang="en-US" sz="1600">
              <a:solidFill>
                <a:schemeClr val="tx1"/>
              </a:solidFill>
            </a:endParaRPr>
          </a:p>
          <a:p>
            <a:pPr>
              <a:tabLst>
                <a:tab pos="1198563" algn="l"/>
              </a:tabLst>
            </a:pP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UNTIL </a:t>
            </a: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</a:t>
            </a:r>
            <a:endParaRPr lang="en-US" sz="16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tabLst>
                <a:tab pos="1198563" algn="l"/>
              </a:tabLst>
            </a:pP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REPEAT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81600" y="3352800"/>
            <a:ext cx="3197772" cy="25146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DECLARE  i integer;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set i=0;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REPEAT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SET i = i + 1;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UNTIL i&gt;4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REPEAT;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SELECT i;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02133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di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Ada 3 cara untuk melakukan query di PSM:</a:t>
            </a:r>
            <a:endParaRPr lang="en-US"/>
          </a:p>
          <a:p>
            <a:pPr marL="400050" lvl="1" indent="0">
              <a:buNone/>
            </a:pPr>
            <a:r>
              <a:rPr lang="en-US" smtClean="0"/>
              <a:t>Untuk Query yang menghasilkan satu nilai, bisa menggunakan: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 Assignment untuk menentukan variable sebagai penampungnya (hasil query harus single data).</a:t>
            </a:r>
          </a:p>
          <a:p>
            <a:pPr marL="1150938" lvl="3" indent="-3175">
              <a:buNone/>
            </a:pPr>
            <a:r>
              <a:rPr lang="en-US" sz="1600" b="1">
                <a:solidFill>
                  <a:srgbClr val="C00000"/>
                </a:solidFill>
              </a:rPr>
              <a:t>SET p = (SELECT price FROM </a:t>
            </a:r>
            <a:r>
              <a:rPr lang="en-US" sz="1600" b="1" smtClean="0">
                <a:solidFill>
                  <a:srgbClr val="C00000"/>
                </a:solidFill>
              </a:rPr>
              <a:t>Sells WHERE </a:t>
            </a:r>
            <a:r>
              <a:rPr lang="en-US" sz="1600" b="1">
                <a:solidFill>
                  <a:srgbClr val="C00000"/>
                </a:solidFill>
              </a:rPr>
              <a:t>bar = ’Joe’’s Bar’ </a:t>
            </a:r>
            <a:r>
              <a:rPr lang="en-US" sz="1600" b="1" smtClean="0">
                <a:solidFill>
                  <a:srgbClr val="C00000"/>
                </a:solidFill>
              </a:rPr>
              <a:t>AND beer </a:t>
            </a:r>
            <a:r>
              <a:rPr lang="en-US" sz="1600" b="1">
                <a:solidFill>
                  <a:srgbClr val="C00000"/>
                </a:solidFill>
              </a:rPr>
              <a:t>= ’Bud’);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/>
              <a:t>Single-row SELECT . . . INTO</a:t>
            </a:r>
            <a:r>
              <a:rPr lang="en-US" smtClean="0"/>
              <a:t>.</a:t>
            </a:r>
          </a:p>
          <a:p>
            <a:pPr marL="1147763" lvl="3" indent="0">
              <a:buNone/>
            </a:pPr>
            <a:r>
              <a:rPr lang="en-US" sz="1600" b="1">
                <a:solidFill>
                  <a:srgbClr val="C00000"/>
                </a:solidFill>
              </a:rPr>
              <a:t>SELECT</a:t>
            </a:r>
            <a:r>
              <a:rPr lang="en-US" sz="1600" b="1"/>
              <a:t> price </a:t>
            </a:r>
            <a:r>
              <a:rPr lang="en-US" sz="1600" b="1">
                <a:solidFill>
                  <a:srgbClr val="C00000"/>
                </a:solidFill>
              </a:rPr>
              <a:t>INTO</a:t>
            </a:r>
            <a:r>
              <a:rPr lang="en-US" sz="1600" b="1"/>
              <a:t> p </a:t>
            </a:r>
            <a:r>
              <a:rPr lang="en-US" sz="1600"/>
              <a:t>FROM </a:t>
            </a:r>
            <a:r>
              <a:rPr lang="en-US" sz="1600" smtClean="0"/>
              <a:t>Sells WHERE </a:t>
            </a:r>
            <a:r>
              <a:rPr lang="en-US" sz="1600"/>
              <a:t>bar = ’Joe’’s Bar’ </a:t>
            </a:r>
            <a:r>
              <a:rPr lang="en-US" sz="1600" smtClean="0"/>
              <a:t>AND beer </a:t>
            </a:r>
            <a:r>
              <a:rPr lang="en-US" sz="1600"/>
              <a:t>= ’Bud’;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Dengan Cursors (variable dengan tipe tuple atau tuple-variable).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 sz="40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Cursor 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variable tipe cursor (tuple-variable) dengan ranges (jangkauan)  penyimpanan sebanyak jumlah tuple hasil dari suatu query.</a:t>
            </a:r>
          </a:p>
          <a:p>
            <a:endParaRPr lang="en-US" smtClean="0"/>
          </a:p>
          <a:p>
            <a:r>
              <a:rPr lang="en-US" smtClean="0"/>
              <a:t>Deklarasi variable cursor:</a:t>
            </a:r>
            <a:endParaRPr lang="en-US"/>
          </a:p>
          <a:p>
            <a:endParaRPr lang="en-US" smtClean="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7028" y="4325007"/>
            <a:ext cx="6702972" cy="627993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198563" algn="l"/>
              </a:tabLst>
            </a:pPr>
            <a:r>
              <a:rPr lang="pt-BR" sz="2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DECLARE </a:t>
            </a:r>
            <a:r>
              <a:rPr lang="pt-BR" sz="2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cursor&gt; </a:t>
            </a:r>
            <a:r>
              <a:rPr lang="pt-BR" sz="2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CURSOR FOR </a:t>
            </a:r>
            <a:r>
              <a:rPr lang="pt-BR" sz="2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&lt;query&gt;</a:t>
            </a:r>
            <a:r>
              <a:rPr lang="pt-BR" sz="2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</p:txBody>
      </p:sp>
      <p:sp>
        <p:nvSpPr>
          <p:cNvPr id="8" name="Rectangle 7"/>
          <p:cNvSpPr/>
          <p:nvPr/>
        </p:nvSpPr>
        <p:spPr>
          <a:xfrm>
            <a:off x="917028" y="5105400"/>
            <a:ext cx="7617372" cy="627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1198563" algn="l"/>
              </a:tabLst>
            </a:pPr>
            <a:r>
              <a:rPr lang="pt-BR" sz="20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</a:t>
            </a:r>
          </a:p>
          <a:p>
            <a:pPr algn="ctr">
              <a:tabLst>
                <a:tab pos="1198563" algn="l"/>
              </a:tabLst>
            </a:pPr>
            <a:r>
              <a:rPr lang="pt-BR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DECLARE </a:t>
            </a:r>
            <a:r>
              <a:rPr lang="pt-BR" sz="16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</a:t>
            </a:r>
            <a:r>
              <a:rPr lang="pt-BR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CURSOR FOR </a:t>
            </a:r>
            <a:r>
              <a:rPr lang="en-US" sz="1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(SELECT beer, price FROM </a:t>
            </a:r>
            <a:r>
              <a:rPr lang="en-US" sz="16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Sells  WHERE </a:t>
            </a:r>
            <a:r>
              <a:rPr lang="en-US" sz="1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 = ’Joe’’s Bar</a:t>
            </a:r>
            <a:r>
              <a:rPr lang="en-US" sz="16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’) </a:t>
            </a:r>
            <a:r>
              <a:rPr lang="pt-BR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pt-BR" sz="16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4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Opening, Fetching &amp; Closing Cursors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OPEN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Untuk menggunakan variable cursor yang sudah dibuat:</a:t>
            </a:r>
          </a:p>
          <a:p>
            <a:endParaRPr lang="en-US" smtClean="0"/>
          </a:p>
          <a:p>
            <a:pPr lvl="1"/>
            <a:r>
              <a:rPr lang="en-US" smtClean="0"/>
              <a:t>Selanjutnya query diproses, dan variable cursor di set menunjuk pada tuple pertama.</a:t>
            </a:r>
          </a:p>
          <a:p>
            <a:endParaRPr lang="en-US" sz="2400" smtClean="0"/>
          </a:p>
          <a:p>
            <a:r>
              <a:rPr lang="en-US" smtClean="0"/>
              <a:t>FETCH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Untuk mendapatkan tuple berikutnya dari variable cursor :</a:t>
            </a:r>
            <a:r>
              <a:rPr lang="en-US"/>
              <a:t>		</a:t>
            </a:r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CLOSE </a:t>
            </a:r>
            <a:r>
              <a:rPr lang="en-US" smtClean="0">
                <a:sym typeface="Wingdings" pitchFamily="2" charset="2"/>
              </a:rPr>
              <a:t> digunakan untuk menutup cursor</a:t>
            </a:r>
            <a:r>
              <a:rPr lang="en-US" smtClean="0"/>
              <a:t>:</a:t>
            </a:r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24200" y="2057400"/>
            <a:ext cx="3200400" cy="551793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198563" algn="l"/>
              </a:tabLst>
            </a:pPr>
            <a:r>
              <a:rPr lang="pt-BR" sz="24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</a:t>
            </a:r>
            <a:r>
              <a:rPr lang="pt-BR" sz="2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cursor&gt;;</a:t>
            </a:r>
            <a:endParaRPr lang="pt-BR" sz="24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4495800"/>
            <a:ext cx="6553200" cy="551793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198563" algn="l"/>
              </a:tabLst>
            </a:pPr>
            <a:r>
              <a:rPr lang="en-US" sz="2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FETCH FROM </a:t>
            </a:r>
            <a:r>
              <a:rPr lang="en-US" sz="2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cursor&gt;</a:t>
            </a:r>
            <a:r>
              <a:rPr lang="en-US" sz="24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 </a:t>
            </a: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x1, x2,…,xn</a:t>
            </a:r>
            <a:r>
              <a:rPr lang="en-US" sz="2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;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0" y="5638800"/>
            <a:ext cx="3200400" cy="551793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198563" algn="l"/>
              </a:tabLst>
            </a:pPr>
            <a:r>
              <a:rPr lang="pt-BR" sz="24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 </a:t>
            </a:r>
            <a:r>
              <a:rPr lang="pt-BR" sz="2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cursor&gt;;</a:t>
            </a:r>
            <a:endParaRPr lang="pt-BR" sz="24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326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Query di PSM dengan Cursor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6496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/>
              <a:t>CREATE PROCEDURE </a:t>
            </a:r>
            <a:r>
              <a:rPr lang="en-US" sz="1400" smtClean="0"/>
              <a:t>updateHargaJoe( </a:t>
            </a:r>
            <a:r>
              <a:rPr lang="en-US" sz="1400"/>
              <a:t>)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BEGIN</a:t>
            </a:r>
            <a:endParaRPr lang="en-US" sz="1400"/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DECLARE </a:t>
            </a:r>
            <a:r>
              <a:rPr lang="en-US" sz="1400"/>
              <a:t>i int default 0;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DECLARE </a:t>
            </a:r>
            <a:r>
              <a:rPr lang="en-US" sz="1400"/>
              <a:t>theBeer CHAR(20);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DECLARE </a:t>
            </a:r>
            <a:r>
              <a:rPr lang="en-US" sz="1400"/>
              <a:t>thePrice REAL;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DECLARE notFound </a:t>
            </a:r>
            <a:r>
              <a:rPr lang="en-US" sz="1400"/>
              <a:t>int default 0;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DECLARE </a:t>
            </a:r>
            <a:r>
              <a:rPr lang="en-US" sz="1400"/>
              <a:t>c CURSOR FOR (SELECT beer, price FROM Sells WHERE bar = 'Joe''s' );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DECLARE CONTINUE </a:t>
            </a:r>
            <a:r>
              <a:rPr lang="en-US" sz="1400"/>
              <a:t>HANDLER FOR NOT FOUND SET  notFound = 1;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/>
              <a:t>	</a:t>
            </a:r>
            <a:r>
              <a:rPr lang="en-US" sz="1400" smtClean="0"/>
              <a:t>OPEN c;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menuLoop: LOOP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	FETCH c INTO theBeer, thePrice;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	IF NotFound=1 THEN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		LEAVE menuLoop;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	END IF;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	IF thePrice&lt;300 THEN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		UPDATE Sells SET price = thePrice + 2 WHERE bar = 'Joe''s' AND beer = theBeer;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	END IF;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END LOOP;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CLOSE c;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END</a:t>
            </a:r>
            <a:endParaRPr lang="en-US" sz="1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838200" y="3061648"/>
            <a:ext cx="8153400" cy="2043752"/>
            <a:chOff x="838200" y="3061648"/>
            <a:chExt cx="8153400" cy="2043752"/>
          </a:xfrm>
        </p:grpSpPr>
        <p:sp>
          <p:nvSpPr>
            <p:cNvPr id="8" name="Rectangle 7"/>
            <p:cNvSpPr/>
            <p:nvPr/>
          </p:nvSpPr>
          <p:spPr>
            <a:xfrm>
              <a:off x="838200" y="3061648"/>
              <a:ext cx="5029200" cy="291152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Line Callout 1 (Accent Bar) 8"/>
            <p:cNvSpPr/>
            <p:nvPr/>
          </p:nvSpPr>
          <p:spPr>
            <a:xfrm>
              <a:off x="6400800" y="3528848"/>
              <a:ext cx="2590800" cy="1576552"/>
            </a:xfrm>
            <a:prstGeom prst="accentCallout1">
              <a:avLst>
                <a:gd name="adj1" fmla="val 31287"/>
                <a:gd name="adj2" fmla="val 95"/>
                <a:gd name="adj3" fmla="val -15776"/>
                <a:gd name="adj4" fmla="val -55980"/>
              </a:avLst>
            </a:pr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400" smtClean="0">
                  <a:solidFill>
                    <a:schemeClr val="tx1"/>
                  </a:solidFill>
                </a:rPr>
                <a:t>Status </a:t>
              </a:r>
              <a:r>
                <a:rPr lang="en-US" sz="140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CONTINUE HANDLER</a:t>
              </a:r>
              <a:r>
                <a:rPr lang="en-US" sz="1400" smtClean="0">
                  <a:solidFill>
                    <a:schemeClr val="tx1"/>
                  </a:solidFill>
                </a:rPr>
                <a:t> (</a:t>
              </a:r>
              <a:r>
                <a:rPr lang="en-US" sz="1400" i="1" smtClean="0">
                  <a:solidFill>
                    <a:schemeClr val="tx1"/>
                  </a:solidFill>
                </a:rPr>
                <a:t>hanya di MySql,  utk database lain lihat manual booknya</a:t>
              </a:r>
              <a:r>
                <a:rPr lang="en-US" sz="1400" smtClean="0">
                  <a:solidFill>
                    <a:schemeClr val="tx1"/>
                  </a:solidFill>
                </a:rPr>
                <a:t>) digunakan untuk mendeteksi apakah sudah tidak ada tuple lg, jika tidak ada maka variable </a:t>
              </a:r>
              <a:r>
                <a:rPr lang="en-US" sz="1400" smtClean="0">
                  <a:solidFill>
                    <a:srgbClr val="C00000"/>
                  </a:solidFill>
                </a:rPr>
                <a:t>notfound = 1</a:t>
              </a:r>
              <a:endParaRPr lang="en-US" sz="140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029200" y="1447800"/>
            <a:ext cx="3657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mtClean="0"/>
              <a:t>Procedure ini akan melakukan peningkatan harga $2 terhadap beer yang harganya &lt;300 pada Bar Joe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8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Host/SQL Interfaces Via Libraries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Pendekatan selanjutnya untuk koneksi database kepada bahasa pemrograman adalah dengan menggunakan library </a:t>
            </a:r>
            <a:r>
              <a:rPr lang="en-US"/>
              <a:t>calls.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/>
              <a:t>C </a:t>
            </a:r>
            <a:r>
              <a:rPr lang="en-US" smtClean="0">
                <a:sym typeface="Wingdings" pitchFamily="2" charset="2"/>
              </a:rPr>
              <a:t> dengan</a:t>
            </a:r>
            <a:r>
              <a:rPr lang="en-US" smtClean="0"/>
              <a:t> </a:t>
            </a:r>
            <a:r>
              <a:rPr lang="en-US"/>
              <a:t>CLI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/>
              <a:t>Java </a:t>
            </a:r>
            <a:r>
              <a:rPr lang="en-US" smtClean="0">
                <a:sym typeface="Wingdings" pitchFamily="2" charset="2"/>
              </a:rPr>
              <a:t> dengan</a:t>
            </a:r>
            <a:r>
              <a:rPr lang="en-US" smtClean="0"/>
              <a:t> </a:t>
            </a:r>
            <a:r>
              <a:rPr lang="en-US"/>
              <a:t>JDBC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/>
              <a:t>PHP </a:t>
            </a:r>
            <a:r>
              <a:rPr lang="en-US" smtClean="0">
                <a:sym typeface="Wingdings" pitchFamily="2" charset="2"/>
              </a:rPr>
              <a:t> dengan</a:t>
            </a:r>
            <a:r>
              <a:rPr lang="en-US" smtClean="0"/>
              <a:t> PEAR/DB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9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Mahasiswa akan mampu </a:t>
            </a:r>
            <a:r>
              <a:rPr lang="en-US" i="1" smtClean="0"/>
              <a:t>coding</a:t>
            </a:r>
            <a:r>
              <a:rPr lang="en-US"/>
              <a:t> SQL dengan PSM (persistent stored modules</a:t>
            </a:r>
            <a:r>
              <a:rPr lang="en-US" smtClean="0"/>
              <a:t>).</a:t>
            </a:r>
          </a:p>
          <a:p>
            <a:r>
              <a:rPr lang="en-US" smtClean="0"/>
              <a:t>Mahasiswa </a:t>
            </a:r>
            <a:r>
              <a:rPr lang="en-US"/>
              <a:t>akan mampu </a:t>
            </a:r>
            <a:r>
              <a:rPr lang="en-US" i="1"/>
              <a:t>coding</a:t>
            </a:r>
            <a:r>
              <a:rPr lang="en-US"/>
              <a:t> </a:t>
            </a:r>
            <a:r>
              <a:rPr lang="en-US" smtClean="0"/>
              <a:t>Java untuk akses database dengan JDBC library.</a:t>
            </a:r>
          </a:p>
          <a:p>
            <a:r>
              <a:rPr lang="en-US"/>
              <a:t>Mahasiswa akan mampu </a:t>
            </a:r>
            <a:r>
              <a:rPr lang="en-US" i="1"/>
              <a:t>coding</a:t>
            </a:r>
            <a:r>
              <a:rPr lang="en-US"/>
              <a:t> </a:t>
            </a:r>
            <a:r>
              <a:rPr lang="en-US" smtClean="0"/>
              <a:t>PHP </a:t>
            </a:r>
            <a:r>
              <a:rPr lang="en-US"/>
              <a:t>untuk akses database dengan </a:t>
            </a:r>
            <a:r>
              <a:rPr lang="en-US" smtClean="0"/>
              <a:t>PEAR library.</a:t>
            </a:r>
            <a:endParaRPr lang="en-US"/>
          </a:p>
          <a:p>
            <a:endParaRPr lang="en-US"/>
          </a:p>
          <a:p>
            <a:endParaRPr lang="en-US" i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Three-Tier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Lingkungan yang umum untuk menggunakan database dengan </a:t>
            </a:r>
            <a:r>
              <a:rPr lang="en-US" i="1" smtClean="0"/>
              <a:t>three tiers processors</a:t>
            </a:r>
            <a:r>
              <a:rPr lang="en-US" smtClean="0"/>
              <a:t> adalah: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mtClean="0">
                <a:solidFill>
                  <a:srgbClr val="C00000"/>
                </a:solidFill>
              </a:rPr>
              <a:t>Web </a:t>
            </a:r>
            <a:r>
              <a:rPr lang="en-US">
                <a:solidFill>
                  <a:srgbClr val="C00000"/>
                </a:solidFill>
              </a:rPr>
              <a:t>servers</a:t>
            </a:r>
            <a:r>
              <a:rPr lang="en-US"/>
              <a:t> --- talk to the user.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>
                <a:solidFill>
                  <a:srgbClr val="C00000"/>
                </a:solidFill>
              </a:rPr>
              <a:t>Application servers</a:t>
            </a:r>
            <a:r>
              <a:rPr lang="en-US"/>
              <a:t> --- execute the business logic.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>
                <a:solidFill>
                  <a:srgbClr val="C00000"/>
                </a:solidFill>
              </a:rPr>
              <a:t>Database servers</a:t>
            </a:r>
            <a:r>
              <a:rPr lang="en-US"/>
              <a:t> --- get what the app servers need from the database.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87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Three-Tier Architecture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Environments, Connections,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36243"/>
            <a:ext cx="8229600" cy="2140757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The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database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mtClean="0"/>
              <a:t>merupakan, suatu 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mtClean="0"/>
              <a:t>(pada beberapa </a:t>
            </a:r>
            <a:r>
              <a:rPr lang="en-US"/>
              <a:t>DB-access languages</a:t>
            </a:r>
            <a:r>
              <a:rPr lang="en-US" smtClean="0"/>
              <a:t>).</a:t>
            </a:r>
            <a:endParaRPr lang="en-US"/>
          </a:p>
          <a:p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Database servers</a:t>
            </a:r>
            <a:r>
              <a:rPr lang="en-US"/>
              <a:t> maintain </a:t>
            </a:r>
            <a:r>
              <a:rPr lang="en-US" smtClean="0"/>
              <a:t>sejumlah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connections</a:t>
            </a:r>
            <a:r>
              <a:rPr lang="en-US"/>
              <a:t>, </a:t>
            </a:r>
            <a:r>
              <a:rPr lang="en-US" smtClean="0"/>
              <a:t>dengan demikian app </a:t>
            </a:r>
            <a:r>
              <a:rPr lang="en-US"/>
              <a:t>servers </a:t>
            </a:r>
            <a:r>
              <a:rPr lang="en-US" smtClean="0"/>
              <a:t>dapat melakukan queries atau modifications</a:t>
            </a:r>
            <a:r>
              <a:rPr lang="en-US"/>
              <a:t>.</a:t>
            </a:r>
          </a:p>
          <a:p>
            <a:r>
              <a:rPr lang="en-US"/>
              <a:t>The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 server</a:t>
            </a:r>
            <a:r>
              <a:rPr lang="en-US"/>
              <a:t> </a:t>
            </a:r>
            <a:r>
              <a:rPr lang="en-US" smtClean="0"/>
              <a:t>memberikan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statements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mtClean="0"/>
              <a:t>untuk </a:t>
            </a:r>
            <a:r>
              <a:rPr lang="en-US"/>
              <a:t>queries </a:t>
            </a:r>
            <a:r>
              <a:rPr lang="en-US" smtClean="0"/>
              <a:t>dan modifications.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07356"/>
            <a:ext cx="3740150" cy="2659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700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Three-Tier Architecture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CLI atau SQL/CLI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“</a:t>
            </a:r>
            <a:r>
              <a:rPr lang="en-US" smtClean="0">
                <a:solidFill>
                  <a:srgbClr val="C00000"/>
                </a:solidFill>
              </a:rPr>
              <a:t>Call-Level </a:t>
            </a:r>
            <a:r>
              <a:rPr lang="en-US">
                <a:solidFill>
                  <a:srgbClr val="C00000"/>
                </a:solidFill>
              </a:rPr>
              <a:t>Interface</a:t>
            </a:r>
            <a:r>
              <a:rPr lang="en-US"/>
              <a:t>.”</a:t>
            </a:r>
          </a:p>
          <a:p>
            <a:r>
              <a:rPr lang="en-US" smtClean="0"/>
              <a:t>Host language SQL/CLI adalah Bahasa C.</a:t>
            </a:r>
            <a:endParaRPr lang="en-US"/>
          </a:p>
          <a:p>
            <a:r>
              <a:rPr lang="en-US" smtClean="0"/>
              <a:t>Koneksi secara CLI umumnya mengikuti struktur seperti berikut: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i="1" smtClean="0">
                <a:solidFill>
                  <a:srgbClr val="C00000"/>
                </a:solidFill>
              </a:rPr>
              <a:t>Environments</a:t>
            </a:r>
            <a:r>
              <a:rPr lang="en-US" smtClean="0">
                <a:solidFill>
                  <a:srgbClr val="C00000"/>
                </a:solidFill>
              </a:rPr>
              <a:t> </a:t>
            </a:r>
            <a:r>
              <a:rPr lang="en-US"/>
              <a:t>: represent the DBMS installation.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i="1">
                <a:solidFill>
                  <a:srgbClr val="C00000"/>
                </a:solidFill>
              </a:rPr>
              <a:t>Connections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/>
              <a:t>: logins to the database.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i="1">
                <a:solidFill>
                  <a:srgbClr val="C00000"/>
                </a:solidFill>
              </a:rPr>
              <a:t>Statements</a:t>
            </a:r>
            <a:r>
              <a:rPr lang="en-US"/>
              <a:t> : SQL statements yang akan dikirim ke</a:t>
            </a:r>
            <a:r>
              <a:rPr lang="en-US" smtClean="0"/>
              <a:t> connection</a:t>
            </a:r>
            <a:r>
              <a:rPr lang="en-US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i="1">
                <a:solidFill>
                  <a:srgbClr val="C00000"/>
                </a:solidFill>
              </a:rPr>
              <a:t>Descriptions</a:t>
            </a:r>
            <a:r>
              <a:rPr lang="en-US"/>
              <a:t> : </a:t>
            </a:r>
            <a:r>
              <a:rPr lang="en-US" smtClean="0"/>
              <a:t>merekam isi tuples dari query, atau parameter dari suatu statement.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2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Java Database Connectivity </a:t>
            </a:r>
            <a:r>
              <a:rPr lang="en-US"/>
              <a:t>(</a:t>
            </a:r>
            <a:r>
              <a:rPr lang="en-US">
                <a:solidFill>
                  <a:srgbClr val="C00000"/>
                </a:solidFill>
              </a:rPr>
              <a:t>JDBC</a:t>
            </a:r>
            <a:r>
              <a:rPr lang="en-US"/>
              <a:t>) </a:t>
            </a:r>
            <a:r>
              <a:rPr lang="en-US" smtClean="0"/>
              <a:t>adalah suatu library yang mirip dengan SQL/CLI, tetapi host language-nya adalah Java.</a:t>
            </a:r>
          </a:p>
          <a:p>
            <a:r>
              <a:rPr lang="en-US" smtClean="0"/>
              <a:t>Sebelum dapat mengakses  database melalui java, harus install jdbc terlebih dahulu</a:t>
            </a:r>
          </a:p>
          <a:p>
            <a:r>
              <a:rPr lang="en-US" smtClean="0"/>
              <a:t>Pada pembahasan ini akan menggunakan database MySql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0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Do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Import class JDBC</a:t>
            </a:r>
          </a:p>
          <a:p>
            <a:r>
              <a:rPr lang="en-US" smtClean="0"/>
              <a:t>Buat instance class untuk driver database</a:t>
            </a:r>
          </a:p>
          <a:p>
            <a:r>
              <a:rPr lang="en-US" smtClean="0"/>
              <a:t>Buat object Connection</a:t>
            </a:r>
          </a:p>
          <a:p>
            <a:r>
              <a:rPr lang="en-US" smtClean="0"/>
              <a:t>Untuk Query: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Buat object statement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Buat object ResultSet untuk menampung hasil executeQuery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Jalankan method executeQuery()</a:t>
            </a:r>
          </a:p>
          <a:p>
            <a:r>
              <a:rPr lang="en-US" smtClean="0"/>
              <a:t>Untuk Update &amp; Insert:</a:t>
            </a:r>
            <a:endParaRPr lang="en-US"/>
          </a:p>
          <a:p>
            <a:pPr lvl="1">
              <a:buFont typeface="Wingdings" pitchFamily="2" charset="2"/>
              <a:buChar char="§"/>
            </a:pPr>
            <a:r>
              <a:rPr lang="en-US"/>
              <a:t>Buat object statement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Jalankan </a:t>
            </a:r>
            <a:r>
              <a:rPr lang="en-US"/>
              <a:t>method </a:t>
            </a:r>
            <a:r>
              <a:rPr lang="en-US" smtClean="0"/>
              <a:t>executeUpdate()</a:t>
            </a:r>
            <a:endParaRPr lang="en-US"/>
          </a:p>
          <a:p>
            <a:pPr lvl="1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73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 Connection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400"/>
              <a:t>import java.sql.*;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400" smtClean="0"/>
              <a:t>public </a:t>
            </a:r>
            <a:r>
              <a:rPr lang="en-US" sz="2400"/>
              <a:t>class latJdbc_1 {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400"/>
              <a:t>	public static void main(String[] args) {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400"/>
              <a:t>		try </a:t>
            </a:r>
            <a:r>
              <a:rPr lang="en-US" sz="2400" smtClean="0"/>
              <a:t>{</a:t>
            </a:r>
          </a:p>
          <a:p>
            <a:pPr marL="173038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400"/>
              <a:t>			Class.forName</a:t>
            </a:r>
            <a:r>
              <a:rPr lang="en-US" sz="2400" smtClean="0"/>
              <a:t>(“com.mysql.jdbc.Driver”) </a:t>
            </a:r>
            <a:r>
              <a:rPr lang="en-US" sz="2400"/>
              <a:t>.newInstance();</a:t>
            </a:r>
          </a:p>
          <a:p>
            <a:pPr marL="173038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400" smtClean="0"/>
              <a:t>			Connection koneksi = </a:t>
            </a:r>
          </a:p>
          <a:p>
            <a:pPr marL="173038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400" smtClean="0"/>
              <a:t>				DriverManager.getConnection(….);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000" smtClean="0"/>
              <a:t>			….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000" smtClean="0"/>
              <a:t>			…….</a:t>
            </a:r>
            <a:endParaRPr lang="en-US" sz="2000"/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387366" y="1392238"/>
            <a:ext cx="4510088" cy="665163"/>
            <a:chOff x="1200" y="1165"/>
            <a:chExt cx="2841" cy="41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200" y="1248"/>
              <a:ext cx="912" cy="33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2688" y="1165"/>
              <a:ext cx="135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2000">
                  <a:solidFill>
                    <a:srgbClr val="C00000"/>
                  </a:solidFill>
                </a:rPr>
                <a:t>The JDBC classes</a:t>
              </a: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>
              <a:off x="2112" y="1272"/>
              <a:ext cx="576" cy="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473668" y="1676400"/>
            <a:ext cx="4575175" cy="2159000"/>
            <a:chOff x="2191" y="896"/>
            <a:chExt cx="2882" cy="1360"/>
          </a:xfrm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191" y="1920"/>
              <a:ext cx="2030" cy="336"/>
            </a:xfrm>
            <a:prstGeom prst="rect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4131" y="896"/>
              <a:ext cx="942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2000">
                  <a:solidFill>
                    <a:srgbClr val="C00000"/>
                  </a:solidFill>
                </a:rPr>
                <a:t>The driver</a:t>
              </a:r>
            </a:p>
            <a:p>
              <a:r>
                <a:rPr lang="en-US" sz="2000">
                  <a:solidFill>
                    <a:srgbClr val="C00000"/>
                  </a:solidFill>
                </a:rPr>
                <a:t>for mySql;</a:t>
              </a:r>
            </a:p>
            <a:p>
              <a:r>
                <a:rPr lang="en-US" sz="2000">
                  <a:solidFill>
                    <a:srgbClr val="C00000"/>
                  </a:solidFill>
                </a:rPr>
                <a:t>others exist</a:t>
              </a:r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H="1">
              <a:off x="4174" y="1536"/>
              <a:ext cx="271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76200" y="3827465"/>
            <a:ext cx="4038601" cy="896938"/>
            <a:chOff x="-944" y="2315"/>
            <a:chExt cx="2544" cy="565"/>
          </a:xfrm>
        </p:grpSpPr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-944" y="2647"/>
              <a:ext cx="129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800" smtClean="0">
                  <a:solidFill>
                    <a:srgbClr val="C00000"/>
                  </a:solidFill>
                </a:rPr>
                <a:t>Object Connection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-80" y="2315"/>
              <a:ext cx="1680" cy="277"/>
            </a:xfrm>
            <a:prstGeom prst="rect">
              <a:avLst/>
            </a:prstGeom>
            <a:solidFill>
              <a:srgbClr val="99CC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-612" y="2443"/>
              <a:ext cx="580" cy="2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3886200" y="4249737"/>
            <a:ext cx="3352801" cy="1617663"/>
            <a:chOff x="2022" y="2544"/>
            <a:chExt cx="2112" cy="1019"/>
          </a:xfrm>
        </p:grpSpPr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2022" y="3156"/>
              <a:ext cx="211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800">
                  <a:solidFill>
                    <a:srgbClr val="C00000"/>
                  </a:solidFill>
                </a:rPr>
                <a:t>URL of the </a:t>
              </a:r>
              <a:r>
                <a:rPr lang="en-US" sz="1800" smtClean="0">
                  <a:solidFill>
                    <a:srgbClr val="C00000"/>
                  </a:solidFill>
                </a:rPr>
                <a:t>database your </a:t>
              </a:r>
              <a:r>
                <a:rPr lang="en-US" sz="1800">
                  <a:solidFill>
                    <a:srgbClr val="C00000"/>
                  </a:solidFill>
                </a:rPr>
                <a:t>name, and </a:t>
              </a:r>
              <a:r>
                <a:rPr lang="en-US" sz="1800" smtClean="0">
                  <a:solidFill>
                    <a:srgbClr val="C00000"/>
                  </a:solidFill>
                </a:rPr>
                <a:t>password go </a:t>
              </a:r>
              <a:r>
                <a:rPr lang="en-US" sz="1800">
                  <a:solidFill>
                    <a:srgbClr val="C00000"/>
                  </a:solidFill>
                </a:rPr>
                <a:t>here.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3366" y="2544"/>
              <a:ext cx="432" cy="288"/>
            </a:xfrm>
            <a:prstGeom prst="rect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" name="Line 14"/>
            <p:cNvSpPr>
              <a:spLocks noChangeShapeType="1"/>
            </p:cNvSpPr>
            <p:nvPr/>
          </p:nvSpPr>
          <p:spPr bwMode="auto">
            <a:xfrm flipV="1">
              <a:off x="3222" y="2843"/>
              <a:ext cx="288" cy="3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6826248" y="3276600"/>
            <a:ext cx="2144713" cy="1741488"/>
            <a:chOff x="3346" y="2544"/>
            <a:chExt cx="1351" cy="1097"/>
          </a:xfrm>
        </p:grpSpPr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3414" y="3408"/>
              <a:ext cx="128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800" smtClean="0">
                  <a:solidFill>
                    <a:srgbClr val="C00000"/>
                  </a:solidFill>
                </a:rPr>
                <a:t>Creating Instance.</a:t>
              </a:r>
              <a:endParaRPr lang="en-US" sz="1800">
                <a:solidFill>
                  <a:srgbClr val="C00000"/>
                </a:solidFill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346" y="2544"/>
              <a:ext cx="1152" cy="347"/>
            </a:xfrm>
            <a:prstGeom prst="rect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" name="Line 14"/>
            <p:cNvSpPr>
              <a:spLocks noChangeShapeType="1"/>
            </p:cNvSpPr>
            <p:nvPr/>
          </p:nvSpPr>
          <p:spPr bwMode="auto">
            <a:xfrm flipH="1" flipV="1">
              <a:off x="4143" y="2908"/>
              <a:ext cx="279" cy="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5014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 Query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 smtClean="0"/>
              <a:t>…..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 smtClean="0"/>
              <a:t>…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/>
              <a:t>ResultSet hasil = null</a:t>
            </a:r>
            <a:r>
              <a:rPr lang="en-US" sz="2400" smtClean="0"/>
              <a:t>;</a:t>
            </a:r>
            <a:endParaRPr lang="en-US" sz="2400"/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 smtClean="0"/>
              <a:t>Statement </a:t>
            </a:r>
            <a:r>
              <a:rPr lang="en-US" sz="2400"/>
              <a:t>stmt = koneksi.createStatement();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/>
              <a:t>	</a:t>
            </a:r>
            <a:r>
              <a:rPr lang="en-US" sz="2400" smtClean="0"/>
              <a:t>try </a:t>
            </a:r>
            <a:r>
              <a:rPr lang="en-US" sz="2400"/>
              <a:t>{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/>
              <a:t>			String query = "SELECT * FROM beers;";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/>
              <a:t>			hasil = stmt.executeQuery(query);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/>
              <a:t>		</a:t>
            </a:r>
            <a:r>
              <a:rPr lang="en-US" sz="2400" smtClean="0"/>
              <a:t>}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/>
              <a:t>	</a:t>
            </a:r>
            <a:r>
              <a:rPr lang="en-US" sz="2400" smtClean="0"/>
              <a:t>	….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/>
              <a:t>	</a:t>
            </a:r>
            <a:r>
              <a:rPr lang="en-US" sz="2400" smtClean="0"/>
              <a:t>	……</a:t>
            </a:r>
            <a:endParaRPr lang="en-US" sz="2400"/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06362" y="2971800"/>
            <a:ext cx="3322638" cy="1371601"/>
            <a:chOff x="19" y="1296"/>
            <a:chExt cx="2093" cy="864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864" y="1296"/>
              <a:ext cx="1248" cy="24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19" y="1927"/>
              <a:ext cx="123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800" smtClean="0">
                  <a:solidFill>
                    <a:srgbClr val="C00000"/>
                  </a:solidFill>
                </a:rPr>
                <a:t>Object Statement</a:t>
              </a:r>
              <a:endParaRPr lang="en-US" sz="1800">
                <a:solidFill>
                  <a:srgbClr val="C00000"/>
                </a:solidFill>
              </a:endParaRP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384" y="1536"/>
              <a:ext cx="480" cy="3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447800" y="1346200"/>
            <a:ext cx="5133978" cy="1574800"/>
            <a:chOff x="2191" y="1264"/>
            <a:chExt cx="3234" cy="992"/>
          </a:xfrm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191" y="2000"/>
              <a:ext cx="2030" cy="256"/>
            </a:xfrm>
            <a:prstGeom prst="rect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4131" y="1264"/>
              <a:ext cx="1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2000" smtClean="0">
                  <a:solidFill>
                    <a:srgbClr val="C00000"/>
                  </a:solidFill>
                </a:rPr>
                <a:t>Object ResultSet</a:t>
              </a:r>
              <a:endParaRPr lang="en-US" sz="2000">
                <a:solidFill>
                  <a:srgbClr val="C00000"/>
                </a:solidFill>
              </a:endParaRPr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H="1">
              <a:off x="3633" y="1536"/>
              <a:ext cx="526" cy="4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3429000" y="4280693"/>
            <a:ext cx="4648201" cy="1346200"/>
            <a:chOff x="3346" y="2544"/>
            <a:chExt cx="2928" cy="848"/>
          </a:xfrm>
        </p:grpSpPr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4546" y="3159"/>
              <a:ext cx="17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800" smtClean="0">
                  <a:solidFill>
                    <a:srgbClr val="C00000"/>
                  </a:solidFill>
                </a:rPr>
                <a:t>Method executeQuery()</a:t>
              </a:r>
              <a:endParaRPr lang="en-US" sz="1800">
                <a:solidFill>
                  <a:srgbClr val="C00000"/>
                </a:solidFill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346" y="2544"/>
              <a:ext cx="2160" cy="231"/>
            </a:xfrm>
            <a:prstGeom prst="rect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H="1" flipV="1">
              <a:off x="4882" y="2775"/>
              <a:ext cx="631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4160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 Update &amp; Insert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 smtClean="0"/>
              <a:t>…..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 smtClean="0"/>
              <a:t>…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 smtClean="0"/>
              <a:t>Statement stmtIsi </a:t>
            </a:r>
            <a:r>
              <a:rPr lang="en-US" sz="2000"/>
              <a:t>= koneksi.createStatement();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/>
              <a:t>	</a:t>
            </a:r>
            <a:r>
              <a:rPr lang="en-US" sz="2000" smtClean="0"/>
              <a:t>try </a:t>
            </a:r>
            <a:r>
              <a:rPr lang="en-US" sz="2000"/>
              <a:t>{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/>
              <a:t>			String </a:t>
            </a:r>
            <a:r>
              <a:rPr lang="en-US" sz="2000" smtClean="0"/>
              <a:t>query </a:t>
            </a:r>
            <a:r>
              <a:rPr lang="en-US" sz="2000"/>
              <a:t>= </a:t>
            </a:r>
            <a:endParaRPr lang="en-US" sz="2000" smtClean="0"/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/>
              <a:t>			</a:t>
            </a:r>
            <a:r>
              <a:rPr lang="en-US" sz="2000" smtClean="0"/>
              <a:t>"</a:t>
            </a:r>
            <a:r>
              <a:rPr lang="en-US" sz="2000"/>
              <a:t>INSERT INTO sells VALUES ('Joe''s', 'Heineken', 300);";			hasil = </a:t>
            </a:r>
            <a:r>
              <a:rPr lang="en-US" sz="2000" smtClean="0"/>
              <a:t>stmt.executeUpdate(query</a:t>
            </a:r>
            <a:r>
              <a:rPr lang="en-US" sz="2000"/>
              <a:t>);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/>
              <a:t>		</a:t>
            </a:r>
            <a:r>
              <a:rPr lang="en-US" sz="2000" smtClean="0"/>
              <a:t>}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/>
              <a:t>	</a:t>
            </a:r>
            <a:r>
              <a:rPr lang="en-US" sz="2000" smtClean="0"/>
              <a:t>	….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/>
              <a:t>	</a:t>
            </a:r>
            <a:r>
              <a:rPr lang="en-US" sz="2000" smtClean="0"/>
              <a:t>	……</a:t>
            </a:r>
            <a:endParaRPr lang="en-US" sz="2000"/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416050" y="1523999"/>
            <a:ext cx="4283076" cy="1187451"/>
            <a:chOff x="844" y="672"/>
            <a:chExt cx="2698" cy="748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844" y="1180"/>
              <a:ext cx="1200" cy="24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2304" y="672"/>
              <a:ext cx="123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800" smtClean="0">
                  <a:solidFill>
                    <a:srgbClr val="C00000"/>
                  </a:solidFill>
                </a:rPr>
                <a:t>Object Statement</a:t>
              </a:r>
              <a:endParaRPr lang="en-US" sz="1800">
                <a:solidFill>
                  <a:srgbClr val="C00000"/>
                </a:solidFill>
              </a:endParaRP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>
              <a:off x="2044" y="905"/>
              <a:ext cx="404" cy="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3276599" y="3765332"/>
            <a:ext cx="4648201" cy="1346200"/>
            <a:chOff x="3346" y="2544"/>
            <a:chExt cx="2928" cy="848"/>
          </a:xfrm>
        </p:grpSpPr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4426" y="3159"/>
              <a:ext cx="18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800" smtClean="0">
                  <a:solidFill>
                    <a:srgbClr val="C00000"/>
                  </a:solidFill>
                </a:rPr>
                <a:t>Method executeUpdate()</a:t>
              </a:r>
              <a:endParaRPr lang="en-US" sz="1800">
                <a:solidFill>
                  <a:srgbClr val="C00000"/>
                </a:solidFill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346" y="2544"/>
              <a:ext cx="2160" cy="231"/>
            </a:xfrm>
            <a:prstGeom prst="rect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H="1" flipV="1">
              <a:off x="4882" y="2775"/>
              <a:ext cx="631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7359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Mengakses ResultSet (hasil Query)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Suatu object type ResultSet mirip cursor.</a:t>
            </a:r>
            <a:endParaRPr lang="en-US"/>
          </a:p>
          <a:p>
            <a:r>
              <a:rPr lang="en-US"/>
              <a:t>Method next() </a:t>
            </a:r>
            <a:r>
              <a:rPr lang="en-US" smtClean="0"/>
              <a:t>menjalankan “cursor” ke tuple berikutnya.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Perintah next</a:t>
            </a:r>
            <a:r>
              <a:rPr lang="en-US"/>
              <a:t>() </a:t>
            </a:r>
            <a:r>
              <a:rPr lang="en-US" smtClean="0"/>
              <a:t>yang pertama akan mengambil tuple pertama.</a:t>
            </a:r>
            <a:endParaRPr lang="en-US"/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Jika tidak ada tuple lagi, maka method next() akan mengembalikan nilai false.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Untuk mengambil isi object ResultSet, gunakan method </a:t>
            </a:r>
            <a:r>
              <a:rPr lang="en-US" smtClean="0">
                <a:solidFill>
                  <a:srgbClr val="C00000"/>
                </a:solidFill>
              </a:rPr>
              <a:t>getX(i)</a:t>
            </a:r>
            <a:r>
              <a:rPr lang="en-US" smtClean="0"/>
              <a:t>, </a:t>
            </a:r>
          </a:p>
          <a:p>
            <a:pPr lvl="2">
              <a:buFont typeface="Wingdings" pitchFamily="2" charset="2"/>
              <a:buChar char="§"/>
            </a:pPr>
            <a:r>
              <a:rPr lang="en-US" smtClean="0">
                <a:solidFill>
                  <a:srgbClr val="C00000"/>
                </a:solidFill>
              </a:rPr>
              <a:t>X</a:t>
            </a:r>
            <a:r>
              <a:rPr lang="en-US" smtClean="0"/>
              <a:t> disesuaikan dengan tipe attribute yang akan diambil.</a:t>
            </a:r>
          </a:p>
          <a:p>
            <a:pPr lvl="2">
              <a:buFont typeface="Wingdings" pitchFamily="2" charset="2"/>
              <a:buChar char="§"/>
            </a:pPr>
            <a:r>
              <a:rPr lang="en-US" smtClean="0">
                <a:solidFill>
                  <a:srgbClr val="C00000"/>
                </a:solidFill>
              </a:rPr>
              <a:t>i</a:t>
            </a:r>
            <a:r>
              <a:rPr lang="en-US" smtClean="0"/>
              <a:t> nama attribute yang akan diambil isinya.</a:t>
            </a:r>
          </a:p>
          <a:p>
            <a:pPr marL="1371600" lvl="3" indent="0">
              <a:buNone/>
            </a:pPr>
            <a:r>
              <a:rPr lang="en-US" smtClean="0"/>
              <a:t>Contoh: getString(‘name’) </a:t>
            </a:r>
          </a:p>
          <a:p>
            <a:pPr marL="1828800" lvl="4" indent="0">
              <a:buNone/>
            </a:pPr>
            <a:r>
              <a:rPr lang="en-US" smtClean="0"/>
              <a:t>Artinya, mengambil isi attribute name dengan type String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97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Menampilkan isi ResultSet </a:t>
            </a:r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(hasil Query)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 smtClean="0"/>
              <a:t>---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/>
              <a:t>String query = "SELECT * FROM beers;";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 smtClean="0"/>
              <a:t>hasil </a:t>
            </a:r>
            <a:r>
              <a:rPr lang="en-US" sz="2000"/>
              <a:t>= stmt.executeQuery(query);</a:t>
            </a:r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 smtClean="0"/>
              <a:t>….</a:t>
            </a:r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 smtClean="0"/>
              <a:t>……</a:t>
            </a:r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 smtClean="0"/>
              <a:t>while</a:t>
            </a:r>
            <a:r>
              <a:rPr lang="en-US" sz="2000"/>
              <a:t>( hasil.next() ) {</a:t>
            </a:r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 smtClean="0"/>
              <a:t>	String    </a:t>
            </a:r>
            <a:r>
              <a:rPr lang="en-US" sz="2000"/>
              <a:t>nama = hasil.getString(  "name" );</a:t>
            </a:r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/>
              <a:t>	</a:t>
            </a:r>
            <a:r>
              <a:rPr lang="en-US" sz="2000" smtClean="0"/>
              <a:t>String    </a:t>
            </a:r>
            <a:r>
              <a:rPr lang="en-US" sz="2000"/>
              <a:t>pabrik  = hasil.getString(  "manf" );</a:t>
            </a:r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/>
              <a:t>	</a:t>
            </a:r>
            <a:r>
              <a:rPr lang="en-US" sz="2000" smtClean="0"/>
              <a:t>System.out.println</a:t>
            </a:r>
            <a:r>
              <a:rPr lang="en-US" sz="2000"/>
              <a:t>( nama + "   " + pabrik );</a:t>
            </a:r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 smtClean="0"/>
              <a:t>}</a:t>
            </a:r>
            <a:endParaRPr lang="en-US" sz="2000"/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29</a:t>
            </a:fld>
            <a:endParaRPr lang="en-US" dirty="0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149475" y="2667001"/>
            <a:ext cx="4784733" cy="1111251"/>
            <a:chOff x="854" y="720"/>
            <a:chExt cx="3014" cy="700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854" y="1180"/>
              <a:ext cx="720" cy="24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2453" y="720"/>
              <a:ext cx="1415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400" smtClean="0">
                  <a:solidFill>
                    <a:srgbClr val="C00000"/>
                  </a:solidFill>
                </a:rPr>
                <a:t>Method next( ) untuk pindah ke tuple berikutnya</a:t>
              </a:r>
              <a:endParaRPr lang="en-US" sz="1400">
                <a:solidFill>
                  <a:srgbClr val="C00000"/>
                </a:solidFill>
              </a:endParaRP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>
              <a:off x="1574" y="924"/>
              <a:ext cx="879" cy="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505200" y="2590800"/>
            <a:ext cx="5334010" cy="1555750"/>
            <a:chOff x="2191" y="1296"/>
            <a:chExt cx="3360" cy="980"/>
          </a:xfrm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191" y="2064"/>
              <a:ext cx="1776" cy="212"/>
            </a:xfrm>
            <a:prstGeom prst="rect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4401" y="1296"/>
              <a:ext cx="1150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400" smtClean="0">
                  <a:solidFill>
                    <a:srgbClr val="C00000"/>
                  </a:solidFill>
                </a:rPr>
                <a:t>Method getString( ) untuk mengambil isi object ResultSet dengan type String</a:t>
              </a:r>
              <a:endParaRPr lang="en-US" sz="1400">
                <a:solidFill>
                  <a:srgbClr val="C00000"/>
                </a:solidFill>
              </a:endParaRPr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H="1">
              <a:off x="3967" y="1867"/>
              <a:ext cx="624" cy="1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0408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in Real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Sejauh ini kita melakukan penggunaan SQL melalui interface query generik --- lingkungan terminal database.</a:t>
            </a:r>
            <a:endParaRPr lang="en-US"/>
          </a:p>
          <a:p>
            <a:r>
              <a:rPr lang="en-US" smtClean="0"/>
              <a:t>Namun secara realita penggunaannya berbeda, secara realita penggunaan SQL adalah secara interaktif dengan program konvensional (C++, java, php, asp, dsb).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6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>
                <a:hlinkClick r:id="rId2" action="ppaction://hlinkfile"/>
              </a:rPr>
              <a:t>Contoh akses database program java dengan JDBC</a:t>
            </a:r>
            <a:endParaRPr lang="en-US" sz="2800" smtClean="0"/>
          </a:p>
          <a:p>
            <a:endParaRPr lang="en-US" sz="2800"/>
          </a:p>
          <a:p>
            <a:r>
              <a:rPr lang="en-US" sz="2800" smtClean="0">
                <a:hlinkClick r:id="rId3" action="ppaction://hlinkfile"/>
              </a:rPr>
              <a:t>Cara install &amp; setting JDBC dengan eclipse sebagai IDE</a:t>
            </a:r>
            <a:endParaRPr lang="en-US" sz="2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PHP &amp; PEAR/DB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PEAR/DB </a:t>
            </a:r>
            <a:r>
              <a:rPr lang="en-US" smtClean="0"/>
              <a:t>adalah </a:t>
            </a:r>
            <a:r>
              <a:rPr lang="en-US"/>
              <a:t>suatu library yang mirip dengan SQL/CLI, tetapi host language-nya adalah </a:t>
            </a:r>
            <a:r>
              <a:rPr lang="en-US" smtClean="0"/>
              <a:t>PHP.</a:t>
            </a:r>
            <a:endParaRPr lang="en-US"/>
          </a:p>
          <a:p>
            <a:r>
              <a:rPr lang="en-US" smtClean="0"/>
              <a:t>Library ini biasanya sudah ada saat install PHP.</a:t>
            </a:r>
          </a:p>
          <a:p>
            <a:r>
              <a:rPr lang="en-US" smtClean="0"/>
              <a:t>Pada </a:t>
            </a:r>
            <a:r>
              <a:rPr lang="en-US"/>
              <a:t>pembahasan ini akan menggunakan database </a:t>
            </a:r>
            <a:r>
              <a:rPr lang="en-US" smtClean="0"/>
              <a:t>MySql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2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PHP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Body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Suatu bahasa pemrograman yang digunakan untuk beroperasi dalam HTML.</a:t>
            </a:r>
            <a:endParaRPr lang="en-US"/>
          </a:p>
          <a:p>
            <a:r>
              <a:rPr lang="en-US" smtClean="0"/>
              <a:t>Aturan penulisan, harus berada dalam tag spt berikut:</a:t>
            </a:r>
          </a:p>
          <a:p>
            <a:pPr marL="400050" lvl="1" indent="0">
              <a:buNone/>
            </a:pPr>
            <a:endParaRPr lang="en-US" smtClean="0"/>
          </a:p>
          <a:p>
            <a:pPr marL="40005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&lt;?php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00050" lvl="1" indent="0">
              <a:buNone/>
            </a:pPr>
            <a:r>
              <a:rPr lang="en-US"/>
              <a:t>	</a:t>
            </a:r>
            <a:r>
              <a:rPr lang="en-US" smtClean="0"/>
              <a:t>….</a:t>
            </a:r>
          </a:p>
          <a:p>
            <a:pPr marL="400050" lvl="1" indent="0">
              <a:buNone/>
            </a:pPr>
            <a:r>
              <a:rPr lang="en-US"/>
              <a:t>	</a:t>
            </a:r>
            <a:r>
              <a:rPr lang="en-US" i="1" smtClean="0"/>
              <a:t>write your php code here</a:t>
            </a:r>
          </a:p>
          <a:p>
            <a:pPr marL="400050" lvl="1" indent="0">
              <a:buNone/>
            </a:pPr>
            <a:r>
              <a:rPr lang="en-US"/>
              <a:t>	</a:t>
            </a:r>
            <a:r>
              <a:rPr lang="en-US" smtClean="0"/>
              <a:t>….</a:t>
            </a:r>
          </a:p>
          <a:p>
            <a:pPr marL="40005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?&gt;</a:t>
            </a:r>
          </a:p>
          <a:p>
            <a:pPr marL="400050" lvl="1" indent="0">
              <a:buNone/>
            </a:pPr>
            <a:endParaRPr lang="en-US"/>
          </a:p>
          <a:p>
            <a:r>
              <a:rPr lang="en-US" smtClean="0"/>
              <a:t>Variable dalam php diawali dengan simbol 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</a:p>
          <a:p>
            <a:r>
              <a:rPr lang="en-US" smtClean="0"/>
              <a:t>Variable tidak harus dideklarasikan </a:t>
            </a:r>
            <a:r>
              <a:rPr lang="en-US" i="1" smtClean="0"/>
              <a:t>type</a:t>
            </a:r>
            <a:r>
              <a:rPr lang="en-US" smtClean="0"/>
              <a:t>-nya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3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PHP &amp;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PEAR/DB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mtClean="0"/>
              <a:t>Buat Connection</a:t>
            </a:r>
          </a:p>
          <a:p>
            <a:pPr marL="400050" lvl="1" indent="0">
              <a:buNone/>
            </a:pPr>
            <a:r>
              <a:rPr lang="en-US" smtClean="0"/>
              <a:t>$koneksi </a:t>
            </a:r>
            <a:r>
              <a:rPr lang="en-US"/>
              <a:t>= </a:t>
            </a:r>
            <a:r>
              <a:rPr lang="en-US">
                <a:solidFill>
                  <a:srgbClr val="C00000"/>
                </a:solidFill>
              </a:rPr>
              <a:t>mysql_pconnect(</a:t>
            </a:r>
            <a:r>
              <a:rPr lang="en-US"/>
              <a:t>"</a:t>
            </a:r>
            <a:r>
              <a:rPr lang="en-US" smtClean="0"/>
              <a:t>localhost"</a:t>
            </a:r>
            <a:r>
              <a:rPr lang="en-US" smtClean="0">
                <a:solidFill>
                  <a:srgbClr val="C00000"/>
                </a:solidFill>
              </a:rPr>
              <a:t>,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/>
              <a:t>"</a:t>
            </a:r>
            <a:r>
              <a:rPr lang="en-US" smtClean="0"/>
              <a:t>user"</a:t>
            </a:r>
            <a:r>
              <a:rPr lang="en-US" smtClean="0">
                <a:solidFill>
                  <a:srgbClr val="C00000"/>
                </a:solidFill>
              </a:rPr>
              <a:t>, </a:t>
            </a:r>
            <a:r>
              <a:rPr lang="en-US"/>
              <a:t>"</a:t>
            </a:r>
            <a:r>
              <a:rPr lang="en-US" smtClean="0"/>
              <a:t>password"</a:t>
            </a:r>
            <a:r>
              <a:rPr lang="en-US" smtClean="0">
                <a:solidFill>
                  <a:srgbClr val="C00000"/>
                </a:solidFill>
              </a:rPr>
              <a:t>);</a:t>
            </a:r>
          </a:p>
          <a:p>
            <a:pPr marL="400050" lvl="1" indent="0">
              <a:buNone/>
            </a:pPr>
            <a:endParaRPr lang="en-US" sz="2100">
              <a:solidFill>
                <a:srgbClr val="C00000"/>
              </a:solidFill>
            </a:endParaRPr>
          </a:p>
          <a:p>
            <a:r>
              <a:rPr lang="en-US" smtClean="0"/>
              <a:t>Buka database</a:t>
            </a:r>
          </a:p>
          <a:p>
            <a:pPr marL="400050" lvl="1" indent="0">
              <a:buNone/>
            </a:pPr>
            <a:r>
              <a:rPr lang="en-US">
                <a:solidFill>
                  <a:srgbClr val="C00000"/>
                </a:solidFill>
              </a:rPr>
              <a:t>mysql_select_db</a:t>
            </a:r>
            <a:r>
              <a:rPr lang="en-US" smtClean="0">
                <a:solidFill>
                  <a:srgbClr val="C00000"/>
                </a:solidFill>
              </a:rPr>
              <a:t>(</a:t>
            </a:r>
            <a:r>
              <a:rPr lang="en-US"/>
              <a:t>"</a:t>
            </a:r>
            <a:r>
              <a:rPr lang="en-US" smtClean="0"/>
              <a:t>namaDB"</a:t>
            </a:r>
            <a:r>
              <a:rPr lang="en-US" smtClean="0">
                <a:solidFill>
                  <a:srgbClr val="C00000"/>
                </a:solidFill>
              </a:rPr>
              <a:t>, </a:t>
            </a:r>
            <a:r>
              <a:rPr lang="en-US" smtClean="0"/>
              <a:t>$koneksi</a:t>
            </a:r>
            <a:r>
              <a:rPr lang="en-US" smtClean="0">
                <a:solidFill>
                  <a:srgbClr val="C00000"/>
                </a:solidFill>
              </a:rPr>
              <a:t>);</a:t>
            </a:r>
          </a:p>
          <a:p>
            <a:pPr marL="400050" lvl="1" indent="0">
              <a:buNone/>
            </a:pPr>
            <a:endParaRPr lang="en-US" sz="2000">
              <a:solidFill>
                <a:srgbClr val="C00000"/>
              </a:solidFill>
            </a:endParaRPr>
          </a:p>
          <a:p>
            <a:r>
              <a:rPr lang="en-US" smtClean="0"/>
              <a:t>Lakukan query (untuk query, update, insert, delete)</a:t>
            </a:r>
          </a:p>
          <a:p>
            <a:pPr marL="400050" lvl="1" indent="0">
              <a:buNone/>
            </a:pPr>
            <a:r>
              <a:rPr lang="en-US"/>
              <a:t>$query = "SELECT * FROM beers";</a:t>
            </a:r>
          </a:p>
          <a:p>
            <a:pPr marL="400050" lvl="1" indent="0">
              <a:buNone/>
            </a:pPr>
            <a:r>
              <a:rPr lang="en-US"/>
              <a:t>$hasil = </a:t>
            </a:r>
            <a:r>
              <a:rPr lang="en-US">
                <a:solidFill>
                  <a:srgbClr val="C00000"/>
                </a:solidFill>
              </a:rPr>
              <a:t>mysql_query</a:t>
            </a:r>
            <a:r>
              <a:rPr lang="en-US" smtClean="0">
                <a:solidFill>
                  <a:srgbClr val="C00000"/>
                </a:solidFill>
              </a:rPr>
              <a:t>(</a:t>
            </a:r>
            <a:r>
              <a:rPr lang="en-US" smtClean="0"/>
              <a:t>$query</a:t>
            </a:r>
            <a:r>
              <a:rPr lang="en-US" smtClean="0">
                <a:solidFill>
                  <a:srgbClr val="C00000"/>
                </a:solidFill>
              </a:rPr>
              <a:t>, </a:t>
            </a:r>
            <a:r>
              <a:rPr lang="en-US"/>
              <a:t>$koneksi</a:t>
            </a:r>
            <a:r>
              <a:rPr lang="en-US" smtClean="0">
                <a:solidFill>
                  <a:srgbClr val="C00000"/>
                </a:solidFill>
              </a:rPr>
              <a:t>);</a:t>
            </a:r>
          </a:p>
          <a:p>
            <a:pPr marL="400050" lvl="1" indent="0">
              <a:buNone/>
            </a:pPr>
            <a:endParaRPr lang="en-US" sz="2000">
              <a:solidFill>
                <a:srgbClr val="C00000"/>
              </a:solidFill>
            </a:endParaRPr>
          </a:p>
          <a:p>
            <a:r>
              <a:rPr lang="en-US"/>
              <a:t>Mengakses </a:t>
            </a:r>
            <a:r>
              <a:rPr lang="en-US" smtClean="0"/>
              <a:t>hasil Query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Menjalankan  cursor ke tuple berikutnya</a:t>
            </a:r>
          </a:p>
          <a:p>
            <a:pPr marL="741363" lvl="1" indent="0">
              <a:buNone/>
            </a:pPr>
            <a:r>
              <a:rPr lang="en-US"/>
              <a:t>$</a:t>
            </a:r>
            <a:r>
              <a:rPr lang="en-US" smtClean="0"/>
              <a:t>data = </a:t>
            </a:r>
            <a:r>
              <a:rPr lang="en-US" smtClean="0">
                <a:solidFill>
                  <a:srgbClr val="C00000"/>
                </a:solidFill>
              </a:rPr>
              <a:t>mysql_fetch_array</a:t>
            </a:r>
            <a:r>
              <a:rPr lang="en-US">
                <a:solidFill>
                  <a:srgbClr val="C00000"/>
                </a:solidFill>
              </a:rPr>
              <a:t>(</a:t>
            </a:r>
            <a:r>
              <a:rPr lang="en-US"/>
              <a:t>$hasil</a:t>
            </a:r>
            <a:r>
              <a:rPr lang="en-US" smtClean="0">
                <a:solidFill>
                  <a:srgbClr val="C00000"/>
                </a:solidFill>
              </a:rPr>
              <a:t>)</a:t>
            </a:r>
          </a:p>
          <a:p>
            <a:pPr marL="741363" lvl="1" indent="0">
              <a:buNone/>
            </a:pPr>
            <a:endParaRPr lang="en-US" smtClean="0"/>
          </a:p>
          <a:p>
            <a:pPr marL="747713" lvl="1" indent="-284163">
              <a:buFont typeface="Wingdings" pitchFamily="2" charset="2"/>
              <a:buChar char="§"/>
            </a:pPr>
            <a:r>
              <a:rPr lang="en-US" smtClean="0"/>
              <a:t>Perintah </a:t>
            </a:r>
            <a:r>
              <a:rPr lang="en-US" smtClean="0">
                <a:solidFill>
                  <a:srgbClr val="C00000"/>
                </a:solidFill>
              </a:rPr>
              <a:t>mysql_fetch_array</a:t>
            </a:r>
            <a:r>
              <a:rPr lang="en-US" smtClean="0"/>
              <a:t> akan mengembalikan nilai </a:t>
            </a:r>
            <a:r>
              <a:rPr lang="en-US" smtClean="0">
                <a:solidFill>
                  <a:srgbClr val="C00000"/>
                </a:solidFill>
              </a:rPr>
              <a:t>false</a:t>
            </a:r>
            <a:r>
              <a:rPr lang="en-US" smtClean="0"/>
              <a:t> jika tidak ada tuple lagi. </a:t>
            </a:r>
            <a:endParaRPr lang="en-US"/>
          </a:p>
          <a:p>
            <a:pPr marL="741363" lvl="1" indent="0">
              <a:buNone/>
            </a:pPr>
            <a:endParaRPr lang="en-US" sz="1900" smtClean="0">
              <a:solidFill>
                <a:srgbClr val="C00000"/>
              </a:solidFill>
            </a:endParaRPr>
          </a:p>
          <a:p>
            <a:pPr marL="747713" lvl="1" indent="-279400">
              <a:buFont typeface="Wingdings" pitchFamily="2" charset="2"/>
              <a:buChar char="§"/>
            </a:pPr>
            <a:r>
              <a:rPr lang="en-US" smtClean="0"/>
              <a:t>Mengambil data isi attribute pada tuple aktif</a:t>
            </a:r>
          </a:p>
          <a:p>
            <a:pPr marL="752475" lvl="1" indent="0">
              <a:buNone/>
            </a:pPr>
            <a:r>
              <a:rPr lang="en-US" smtClean="0">
                <a:solidFill>
                  <a:srgbClr val="C00000"/>
                </a:solidFill>
              </a:rPr>
              <a:t>$data[‘nama attribute']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7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PHP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PEAR/DB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>
                <a:hlinkClick r:id="rId2" action="ppaction://hlinkfile"/>
              </a:rPr>
              <a:t>Contoh akses database dengan program PHP</a:t>
            </a:r>
            <a:endParaRPr lang="en-US" sz="2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5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in Real Programs 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Alternative cara penggunaan code SQL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Code </a:t>
            </a:r>
            <a:r>
              <a:rPr lang="en-US" smtClean="0"/>
              <a:t>dengan menggunakan bahasa khusus yang disimpan dalam database itu sendiri. </a:t>
            </a:r>
          </a:p>
          <a:p>
            <a:pPr marL="346075" indent="0">
              <a:buNone/>
            </a:pPr>
            <a:r>
              <a:rPr lang="en-US" smtClean="0"/>
              <a:t>(contoh; PSM, PL/SQL)</a:t>
            </a:r>
          </a:p>
          <a:p>
            <a:r>
              <a:rPr lang="en-US" smtClean="0"/>
              <a:t>SQL </a:t>
            </a:r>
            <a:r>
              <a:rPr lang="en-US"/>
              <a:t>statements </a:t>
            </a:r>
            <a:r>
              <a:rPr lang="en-US" smtClean="0"/>
              <a:t>embedded dalam bahasa pemrograman (contoh; C).</a:t>
            </a:r>
            <a:endParaRPr lang="en-US"/>
          </a:p>
          <a:p>
            <a:r>
              <a:rPr lang="en-US" smtClean="0"/>
              <a:t>Menggunakan Connection </a:t>
            </a:r>
            <a:r>
              <a:rPr lang="en-US"/>
              <a:t>tools </a:t>
            </a:r>
            <a:r>
              <a:rPr lang="en-US" smtClean="0"/>
              <a:t>untuk memungkinkan bahasa pemrograman mengakses database (e.g</a:t>
            </a:r>
            <a:r>
              <a:rPr lang="en-US"/>
              <a:t>., CLI, JDBC, PHP/DB).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0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PSM</a:t>
            </a:r>
            <a:r>
              <a:rPr lang="en-US"/>
              <a:t>, or </a:t>
            </a:r>
            <a:r>
              <a:rPr lang="en-US" smtClean="0"/>
              <a:t>“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mtClean="0"/>
              <a:t>ersistent 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mtClean="0"/>
              <a:t>tored 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mtClean="0"/>
              <a:t>odules</a:t>
            </a:r>
            <a:r>
              <a:rPr lang="en-US"/>
              <a:t>,” </a:t>
            </a:r>
            <a:r>
              <a:rPr lang="en-US" smtClean="0"/>
              <a:t>memungkinkan kita untuk menyimpan procedure sebagai element skema database.</a:t>
            </a:r>
            <a:endParaRPr lang="en-US"/>
          </a:p>
          <a:p>
            <a:r>
              <a:rPr lang="en-US"/>
              <a:t>PSM =  </a:t>
            </a:r>
            <a:r>
              <a:rPr lang="en-US" smtClean="0"/>
              <a:t>merupakan </a:t>
            </a:r>
            <a:r>
              <a:rPr lang="en-US" i="1" smtClean="0">
                <a:solidFill>
                  <a:srgbClr val="C00000"/>
                </a:solidFill>
              </a:rPr>
              <a:t>campuran dari statements konvensional (if, while, dst) dan SQL</a:t>
            </a:r>
            <a:r>
              <a:rPr lang="en-US" smtClean="0"/>
              <a:t>.</a:t>
            </a:r>
          </a:p>
          <a:p>
            <a:r>
              <a:rPr lang="en-US" smtClean="0"/>
              <a:t>PSM memberikan kita fasilitas untuk melakukan coding yang tidak mungkin hanya dengan menggunakan SQL.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PSM Syntax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Procedure</a:t>
            </a:r>
          </a:p>
          <a:p>
            <a:pPr marL="40005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 &lt;name&gt; (</a:t>
            </a:r>
          </a:p>
          <a:p>
            <a:pPr marL="400050" lvl="1" indent="0">
              <a:buNone/>
            </a:pP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&lt;parameter list&gt; )</a:t>
            </a:r>
          </a:p>
          <a:p>
            <a:pPr marL="400050" lvl="1" indent="0">
              <a:buNone/>
            </a:pP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&lt;optional local declarations&gt;</a:t>
            </a:r>
          </a:p>
          <a:p>
            <a:pPr marL="400050" lvl="1" indent="0">
              <a:buNone/>
            </a:pP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&lt;body&gt;;</a:t>
            </a:r>
          </a:p>
          <a:p>
            <a:r>
              <a:rPr lang="en-US"/>
              <a:t>Function alternative:</a:t>
            </a:r>
          </a:p>
          <a:p>
            <a:pPr marL="400050" lvl="1" indent="0">
              <a:buNone/>
            </a:pP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FUNCTION &lt;name&gt; (</a:t>
            </a:r>
          </a:p>
          <a:p>
            <a:pPr marL="400050" lvl="1" indent="0">
              <a:buNone/>
            </a:pP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&lt;parameter list&gt; ) RETURNS &lt;type&gt;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4800600"/>
            <a:ext cx="6781800" cy="10668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2209800"/>
            <a:ext cx="6781800" cy="19812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26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Parameter dalam PSM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Syntax penulisan parameter: </a:t>
            </a:r>
          </a:p>
          <a:p>
            <a:pPr marL="40005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&lt;mode&gt;  &lt;nama parameter&gt;  &lt;type parameter&gt;</a:t>
            </a:r>
          </a:p>
          <a:p>
            <a:pPr marL="400050" lvl="1" indent="0">
              <a:buNone/>
            </a:pPr>
            <a:endParaRPr lang="en-US"/>
          </a:p>
          <a:p>
            <a:pPr marL="400050" lvl="1" indent="0">
              <a:buNone/>
            </a:pPr>
            <a:r>
              <a:rPr lang="en-US" smtClean="0"/>
              <a:t>Dimana &lt;mode&gt; :</a:t>
            </a:r>
            <a:endParaRPr lang="en-US"/>
          </a:p>
          <a:p>
            <a:pPr marL="1200150" lvl="1">
              <a:buFont typeface="Wingdings" pitchFamily="2" charset="2"/>
              <a:buChar char="§"/>
            </a:pPr>
            <a:r>
              <a:rPr lang="en-US">
                <a:solidFill>
                  <a:srgbClr val="C00000"/>
                </a:solidFill>
              </a:rPr>
              <a:t>IN</a:t>
            </a:r>
            <a:r>
              <a:rPr lang="en-US"/>
              <a:t> = </a:t>
            </a:r>
            <a:r>
              <a:rPr lang="en-US" smtClean="0"/>
              <a:t>procedure menggunakan nilai, tidak merubah nilai.</a:t>
            </a:r>
            <a:endParaRPr lang="en-US"/>
          </a:p>
          <a:p>
            <a:pPr marL="1200150" lvl="1">
              <a:buFont typeface="Wingdings" pitchFamily="2" charset="2"/>
              <a:buChar char="§"/>
            </a:pPr>
            <a:r>
              <a:rPr lang="en-US">
                <a:solidFill>
                  <a:srgbClr val="C00000"/>
                </a:solidFill>
              </a:rPr>
              <a:t>OUT</a:t>
            </a:r>
            <a:r>
              <a:rPr lang="en-US"/>
              <a:t> = procedure </a:t>
            </a:r>
            <a:r>
              <a:rPr lang="en-US" smtClean="0"/>
              <a:t>merubah nilai, tidak menggunakan.</a:t>
            </a:r>
            <a:endParaRPr lang="en-US"/>
          </a:p>
          <a:p>
            <a:pPr marL="1200150" lvl="1">
              <a:buFont typeface="Wingdings" pitchFamily="2" charset="2"/>
              <a:buChar char="§"/>
            </a:pPr>
            <a:r>
              <a:rPr lang="en-US">
                <a:solidFill>
                  <a:srgbClr val="C00000"/>
                </a:solidFill>
              </a:rPr>
              <a:t>INOUT</a:t>
            </a:r>
            <a:r>
              <a:rPr lang="en-US"/>
              <a:t> = </a:t>
            </a:r>
            <a:r>
              <a:rPr lang="en-US" smtClean="0"/>
              <a:t>kedua-duanya.</a:t>
            </a:r>
          </a:p>
          <a:p>
            <a:pPr lvl="1">
              <a:buFont typeface="Wingdings" pitchFamily="2" charset="2"/>
              <a:buChar char="§"/>
            </a:pPr>
            <a:endParaRPr lang="en-US" smtClean="0"/>
          </a:p>
          <a:p>
            <a:r>
              <a:rPr lang="en-US" smtClean="0"/>
              <a:t>Contoh:</a:t>
            </a:r>
          </a:p>
          <a:p>
            <a:pPr marL="800100" lvl="2" indent="0">
              <a:buNone/>
            </a:pPr>
            <a:r>
              <a:rPr lang="en-US" smtClean="0"/>
              <a:t>CREATE </a:t>
            </a:r>
            <a:r>
              <a:rPr lang="en-US"/>
              <a:t>PROCEDURE JoeMenu (</a:t>
            </a:r>
          </a:p>
          <a:p>
            <a:pPr marL="1147763" lvl="2" indent="0">
              <a:buNone/>
            </a:pPr>
            <a:r>
              <a:rPr lang="en-US"/>
              <a:t>	</a:t>
            </a:r>
            <a:r>
              <a:rPr lang="en-US" smtClean="0"/>
              <a:t>IN  b  CHAR(20</a:t>
            </a:r>
            <a:r>
              <a:rPr lang="en-US"/>
              <a:t>),</a:t>
            </a:r>
          </a:p>
          <a:p>
            <a:pPr marL="1147763" lvl="2" indent="0">
              <a:buNone/>
            </a:pPr>
            <a:r>
              <a:rPr lang="en-US"/>
              <a:t>	</a:t>
            </a:r>
            <a:r>
              <a:rPr lang="en-US" smtClean="0"/>
              <a:t>IN  p  REAL</a:t>
            </a:r>
            <a:endParaRPr lang="en-US"/>
          </a:p>
          <a:p>
            <a:pPr marL="800100" lvl="2" indent="0">
              <a:buNone/>
            </a:pPr>
            <a:r>
              <a:rPr lang="en-US" smtClean="0"/>
              <a:t>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952298"/>
            <a:ext cx="5791200" cy="3810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2209800" y="4797971"/>
            <a:ext cx="6324600" cy="764629"/>
            <a:chOff x="2209800" y="4797971"/>
            <a:chExt cx="6324600" cy="764629"/>
          </a:xfrm>
        </p:grpSpPr>
        <p:sp>
          <p:nvSpPr>
            <p:cNvPr id="8" name="Rectangle 7"/>
            <p:cNvSpPr/>
            <p:nvPr/>
          </p:nvSpPr>
          <p:spPr>
            <a:xfrm>
              <a:off x="2209800" y="4953000"/>
              <a:ext cx="1752600" cy="609600"/>
            </a:xfrm>
            <a:prstGeom prst="rect">
              <a:avLst/>
            </a:prstGeom>
            <a:solidFill>
              <a:srgbClr val="FFFF00">
                <a:alpha val="3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Line Callout 2 (Accent Bar) 9"/>
            <p:cNvSpPr/>
            <p:nvPr/>
          </p:nvSpPr>
          <p:spPr>
            <a:xfrm>
              <a:off x="6019800" y="4797971"/>
              <a:ext cx="2514600" cy="578069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117955"/>
                <a:gd name="adj6" fmla="val -85538"/>
              </a:avLst>
            </a:prstGeom>
            <a:solidFill>
              <a:srgbClr val="FFFF00">
                <a:alpha val="35000"/>
              </a:srgb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mtClean="0">
                  <a:solidFill>
                    <a:schemeClr val="tx1"/>
                  </a:solidFill>
                </a:rPr>
                <a:t>Daftar parameter , atau &lt;parameter list&gt;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855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Store Procedure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Buat suatu prosedur yang memakai 2 argument parameter (b dan p), dan tambahkan satu tuple pada sells(bar, beer, price) yang memiliki bar=‘Joe’’s Bar’, dimana beer = b, dan price=p.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prosedur ini akan digunakan Joe untuk menambahkan menunya agar lebih mudah.</a:t>
            </a:r>
          </a:p>
          <a:p>
            <a:pPr lvl="1">
              <a:buFont typeface="Wingdings" pitchFamily="2" charset="2"/>
              <a:buChar char="§"/>
            </a:pPr>
            <a:endParaRPr lang="en-US" smtClean="0"/>
          </a:p>
          <a:p>
            <a:r>
              <a:rPr lang="en-US" smtClean="0"/>
              <a:t>Prosedurnya adalah:</a:t>
            </a:r>
          </a:p>
          <a:p>
            <a:pPr marL="800100" lvl="2" indent="0">
              <a:buNone/>
            </a:pPr>
            <a:r>
              <a:rPr lang="en-US"/>
              <a:t>CREATE PROCEDURE JoeMenu (</a:t>
            </a:r>
          </a:p>
          <a:p>
            <a:pPr marL="974725" lvl="2" indent="0">
              <a:buNone/>
            </a:pPr>
            <a:r>
              <a:rPr lang="en-US"/>
              <a:t>	IN  b  CHAR(20),</a:t>
            </a:r>
          </a:p>
          <a:p>
            <a:pPr marL="974725" lvl="2" indent="0">
              <a:buNone/>
            </a:pPr>
            <a:r>
              <a:rPr lang="en-US"/>
              <a:t>	IN  p  REAL</a:t>
            </a:r>
          </a:p>
          <a:p>
            <a:pPr marL="800100" lvl="2" indent="0">
              <a:buNone/>
            </a:pPr>
            <a:r>
              <a:rPr lang="en-US"/>
              <a:t>)</a:t>
            </a:r>
          </a:p>
          <a:p>
            <a:pPr marL="800100" lvl="2" indent="0">
              <a:buNone/>
            </a:pPr>
            <a:r>
              <a:rPr lang="en-US" smtClean="0"/>
              <a:t>INSERT </a:t>
            </a:r>
            <a:r>
              <a:rPr lang="en-US"/>
              <a:t>INTO </a:t>
            </a:r>
            <a:r>
              <a:rPr lang="en-US" smtClean="0"/>
              <a:t>Sells  VALUES</a:t>
            </a:r>
            <a:r>
              <a:rPr lang="en-US"/>
              <a:t>(</a:t>
            </a:r>
            <a:r>
              <a:rPr lang="en-US" smtClean="0"/>
              <a:t>’Joe’’s’, </a:t>
            </a:r>
            <a:r>
              <a:rPr lang="en-US"/>
              <a:t>b, p</a:t>
            </a:r>
            <a:r>
              <a:rPr lang="en-US" smtClean="0"/>
              <a:t>);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47900" y="4343400"/>
            <a:ext cx="5676900" cy="990600"/>
            <a:chOff x="2247900" y="4343400"/>
            <a:chExt cx="5676900" cy="990600"/>
          </a:xfrm>
        </p:grpSpPr>
        <p:sp>
          <p:nvSpPr>
            <p:cNvPr id="7" name="Rectangle 6"/>
            <p:cNvSpPr/>
            <p:nvPr/>
          </p:nvSpPr>
          <p:spPr>
            <a:xfrm>
              <a:off x="2247900" y="4648200"/>
              <a:ext cx="1866900" cy="685800"/>
            </a:xfrm>
            <a:prstGeom prst="rect">
              <a:avLst/>
            </a:prstGeom>
            <a:solidFill>
              <a:srgbClr val="FFFF00">
                <a:alpha val="3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Line Callout 2 (Accent Bar) 9"/>
            <p:cNvSpPr/>
            <p:nvPr/>
          </p:nvSpPr>
          <p:spPr>
            <a:xfrm>
              <a:off x="5867400" y="4343400"/>
              <a:ext cx="2057400" cy="578069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117955"/>
                <a:gd name="adj6" fmla="val -85538"/>
              </a:avLst>
            </a:prstGeom>
            <a:solidFill>
              <a:srgbClr val="FFFF00">
                <a:alpha val="35000"/>
              </a:srgb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mtClean="0">
                  <a:solidFill>
                    <a:schemeClr val="tx1"/>
                  </a:solidFill>
                </a:rPr>
                <a:t>Daftar parameter , b dan p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371600" y="5113281"/>
            <a:ext cx="7560879" cy="861850"/>
            <a:chOff x="1371600" y="5113281"/>
            <a:chExt cx="7560879" cy="861850"/>
          </a:xfrm>
        </p:grpSpPr>
        <p:sp>
          <p:nvSpPr>
            <p:cNvPr id="11" name="Rectangle 10"/>
            <p:cNvSpPr/>
            <p:nvPr/>
          </p:nvSpPr>
          <p:spPr>
            <a:xfrm>
              <a:off x="1371600" y="5562600"/>
              <a:ext cx="4495800" cy="412531"/>
            </a:xfrm>
            <a:prstGeom prst="rect">
              <a:avLst/>
            </a:prstGeom>
            <a:solidFill>
              <a:schemeClr val="accent5">
                <a:lumMod val="40000"/>
                <a:lumOff val="60000"/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Line Callout 2 (Accent Bar) 11"/>
            <p:cNvSpPr/>
            <p:nvPr/>
          </p:nvSpPr>
          <p:spPr>
            <a:xfrm>
              <a:off x="6875079" y="5113281"/>
              <a:ext cx="2057400" cy="578069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104319"/>
                <a:gd name="adj6" fmla="val -47990"/>
              </a:avLst>
            </a:prstGeom>
            <a:solidFill>
              <a:schemeClr val="accent5">
                <a:lumMod val="40000"/>
                <a:lumOff val="60000"/>
                <a:alpha val="35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mtClean="0">
                  <a:solidFill>
                    <a:schemeClr val="tx1"/>
                  </a:solidFill>
                </a:rPr>
                <a:t>Daftar parameter , b dan p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350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Pemanggilan Procedure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Untuk memanggil atau menjalankan suatu procedure gunakan statement SQL/PSM</a:t>
            </a:r>
          </a:p>
          <a:p>
            <a:pPr marL="45720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 &lt;nama procedure&gt;;</a:t>
            </a:r>
          </a:p>
          <a:p>
            <a:r>
              <a:rPr lang="en-US" smtClean="0"/>
              <a:t>Contoh: </a:t>
            </a:r>
            <a:endParaRPr lang="en-US"/>
          </a:p>
          <a:p>
            <a:pPr marL="800100" lvl="2" indent="0">
              <a:buNone/>
            </a:pPr>
            <a:r>
              <a:rPr lang="en-US" smtClean="0"/>
              <a:t>CALL </a:t>
            </a:r>
            <a:r>
              <a:rPr lang="en-US"/>
              <a:t>JoeMenu(’Moosedrool’, 5.00</a:t>
            </a:r>
            <a:r>
              <a:rPr lang="en-US" smtClean="0"/>
              <a:t>);</a:t>
            </a:r>
          </a:p>
          <a:p>
            <a:pPr marL="800100" lvl="2" indent="0">
              <a:buNone/>
            </a:pPr>
            <a:endParaRPr lang="en-US"/>
          </a:p>
          <a:p>
            <a:r>
              <a:rPr lang="en-US" smtClean="0"/>
              <a:t>Untuk memanggil function gunakan SQL expressions:</a:t>
            </a:r>
          </a:p>
          <a:p>
            <a:pPr marL="40005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&lt;nama function&gt;(&lt;parameter list&gt;);</a:t>
            </a:r>
            <a:endParaRPr lang="en-US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514600"/>
            <a:ext cx="3886200" cy="5334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5257800"/>
            <a:ext cx="6400800" cy="5334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7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51140</TotalTime>
  <Words>1911</Words>
  <Application>Microsoft Office PowerPoint</Application>
  <PresentationFormat>On-screen Show (4:3)</PresentationFormat>
  <Paragraphs>474</Paragraphs>
  <Slides>35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Tahoma</vt:lpstr>
      <vt:lpstr>Wingdings</vt:lpstr>
      <vt:lpstr>Office Theme</vt:lpstr>
      <vt:lpstr>Sistem Basis Data</vt:lpstr>
      <vt:lpstr>Tujuan Pertemuan</vt:lpstr>
      <vt:lpstr>SQL in Real Programs</vt:lpstr>
      <vt:lpstr>SQL in Real Programs  Alternative cara penggunaan code SQL</vt:lpstr>
      <vt:lpstr>Stored Procedure</vt:lpstr>
      <vt:lpstr>Stored Procedure Basic PSM Syntax</vt:lpstr>
      <vt:lpstr>Stored Procedure Parameter dalam PSM</vt:lpstr>
      <vt:lpstr>Stored Procedure Contoh Store Procedure</vt:lpstr>
      <vt:lpstr>Stored Procedure Pemanggilan Procedure</vt:lpstr>
      <vt:lpstr>Stored Procedure Beberapa Statements PSM</vt:lpstr>
      <vt:lpstr>Stored Procedure IF Statements di PSM</vt:lpstr>
      <vt:lpstr>Stored Procedure Contoh: IF Statements</vt:lpstr>
      <vt:lpstr>Stored Procedure LOOP Statements di PSM</vt:lpstr>
      <vt:lpstr>Stored Procedure LOOP Statements di PSM</vt:lpstr>
      <vt:lpstr>Stored Procedure Query di PSM</vt:lpstr>
      <vt:lpstr>Stored Procedure Cursors</vt:lpstr>
      <vt:lpstr>Stored Procedure Opening, Fetching &amp; Closing Cursors</vt:lpstr>
      <vt:lpstr>Stored Procedure Contoh: Query di PSM dengan Cursor</vt:lpstr>
      <vt:lpstr>Host/SQL Interfaces Via Libraries</vt:lpstr>
      <vt:lpstr>Three-Tier Architecture</vt:lpstr>
      <vt:lpstr>Three-Tier Architecture Environments, Connections, Queries</vt:lpstr>
      <vt:lpstr>Three-Tier Architecture CLI</vt:lpstr>
      <vt:lpstr>JDBC</vt:lpstr>
      <vt:lpstr>JDBC Things to Do</vt:lpstr>
      <vt:lpstr>JDBC Membuat Connection</vt:lpstr>
      <vt:lpstr>JDBC Membuat Statement Query</vt:lpstr>
      <vt:lpstr>JDBC Membuat Statement Update &amp; Insert</vt:lpstr>
      <vt:lpstr>JDBC Mengakses ResultSet (hasil Query)</vt:lpstr>
      <vt:lpstr>JDBC Menampilkan isi ResultSet (hasil Query)</vt:lpstr>
      <vt:lpstr>JDBC Contoh</vt:lpstr>
      <vt:lpstr>PHP &amp; PEAR/DB</vt:lpstr>
      <vt:lpstr>PHP the Body</vt:lpstr>
      <vt:lpstr>PHP &amp; PEAR/DB Things to Do</vt:lpstr>
      <vt:lpstr>PHP &amp; PEAR/DBC Contoh</vt:lpstr>
      <vt:lpstr>See You Next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607</cp:revision>
  <dcterms:created xsi:type="dcterms:W3CDTF">2011-08-04T03:20:05Z</dcterms:created>
  <dcterms:modified xsi:type="dcterms:W3CDTF">2017-04-03T00:38:51Z</dcterms:modified>
</cp:coreProperties>
</file>