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80" r:id="rId11"/>
    <p:sldId id="281" r:id="rId12"/>
    <p:sldId id="272" r:id="rId13"/>
    <p:sldId id="273" r:id="rId14"/>
    <p:sldId id="274" r:id="rId15"/>
    <p:sldId id="275" r:id="rId16"/>
    <p:sldId id="276" r:id="rId17"/>
    <p:sldId id="277" r:id="rId18"/>
    <p:sldId id="283" r:id="rId19"/>
    <p:sldId id="282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6" r:id="rId42"/>
    <p:sldId id="307" r:id="rId43"/>
    <p:sldId id="308" r:id="rId44"/>
    <p:sldId id="309" r:id="rId45"/>
    <p:sldId id="305" r:id="rId46"/>
    <p:sldId id="264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A1487F-507B-467B-B069-4D48E092D5DC}">
          <p14:sldIdLst>
            <p14:sldId id="256"/>
            <p14:sldId id="257"/>
            <p14:sldId id="265"/>
            <p14:sldId id="266"/>
            <p14:sldId id="267"/>
            <p14:sldId id="268"/>
            <p14:sldId id="269"/>
            <p14:sldId id="270"/>
            <p14:sldId id="271"/>
            <p14:sldId id="280"/>
            <p14:sldId id="281"/>
            <p14:sldId id="272"/>
            <p14:sldId id="273"/>
            <p14:sldId id="274"/>
            <p14:sldId id="275"/>
            <p14:sldId id="276"/>
            <p14:sldId id="277"/>
          </p14:sldIdLst>
        </p14:section>
        <p14:section name="Transactions, Views, Indexes" id="{4F06E75E-4D79-4F87-A370-840A1B80CF5C}">
          <p14:sldIdLst>
            <p14:sldId id="283"/>
            <p14:sldId id="282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6"/>
            <p14:sldId id="307"/>
            <p14:sldId id="308"/>
            <p14:sldId id="309"/>
            <p14:sldId id="305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86" autoAdjust="0"/>
    <p:restoredTop sz="87961" autoAdjust="0"/>
  </p:normalViewPr>
  <p:slideViewPr>
    <p:cSldViewPr>
      <p:cViewPr varScale="1">
        <p:scale>
          <a:sx n="57" d="100"/>
          <a:sy n="57" d="100"/>
        </p:scale>
        <p:origin x="79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6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5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Gunakan table Beers dan</a:t>
            </a:r>
            <a:r>
              <a:rPr lang="en-US" baseline="0" smtClean="0"/>
              <a:t> Sells untuk ilustrasi pelanggaran insert/update/deletion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76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Gunakan table Beers dan</a:t>
            </a:r>
            <a:r>
              <a:rPr lang="en-US" baseline="0" smtClean="0"/>
              <a:t> Sells untuk ilustrasi antisipasi pelanggaran insert/update/deletion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91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Gunakan table Beers dan</a:t>
            </a:r>
            <a:r>
              <a:rPr lang="en-US" baseline="0" smtClean="0"/>
              <a:t> Sells untuk ilustrasi antisipasi pelanggaran insert/update/deletion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91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49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04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8</a:t>
            </a:r>
            <a:endParaRPr lang="en-US" dirty="0" smtClean="0"/>
          </a:p>
          <a:p>
            <a:r>
              <a:rPr lang="en-US" sz="1800" dirty="0" smtClean="0"/>
              <a:t>Foreign Key &amp; </a:t>
            </a:r>
            <a:r>
              <a:rPr lang="en-US" sz="1800" dirty="0" err="1" smtClean="0"/>
              <a:t>Contraints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(yang mesti diperhatikan)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/>
              <a:t> </a:t>
            </a:r>
            <a:r>
              <a:rPr lang="en-US" sz="2400" b="1"/>
              <a:t>Insert</a:t>
            </a:r>
            <a:r>
              <a:rPr lang="en-US" sz="2400"/>
              <a:t> </a:t>
            </a:r>
            <a:r>
              <a:rPr lang="en-US" sz="2400" smtClean="0"/>
              <a:t>nilai </a:t>
            </a:r>
            <a:r>
              <a:rPr lang="en-US" sz="2400"/>
              <a:t>pada </a:t>
            </a:r>
            <a:r>
              <a:rPr lang="en-US" sz="2400" b="1" smtClean="0"/>
              <a:t>Sells</a:t>
            </a:r>
            <a:r>
              <a:rPr lang="en-US" sz="2400" smtClean="0"/>
              <a:t> </a:t>
            </a:r>
            <a:r>
              <a:rPr lang="en-US" sz="2400"/>
              <a:t>memungkin tidak ditemukannya nilai tersebut di </a:t>
            </a:r>
            <a:r>
              <a:rPr lang="en-US" sz="2400" b="1" smtClean="0"/>
              <a:t>Beers</a:t>
            </a:r>
            <a:r>
              <a:rPr lang="en-US" sz="2400" smtClean="0"/>
              <a:t> </a:t>
            </a:r>
            <a:r>
              <a:rPr lang="en-US" sz="2400"/>
              <a:t>(</a:t>
            </a:r>
            <a:r>
              <a:rPr lang="en-US" sz="2400" i="1"/>
              <a:t>seharusnya ada</a:t>
            </a:r>
            <a:r>
              <a:rPr lang="en-US" sz="2400"/>
              <a:t>).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14686"/>
              </p:ext>
            </p:extLst>
          </p:nvPr>
        </p:nvGraphicFramePr>
        <p:xfrm>
          <a:off x="911542" y="4648200"/>
          <a:ext cx="24412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845364"/>
              </p:ext>
            </p:extLst>
          </p:nvPr>
        </p:nvGraphicFramePr>
        <p:xfrm>
          <a:off x="914400" y="3032760"/>
          <a:ext cx="271240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47726" y="276054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7169" y="437598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16200000" flipH="1">
            <a:off x="1673669" y="4407091"/>
            <a:ext cx="307777" cy="14991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8200" y="2480846"/>
            <a:ext cx="149406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BEFORE INSERT</a:t>
            </a:r>
            <a:endParaRPr lang="en-US" sz="1600" b="1">
              <a:solidFill>
                <a:schemeClr val="tx2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170078"/>
              </p:ext>
            </p:extLst>
          </p:nvPr>
        </p:nvGraphicFramePr>
        <p:xfrm>
          <a:off x="5285739" y="4648200"/>
          <a:ext cx="244125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Sue’s</a:t>
                      </a:r>
                      <a:endParaRPr lang="en-US" sz="14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Keystone 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310</a:t>
                      </a:r>
                      <a:endParaRPr lang="en-US" sz="14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241986"/>
              </p:ext>
            </p:extLst>
          </p:nvPr>
        </p:nvGraphicFramePr>
        <p:xfrm>
          <a:off x="5288597" y="3032760"/>
          <a:ext cx="271240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221923" y="276054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41366" y="437598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12397" y="2480846"/>
            <a:ext cx="136729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AFTER INSERT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20" name="Elbow Connector 19"/>
          <p:cNvCxnSpPr/>
          <p:nvPr/>
        </p:nvCxnSpPr>
        <p:spPr>
          <a:xfrm rot="16200000" flipH="1">
            <a:off x="6017069" y="4407091"/>
            <a:ext cx="307777" cy="14991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Arrow 20"/>
          <p:cNvSpPr/>
          <p:nvPr/>
        </p:nvSpPr>
        <p:spPr>
          <a:xfrm>
            <a:off x="3733800" y="6019800"/>
            <a:ext cx="147859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84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(yang mesti diperhatikan)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smtClean="0"/>
              <a:t> </a:t>
            </a:r>
            <a:r>
              <a:rPr lang="en-US" sz="2400" b="1" smtClean="0"/>
              <a:t>Deletion</a:t>
            </a:r>
            <a:r>
              <a:rPr lang="en-US" sz="2400" smtClean="0"/>
              <a:t> nilai </a:t>
            </a:r>
            <a:r>
              <a:rPr lang="en-US" sz="2400"/>
              <a:t>pada </a:t>
            </a:r>
            <a:r>
              <a:rPr lang="en-US" sz="2400" b="1" smtClean="0"/>
              <a:t>Beers</a:t>
            </a:r>
            <a:r>
              <a:rPr lang="en-US" sz="2400" smtClean="0"/>
              <a:t>, </a:t>
            </a:r>
            <a:r>
              <a:rPr lang="en-US" sz="2400"/>
              <a:t>menyebabkan beberapa tuples pada </a:t>
            </a:r>
            <a:r>
              <a:rPr lang="en-US" sz="2400" smtClean="0"/>
              <a:t>Sells </a:t>
            </a:r>
            <a:r>
              <a:rPr lang="en-US" sz="2400"/>
              <a:t>jadi menggantung (kehilangan hubungan ke S)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943417"/>
              </p:ext>
            </p:extLst>
          </p:nvPr>
        </p:nvGraphicFramePr>
        <p:xfrm>
          <a:off x="911542" y="4648200"/>
          <a:ext cx="24412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337471"/>
              </p:ext>
            </p:extLst>
          </p:nvPr>
        </p:nvGraphicFramePr>
        <p:xfrm>
          <a:off x="914400" y="3032760"/>
          <a:ext cx="271240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47726" y="276054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7169" y="437598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16200000" flipH="1">
            <a:off x="1673669" y="4407091"/>
            <a:ext cx="307777" cy="14991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8200" y="2480846"/>
            <a:ext cx="149406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BEFORE INSERT</a:t>
            </a:r>
            <a:endParaRPr lang="en-US" sz="1600" b="1">
              <a:solidFill>
                <a:schemeClr val="tx2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05574"/>
              </p:ext>
            </p:extLst>
          </p:nvPr>
        </p:nvGraphicFramePr>
        <p:xfrm>
          <a:off x="5285739" y="4648200"/>
          <a:ext cx="24412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Bud Lite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b="1" smtClean="0">
                          <a:solidFill>
                            <a:srgbClr val="FF0000"/>
                          </a:solidFill>
                        </a:rPr>
                        <a:t>290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54096"/>
              </p:ext>
            </p:extLst>
          </p:nvPr>
        </p:nvGraphicFramePr>
        <p:xfrm>
          <a:off x="5288597" y="3032760"/>
          <a:ext cx="271240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endParaRPr lang="en-US" sz="1400" smtClean="0"/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221923" y="276054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41366" y="437598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12397" y="2480846"/>
            <a:ext cx="136729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AFTER INSERT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20" name="Elbow Connector 19"/>
          <p:cNvCxnSpPr/>
          <p:nvPr/>
        </p:nvCxnSpPr>
        <p:spPr>
          <a:xfrm rot="16200000" flipH="1">
            <a:off x="6017069" y="4407091"/>
            <a:ext cx="307777" cy="14991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3733800" y="3657600"/>
            <a:ext cx="147859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02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Antisipasi Pelanggaran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smtClean="0"/>
              <a:t>Contoh: </a:t>
            </a:r>
          </a:p>
          <a:p>
            <a:pPr marL="400050" lvl="1" indent="0">
              <a:buNone/>
            </a:pPr>
            <a:r>
              <a:rPr lang="en-US" smtClean="0"/>
              <a:t>misal </a:t>
            </a:r>
            <a:r>
              <a:rPr lang="en-US"/>
              <a:t>R = Sells, S = Beers</a:t>
            </a:r>
            <a:r>
              <a:rPr lang="en-US" smtClean="0"/>
              <a:t>.</a:t>
            </a:r>
          </a:p>
          <a:p>
            <a:pPr marL="400050" lvl="1" indent="0">
              <a:buNone/>
            </a:pPr>
            <a:endParaRPr lang="en-US"/>
          </a:p>
          <a:p>
            <a:r>
              <a:rPr lang="en-US" smtClean="0"/>
              <a:t>Suatu </a:t>
            </a:r>
            <a:r>
              <a:rPr lang="en-US" b="1" smtClean="0"/>
              <a:t>insert</a:t>
            </a:r>
            <a:r>
              <a:rPr lang="en-US" smtClean="0"/>
              <a:t> atau </a:t>
            </a:r>
            <a:r>
              <a:rPr lang="en-US" b="1"/>
              <a:t>update</a:t>
            </a:r>
            <a:r>
              <a:rPr lang="en-US"/>
              <a:t> </a:t>
            </a:r>
            <a:r>
              <a:rPr lang="en-US" smtClean="0"/>
              <a:t>nilai terhadap </a:t>
            </a:r>
            <a:r>
              <a:rPr lang="en-US"/>
              <a:t>Sells </a:t>
            </a:r>
            <a:r>
              <a:rPr lang="en-US" smtClean="0"/>
              <a:t>yang mengisikan nama beer tapi tidak ada pada relasi Beers, harus di tolak.</a:t>
            </a:r>
          </a:p>
          <a:p>
            <a:endParaRPr lang="en-US" smtClean="0"/>
          </a:p>
          <a:p>
            <a:r>
              <a:rPr lang="en-US" smtClean="0"/>
              <a:t>Suatu </a:t>
            </a:r>
            <a:r>
              <a:rPr lang="en-US" b="1" smtClean="0"/>
              <a:t>deletion</a:t>
            </a:r>
            <a:r>
              <a:rPr lang="en-US" smtClean="0"/>
              <a:t> atau </a:t>
            </a:r>
            <a:r>
              <a:rPr lang="en-US" b="1"/>
              <a:t>update</a:t>
            </a:r>
            <a:r>
              <a:rPr lang="en-US"/>
              <a:t> </a:t>
            </a:r>
            <a:r>
              <a:rPr lang="en-US" smtClean="0"/>
              <a:t>nilai terhadap Beers yang menghilangkan nama beer yang nama beer tersebut juga ada pada Sells dapat diatasi dengan 3 cara (lihat slide berikutnya)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43913"/>
              </p:ext>
            </p:extLst>
          </p:nvPr>
        </p:nvGraphicFramePr>
        <p:xfrm>
          <a:off x="5638427" y="4231640"/>
          <a:ext cx="244125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Michelob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300</a:t>
                      </a:r>
                    </a:p>
                    <a:p>
                      <a:r>
                        <a:rPr lang="en-US" sz="1400" smtClean="0"/>
                        <a:t>310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73554"/>
              </p:ext>
            </p:extLst>
          </p:nvPr>
        </p:nvGraphicFramePr>
        <p:xfrm>
          <a:off x="5476874" y="1720017"/>
          <a:ext cx="271240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Michelob	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10200" y="1447800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94054" y="3959423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Sells</a:t>
            </a:r>
            <a:endParaRPr lang="en-US" sz="1600" b="1">
              <a:solidFill>
                <a:schemeClr val="tx2"/>
              </a:solidFill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16200000" flipH="1">
            <a:off x="5867400" y="3505200"/>
            <a:ext cx="838200" cy="685800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Antisipasi Pelanggaran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3 cara Penanganan </a:t>
            </a:r>
            <a:r>
              <a:rPr lang="en-US" b="1" smtClean="0"/>
              <a:t>deletion</a:t>
            </a:r>
            <a:r>
              <a:rPr lang="en-US" smtClean="0"/>
              <a:t> </a:t>
            </a:r>
            <a:r>
              <a:rPr lang="en-US"/>
              <a:t>atau </a:t>
            </a:r>
            <a:r>
              <a:rPr lang="en-US" b="1" smtClean="0"/>
              <a:t>update</a:t>
            </a:r>
            <a:r>
              <a:rPr lang="en-US" smtClean="0"/>
              <a:t> </a:t>
            </a:r>
            <a:r>
              <a:rPr lang="en-US"/>
              <a:t>nilai terhadap Beers </a:t>
            </a:r>
            <a:r>
              <a:rPr lang="en-US" b="1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Default</a:t>
            </a:r>
            <a:r>
              <a:rPr lang="en-US"/>
              <a:t> : Reject the modification.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Cascade</a:t>
            </a:r>
            <a:r>
              <a:rPr lang="en-US"/>
              <a:t> : </a:t>
            </a:r>
            <a:r>
              <a:rPr lang="en-US" smtClean="0"/>
              <a:t>lakukan perubahan yang sama terhadap </a:t>
            </a:r>
            <a:r>
              <a:rPr lang="en-US"/>
              <a:t>Sells.</a:t>
            </a:r>
          </a:p>
          <a:p>
            <a:pPr marL="1489075" lvl="2" indent="-514350"/>
            <a:r>
              <a:rPr lang="en-US"/>
              <a:t>Deleted beer: delete Sells tuple.</a:t>
            </a:r>
          </a:p>
          <a:p>
            <a:pPr marL="1489075" lvl="2" indent="-514350"/>
            <a:r>
              <a:rPr lang="en-US"/>
              <a:t>Updated beer: change value in Sells.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Set NULL </a:t>
            </a:r>
            <a:r>
              <a:rPr lang="en-US"/>
              <a:t>: Change the beer to NULL.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63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Antisipasi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dengan </a:t>
            </a:r>
            <a:r>
              <a:rPr lang="en-US" sz="4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Cascade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/>
          </a:bodyPr>
          <a:lstStyle/>
          <a:p>
            <a:r>
              <a:rPr lang="en-US" smtClean="0"/>
              <a:t>Contoh kasus: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mtClean="0"/>
              <a:t>Delete Bud </a:t>
            </a:r>
            <a:r>
              <a:rPr lang="en-US"/>
              <a:t>tuple </a:t>
            </a:r>
            <a:r>
              <a:rPr lang="en-US" smtClean="0"/>
              <a:t>dari Beers</a:t>
            </a:r>
            <a:r>
              <a:rPr lang="en-US"/>
              <a:t>:</a:t>
            </a:r>
          </a:p>
          <a:p>
            <a:pPr lvl="2"/>
            <a:r>
              <a:rPr lang="en-US" smtClean="0"/>
              <a:t>Kemudian </a:t>
            </a:r>
            <a:r>
              <a:rPr lang="en-US"/>
              <a:t>delete </a:t>
            </a:r>
            <a:r>
              <a:rPr lang="en-US" smtClean="0"/>
              <a:t>semua </a:t>
            </a:r>
            <a:r>
              <a:rPr lang="en-US"/>
              <a:t>tuples </a:t>
            </a:r>
            <a:r>
              <a:rPr lang="en-US" smtClean="0"/>
              <a:t>dari Sells yang memiliki </a:t>
            </a:r>
            <a:r>
              <a:rPr lang="en-US"/>
              <a:t>beer = ’Bud’.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Update </a:t>
            </a:r>
            <a:r>
              <a:rPr lang="en-US" smtClean="0"/>
              <a:t>Bud </a:t>
            </a:r>
            <a:r>
              <a:rPr lang="en-US"/>
              <a:t>tuple </a:t>
            </a:r>
            <a:r>
              <a:rPr lang="en-US" smtClean="0"/>
              <a:t>dengan mengubah ’Bud</a:t>
            </a:r>
            <a:r>
              <a:rPr lang="en-US"/>
              <a:t>’ </a:t>
            </a:r>
            <a:r>
              <a:rPr lang="en-US" smtClean="0"/>
              <a:t>menjadi ’Budweiser</a:t>
            </a:r>
            <a:r>
              <a:rPr lang="en-US"/>
              <a:t>’:</a:t>
            </a:r>
          </a:p>
          <a:p>
            <a:pPr lvl="2"/>
            <a:r>
              <a:rPr lang="en-US" smtClean="0"/>
              <a:t>Kemudian ubah semua tuples yang memiliki </a:t>
            </a:r>
            <a:r>
              <a:rPr lang="en-US"/>
              <a:t>beer = ’Bud’ </a:t>
            </a:r>
            <a:r>
              <a:rPr lang="en-US" smtClean="0"/>
              <a:t>menjadi </a:t>
            </a:r>
            <a:r>
              <a:rPr lang="en-US"/>
              <a:t>beer = ’Budweiser</a:t>
            </a:r>
            <a:r>
              <a:rPr lang="en-US" smtClean="0"/>
              <a:t>’. </a:t>
            </a:r>
            <a:endParaRPr lang="en-US"/>
          </a:p>
          <a:p>
            <a:endParaRPr lang="en-US"/>
          </a:p>
        </p:txBody>
      </p:sp>
      <p:graphicFrame>
        <p:nvGraphicFramePr>
          <p:cNvPr id="1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480971"/>
              </p:ext>
            </p:extLst>
          </p:nvPr>
        </p:nvGraphicFramePr>
        <p:xfrm>
          <a:off x="6279197" y="1869440"/>
          <a:ext cx="271240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Michelob	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517596"/>
              </p:ext>
            </p:extLst>
          </p:nvPr>
        </p:nvGraphicFramePr>
        <p:xfrm>
          <a:off x="6188392" y="4343400"/>
          <a:ext cx="2498408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Michelob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300</a:t>
                      </a:r>
                    </a:p>
                    <a:p>
                      <a:r>
                        <a:rPr lang="en-US" sz="1400" smtClean="0"/>
                        <a:t>310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rot="16200000" flipH="1">
            <a:off x="6630888" y="3659088"/>
            <a:ext cx="668923" cy="547301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99743" y="159722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69132" y="4081046"/>
            <a:ext cx="61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</a:rPr>
              <a:t>Sells </a:t>
            </a:r>
          </a:p>
        </p:txBody>
      </p:sp>
    </p:spTree>
    <p:extLst>
      <p:ext uri="{BB962C8B-B14F-4D97-AF65-F5344CB8AC3E}">
        <p14:creationId xmlns:p14="http://schemas.microsoft.com/office/powerpoint/2010/main" val="2995292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Antisipasi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dengan </a:t>
            </a:r>
            <a:r>
              <a:rPr lang="en-US" sz="4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Null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/>
          </a:bodyPr>
          <a:lstStyle/>
          <a:p>
            <a:r>
              <a:rPr lang="en-US" smtClean="0"/>
              <a:t>Contoh kasus: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Delete </a:t>
            </a:r>
            <a:r>
              <a:rPr lang="en-US" smtClean="0"/>
              <a:t>Bud </a:t>
            </a:r>
            <a:r>
              <a:rPr lang="en-US"/>
              <a:t>tuple dari Beers:</a:t>
            </a:r>
          </a:p>
          <a:p>
            <a:pPr lvl="2"/>
            <a:r>
              <a:rPr lang="en-US" smtClean="0"/>
              <a:t>Ubah semua tuples pada </a:t>
            </a:r>
            <a:r>
              <a:rPr lang="en-US"/>
              <a:t>Sells </a:t>
            </a:r>
            <a:r>
              <a:rPr lang="en-US" smtClean="0"/>
              <a:t>yang memiliki beer </a:t>
            </a:r>
            <a:r>
              <a:rPr lang="en-US"/>
              <a:t>= ’Bud’ </a:t>
            </a:r>
            <a:r>
              <a:rPr lang="en-US" smtClean="0"/>
              <a:t>menjadi   beer </a:t>
            </a:r>
            <a:r>
              <a:rPr lang="en-US"/>
              <a:t>= NULL.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Update the Bud tuple by changing ’Bud’ to ’Budweiser’:</a:t>
            </a:r>
          </a:p>
          <a:p>
            <a:pPr lvl="2"/>
            <a:r>
              <a:rPr lang="en-US" smtClean="0"/>
              <a:t>Lakukan dengan cara yang sama dengan deletion.</a:t>
            </a:r>
            <a:endParaRPr lang="en-US"/>
          </a:p>
          <a:p>
            <a:endParaRPr lang="en-US"/>
          </a:p>
        </p:txBody>
      </p:sp>
      <p:graphicFrame>
        <p:nvGraphicFramePr>
          <p:cNvPr id="1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183562"/>
              </p:ext>
            </p:extLst>
          </p:nvPr>
        </p:nvGraphicFramePr>
        <p:xfrm>
          <a:off x="6279197" y="1869440"/>
          <a:ext cx="271240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manf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Michelob	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56905"/>
              </p:ext>
            </p:extLst>
          </p:nvPr>
        </p:nvGraphicFramePr>
        <p:xfrm>
          <a:off x="6188392" y="4343400"/>
          <a:ext cx="2498408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bar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beer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Joe's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</a:p>
                    <a:p>
                      <a:r>
                        <a:rPr lang="en-US" sz="1400" smtClean="0"/>
                        <a:t>Sue's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Bud</a:t>
                      </a:r>
                    </a:p>
                    <a:p>
                      <a:r>
                        <a:rPr lang="en-US" sz="1400" smtClean="0"/>
                        <a:t>Bud Lite</a:t>
                      </a:r>
                    </a:p>
                    <a:p>
                      <a:r>
                        <a:rPr lang="en-US" sz="1400" smtClean="0"/>
                        <a:t>Michelob</a:t>
                      </a:r>
                    </a:p>
                    <a:p>
                      <a:r>
                        <a:rPr lang="en-US" sz="1400" smtClean="0"/>
                        <a:t>Keystone Light</a:t>
                      </a:r>
                    </a:p>
                    <a:p>
                      <a:r>
                        <a:rPr lang="en-US" sz="1400" smtClean="0"/>
                        <a:t>Miller High Life</a:t>
                      </a:r>
                    </a:p>
                    <a:p>
                      <a:r>
                        <a:rPr lang="en-US" sz="1400" smtClean="0"/>
                        <a:t>Miller Lite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280</a:t>
                      </a:r>
                    </a:p>
                    <a:p>
                      <a:r>
                        <a:rPr lang="en-US" sz="1400" smtClean="0"/>
                        <a:t>290</a:t>
                      </a:r>
                    </a:p>
                    <a:p>
                      <a:r>
                        <a:rPr lang="en-US" sz="1400" smtClean="0"/>
                        <a:t>300</a:t>
                      </a:r>
                    </a:p>
                    <a:p>
                      <a:r>
                        <a:rPr lang="en-US" sz="1400" smtClean="0"/>
                        <a:t>310</a:t>
                      </a:r>
                    </a:p>
                    <a:p>
                      <a:r>
                        <a:rPr lang="en-US" sz="1400" smtClean="0"/>
                        <a:t>320</a:t>
                      </a:r>
                    </a:p>
                    <a:p>
                      <a:r>
                        <a:rPr lang="en-US" sz="1400" smtClean="0"/>
                        <a:t>280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rot="16200000" flipH="1">
            <a:off x="6630888" y="3659088"/>
            <a:ext cx="668923" cy="547301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06740" y="1597223"/>
            <a:ext cx="658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solidFill>
                  <a:schemeClr val="tx2"/>
                </a:solidFill>
              </a:rPr>
              <a:t>Beers</a:t>
            </a:r>
            <a:endParaRPr lang="en-US" sz="1600" b="1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69132" y="4081046"/>
            <a:ext cx="61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</a:rPr>
              <a:t>Sells </a:t>
            </a:r>
          </a:p>
        </p:txBody>
      </p:sp>
    </p:spTree>
    <p:extLst>
      <p:ext uri="{BB962C8B-B14F-4D97-AF65-F5344CB8AC3E}">
        <p14:creationId xmlns:p14="http://schemas.microsoft.com/office/powerpoint/2010/main" val="2111447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Constraints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Pemilihan Policy (Kebijakan)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09999"/>
          </a:xfrm>
        </p:spPr>
        <p:txBody>
          <a:bodyPr>
            <a:normAutofit/>
          </a:bodyPr>
          <a:lstStyle/>
          <a:p>
            <a:r>
              <a:rPr lang="en-US" smtClean="0"/>
              <a:t>Saat mendeklarasikan </a:t>
            </a:r>
            <a:r>
              <a:rPr lang="en-US" smtClean="0">
                <a:solidFill>
                  <a:srgbClr val="C00000"/>
                </a:solidFill>
              </a:rPr>
              <a:t>foreign key</a:t>
            </a:r>
            <a:r>
              <a:rPr lang="en-US" smtClean="0"/>
              <a:t>, kita bisa memilih policy (</a:t>
            </a:r>
            <a:r>
              <a:rPr lang="en-US">
                <a:solidFill>
                  <a:srgbClr val="C00000"/>
                </a:solidFill>
              </a:rPr>
              <a:t>SET NULL </a:t>
            </a:r>
            <a:r>
              <a:rPr lang="en-US" smtClean="0"/>
              <a:t>atau </a:t>
            </a:r>
            <a:r>
              <a:rPr lang="en-US" smtClean="0">
                <a:solidFill>
                  <a:srgbClr val="C00000"/>
                </a:solidFill>
              </a:rPr>
              <a:t>CASCADE</a:t>
            </a:r>
            <a:r>
              <a:rPr lang="en-US" smtClean="0"/>
              <a:t>) mana yang akan digunakan secara independen untuk masalah </a:t>
            </a:r>
            <a:r>
              <a:rPr lang="en-US"/>
              <a:t>deletions and </a:t>
            </a:r>
            <a:r>
              <a:rPr lang="en-US" smtClean="0"/>
              <a:t>updates.</a:t>
            </a:r>
          </a:p>
          <a:p>
            <a:endParaRPr lang="en-US" smtClean="0"/>
          </a:p>
          <a:p>
            <a:r>
              <a:rPr lang="en-US" smtClean="0"/>
              <a:t>Penulisan policy dengan cara menambahkan statement berikut pada deklarasi foreign-key :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405735"/>
            <a:ext cx="6172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marL="0" lvl="1" algn="ctr"/>
            <a:r>
              <a:rPr lang="en-US" sz="2400" b="1">
                <a:solidFill>
                  <a:srgbClr val="C00000"/>
                </a:solidFill>
              </a:rPr>
              <a:t>ON [UPDATE, DELETE][SET </a:t>
            </a:r>
            <a:r>
              <a:rPr lang="en-US" sz="2400" b="1" smtClean="0">
                <a:solidFill>
                  <a:srgbClr val="C00000"/>
                </a:solidFill>
              </a:rPr>
              <a:t>NULL, </a:t>
            </a:r>
            <a:r>
              <a:rPr lang="en-US" sz="2400" b="1">
                <a:solidFill>
                  <a:srgbClr val="C00000"/>
                </a:solidFill>
              </a:rPr>
              <a:t>CASCADE</a:t>
            </a:r>
            <a:r>
              <a:rPr lang="en-US" sz="2400" b="1" smtClean="0">
                <a:solidFill>
                  <a:srgbClr val="C00000"/>
                </a:solidFill>
              </a:rPr>
              <a:t>]</a:t>
            </a:r>
            <a:endParaRPr lang="en-US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2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4343400"/>
            <a:ext cx="381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Constraints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Setting Policy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/>
              <a:t>CREATE TABLE Sells (</a:t>
            </a:r>
          </a:p>
          <a:p>
            <a:pPr marL="0" indent="0">
              <a:buNone/>
            </a:pPr>
            <a:r>
              <a:rPr lang="en-US"/>
              <a:t>	bar	CHAR(20),</a:t>
            </a:r>
          </a:p>
          <a:p>
            <a:pPr marL="0" indent="0">
              <a:buNone/>
            </a:pPr>
            <a:r>
              <a:rPr lang="en-US"/>
              <a:t>	beer	CHAR(20),</a:t>
            </a:r>
          </a:p>
          <a:p>
            <a:pPr marL="0" indent="0">
              <a:buNone/>
            </a:pPr>
            <a:r>
              <a:rPr lang="en-US"/>
              <a:t>	price	REAL,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>
                <a:solidFill>
                  <a:srgbClr val="C00000"/>
                </a:solidFill>
              </a:rPr>
              <a:t>FOREIGN KEY</a:t>
            </a:r>
            <a:r>
              <a:rPr lang="en-US"/>
              <a:t>(beer</a:t>
            </a:r>
            <a:r>
              <a:rPr lang="en-US" smtClean="0"/>
              <a:t>) </a:t>
            </a:r>
            <a:r>
              <a:rPr lang="en-US" smtClean="0">
                <a:solidFill>
                  <a:srgbClr val="C00000"/>
                </a:solidFill>
              </a:rPr>
              <a:t>REFERENCES</a:t>
            </a:r>
            <a:r>
              <a:rPr lang="en-US" smtClean="0"/>
              <a:t> </a:t>
            </a:r>
            <a:r>
              <a:rPr lang="en-US"/>
              <a:t>Beers(name)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b="1">
                <a:solidFill>
                  <a:srgbClr val="C00000"/>
                </a:solidFill>
              </a:rPr>
              <a:t>ON DELETE</a:t>
            </a:r>
            <a:r>
              <a:rPr lang="en-US" b="1"/>
              <a:t> </a:t>
            </a:r>
            <a:r>
              <a:rPr lang="en-US"/>
              <a:t>SET NULL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b="1">
                <a:solidFill>
                  <a:srgbClr val="C00000"/>
                </a:solidFill>
              </a:rPr>
              <a:t>ON UPDATE</a:t>
            </a:r>
            <a:r>
              <a:rPr lang="en-US"/>
              <a:t> CASCADE</a:t>
            </a:r>
          </a:p>
          <a:p>
            <a:pPr marL="0" indent="0">
              <a:buNone/>
            </a:pPr>
            <a:r>
              <a:rPr lang="en-US"/>
              <a:t>);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FF0000"/>
                </a:solidFill>
              </a:rPr>
              <a:t>Lanjutan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Transactions, Views,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Transactions </a:t>
            </a:r>
            <a:r>
              <a:rPr lang="en-US">
                <a:sym typeface="Wingdings" pitchFamily="2" charset="2"/>
              </a:rPr>
              <a:t> Controlling Concurrent Behavior</a:t>
            </a:r>
            <a:endParaRPr lang="en-US" smtClean="0"/>
          </a:p>
          <a:p>
            <a:r>
              <a:rPr lang="en-US" smtClean="0"/>
              <a:t>Views </a:t>
            </a:r>
            <a:r>
              <a:rPr lang="en-US">
                <a:sym typeface="Wingdings" pitchFamily="2" charset="2"/>
              </a:rPr>
              <a:t> Virtual and Materialized Views</a:t>
            </a:r>
            <a:endParaRPr lang="en-US" smtClean="0"/>
          </a:p>
          <a:p>
            <a:r>
              <a:rPr lang="en-US" smtClean="0"/>
              <a:t>Indexes </a:t>
            </a:r>
            <a:r>
              <a:rPr lang="en-US">
                <a:sym typeface="Wingdings" pitchFamily="2" charset="2"/>
              </a:rPr>
              <a:t> Speeding Accesses to Data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Mahasiswa </a:t>
            </a:r>
            <a:r>
              <a:rPr lang="en-US"/>
              <a:t>akan </a:t>
            </a:r>
            <a:r>
              <a:rPr lang="en-US" smtClean="0"/>
              <a:t>memahami fungsi foreign keys &amp; constraints.</a:t>
            </a:r>
          </a:p>
          <a:p>
            <a:r>
              <a:rPr lang="en-US" smtClean="0"/>
              <a:t>Mahasiswa akan mampu mengimplementasikan Keys (single Key, Multi-attribute Key dan foreign Key) pada relasi.</a:t>
            </a:r>
          </a:p>
          <a:p>
            <a:r>
              <a:rPr lang="en-US" smtClean="0"/>
              <a:t>Mahasiswa akan mampu membuat policy untuk antisipasi terkait pelanggaran-pelanggaran terhadap constraint dan relationship pada database.</a:t>
            </a:r>
            <a:endParaRPr lang="en-US"/>
          </a:p>
          <a:p>
            <a:r>
              <a:rPr lang="en-US" smtClean="0"/>
              <a:t>Mahasiswa </a:t>
            </a:r>
            <a:r>
              <a:rPr lang="en-US"/>
              <a:t>akan mampu </a:t>
            </a:r>
            <a:r>
              <a:rPr lang="en-US" smtClean="0"/>
              <a:t>membuat transaction untuk mengatur transaksi proses multi user, agar proses dalam DBMS berjalan sesuai yang diharapkan .</a:t>
            </a:r>
            <a:endParaRPr lang="en-US"/>
          </a:p>
          <a:p>
            <a:r>
              <a:rPr lang="en-US" smtClean="0"/>
              <a:t>Mahasiswa </a:t>
            </a:r>
            <a:r>
              <a:rPr lang="en-US"/>
              <a:t>akan mampu </a:t>
            </a:r>
            <a:r>
              <a:rPr lang="en-US" smtClean="0"/>
              <a:t>membuat view untuk keperluan penampilan informasi yg sesuai dan relevan.</a:t>
            </a:r>
          </a:p>
          <a:p>
            <a:r>
              <a:rPr lang="en-US" smtClean="0"/>
              <a:t>Mahasiswa akan mampu melakukan tuning database dengan pemanfaatan dan pengaturan  index pada database</a:t>
            </a:r>
            <a:endParaRPr lang="en-US"/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Transactions?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Sistem database secara normal diakses dan diproses oleh banyak User pada waktu yg sama.</a:t>
            </a:r>
          </a:p>
          <a:p>
            <a:pPr lvl="1"/>
            <a:r>
              <a:rPr lang="en-US" smtClean="0"/>
              <a:t>Both </a:t>
            </a:r>
            <a:r>
              <a:rPr lang="en-US"/>
              <a:t>queries and modifications.</a:t>
            </a:r>
          </a:p>
          <a:p>
            <a:r>
              <a:rPr lang="en-US" smtClean="0"/>
              <a:t>Pada Suatu DBMS diperlukan sesuatu yang dapat menjaga agar suatu proses interaksi terhindar dari masalah.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53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Transaction</a:t>
            </a:r>
            <a:r>
              <a:rPr lang="en-US"/>
              <a:t>  </a:t>
            </a:r>
            <a:r>
              <a:rPr lang="en-US" smtClean="0"/>
              <a:t>adalah proses yang melibatkan query dan atau modifikasi pada database.</a:t>
            </a:r>
            <a:endParaRPr lang="en-US"/>
          </a:p>
          <a:p>
            <a:r>
              <a:rPr lang="en-US" smtClean="0"/>
              <a:t>Transaction biasanya disertai dengan </a:t>
            </a:r>
            <a:r>
              <a:rPr lang="en-US"/>
              <a:t>beberapa sifat yang kuat </a:t>
            </a:r>
            <a:r>
              <a:rPr lang="en-US" smtClean="0"/>
              <a:t>terkait </a:t>
            </a:r>
            <a:r>
              <a:rPr lang="en-US"/>
              <a:t>konkurensi.</a:t>
            </a:r>
          </a:p>
          <a:p>
            <a:r>
              <a:rPr lang="en-US"/>
              <a:t>Transaction </a:t>
            </a:r>
            <a:r>
              <a:rPr lang="en-US" smtClean="0"/>
              <a:t>dibentuk di dalam SQL </a:t>
            </a:r>
            <a:r>
              <a:rPr lang="en-US"/>
              <a:t>dari single statements</a:t>
            </a:r>
            <a:r>
              <a:rPr lang="en-US" smtClean="0"/>
              <a:t> </a:t>
            </a:r>
            <a:r>
              <a:rPr lang="en-US"/>
              <a:t>atau kontrol programmer </a:t>
            </a:r>
            <a:r>
              <a:rPr lang="en-US" smtClean="0"/>
              <a:t>secara eksplisit.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17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(Atomic, Consistent, Isolated &amp; Durable)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</a:t>
            </a:r>
            <a:r>
              <a:rPr lang="en-US"/>
              <a:t> transactions</a:t>
            </a:r>
            <a:r>
              <a:rPr lang="en-US">
                <a:solidFill>
                  <a:srgbClr val="C00000"/>
                </a:solidFill>
              </a:rPr>
              <a:t>  </a:t>
            </a:r>
            <a:r>
              <a:rPr lang="en-US" smtClean="0"/>
              <a:t>:</a:t>
            </a:r>
            <a:endParaRPr lang="en-US"/>
          </a:p>
          <a:p>
            <a:pPr lvl="1"/>
            <a:r>
              <a:rPr lang="en-US">
                <a:solidFill>
                  <a:srgbClr val="C00000"/>
                </a:solidFill>
              </a:rPr>
              <a:t>Atomic</a:t>
            </a:r>
            <a:r>
              <a:rPr lang="en-US"/>
              <a:t> : </a:t>
            </a:r>
            <a:r>
              <a:rPr lang="en-US" smtClean="0"/>
              <a:t>seluruh </a:t>
            </a:r>
            <a:r>
              <a:rPr lang="en-US"/>
              <a:t>transaction </a:t>
            </a:r>
            <a:r>
              <a:rPr lang="en-US" smtClean="0"/>
              <a:t> atau tidak sama sekali. 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Consistent</a:t>
            </a:r>
            <a:r>
              <a:rPr lang="en-US" smtClean="0"/>
              <a:t> </a:t>
            </a:r>
            <a:r>
              <a:rPr lang="en-US"/>
              <a:t>: </a:t>
            </a:r>
            <a:r>
              <a:rPr lang="en-US" smtClean="0"/>
              <a:t>Constraints yang ditetapkan pada database dipertahankan/dijaga jangan sampai terlanggar.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Isolated</a:t>
            </a:r>
            <a:r>
              <a:rPr lang="en-US" smtClean="0"/>
              <a:t> </a:t>
            </a:r>
            <a:r>
              <a:rPr lang="en-US"/>
              <a:t>: </a:t>
            </a:r>
            <a:r>
              <a:rPr lang="en-US" smtClean="0"/>
              <a:t>Terlihat pada User seolah-olah hanya satu proses yang dieksekusi pada satu waktu.</a:t>
            </a:r>
          </a:p>
          <a:p>
            <a:pPr lvl="1"/>
            <a:r>
              <a:rPr lang="en-US" smtClean="0">
                <a:solidFill>
                  <a:srgbClr val="C00000"/>
                </a:solidFill>
              </a:rPr>
              <a:t>Durable</a:t>
            </a:r>
            <a:r>
              <a:rPr lang="en-US" smtClean="0"/>
              <a:t> </a:t>
            </a:r>
            <a:r>
              <a:rPr lang="en-US"/>
              <a:t>: </a:t>
            </a:r>
            <a:r>
              <a:rPr lang="en-US" smtClean="0"/>
              <a:t>Hasil dari suatu proses yang tahan terhadap </a:t>
            </a:r>
            <a:r>
              <a:rPr lang="en-US" i="1" smtClean="0"/>
              <a:t>crash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66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 dan Rollback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>
                <a:solidFill>
                  <a:srgbClr val="C00000"/>
                </a:solidFill>
              </a:rPr>
              <a:t>COMMIT</a:t>
            </a:r>
            <a:r>
              <a:rPr lang="en-US" smtClean="0"/>
              <a:t> adalah statement SQL yang menyebabkan suatu transaction selesai secara lengkap (complete)</a:t>
            </a:r>
          </a:p>
          <a:p>
            <a:pPr lvl="1"/>
            <a:r>
              <a:rPr lang="en-US" smtClean="0"/>
              <a:t>Terjadi modifikasi/perubahan data secara permanent pada database</a:t>
            </a:r>
          </a:p>
          <a:p>
            <a:r>
              <a:rPr lang="en-US" smtClean="0">
                <a:solidFill>
                  <a:srgbClr val="C00000"/>
                </a:solidFill>
              </a:rPr>
              <a:t>ROLLBACK</a:t>
            </a:r>
            <a:r>
              <a:rPr lang="en-US" smtClean="0"/>
              <a:t> adalah statement SQL yang menyebabkan suatu transaction selesai, namun dibatalkan.</a:t>
            </a:r>
          </a:p>
          <a:p>
            <a:pPr lvl="1"/>
            <a:r>
              <a:rPr lang="en-US" smtClean="0"/>
              <a:t>Tidak terjadi perubahan data pada database</a:t>
            </a:r>
          </a:p>
          <a:p>
            <a:r>
              <a:rPr lang="en-US" smtClean="0"/>
              <a:t>Kegagalan seperti; </a:t>
            </a:r>
            <a:r>
              <a:rPr lang="en-US" i="1"/>
              <a:t>division by </a:t>
            </a:r>
            <a:r>
              <a:rPr lang="en-US" i="1" smtClean="0"/>
              <a:t>0,</a:t>
            </a:r>
            <a:r>
              <a:rPr lang="en-US" smtClean="0"/>
              <a:t> atau pelanggaran constraint dapat menyebabkan rollback, ini akan terjadi walaupun programmer tidak memintanya.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48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Asumsikan relasi Sells(bar, beer, price), dan anggap bahwa Bar Joe’s hanya menjual Bud $2.50 dan Miller $3.00.</a:t>
            </a:r>
          </a:p>
          <a:p>
            <a:r>
              <a:rPr lang="en-US" smtClean="0"/>
              <a:t>Sally melakukan query untuk harga tertinggi dan harga terendah pada Bar Joe’s</a:t>
            </a:r>
            <a:endParaRPr lang="en-US"/>
          </a:p>
          <a:p>
            <a:r>
              <a:rPr lang="en-US" smtClean="0"/>
              <a:t>Joe berencana untuk menghentikan penjualan Bud dan Miller, hanya akan menjual Heineken $3.50.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58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 Interaksi (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Sally </a:t>
            </a:r>
            <a:r>
              <a:rPr lang="en-US" smtClean="0"/>
              <a:t>menjalankan dua SQL statements berikut, yang diberi nama </a:t>
            </a: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</a:t>
            </a:r>
            <a:r>
              <a:rPr lang="en-US">
                <a:solidFill>
                  <a:srgbClr val="C00000"/>
                </a:solidFill>
              </a:rPr>
              <a:t>) </a:t>
            </a:r>
            <a:r>
              <a:rPr lang="en-US" smtClean="0"/>
              <a:t>max </a:t>
            </a: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</a:t>
            </a:r>
            <a:r>
              <a:rPr lang="en-US" smtClean="0">
                <a:solidFill>
                  <a:srgbClr val="C00000"/>
                </a:solidFill>
              </a:rPr>
              <a:t>)</a:t>
            </a:r>
            <a:r>
              <a:rPr lang="en-US" smtClean="0"/>
              <a:t>.</a:t>
            </a:r>
          </a:p>
          <a:p>
            <a:pPr marL="800100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</a:t>
            </a:r>
            <a:r>
              <a:rPr lang="en-US">
                <a:solidFill>
                  <a:srgbClr val="C00000"/>
                </a:solidFill>
              </a:rPr>
              <a:t>)</a:t>
            </a:r>
            <a:r>
              <a:rPr lang="en-US"/>
              <a:t>	SELECT MAX(price) FROM Sells</a:t>
            </a:r>
          </a:p>
          <a:p>
            <a:pPr marL="800100" lvl="2" indent="0">
              <a:buNone/>
            </a:pPr>
            <a:r>
              <a:rPr lang="en-US"/>
              <a:t>			WHERE bar = ’Joe’’s Bar’;</a:t>
            </a:r>
          </a:p>
          <a:p>
            <a:pPr marL="800100" lvl="2" indent="0">
              <a:buNone/>
            </a:pP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</a:t>
            </a:r>
            <a:r>
              <a:rPr lang="en-US">
                <a:solidFill>
                  <a:srgbClr val="C00000"/>
                </a:solidFill>
              </a:rPr>
              <a:t>)</a:t>
            </a:r>
            <a:r>
              <a:rPr lang="en-US"/>
              <a:t>	SELECT MIN(price) FROM Sells</a:t>
            </a:r>
          </a:p>
          <a:p>
            <a:pPr marL="800100" lvl="2" indent="0">
              <a:buNone/>
            </a:pPr>
            <a:r>
              <a:rPr lang="en-US"/>
              <a:t>			WHERE bar = </a:t>
            </a:r>
            <a:r>
              <a:rPr lang="en-US" smtClean="0"/>
              <a:t>’Joe</a:t>
            </a:r>
            <a:r>
              <a:rPr lang="en-US"/>
              <a:t>’’s Bar</a:t>
            </a:r>
            <a:r>
              <a:rPr lang="en-US" smtClean="0"/>
              <a:t>’;</a:t>
            </a:r>
          </a:p>
          <a:p>
            <a:pPr marL="746125" lvl="1" indent="0">
              <a:buNone/>
            </a:pPr>
            <a:endParaRPr lang="en-US" smtClean="0"/>
          </a:p>
          <a:p>
            <a:pPr marL="457200" indent="-457200"/>
            <a:r>
              <a:rPr lang="en-US" smtClean="0"/>
              <a:t>Pada waktu yang sama, </a:t>
            </a:r>
            <a:r>
              <a:rPr lang="en-US"/>
              <a:t>Joe </a:t>
            </a:r>
            <a:r>
              <a:rPr lang="en-US" smtClean="0"/>
              <a:t>menjalankan SQL statements berikut: </a:t>
            </a: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</a:rPr>
              <a:t>del) </a:t>
            </a:r>
            <a:r>
              <a:rPr lang="en-US" smtClean="0"/>
              <a:t>dan </a:t>
            </a:r>
            <a:r>
              <a:rPr lang="en-US">
                <a:solidFill>
                  <a:srgbClr val="C00000"/>
                </a:solidFill>
              </a:rPr>
              <a:t>(ins).</a:t>
            </a:r>
          </a:p>
          <a:p>
            <a:pPr marL="800100" lvl="2" indent="0">
              <a:buNone/>
            </a:pP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en-US">
                <a:solidFill>
                  <a:srgbClr val="C00000"/>
                </a:solidFill>
              </a:rPr>
              <a:t>)</a:t>
            </a:r>
            <a:r>
              <a:rPr lang="en-US"/>
              <a:t>	  DELETE FROM Sells</a:t>
            </a:r>
          </a:p>
          <a:p>
            <a:pPr marL="800100" lvl="2" indent="0">
              <a:buNone/>
            </a:pPr>
            <a:r>
              <a:rPr lang="en-US"/>
              <a:t>		  WHERE bar = ’Joe’’s Bar’;</a:t>
            </a:r>
          </a:p>
          <a:p>
            <a:pPr marL="800100" lvl="2" indent="0">
              <a:buNone/>
            </a:pP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</a:t>
            </a:r>
            <a:r>
              <a:rPr lang="en-US">
                <a:solidFill>
                  <a:srgbClr val="C00000"/>
                </a:solidFill>
              </a:rPr>
              <a:t>)</a:t>
            </a:r>
            <a:r>
              <a:rPr lang="en-US"/>
              <a:t>	  INSERT INTO Sells</a:t>
            </a:r>
          </a:p>
          <a:p>
            <a:pPr marL="800100" lvl="2" indent="0">
              <a:buNone/>
            </a:pPr>
            <a:r>
              <a:rPr lang="en-US"/>
              <a:t>		  VALUES(’Joe’’s Bar’, ’Heineken’, 3.50</a:t>
            </a:r>
            <a:r>
              <a:rPr lang="en-US" smtClean="0"/>
              <a:t>);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19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 </a:t>
            </a:r>
            <a:r>
              <a:rPr lang="en-US" sz="3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(Penyusunan Statements)</a:t>
            </a:r>
            <a:endParaRPr lang="en-US" sz="31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/>
              <a:t>Although (max) must come before (min), and (del) must come before (ins), there are no other constraints on the order of these statements, unless we group Sally’s and/or Joe’s statements into transactions.</a:t>
            </a:r>
          </a:p>
          <a:p>
            <a:r>
              <a:rPr lang="en-US" sz="2800"/>
              <a:t>Suppose the steps execute in the order </a:t>
            </a:r>
            <a:r>
              <a:rPr lang="en-US" sz="2800">
                <a:solidFill>
                  <a:srgbClr val="FF3300"/>
                </a:solidFill>
              </a:rPr>
              <a:t>(max)(del)(ins)(min)</a:t>
            </a:r>
            <a:r>
              <a:rPr lang="en-US" sz="2800"/>
              <a:t>.</a:t>
            </a:r>
          </a:p>
          <a:p>
            <a:endParaRPr lang="en-US" sz="2800" smtClean="0"/>
          </a:p>
          <a:p>
            <a:endParaRPr lang="en-US" sz="2800" smtClean="0"/>
          </a:p>
          <a:p>
            <a:endParaRPr lang="en-US" sz="2800"/>
          </a:p>
          <a:p>
            <a:r>
              <a:rPr lang="en-US" sz="2800"/>
              <a:t>Sally </a:t>
            </a:r>
            <a:r>
              <a:rPr lang="en-US" sz="2800" smtClean="0"/>
              <a:t>akan melihat bahwa </a:t>
            </a:r>
            <a:r>
              <a:rPr lang="en-US" sz="2800">
                <a:solidFill>
                  <a:srgbClr val="C00000"/>
                </a:solidFill>
              </a:rPr>
              <a:t>MAX</a:t>
            </a:r>
            <a:r>
              <a:rPr lang="en-US" sz="2800"/>
              <a:t> &lt; </a:t>
            </a:r>
            <a:r>
              <a:rPr lang="en-US" sz="2800">
                <a:solidFill>
                  <a:srgbClr val="C00000"/>
                </a:solidFill>
              </a:rPr>
              <a:t>MIN</a:t>
            </a:r>
            <a:r>
              <a:rPr lang="en-US" sz="2800"/>
              <a:t>!</a:t>
            </a:r>
          </a:p>
          <a:p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109180"/>
              </p:ext>
            </p:extLst>
          </p:nvPr>
        </p:nvGraphicFramePr>
        <p:xfrm>
          <a:off x="1422082" y="4191000"/>
          <a:ext cx="6350318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smtClean="0"/>
                        <a:t>{2.50, 3.00}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{3.50}</a:t>
                      </a:r>
                      <a:endParaRPr 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3.50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750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 </a:t>
            </a:r>
            <a:r>
              <a:rPr lang="en-US" sz="3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(Fixing Problem)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Jika statements Sally </a:t>
            </a:r>
            <a:r>
              <a:rPr lang="en-US" sz="2800" smtClean="0">
                <a:solidFill>
                  <a:srgbClr val="C00000"/>
                </a:solidFill>
              </a:rPr>
              <a:t>(max)(min)</a:t>
            </a:r>
            <a:r>
              <a:rPr lang="en-US" sz="2800" smtClean="0"/>
              <a:t> </a:t>
            </a:r>
            <a:r>
              <a:rPr lang="en-US" sz="2800" u="sng" smtClean="0"/>
              <a:t>dikelompokkan dalam satu transaction</a:t>
            </a:r>
            <a:r>
              <a:rPr lang="en-US" sz="2800" smtClean="0"/>
              <a:t>, maka tidak akan terjadi </a:t>
            </a:r>
            <a:r>
              <a:rPr lang="en-US" sz="2800" i="1" smtClean="0"/>
              <a:t>inconsistency</a:t>
            </a:r>
            <a:r>
              <a:rPr lang="en-US" sz="2800" smtClean="0"/>
              <a:t> tersebut</a:t>
            </a:r>
          </a:p>
          <a:p>
            <a:r>
              <a:rPr lang="en-US" sz="2800" smtClean="0"/>
              <a:t>Sally akan melihat harga pada bar joe’s pada suatu waktu yg fixed (tetap).</a:t>
            </a:r>
            <a:endParaRPr lang="en-US" sz="2800"/>
          </a:p>
          <a:p>
            <a:pPr lvl="1"/>
            <a:r>
              <a:rPr lang="en-US" sz="2400" smtClean="0"/>
              <a:t>Baik itu sebelum perubahan harga, atau  setelah perubahan harga.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99986"/>
              </p:ext>
            </p:extLst>
          </p:nvPr>
        </p:nvGraphicFramePr>
        <p:xfrm>
          <a:off x="1295400" y="4907280"/>
          <a:ext cx="6553200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43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79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smtClean="0"/>
                        <a:t>{2.50, 3.00}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  <a:endParaRPr lang="en-US" b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{3.50}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3.00</a:t>
                      </a: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2.50</a:t>
                      </a: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3.50</a:t>
                      </a: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3.50</a:t>
                      </a: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735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(Problem Rollback)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Misal Joe menjalankan </a:t>
            </a:r>
            <a:r>
              <a:rPr lang="en-US" sz="2400" smtClean="0">
                <a:solidFill>
                  <a:srgbClr val="C00000"/>
                </a:solidFill>
              </a:rPr>
              <a:t>(del)(ins)</a:t>
            </a:r>
            <a:r>
              <a:rPr lang="en-US" sz="2400" smtClean="0"/>
              <a:t>, tidak sebagai suatu transaksi, tetapi setelah menjalankan statements tersebut berpikir ulang dan membatalkan dengan  menjalankan statement </a:t>
            </a:r>
            <a:r>
              <a:rPr lang="en-US" sz="2400" smtClean="0">
                <a:solidFill>
                  <a:srgbClr val="C00000"/>
                </a:solidFill>
              </a:rPr>
              <a:t>ROLLBACK</a:t>
            </a:r>
          </a:p>
          <a:p>
            <a:r>
              <a:rPr lang="en-US" sz="2400" smtClean="0"/>
              <a:t>Jika Sally menjalankan </a:t>
            </a:r>
            <a:r>
              <a:rPr lang="en-US" sz="2400" i="1" smtClean="0"/>
              <a:t>statements</a:t>
            </a:r>
            <a:r>
              <a:rPr lang="en-US" sz="2400" smtClean="0"/>
              <a:t>-nya setelah </a:t>
            </a:r>
            <a:r>
              <a:rPr lang="en-US" sz="2400" smtClean="0">
                <a:solidFill>
                  <a:srgbClr val="C00000"/>
                </a:solidFill>
              </a:rPr>
              <a:t>(ins)</a:t>
            </a:r>
            <a:r>
              <a:rPr lang="en-US" sz="2400" smtClean="0"/>
              <a:t> tetapi sebelum </a:t>
            </a:r>
            <a:r>
              <a:rPr lang="en-US" sz="2400" smtClean="0">
                <a:solidFill>
                  <a:srgbClr val="C00000"/>
                </a:solidFill>
              </a:rPr>
              <a:t>ROLLBACK</a:t>
            </a:r>
            <a:r>
              <a:rPr lang="en-US" sz="2400" smtClean="0"/>
              <a:t>, Dia akan mendapatkan nilai 3.50, yang tidak pernah ada pada database.</a:t>
            </a:r>
          </a:p>
          <a:p>
            <a:endParaRPr lang="en-US" sz="240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Solusinya:</a:t>
            </a:r>
          </a:p>
          <a:p>
            <a:pPr lvl="1"/>
            <a:r>
              <a:rPr lang="en-US" sz="1800"/>
              <a:t>If Joe executes (del)(ins) as a transaction, its effect cannot be seen by others until the transaction executes </a:t>
            </a:r>
            <a:r>
              <a:rPr lang="en-US" sz="1800">
                <a:solidFill>
                  <a:srgbClr val="C00000"/>
                </a:solidFill>
              </a:rPr>
              <a:t>COMMIT</a:t>
            </a:r>
            <a:r>
              <a:rPr lang="en-US" sz="1800"/>
              <a:t>.</a:t>
            </a:r>
          </a:p>
          <a:p>
            <a:pPr lvl="1"/>
            <a:r>
              <a:rPr lang="en-US" sz="1800"/>
              <a:t>If the transaction executes </a:t>
            </a:r>
            <a:r>
              <a:rPr lang="en-US" sz="1800">
                <a:solidFill>
                  <a:srgbClr val="C00000"/>
                </a:solidFill>
              </a:rPr>
              <a:t>ROLLBACK</a:t>
            </a:r>
            <a:r>
              <a:rPr lang="en-US" sz="1800"/>
              <a:t> instead, then its effects can never  be seen</a:t>
            </a:r>
            <a:r>
              <a:rPr lang="en-US" sz="1800" smtClean="0"/>
              <a:t>.</a:t>
            </a:r>
            <a:endParaRPr lang="en-US" sz="24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848965"/>
              </p:ext>
            </p:extLst>
          </p:nvPr>
        </p:nvGraphicFramePr>
        <p:xfrm>
          <a:off x="1371600" y="3581400"/>
          <a:ext cx="6629400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smtClean="0"/>
                        <a:t>{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 3.50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{3.50}</a:t>
                      </a:r>
                      <a:endParaRPr lang="en-U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 }</a:t>
                      </a:r>
                      <a:endParaRPr 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ROLLBACK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709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Proses Interaksi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(Fixing Problem)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smtClean="0"/>
              <a:t>Jika Joe menjalankan </a:t>
            </a:r>
            <a:r>
              <a:rPr lang="en-US" sz="2400" smtClean="0">
                <a:solidFill>
                  <a:srgbClr val="C00000"/>
                </a:solidFill>
              </a:rPr>
              <a:t>(del)(ins)</a:t>
            </a:r>
            <a:r>
              <a:rPr lang="en-US" sz="2400" smtClean="0"/>
              <a:t> </a:t>
            </a:r>
            <a:r>
              <a:rPr lang="en-US" sz="2400" u="sng" smtClean="0"/>
              <a:t>sebagai suatu </a:t>
            </a:r>
            <a:r>
              <a:rPr lang="en-US" sz="2400" i="1" u="sng" smtClean="0"/>
              <a:t>transaction</a:t>
            </a:r>
            <a:r>
              <a:rPr lang="en-US" sz="2400" smtClean="0"/>
              <a:t>, maka pengaruh/perubahan data dari hasil eksekusi tersebut tidak dapat dilihat oleh orang lain sampai </a:t>
            </a:r>
            <a:r>
              <a:rPr lang="en-US" sz="2400" i="1" smtClean="0"/>
              <a:t>transaction</a:t>
            </a:r>
            <a:r>
              <a:rPr lang="en-US" sz="2400" smtClean="0"/>
              <a:t> menjalankan </a:t>
            </a:r>
            <a:r>
              <a:rPr lang="en-US" sz="2400" smtClean="0">
                <a:solidFill>
                  <a:srgbClr val="C00000"/>
                </a:solidFill>
              </a:rPr>
              <a:t>COMMIT</a:t>
            </a:r>
            <a:r>
              <a:rPr lang="en-US" sz="2400" smtClean="0"/>
              <a:t>.</a:t>
            </a:r>
          </a:p>
          <a:p>
            <a:endParaRPr lang="en-US" sz="2400">
              <a:solidFill>
                <a:srgbClr val="C00000"/>
              </a:solidFill>
            </a:endParaRPr>
          </a:p>
          <a:p>
            <a:endParaRPr lang="en-US" sz="2400" smtClean="0">
              <a:solidFill>
                <a:srgbClr val="C00000"/>
              </a:solidFill>
            </a:endParaRPr>
          </a:p>
          <a:p>
            <a:endParaRPr lang="en-US" sz="2400">
              <a:solidFill>
                <a:srgbClr val="C00000"/>
              </a:solidFill>
            </a:endParaRPr>
          </a:p>
          <a:p>
            <a:r>
              <a:rPr lang="en-US" sz="2400" smtClean="0"/>
              <a:t>Jika </a:t>
            </a:r>
            <a:r>
              <a:rPr lang="en-US" sz="2400" i="1" smtClean="0"/>
              <a:t>transaction</a:t>
            </a:r>
            <a:r>
              <a:rPr lang="en-US" sz="2400" smtClean="0"/>
              <a:t> menjalankan </a:t>
            </a:r>
            <a:r>
              <a:rPr lang="en-US" sz="2400" smtClean="0">
                <a:solidFill>
                  <a:srgbClr val="C00000"/>
                </a:solidFill>
              </a:rPr>
              <a:t>ROLLBACK</a:t>
            </a:r>
            <a:r>
              <a:rPr lang="en-US" sz="2400" smtClean="0"/>
              <a:t>, maka perubahan data dari eksekusi </a:t>
            </a:r>
            <a:r>
              <a:rPr lang="en-US" sz="2400" smtClean="0">
                <a:solidFill>
                  <a:srgbClr val="C00000"/>
                </a:solidFill>
              </a:rPr>
              <a:t>(del)(ins)</a:t>
            </a:r>
            <a:r>
              <a:rPr lang="en-US" sz="2400" smtClean="0"/>
              <a:t> tidak akan terjadi.</a:t>
            </a:r>
          </a:p>
          <a:p>
            <a:endParaRPr lang="en-US" sz="240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29</a:t>
            </a:fld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511680"/>
              </p:ext>
            </p:extLst>
          </p:nvPr>
        </p:nvGraphicFramePr>
        <p:xfrm>
          <a:off x="1143000" y="3124200"/>
          <a:ext cx="5302568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 3.50</a:t>
                      </a:r>
                      <a:r>
                        <a:rPr lang="en-US" b="0" baseline="0" smtClean="0"/>
                        <a:t> </a:t>
                      </a:r>
                      <a:r>
                        <a:rPr lang="en-US" b="0" smtClean="0"/>
                        <a:t>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COMMIT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374202"/>
              </p:ext>
            </p:extLst>
          </p:nvPr>
        </p:nvGraphicFramePr>
        <p:xfrm>
          <a:off x="1143000" y="5181600"/>
          <a:ext cx="5334000" cy="1112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smtClean="0"/>
                        <a:t>Joe’s Price:</a:t>
                      </a:r>
                      <a:endParaRPr lang="en-US" b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smtClean="0"/>
                        <a:t>{2.50, 3.00}</a:t>
                      </a:r>
                      <a:endParaRPr lang="en-US" b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Statement: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(del)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(ins)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ROLLBACK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(max)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(min)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Result:</a:t>
                      </a:r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3.00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2.50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01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Keys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Constraints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>
                <a:solidFill>
                  <a:srgbClr val="C00000"/>
                </a:solidFill>
              </a:rPr>
              <a:t>Foreign </a:t>
            </a:r>
            <a:r>
              <a:rPr lang="en-US" sz="3600" smtClean="0">
                <a:solidFill>
                  <a:srgbClr val="C00000"/>
                </a:solidFill>
              </a:rPr>
              <a:t>Keys</a:t>
            </a:r>
            <a:r>
              <a:rPr lang="en-US" sz="3600" smtClean="0"/>
              <a:t> adalah key yang menghubungkan suatu relasi terhadap relasi referensinya.</a:t>
            </a:r>
            <a:endParaRPr lang="en-US" sz="3600">
              <a:solidFill>
                <a:srgbClr val="C00000"/>
              </a:solidFill>
            </a:endParaRPr>
          </a:p>
          <a:p>
            <a:r>
              <a:rPr lang="en-US" sz="3600" smtClean="0">
                <a:solidFill>
                  <a:srgbClr val="C00000"/>
                </a:solidFill>
              </a:rPr>
              <a:t>Constraint</a:t>
            </a:r>
            <a:r>
              <a:rPr lang="en-US" sz="3600" smtClean="0"/>
              <a:t>  (batasan) adalah batasan yang menjaga hubungan (</a:t>
            </a:r>
            <a:r>
              <a:rPr lang="en-US" sz="3600" i="1" smtClean="0"/>
              <a:t>relationship</a:t>
            </a:r>
            <a:r>
              <a:rPr lang="en-US" sz="3600" smtClean="0"/>
              <a:t>) antara elemen data yang perlu diberlakukan pada DBMS.</a:t>
            </a:r>
          </a:p>
          <a:p>
            <a:pPr lvl="1"/>
            <a:r>
              <a:rPr lang="en-US" smtClean="0"/>
              <a:t>Contoh: </a:t>
            </a:r>
            <a:r>
              <a:rPr lang="en-US"/>
              <a:t>key </a:t>
            </a:r>
            <a:r>
              <a:rPr lang="en-US" smtClean="0"/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39221678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Isolation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SQL defines four isolation levels  = choices about what interactions are allowed by transactions that execute at about the same time.</a:t>
            </a:r>
          </a:p>
          <a:p>
            <a:r>
              <a:rPr lang="en-US"/>
              <a:t>Only one level (“serializable”) = ACID transactions.</a:t>
            </a:r>
          </a:p>
          <a:p>
            <a:r>
              <a:rPr lang="en-US"/>
              <a:t>Each DBMS implements transactions in its own way.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0915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Isolation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Pada SQL terdapat 4 level isolasi yang dapat dipilih, pilihan tersebut terkait pengaturan interaksi apa yang dibolehkan untuk berjalan secara bersamaan.</a:t>
            </a:r>
          </a:p>
          <a:p>
            <a:r>
              <a:rPr lang="en-US" smtClean="0"/>
              <a:t>Level Isolasi: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SERIALIZABLE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REPEATABLE READ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READ COMMITTED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READ UNCOMMITTED</a:t>
            </a:r>
          </a:p>
          <a:p>
            <a:pPr lvl="2"/>
            <a:endParaRPr lang="en-US" smtClean="0"/>
          </a:p>
          <a:p>
            <a:r>
              <a:rPr lang="en-US" smtClean="0"/>
              <a:t>Only </a:t>
            </a:r>
            <a:r>
              <a:rPr lang="en-US"/>
              <a:t>one level (“serializable”) = ACID transactions.</a:t>
            </a:r>
          </a:p>
          <a:p>
            <a:pPr marL="0" indent="0">
              <a:buNone/>
            </a:pPr>
            <a:endParaRPr lang="en-US" smtClean="0"/>
          </a:p>
          <a:p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31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1244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SERIALIZABLE Transaction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Jika Sally = </a:t>
            </a:r>
            <a:r>
              <a:rPr lang="en-US" smtClean="0">
                <a:solidFill>
                  <a:srgbClr val="C00000"/>
                </a:solidFill>
              </a:rPr>
              <a:t>(max)(min)</a:t>
            </a:r>
            <a:r>
              <a:rPr lang="en-US" smtClean="0"/>
              <a:t> dan Joe = </a:t>
            </a:r>
            <a:r>
              <a:rPr lang="en-US" smtClean="0">
                <a:solidFill>
                  <a:srgbClr val="C00000"/>
                </a:solidFill>
              </a:rPr>
              <a:t>(del)(ins)</a:t>
            </a:r>
            <a:r>
              <a:rPr lang="en-US" smtClean="0"/>
              <a:t> adalah masing-masing transaction berbeda, dan Sally menjalankan dengan level isolasi </a:t>
            </a:r>
            <a:r>
              <a:rPr lang="en-US" smtClean="0">
                <a:solidFill>
                  <a:srgbClr val="C00000"/>
                </a:solidFill>
              </a:rPr>
              <a:t>SERIALIZABLE</a:t>
            </a:r>
            <a:r>
              <a:rPr lang="en-US" smtClean="0"/>
              <a:t>, maka Sally akan melihat database sebelum transaction Joe jalan atau setelah transaction Joe, tetapi tidak di tengah-tengah nya</a:t>
            </a:r>
          </a:p>
          <a:p>
            <a:r>
              <a:rPr lang="en-US" smtClean="0"/>
              <a:t>Kalau kita pilih </a:t>
            </a:r>
            <a:r>
              <a:rPr lang="en-US" smtClean="0">
                <a:solidFill>
                  <a:srgbClr val="C00000"/>
                </a:solidFill>
              </a:rPr>
              <a:t>Serializable</a:t>
            </a:r>
            <a:r>
              <a:rPr lang="en-US"/>
              <a:t>, </a:t>
            </a:r>
            <a:r>
              <a:rPr lang="en-US" smtClean="0"/>
              <a:t>Hanya berpengaruh terhadap bagaimana kita melihat database, namun tidak berpengaruh pada orang lain</a:t>
            </a:r>
          </a:p>
          <a:p>
            <a:r>
              <a:rPr lang="en-US" smtClean="0"/>
              <a:t>Contoh:</a:t>
            </a:r>
          </a:p>
          <a:p>
            <a:pPr lvl="1"/>
            <a:r>
              <a:rPr lang="en-US" u="sng" smtClean="0"/>
              <a:t>Jika Joe memakai </a:t>
            </a:r>
            <a:r>
              <a:rPr lang="en-US" u="sng" smtClean="0">
                <a:solidFill>
                  <a:srgbClr val="C00000"/>
                </a:solidFill>
              </a:rPr>
              <a:t>serializable</a:t>
            </a:r>
            <a:r>
              <a:rPr lang="en-US" u="sng"/>
              <a:t>, </a:t>
            </a:r>
            <a:r>
              <a:rPr lang="en-US" u="sng" smtClean="0"/>
              <a:t>tapi Sally tidak</a:t>
            </a:r>
            <a:r>
              <a:rPr lang="en-US" smtClean="0"/>
              <a:t>, maka Sally akan dimungkinkan untuk melihat tidak ada harga pada Joe’s Bar.</a:t>
            </a:r>
            <a:endParaRPr lang="en-US"/>
          </a:p>
          <a:p>
            <a:pPr lvl="1"/>
            <a:r>
              <a:rPr lang="en-US" smtClean="0"/>
              <a:t>Dengan demikian berarti ada kemungkinan Sally menjalankan </a:t>
            </a:r>
            <a:r>
              <a:rPr lang="en-US" i="1" smtClean="0"/>
              <a:t>transaction</a:t>
            </a:r>
            <a:r>
              <a:rPr lang="en-US" smtClean="0"/>
              <a:t>-nya di tengah-tengah </a:t>
            </a:r>
            <a:r>
              <a:rPr lang="en-US" i="1" smtClean="0"/>
              <a:t>transaction</a:t>
            </a:r>
            <a:r>
              <a:rPr lang="en-US" smtClean="0"/>
              <a:t>-nya Joe.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32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26625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C00000"/>
                </a:solidFill>
              </a:rPr>
              <a:t>View</a:t>
            </a:r>
            <a:r>
              <a:rPr lang="en-US" smtClean="0"/>
              <a:t> adalah suatu relasi yang didefinisikan dari tabel-tabel yang sudah ada (disimpan) dan bisa juga dari view lain.</a:t>
            </a:r>
          </a:p>
          <a:p>
            <a:r>
              <a:rPr lang="en-US" smtClean="0"/>
              <a:t>Dua jenis view:</a:t>
            </a:r>
            <a:endParaRPr lang="en-US"/>
          </a:p>
          <a:p>
            <a:pPr lvl="1"/>
            <a:r>
              <a:rPr lang="en-US">
                <a:solidFill>
                  <a:srgbClr val="C00000"/>
                </a:solidFill>
              </a:rPr>
              <a:t>Virtual</a:t>
            </a:r>
            <a:r>
              <a:rPr lang="en-US"/>
              <a:t>  = </a:t>
            </a:r>
            <a:r>
              <a:rPr lang="en-US" smtClean="0"/>
              <a:t>Tidak disimpan dalam database; hanya berupa suatu query untuk membentuk relasi.</a:t>
            </a:r>
            <a:endParaRPr lang="en-US"/>
          </a:p>
          <a:p>
            <a:pPr lvl="1"/>
            <a:r>
              <a:rPr lang="en-US">
                <a:solidFill>
                  <a:srgbClr val="C00000"/>
                </a:solidFill>
              </a:rPr>
              <a:t>Materialized</a:t>
            </a:r>
            <a:r>
              <a:rPr lang="en-US"/>
              <a:t>  = </a:t>
            </a:r>
            <a:r>
              <a:rPr lang="en-US" smtClean="0"/>
              <a:t>Dibentuk secara nyata dan disimpan.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15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2057400"/>
            <a:ext cx="6553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Mendefinisi View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Declare by:</a:t>
            </a:r>
          </a:p>
          <a:p>
            <a:pPr marL="0" indent="0">
              <a:buNone/>
            </a:pPr>
            <a:r>
              <a:rPr lang="en-US" sz="2800" smtClean="0"/>
              <a:t>	</a:t>
            </a:r>
            <a:r>
              <a:rPr lang="en-US" sz="2400" b="1" smtClean="0">
                <a:solidFill>
                  <a:srgbClr val="C00000"/>
                </a:solidFill>
              </a:rPr>
              <a:t>CREATE </a:t>
            </a:r>
            <a:r>
              <a:rPr lang="en-US" sz="2400" b="1">
                <a:solidFill>
                  <a:srgbClr val="C00000"/>
                </a:solidFill>
              </a:rPr>
              <a:t>[MATERIALIZED] VIEW </a:t>
            </a:r>
            <a:r>
              <a:rPr lang="en-US" sz="2400" b="1" smtClean="0">
                <a:solidFill>
                  <a:srgbClr val="C00000"/>
                </a:solidFill>
              </a:rPr>
              <a:t>&lt;</a:t>
            </a:r>
            <a:r>
              <a:rPr lang="en-US" sz="2400" b="1">
                <a:solidFill>
                  <a:srgbClr val="C00000"/>
                </a:solidFill>
              </a:rPr>
              <a:t>name&gt; AS &lt;query&gt;;</a:t>
            </a:r>
            <a:endParaRPr lang="en-US" sz="2800" b="1">
              <a:solidFill>
                <a:srgbClr val="C00000"/>
              </a:solidFill>
            </a:endParaRPr>
          </a:p>
          <a:p>
            <a:pPr lvl="2"/>
            <a:r>
              <a:rPr lang="en-US" smtClean="0"/>
              <a:t>Default-nya adalah virtual</a:t>
            </a:r>
            <a:r>
              <a:rPr lang="en-US"/>
              <a:t>.</a:t>
            </a:r>
          </a:p>
          <a:p>
            <a:r>
              <a:rPr lang="en-US"/>
              <a:t>CanDrink(drinker, beer) is a view “containing” the drinker-beer pairs such that the drinker frequents at least one bar that serves the beer:</a:t>
            </a:r>
          </a:p>
          <a:p>
            <a:pPr marL="800100" lvl="2" indent="0">
              <a:buNone/>
            </a:pPr>
            <a:endParaRPr lang="en-US"/>
          </a:p>
          <a:p>
            <a:pPr marL="800100" lvl="2" indent="0">
              <a:buNone/>
            </a:pPr>
            <a:r>
              <a:rPr lang="en-US" smtClean="0"/>
              <a:t>CREATE </a:t>
            </a:r>
            <a:r>
              <a:rPr lang="en-US"/>
              <a:t>VIEW </a:t>
            </a:r>
            <a:r>
              <a:rPr lang="en-US">
                <a:solidFill>
                  <a:srgbClr val="C00000"/>
                </a:solidFill>
              </a:rPr>
              <a:t>CanDrink</a:t>
            </a:r>
            <a:r>
              <a:rPr lang="en-US"/>
              <a:t> AS</a:t>
            </a:r>
          </a:p>
          <a:p>
            <a:pPr marL="800100" lvl="2" indent="0">
              <a:buNone/>
            </a:pPr>
            <a:r>
              <a:rPr lang="en-US" smtClean="0"/>
              <a:t>			SELECT </a:t>
            </a:r>
            <a:r>
              <a:rPr lang="en-US"/>
              <a:t>drinker, beer</a:t>
            </a:r>
          </a:p>
          <a:p>
            <a:pPr marL="800100" lvl="2" indent="0">
              <a:buNone/>
            </a:pPr>
            <a:r>
              <a:rPr lang="en-US" smtClean="0"/>
              <a:t>			FROM </a:t>
            </a:r>
            <a:r>
              <a:rPr lang="en-US"/>
              <a:t>Frequents, Sells</a:t>
            </a:r>
          </a:p>
          <a:p>
            <a:pPr marL="800100" lvl="2" indent="0">
              <a:buNone/>
            </a:pPr>
            <a:r>
              <a:rPr lang="en-US" smtClean="0"/>
              <a:t>			WHERE </a:t>
            </a:r>
            <a:r>
              <a:rPr lang="en-US"/>
              <a:t>Frequents.bar = Sells.bar;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219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Mengakses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Lakukan Query seperti halnya terhadap table biasa.</a:t>
            </a:r>
            <a:endParaRPr lang="en-US"/>
          </a:p>
          <a:p>
            <a:endParaRPr lang="en-US" smtClean="0"/>
          </a:p>
          <a:p>
            <a:r>
              <a:rPr lang="en-US" smtClean="0"/>
              <a:t>Example </a:t>
            </a:r>
            <a:r>
              <a:rPr lang="en-US"/>
              <a:t>query:</a:t>
            </a:r>
          </a:p>
          <a:p>
            <a:pPr marL="0" indent="0">
              <a:buNone/>
            </a:pPr>
            <a:r>
              <a:rPr lang="en-US" sz="2400"/>
              <a:t>		SELECT beer FROM </a:t>
            </a:r>
            <a:r>
              <a:rPr lang="en-US" sz="2400">
                <a:solidFill>
                  <a:srgbClr val="C00000"/>
                </a:solidFill>
              </a:rPr>
              <a:t>CanDrink</a:t>
            </a:r>
          </a:p>
          <a:p>
            <a:pPr marL="0" indent="0">
              <a:buNone/>
            </a:pPr>
            <a:r>
              <a:rPr lang="en-US" sz="2400"/>
              <a:t>		WHERE drinker = ’Sally’;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155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2: Mendefinisi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CREATE VIEW </a:t>
            </a:r>
            <a:r>
              <a:rPr lang="en-US">
                <a:solidFill>
                  <a:srgbClr val="C00000"/>
                </a:solidFill>
              </a:rPr>
              <a:t>Synergy</a:t>
            </a:r>
            <a:r>
              <a:rPr lang="en-US"/>
              <a:t> AS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SELECT Likes.drinker, Likes.beer, Sells.bar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FROM Likes, Sells, Frequents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WHERE Likes.drinker = Frequents.drinker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AND Likes.beer = Sells.beer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AND Sells.bar = Frequents.bar;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2286000"/>
            <a:ext cx="5638800" cy="3810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2819400"/>
            <a:ext cx="7086600" cy="2514600"/>
          </a:xfrm>
          <a:prstGeom prst="rect">
            <a:avLst/>
          </a:prstGeom>
          <a:solidFill>
            <a:srgbClr val="00BCF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2 (Accent Bar) 8"/>
          <p:cNvSpPr/>
          <p:nvPr/>
        </p:nvSpPr>
        <p:spPr>
          <a:xfrm>
            <a:off x="6400800" y="1371600"/>
            <a:ext cx="2209800" cy="762000"/>
          </a:xfrm>
          <a:prstGeom prst="accentCallout2">
            <a:avLst/>
          </a:prstGeom>
          <a:solidFill>
            <a:srgbClr val="FFFF00">
              <a:alpha val="40000"/>
            </a:srgbClr>
          </a:solidFill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smtClean="0">
                <a:solidFill>
                  <a:schemeClr val="tx1"/>
                </a:solidFill>
              </a:rPr>
              <a:t>Ambil satu  copy dari tiap attribute</a:t>
            </a:r>
            <a:endParaRPr lang="en-US" i="1">
              <a:solidFill>
                <a:schemeClr val="tx1"/>
              </a:solidFill>
            </a:endParaRPr>
          </a:p>
        </p:txBody>
      </p:sp>
      <p:sp>
        <p:nvSpPr>
          <p:cNvPr id="10" name="Line Callout 2 (Accent Bar) 9"/>
          <p:cNvSpPr/>
          <p:nvPr/>
        </p:nvSpPr>
        <p:spPr>
          <a:xfrm flipH="1">
            <a:off x="838200" y="5486400"/>
            <a:ext cx="2590800" cy="762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1983"/>
              <a:gd name="adj6" fmla="val -36888"/>
            </a:avLst>
          </a:prstGeom>
          <a:solidFill>
            <a:srgbClr val="FFFF00">
              <a:alpha val="40000"/>
            </a:srgbClr>
          </a:solidFill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  <a:latin typeface="Tahoma" pitchFamily="34" charset="0"/>
              </a:rPr>
              <a:t>Natural join </a:t>
            </a:r>
            <a:r>
              <a:rPr lang="en-US" smtClean="0">
                <a:solidFill>
                  <a:schemeClr val="tx1"/>
                </a:solidFill>
                <a:latin typeface="Tahoma" pitchFamily="34" charset="0"/>
              </a:rPr>
              <a:t>dari Likes, Sells</a:t>
            </a:r>
            <a:r>
              <a:rPr lang="en-US">
                <a:solidFill>
                  <a:schemeClr val="tx1"/>
                </a:solidFill>
                <a:latin typeface="Tahoma" pitchFamily="34" charset="0"/>
              </a:rPr>
              <a:t>, and Frequents</a:t>
            </a:r>
          </a:p>
        </p:txBody>
      </p:sp>
    </p:spTree>
    <p:extLst>
      <p:ext uri="{BB962C8B-B14F-4D97-AF65-F5344CB8AC3E}">
        <p14:creationId xmlns:p14="http://schemas.microsoft.com/office/powerpoint/2010/main" val="31280743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Materialized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C00000"/>
                </a:solidFill>
              </a:rPr>
              <a:t>Problem</a:t>
            </a:r>
            <a:r>
              <a:rPr lang="en-US"/>
              <a:t>: </a:t>
            </a:r>
            <a:r>
              <a:rPr lang="en-US" smtClean="0"/>
              <a:t>Setiap terjadi perubahan pada table dasar, materialized view harusnya dapat berubah.</a:t>
            </a:r>
            <a:endParaRPr lang="en-US"/>
          </a:p>
          <a:p>
            <a:pPr lvl="1"/>
            <a:r>
              <a:rPr lang="en-US" smtClean="0"/>
              <a:t>Kenyataannya tidak mampu untuk melakukan komputasi ulang view terhadap setiap perubahan.</a:t>
            </a:r>
            <a:endParaRPr lang="en-US"/>
          </a:p>
          <a:p>
            <a:r>
              <a:rPr lang="en-US">
                <a:solidFill>
                  <a:srgbClr val="C00000"/>
                </a:solidFill>
              </a:rPr>
              <a:t>Solution</a:t>
            </a:r>
            <a:r>
              <a:rPr lang="en-US"/>
              <a:t>: </a:t>
            </a:r>
            <a:r>
              <a:rPr lang="en-US" smtClean="0"/>
              <a:t>Materialized view harus di rekonstruksi secara periodic, kalau tidak materialized view akan “</a:t>
            </a:r>
            <a:r>
              <a:rPr lang="en-US"/>
              <a:t>out of date.”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577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Suatu Data Warehouse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Wal-Mart stores every sale at every store in a database.</a:t>
            </a:r>
          </a:p>
          <a:p>
            <a:r>
              <a:rPr lang="en-US"/>
              <a:t>Overnight, the sales for the day are used to update a data warehouse  = materialized views of the sales.</a:t>
            </a:r>
          </a:p>
          <a:p>
            <a:r>
              <a:rPr lang="en-US"/>
              <a:t>The warehouse is used by analysts to predict trends and move goods to where they are selling best.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699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Index  = data structure </a:t>
            </a:r>
            <a:r>
              <a:rPr lang="en-US" smtClean="0"/>
              <a:t>yang digunakan untuk mempercepat akses terhadap tuple pada suatu relasi, dengan cara memberikan nilai pada satu atau lebih attributes.</a:t>
            </a:r>
            <a:endParaRPr lang="en-US"/>
          </a:p>
          <a:p>
            <a:r>
              <a:rPr lang="en-US" smtClean="0"/>
              <a:t>Dapat berupa suatu </a:t>
            </a:r>
            <a:r>
              <a:rPr lang="en-US" i="1"/>
              <a:t>hash table</a:t>
            </a:r>
            <a:r>
              <a:rPr lang="en-US"/>
              <a:t>, </a:t>
            </a:r>
            <a:r>
              <a:rPr lang="en-US" smtClean="0"/>
              <a:t>tetapi dalam suatu DBMS biasanya berupa </a:t>
            </a:r>
            <a:r>
              <a:rPr lang="en-US" i="1" smtClean="0"/>
              <a:t>balanced </a:t>
            </a:r>
            <a:r>
              <a:rPr lang="en-US" i="1"/>
              <a:t>search tree</a:t>
            </a:r>
            <a:r>
              <a:rPr lang="en-US"/>
              <a:t> </a:t>
            </a:r>
            <a:r>
              <a:rPr lang="en-US" smtClean="0"/>
              <a:t>sering disebut </a:t>
            </a:r>
            <a:r>
              <a:rPr lang="en-US" i="1" smtClean="0"/>
              <a:t>B-tree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65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Jenis Constraints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Keys</a:t>
            </a:r>
            <a:endParaRPr lang="en-US">
              <a:solidFill>
                <a:srgbClr val="C00000"/>
              </a:solidFill>
            </a:endParaRPr>
          </a:p>
          <a:p>
            <a:r>
              <a:rPr lang="en-US">
                <a:solidFill>
                  <a:srgbClr val="C00000"/>
                </a:solidFill>
              </a:rPr>
              <a:t>Foreign-key</a:t>
            </a:r>
            <a:r>
              <a:rPr lang="en-US"/>
              <a:t>, </a:t>
            </a:r>
            <a:r>
              <a:rPr lang="en-US" smtClean="0"/>
              <a:t>atau </a:t>
            </a:r>
            <a:r>
              <a:rPr lang="en-US">
                <a:solidFill>
                  <a:srgbClr val="C00000"/>
                </a:solidFill>
              </a:rPr>
              <a:t>referential-integrity</a:t>
            </a:r>
            <a:r>
              <a:rPr lang="en-US"/>
              <a:t>.</a:t>
            </a:r>
          </a:p>
          <a:p>
            <a:r>
              <a:rPr lang="en-US">
                <a:solidFill>
                  <a:srgbClr val="C00000"/>
                </a:solidFill>
              </a:rPr>
              <a:t>Value-based constraints</a:t>
            </a:r>
            <a:r>
              <a:rPr lang="en-US"/>
              <a:t>.</a:t>
            </a:r>
          </a:p>
          <a:p>
            <a:pPr lvl="1"/>
            <a:r>
              <a:rPr lang="en-US"/>
              <a:t>Constrain values of a particular attribute.</a:t>
            </a:r>
          </a:p>
          <a:p>
            <a:r>
              <a:rPr lang="en-US">
                <a:solidFill>
                  <a:srgbClr val="C00000"/>
                </a:solidFill>
              </a:rPr>
              <a:t>Tuple-based constraints</a:t>
            </a:r>
            <a:r>
              <a:rPr lang="en-US"/>
              <a:t>.</a:t>
            </a:r>
          </a:p>
          <a:p>
            <a:pPr lvl="1"/>
            <a:r>
              <a:rPr lang="en-US"/>
              <a:t>Relationship among components.</a:t>
            </a:r>
          </a:p>
          <a:p>
            <a:r>
              <a:rPr lang="en-US">
                <a:solidFill>
                  <a:srgbClr val="C00000"/>
                </a:solidFill>
              </a:rPr>
              <a:t>Assertions</a:t>
            </a:r>
            <a:r>
              <a:rPr lang="en-US"/>
              <a:t>: any SQL boolean expression.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737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Deklarasi Index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No standard!</a:t>
            </a:r>
          </a:p>
          <a:p>
            <a:r>
              <a:rPr lang="en-US"/>
              <a:t>Typical syntax</a:t>
            </a:r>
            <a:r>
              <a:rPr lang="en-US" smtClean="0"/>
              <a:t>:</a:t>
            </a:r>
          </a:p>
          <a:p>
            <a:pPr marL="400050" lvl="1" indent="0">
              <a:buNone/>
            </a:pPr>
            <a:r>
              <a:rPr lang="en-US" sz="2000" b="1">
                <a:solidFill>
                  <a:srgbClr val="C00000"/>
                </a:solidFill>
              </a:rPr>
              <a:t>CREATE INDEX </a:t>
            </a:r>
            <a:r>
              <a:rPr lang="en-US" sz="2000" b="1" smtClean="0">
                <a:solidFill>
                  <a:srgbClr val="C00000"/>
                </a:solidFill>
              </a:rPr>
              <a:t>&lt;namaIndex&gt; </a:t>
            </a:r>
            <a:r>
              <a:rPr lang="en-US" sz="2000" b="1">
                <a:solidFill>
                  <a:srgbClr val="C00000"/>
                </a:solidFill>
              </a:rPr>
              <a:t>ON </a:t>
            </a:r>
            <a:r>
              <a:rPr lang="en-US" sz="2000" b="1" smtClean="0">
                <a:solidFill>
                  <a:srgbClr val="C00000"/>
                </a:solidFill>
              </a:rPr>
              <a:t>&lt;namaTable&gt;(&lt;namaAttributes&gt;);</a:t>
            </a:r>
            <a:endParaRPr lang="en-US" sz="2000" b="1">
              <a:solidFill>
                <a:srgbClr val="C00000"/>
              </a:solidFill>
            </a:endParaRPr>
          </a:p>
          <a:p>
            <a:endParaRPr lang="en-US" smtClean="0"/>
          </a:p>
          <a:p>
            <a:r>
              <a:rPr lang="en-US" smtClean="0"/>
              <a:t>Contoh:</a:t>
            </a:r>
          </a:p>
          <a:p>
            <a:pPr marL="400050" lvl="1" indent="0">
              <a:buNone/>
            </a:pPr>
            <a:r>
              <a:rPr lang="en-US" sz="2400" smtClean="0"/>
              <a:t>CREATE </a:t>
            </a:r>
            <a:r>
              <a:rPr lang="en-US" sz="2400"/>
              <a:t>INDEX BeerInd ON Beers(manf);</a:t>
            </a:r>
          </a:p>
          <a:p>
            <a:pPr marL="400050" lvl="1" indent="0">
              <a:buNone/>
            </a:pPr>
            <a:r>
              <a:rPr lang="en-US" sz="2400"/>
              <a:t>CREATE INDEX SellInd ON Sells(bar, beer);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2714298"/>
            <a:ext cx="7315200" cy="457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915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Index biasanya dibuatkan berdasarkan attribute pada relasi yang sering dijadikan acuan dalam pencarian atau query.</a:t>
            </a:r>
            <a:endParaRPr lang="en-US"/>
          </a:p>
          <a:p>
            <a:endParaRPr lang="en-US" smtClean="0"/>
          </a:p>
          <a:p>
            <a:r>
              <a:rPr lang="en-US" smtClean="0"/>
              <a:t>Contoh:</a:t>
            </a:r>
          </a:p>
          <a:p>
            <a:pPr marL="800100" lvl="2" indent="0">
              <a:buNone/>
            </a:pPr>
            <a:r>
              <a:rPr lang="en-US"/>
              <a:t>SELECT price FROM Beers, Sells</a:t>
            </a:r>
          </a:p>
          <a:p>
            <a:pPr marL="800100" lvl="2" indent="0">
              <a:buNone/>
            </a:pPr>
            <a:r>
              <a:rPr lang="en-US"/>
              <a:t>WHERE manf = ’Pete’’s’ AND</a:t>
            </a:r>
          </a:p>
          <a:p>
            <a:pPr marL="800100" lvl="2" indent="0">
              <a:buNone/>
            </a:pPr>
            <a:r>
              <a:rPr lang="en-US"/>
              <a:t>	Beers.name = Sells.beer AND</a:t>
            </a:r>
          </a:p>
          <a:p>
            <a:pPr marL="800100" lvl="2" indent="0">
              <a:buNone/>
            </a:pPr>
            <a:r>
              <a:rPr lang="en-US"/>
              <a:t>	bar = ’Joe’’s Bar</a:t>
            </a:r>
            <a:r>
              <a:rPr lang="en-US" smtClean="0"/>
              <a:t>’;</a:t>
            </a:r>
          </a:p>
          <a:p>
            <a:pPr marL="800100" lvl="2" indent="0">
              <a:buNone/>
            </a:pPr>
            <a:endParaRPr lang="en-US"/>
          </a:p>
          <a:p>
            <a:r>
              <a:rPr lang="en-US" smtClean="0"/>
              <a:t>Untuk query tersebut maka: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Gunakan </a:t>
            </a:r>
            <a:r>
              <a:rPr lang="en-US" smtClean="0">
                <a:solidFill>
                  <a:srgbClr val="C00000"/>
                </a:solidFill>
              </a:rPr>
              <a:t>BeerInd</a:t>
            </a:r>
            <a:r>
              <a:rPr lang="en-US" smtClean="0"/>
              <a:t> (manf sbg attribute index) untuk mendapatkan semua beer yang dibuat oleh Pete’s.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Kemudian gunakan </a:t>
            </a:r>
            <a:r>
              <a:rPr lang="en-US">
                <a:solidFill>
                  <a:srgbClr val="C00000"/>
                </a:solidFill>
              </a:rPr>
              <a:t>SellInd </a:t>
            </a:r>
            <a:r>
              <a:rPr lang="en-US" smtClean="0"/>
              <a:t>untuk mendapatkan harga-harga untuk beer-beer tersebut, yang dijual di bar = </a:t>
            </a:r>
            <a:r>
              <a:rPr lang="en-US"/>
              <a:t>’Joe’’s Bar</a:t>
            </a:r>
            <a:r>
              <a:rPr lang="en-US" smtClean="0"/>
              <a:t>’.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651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dan Contra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Problem utama dalam membuat database agar berjalan dengan cepat adalah pemilihan index mana yang mesti dibuat (</a:t>
            </a:r>
            <a:r>
              <a:rPr lang="en-US">
                <a:solidFill>
                  <a:srgbClr val="C00000"/>
                </a:solidFill>
              </a:rPr>
              <a:t>Database Tuning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>
                <a:solidFill>
                  <a:srgbClr val="C00000"/>
                </a:solidFill>
              </a:rPr>
              <a:t>Pro</a:t>
            </a:r>
            <a:r>
              <a:rPr lang="en-US"/>
              <a:t>: </a:t>
            </a:r>
            <a:r>
              <a:rPr lang="en-US" smtClean="0"/>
              <a:t>Suatu index akan digunakan query untuk </a:t>
            </a:r>
            <a:r>
              <a:rPr lang="en-US"/>
              <a:t>mempercepat </a:t>
            </a:r>
            <a:r>
              <a:rPr lang="en-US" smtClean="0"/>
              <a:t>prosesnya.</a:t>
            </a:r>
            <a:endParaRPr lang="en-US"/>
          </a:p>
          <a:p>
            <a:r>
              <a:rPr lang="en-US">
                <a:solidFill>
                  <a:srgbClr val="C00000"/>
                </a:solidFill>
              </a:rPr>
              <a:t>Con</a:t>
            </a:r>
            <a:r>
              <a:rPr lang="en-US"/>
              <a:t>: </a:t>
            </a:r>
            <a:r>
              <a:rPr lang="en-US" smtClean="0"/>
              <a:t>Suatu index memperlambat semua modifikasi data pada relasi, karena data pada file index harus dimodifikasi juga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337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 Tuning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Misal hal yang sering dilakukan terhadap database beer adalah: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Insert new </a:t>
            </a:r>
            <a:r>
              <a:rPr lang="en-US" smtClean="0"/>
              <a:t>data pada relasi hanya 10% dari keseluruhan aktifitas terhadap database beer.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Pencarian price suatu </a:t>
            </a:r>
            <a:r>
              <a:rPr lang="en-US"/>
              <a:t>beer </a:t>
            </a:r>
            <a:r>
              <a:rPr lang="en-US" smtClean="0"/>
              <a:t>pada suatu </a:t>
            </a:r>
            <a:r>
              <a:rPr lang="en-US"/>
              <a:t>bar </a:t>
            </a:r>
            <a:r>
              <a:rPr lang="en-US" smtClean="0"/>
              <a:t>90% dari </a:t>
            </a:r>
            <a:r>
              <a:rPr lang="en-US"/>
              <a:t>eseluruhan aktifitas terhadap database beer</a:t>
            </a:r>
            <a:r>
              <a:rPr lang="en-US" smtClean="0"/>
              <a:t>.</a:t>
            </a:r>
            <a:endParaRPr lang="en-US"/>
          </a:p>
          <a:p>
            <a:r>
              <a:rPr lang="en-US" smtClean="0"/>
              <a:t>Untuk tuning database agar optimal dan cepat, maka buat index </a:t>
            </a:r>
            <a:r>
              <a:rPr lang="en-US" smtClean="0">
                <a:solidFill>
                  <a:srgbClr val="C00000"/>
                </a:solidFill>
              </a:rPr>
              <a:t>SellInd</a:t>
            </a:r>
            <a:r>
              <a:rPr lang="en-US" smtClean="0"/>
              <a:t> pada </a:t>
            </a:r>
            <a:r>
              <a:rPr lang="en-US" smtClean="0">
                <a:solidFill>
                  <a:srgbClr val="C00000"/>
                </a:solidFill>
              </a:rPr>
              <a:t>Sells(bar, beer)</a:t>
            </a:r>
            <a:r>
              <a:rPr lang="en-US" smtClean="0"/>
              <a:t>, tetapi jangan buat index BeerInd pada Beers(manf). Karena pencarian lebih banyak yang berhubungan dengan relasi Sells.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5912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Indexes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Advisor (Penasehat) Tuning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Berlandaskan hasil penelitian (penelitian merupakan dorongan utama).</a:t>
            </a:r>
            <a:endParaRPr lang="en-US"/>
          </a:p>
          <a:p>
            <a:pPr lvl="1"/>
            <a:r>
              <a:rPr lang="en-US"/>
              <a:t>Because hand tuning is so hard.</a:t>
            </a:r>
          </a:p>
          <a:p>
            <a:r>
              <a:rPr lang="en-US" smtClean="0"/>
              <a:t>Seorang advisor menganalisis query, misal: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Mengambil query-query secara random (acak) dari history query yang jalan pada database, atau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Desainer menyediakan sampel-sampel query yang mereka buat.</a:t>
            </a:r>
          </a:p>
          <a:p>
            <a:pPr marL="514350" indent="-514350"/>
            <a:r>
              <a:rPr lang="en-US" smtClean="0"/>
              <a:t>Advisor menghasilkan index kandidat dan mengevaluasi beban kerja</a:t>
            </a:r>
          </a:p>
          <a:p>
            <a:pPr marL="914400" lvl="1" indent="-514350"/>
            <a:r>
              <a:rPr lang="en-US" smtClean="0"/>
              <a:t>Memasukkan sampel query Feed ke query optimizer, dengan asumsi hanya satu index yang tersedia.</a:t>
            </a:r>
          </a:p>
          <a:p>
            <a:pPr marL="914400" lvl="1" indent="-514350"/>
            <a:r>
              <a:rPr lang="en-US" smtClean="0"/>
              <a:t>Mengukur peningkatan/penurunan pada waktu/kondisi rata-rata saat query dijalankan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716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Buat tulisan tentang </a:t>
            </a:r>
            <a:r>
              <a:rPr lang="en-US" b="1" smtClean="0">
                <a:solidFill>
                  <a:srgbClr val="C00000"/>
                </a:solidFill>
              </a:rPr>
              <a:t>level isolasi </a:t>
            </a:r>
            <a:r>
              <a:rPr lang="en-US" smtClean="0"/>
              <a:t>transactions</a:t>
            </a:r>
            <a:r>
              <a:rPr lang="en-US" b="1" smtClean="0">
                <a:solidFill>
                  <a:srgbClr val="C00000"/>
                </a:solidFill>
              </a:rPr>
              <a:t> </a:t>
            </a:r>
            <a:r>
              <a:rPr lang="en-US" smtClean="0"/>
              <a:t>berikut: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REPEATABLE READ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READ COMMITTED</a:t>
            </a:r>
          </a:p>
          <a:p>
            <a:pPr marL="1435100" lvl="1" indent="-514350">
              <a:buFont typeface="+mj-lt"/>
              <a:buAutoNum type="arabicPeriod"/>
            </a:pPr>
            <a:r>
              <a:rPr lang="en-US"/>
              <a:t>READ UNCOMMITTED</a:t>
            </a:r>
          </a:p>
          <a:p>
            <a:r>
              <a:rPr lang="en-US" smtClean="0"/>
              <a:t>Seperti biasa, tulisan harus mengandung unsur 2W1H2W !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80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29200" y="3922811"/>
            <a:ext cx="1600200" cy="3810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(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Single-Attribute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Tambahkan tulisan </a:t>
            </a:r>
            <a:r>
              <a:rPr lang="en-US" smtClean="0">
                <a:solidFill>
                  <a:srgbClr val="C00000"/>
                </a:solidFill>
              </a:rPr>
              <a:t>PRIMARY </a:t>
            </a:r>
            <a:r>
              <a:rPr lang="en-US">
                <a:solidFill>
                  <a:srgbClr val="C00000"/>
                </a:solidFill>
              </a:rPr>
              <a:t>KEY </a:t>
            </a:r>
            <a:r>
              <a:rPr lang="en-US" smtClean="0"/>
              <a:t>atau </a:t>
            </a:r>
            <a:r>
              <a:rPr lang="en-US">
                <a:solidFill>
                  <a:srgbClr val="C00000"/>
                </a:solidFill>
              </a:rPr>
              <a:t>UNIQUE</a:t>
            </a:r>
            <a:r>
              <a:rPr lang="en-US"/>
              <a:t> </a:t>
            </a:r>
            <a:r>
              <a:rPr lang="en-US" smtClean="0"/>
              <a:t>setelah </a:t>
            </a:r>
            <a:r>
              <a:rPr lang="en-US"/>
              <a:t>type </a:t>
            </a:r>
            <a:r>
              <a:rPr lang="en-US" smtClean="0"/>
              <a:t>pada deklarasi the </a:t>
            </a:r>
            <a:r>
              <a:rPr lang="en-US"/>
              <a:t>attribute.</a:t>
            </a:r>
          </a:p>
          <a:p>
            <a:r>
              <a:rPr lang="en-US" smtClean="0"/>
              <a:t>Contoh:</a:t>
            </a:r>
            <a:endParaRPr lang="en-US"/>
          </a:p>
          <a:p>
            <a:pPr marL="0" indent="0">
              <a:buNone/>
            </a:pPr>
            <a:r>
              <a:rPr lang="en-US" smtClean="0"/>
              <a:t>	CREATE </a:t>
            </a:r>
            <a:r>
              <a:rPr lang="en-US"/>
              <a:t>TABLE Beers (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smtClean="0"/>
              <a:t>name CHAR(20</a:t>
            </a:r>
            <a:r>
              <a:rPr lang="en-US"/>
              <a:t>) </a:t>
            </a:r>
            <a:r>
              <a:rPr lang="en-US">
                <a:solidFill>
                  <a:srgbClr val="C00000"/>
                </a:solidFill>
              </a:rPr>
              <a:t>UNIQUE</a:t>
            </a:r>
            <a:r>
              <a:rPr lang="en-US"/>
              <a:t>,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smtClean="0"/>
              <a:t>manf</a:t>
            </a:r>
            <a:r>
              <a:rPr lang="en-US"/>
              <a:t>	CHAR(20)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);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1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0" y="4572000"/>
            <a:ext cx="4343400" cy="5334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(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Multiattribute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B</a:t>
            </a:r>
            <a:r>
              <a:rPr lang="en-US" smtClean="0"/>
              <a:t>ar dan </a:t>
            </a:r>
            <a:r>
              <a:rPr lang="en-US"/>
              <a:t>beer </a:t>
            </a:r>
            <a:r>
              <a:rPr lang="en-US" smtClean="0"/>
              <a:t>adalah key pada relasi </a:t>
            </a:r>
            <a:r>
              <a:rPr lang="en-US"/>
              <a:t>Sells: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CREATE </a:t>
            </a:r>
            <a:r>
              <a:rPr lang="en-US"/>
              <a:t>TABLE Sells (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smtClean="0"/>
              <a:t>bar  CHAR(20</a:t>
            </a:r>
            <a:r>
              <a:rPr lang="en-US"/>
              <a:t>),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smtClean="0"/>
              <a:t>beer</a:t>
            </a:r>
            <a:r>
              <a:rPr lang="en-US"/>
              <a:t>	</a:t>
            </a:r>
            <a:r>
              <a:rPr lang="en-US" smtClean="0"/>
              <a:t> VARCHAR(20</a:t>
            </a:r>
            <a:r>
              <a:rPr lang="en-US"/>
              <a:t>),</a:t>
            </a:r>
          </a:p>
          <a:p>
            <a:pPr marL="0" indent="0">
              <a:buNone/>
            </a:pPr>
            <a:r>
              <a:rPr lang="en-US"/>
              <a:t>		price	</a:t>
            </a:r>
            <a:r>
              <a:rPr lang="en-US" smtClean="0"/>
              <a:t> REAL</a:t>
            </a:r>
            <a:r>
              <a:rPr lang="en-US"/>
              <a:t>,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>
                <a:solidFill>
                  <a:srgbClr val="C00000"/>
                </a:solidFill>
              </a:rPr>
              <a:t>PRIMARY KEY (bar, beer)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);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4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47800" y="4800600"/>
            <a:ext cx="6096000" cy="3810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4146332"/>
            <a:ext cx="4419600" cy="3810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2000" smtClean="0"/>
              <a:t>Yang menghubungkan antara satu relasi dengan relasi lainnya adalah attribute key-nya. </a:t>
            </a:r>
            <a:r>
              <a:rPr lang="en-US" sz="2000" smtClean="0">
                <a:solidFill>
                  <a:srgbClr val="C00000"/>
                </a:solidFill>
              </a:rPr>
              <a:t>Nilai yang muncul pada attributes  satu relasi juga harus ada pada relasi lain</a:t>
            </a:r>
            <a:r>
              <a:rPr lang="en-US" sz="2000" smtClean="0"/>
              <a:t>.</a:t>
            </a:r>
          </a:p>
          <a:p>
            <a:pPr lvl="1"/>
            <a:r>
              <a:rPr lang="en-US" sz="1600" smtClean="0"/>
              <a:t>Contoh:</a:t>
            </a:r>
          </a:p>
          <a:p>
            <a:pPr marL="800100" lvl="2" indent="0">
              <a:buNone/>
            </a:pPr>
            <a:r>
              <a:rPr lang="en-US" sz="1600" smtClean="0"/>
              <a:t>Pada </a:t>
            </a:r>
            <a:r>
              <a:rPr lang="en-US" sz="1600" smtClean="0">
                <a:solidFill>
                  <a:srgbClr val="C00000"/>
                </a:solidFill>
              </a:rPr>
              <a:t>sells(bar, beer, price)</a:t>
            </a:r>
            <a:r>
              <a:rPr lang="en-US" sz="1600" smtClean="0"/>
              <a:t>, nilai attribute </a:t>
            </a:r>
            <a:r>
              <a:rPr lang="en-US" sz="1600" smtClean="0">
                <a:solidFill>
                  <a:srgbClr val="C00000"/>
                </a:solidFill>
              </a:rPr>
              <a:t>beer</a:t>
            </a:r>
            <a:r>
              <a:rPr lang="en-US" sz="1600" smtClean="0"/>
              <a:t> pada relasi sells juga harus ada dalam relasi Beers.</a:t>
            </a:r>
          </a:p>
          <a:p>
            <a:pPr marL="400050" lvl="1" indent="0">
              <a:buNone/>
            </a:pPr>
            <a:endParaRPr lang="en-US" sz="1000" smtClean="0"/>
          </a:p>
          <a:p>
            <a:r>
              <a:rPr lang="en-US" sz="2000" smtClean="0">
                <a:solidFill>
                  <a:srgbClr val="C00000"/>
                </a:solidFill>
              </a:rPr>
              <a:t>REFERENCES</a:t>
            </a:r>
            <a:r>
              <a:rPr lang="en-US" sz="2000" smtClean="0"/>
              <a:t> adalah keyword utk membuat foreign key:</a:t>
            </a:r>
            <a:endParaRPr lang="en-US" sz="2000"/>
          </a:p>
          <a:p>
            <a:pPr marL="971550" lvl="1" indent="-514350">
              <a:buFont typeface="+mj-lt"/>
              <a:buAutoNum type="arabicPeriod"/>
            </a:pPr>
            <a:r>
              <a:rPr lang="en-US" sz="2000" smtClean="0"/>
              <a:t>Setelah suatu attribute (jika hanya untuk satu keys).</a:t>
            </a:r>
          </a:p>
          <a:p>
            <a:pPr marL="984250" lvl="2" indent="0">
              <a:buNone/>
            </a:pPr>
            <a:r>
              <a:rPr lang="en-US" sz="1600" smtClean="0"/>
              <a:t>&lt;attrName&gt; </a:t>
            </a:r>
            <a:r>
              <a:rPr lang="en-US" sz="1600" smtClean="0">
                <a:solidFill>
                  <a:srgbClr val="C00000"/>
                </a:solidFill>
              </a:rPr>
              <a:t>REFERENCES </a:t>
            </a:r>
            <a:r>
              <a:rPr lang="en-US" sz="1600" smtClean="0">
                <a:solidFill>
                  <a:schemeClr val="tx2"/>
                </a:solidFill>
              </a:rPr>
              <a:t>&lt;</a:t>
            </a:r>
            <a:r>
              <a:rPr lang="en-US" sz="1600">
                <a:solidFill>
                  <a:schemeClr val="tx2"/>
                </a:solidFill>
              </a:rPr>
              <a:t>relation&gt;</a:t>
            </a:r>
            <a:r>
              <a:rPr lang="en-US" sz="1600"/>
              <a:t> (&lt;attributes</a:t>
            </a:r>
            <a:r>
              <a:rPr lang="en-US" sz="1600" smtClean="0"/>
              <a:t>&gt;)</a:t>
            </a:r>
            <a:endParaRPr lang="en-US" sz="1600"/>
          </a:p>
          <a:p>
            <a:pPr marL="971550" lvl="1" indent="-514350">
              <a:buFont typeface="+mj-lt"/>
              <a:buAutoNum type="arabicPeriod"/>
            </a:pPr>
            <a:r>
              <a:rPr lang="en-US" sz="2000" smtClean="0"/>
              <a:t>Sebagai element dari skema relasi:</a:t>
            </a:r>
            <a:endParaRPr lang="en-US" sz="2000"/>
          </a:p>
          <a:p>
            <a:pPr marL="977900" lvl="1" indent="0">
              <a:buNone/>
            </a:pPr>
            <a:r>
              <a:rPr lang="en-US" sz="1600">
                <a:solidFill>
                  <a:srgbClr val="C00000"/>
                </a:solidFill>
              </a:rPr>
              <a:t>FOREIGN KEY</a:t>
            </a:r>
            <a:r>
              <a:rPr lang="en-US" sz="1600" smtClean="0"/>
              <a:t>(&lt;</a:t>
            </a:r>
            <a:r>
              <a:rPr lang="en-US" sz="1600"/>
              <a:t>list of attributes</a:t>
            </a:r>
            <a:r>
              <a:rPr lang="en-US" sz="1600" smtClean="0"/>
              <a:t>&gt;) </a:t>
            </a:r>
            <a:r>
              <a:rPr lang="en-US" sz="1600" smtClean="0">
                <a:solidFill>
                  <a:srgbClr val="C00000"/>
                </a:solidFill>
              </a:rPr>
              <a:t>REFERENCES</a:t>
            </a:r>
            <a:r>
              <a:rPr lang="en-US" sz="1600" smtClean="0"/>
              <a:t> </a:t>
            </a:r>
            <a:r>
              <a:rPr lang="en-US" sz="1600">
                <a:solidFill>
                  <a:schemeClr val="tx2"/>
                </a:solidFill>
              </a:rPr>
              <a:t>&lt;</a:t>
            </a:r>
            <a:r>
              <a:rPr lang="en-US" sz="1600" smtClean="0">
                <a:solidFill>
                  <a:schemeClr val="tx2"/>
                </a:solidFill>
              </a:rPr>
              <a:t>relation&gt;</a:t>
            </a:r>
            <a:r>
              <a:rPr lang="en-US" sz="1600" smtClean="0"/>
              <a:t> </a:t>
            </a:r>
            <a:r>
              <a:rPr lang="en-US" sz="1600"/>
              <a:t>(</a:t>
            </a:r>
            <a:r>
              <a:rPr lang="en-US" sz="1600">
                <a:solidFill>
                  <a:schemeClr val="tx2"/>
                </a:solidFill>
              </a:rPr>
              <a:t>&lt;attributes</a:t>
            </a:r>
            <a:r>
              <a:rPr lang="en-US" sz="1600" smtClean="0">
                <a:solidFill>
                  <a:schemeClr val="tx2"/>
                </a:solidFill>
              </a:rPr>
              <a:t>&gt;</a:t>
            </a:r>
            <a:r>
              <a:rPr lang="en-US" sz="1600" smtClean="0"/>
              <a:t>)</a:t>
            </a:r>
          </a:p>
          <a:p>
            <a:pPr marL="977900" lvl="1" indent="0">
              <a:buNone/>
            </a:pPr>
            <a:endParaRPr lang="en-US" sz="1600"/>
          </a:p>
          <a:p>
            <a:r>
              <a:rPr lang="en-US" sz="2000"/>
              <a:t>Referenced attributes must be declared PRIMARY KEY or UNIQUE</a:t>
            </a:r>
            <a:r>
              <a:rPr lang="en-US" sz="2000" smtClean="0"/>
              <a:t>.</a:t>
            </a: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5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371600" y="5943600"/>
            <a:ext cx="4191000" cy="3048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00400" y="3732311"/>
            <a:ext cx="2362200" cy="381000"/>
          </a:xfrm>
          <a:prstGeom prst="rect">
            <a:avLst/>
          </a:prstGeom>
          <a:solidFill>
            <a:srgbClr val="FFFF00">
              <a:alpha val="49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Penulisan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124200"/>
          </a:xfrm>
        </p:spPr>
        <p:txBody>
          <a:bodyPr>
            <a:normAutofit lnSpcReduction="10000"/>
          </a:bodyPr>
          <a:lstStyle/>
          <a:p>
            <a:r>
              <a:rPr lang="en-US" sz="2000" b="1" u="sng" smtClean="0"/>
              <a:t>Misal:</a:t>
            </a:r>
          </a:p>
          <a:p>
            <a:pPr marL="400050" lvl="1" indent="0">
              <a:buNone/>
            </a:pPr>
            <a:r>
              <a:rPr lang="en-US" sz="1600"/>
              <a:t>CREATE TABLE </a:t>
            </a:r>
            <a:r>
              <a:rPr lang="en-US" sz="1600">
                <a:solidFill>
                  <a:schemeClr val="tx2"/>
                </a:solidFill>
              </a:rPr>
              <a:t>Beers</a:t>
            </a:r>
            <a:r>
              <a:rPr lang="en-US" sz="1600"/>
              <a:t> (</a:t>
            </a:r>
          </a:p>
          <a:p>
            <a:pPr marL="400050" lvl="1" indent="0">
              <a:buNone/>
            </a:pPr>
            <a:r>
              <a:rPr lang="en-US" sz="1600"/>
              <a:t>	</a:t>
            </a:r>
            <a:r>
              <a:rPr lang="en-US" sz="1600">
                <a:solidFill>
                  <a:schemeClr val="tx2"/>
                </a:solidFill>
              </a:rPr>
              <a:t>name</a:t>
            </a:r>
            <a:r>
              <a:rPr lang="en-US" sz="1600"/>
              <a:t>	CHAR(20) PRIMARY KEY,</a:t>
            </a:r>
          </a:p>
          <a:p>
            <a:pPr marL="400050" lvl="1" indent="0">
              <a:buNone/>
            </a:pPr>
            <a:r>
              <a:rPr lang="en-US" sz="1600"/>
              <a:t>	manf	CHAR(20) );</a:t>
            </a:r>
          </a:p>
          <a:p>
            <a:endParaRPr lang="en-US" sz="2000" b="1" u="sng" smtClean="0"/>
          </a:p>
          <a:p>
            <a:r>
              <a:rPr lang="en-US" sz="2000" b="1" u="sng" smtClean="0"/>
              <a:t>Penulisan Foreign Key Setelah suatu attribute</a:t>
            </a:r>
          </a:p>
          <a:p>
            <a:pPr marL="400050" lvl="1" indent="0">
              <a:buNone/>
            </a:pPr>
            <a:r>
              <a:rPr lang="en-US" sz="1600" smtClean="0"/>
              <a:t>CREATE </a:t>
            </a:r>
            <a:r>
              <a:rPr lang="en-US" sz="1600"/>
              <a:t>TABLE </a:t>
            </a:r>
            <a:r>
              <a:rPr lang="en-US" sz="1600">
                <a:solidFill>
                  <a:schemeClr val="tx2"/>
                </a:solidFill>
              </a:rPr>
              <a:t>Sells </a:t>
            </a:r>
            <a:r>
              <a:rPr lang="en-US" sz="1600"/>
              <a:t>(</a:t>
            </a:r>
          </a:p>
          <a:p>
            <a:pPr marL="400050" lvl="1" indent="0">
              <a:buNone/>
            </a:pPr>
            <a:r>
              <a:rPr lang="en-US" sz="1600"/>
              <a:t>	bar	CHAR(20),</a:t>
            </a:r>
          </a:p>
          <a:p>
            <a:pPr marL="400050" lvl="1" indent="0">
              <a:buNone/>
            </a:pPr>
            <a:r>
              <a:rPr lang="en-US" sz="1600"/>
              <a:t>	beer	CHAR(20) </a:t>
            </a:r>
            <a:r>
              <a:rPr lang="en-US" sz="1600">
                <a:solidFill>
                  <a:srgbClr val="C00000"/>
                </a:solidFill>
              </a:rPr>
              <a:t>REFERENCES</a:t>
            </a:r>
            <a:r>
              <a:rPr lang="en-US" sz="1600"/>
              <a:t> </a:t>
            </a:r>
            <a:r>
              <a:rPr lang="en-US" sz="1600">
                <a:solidFill>
                  <a:schemeClr val="tx2"/>
                </a:solidFill>
              </a:rPr>
              <a:t>Beers</a:t>
            </a:r>
            <a:r>
              <a:rPr lang="en-US" sz="1600"/>
              <a:t>(</a:t>
            </a:r>
            <a:r>
              <a:rPr lang="en-US" sz="1600">
                <a:solidFill>
                  <a:schemeClr val="tx2"/>
                </a:solidFill>
              </a:rPr>
              <a:t>name</a:t>
            </a:r>
            <a:r>
              <a:rPr lang="en-US" sz="1600"/>
              <a:t>),</a:t>
            </a:r>
          </a:p>
          <a:p>
            <a:pPr marL="400050" lvl="1" indent="0">
              <a:buNone/>
            </a:pPr>
            <a:r>
              <a:rPr lang="en-US" sz="1600"/>
              <a:t>	price	REAL );</a:t>
            </a:r>
          </a:p>
          <a:p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572000"/>
            <a:ext cx="8229600" cy="1828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u="sng"/>
              <a:t>Penulisan Foreign Key </a:t>
            </a:r>
            <a:r>
              <a:rPr lang="en-US" sz="2000" b="1" u="sng" smtClean="0"/>
              <a:t>Sebagai </a:t>
            </a:r>
            <a:r>
              <a:rPr lang="en-US" sz="2000" b="1" u="sng"/>
              <a:t>element dari skema</a:t>
            </a:r>
            <a:r>
              <a:rPr lang="en-US" sz="2000"/>
              <a:t> </a:t>
            </a:r>
          </a:p>
          <a:p>
            <a:pPr marL="400050" lvl="1" indent="0">
              <a:buNone/>
            </a:pPr>
            <a:r>
              <a:rPr lang="en-US" sz="1600" smtClean="0"/>
              <a:t>CREATE </a:t>
            </a:r>
            <a:r>
              <a:rPr lang="en-US" sz="1600"/>
              <a:t>TABLE Sells (</a:t>
            </a:r>
          </a:p>
          <a:p>
            <a:pPr marL="400050" lvl="1" indent="0">
              <a:buNone/>
            </a:pPr>
            <a:r>
              <a:rPr lang="en-US" sz="1600"/>
              <a:t>	bar	CHAR(20),</a:t>
            </a:r>
          </a:p>
          <a:p>
            <a:pPr marL="400050" lvl="1" indent="0">
              <a:buNone/>
            </a:pPr>
            <a:r>
              <a:rPr lang="en-US" sz="1600"/>
              <a:t>	beer	CHAR(20),</a:t>
            </a:r>
          </a:p>
          <a:p>
            <a:pPr marL="400050" lvl="1" indent="0">
              <a:buNone/>
            </a:pPr>
            <a:r>
              <a:rPr lang="en-US" sz="1600"/>
              <a:t>	price	REAL,</a:t>
            </a:r>
          </a:p>
          <a:p>
            <a:pPr marL="400050" lvl="1" indent="0">
              <a:buNone/>
            </a:pPr>
            <a:r>
              <a:rPr lang="en-US" sz="1600"/>
              <a:t>	</a:t>
            </a:r>
            <a:r>
              <a:rPr lang="en-US" sz="1600">
                <a:solidFill>
                  <a:srgbClr val="C00000"/>
                </a:solidFill>
              </a:rPr>
              <a:t>FOREIGN KEY</a:t>
            </a:r>
            <a:r>
              <a:rPr lang="en-US" sz="1600"/>
              <a:t>(beer) </a:t>
            </a:r>
            <a:r>
              <a:rPr lang="en-US" sz="1600">
                <a:solidFill>
                  <a:srgbClr val="C00000"/>
                </a:solidFill>
              </a:rPr>
              <a:t>REFERENCES</a:t>
            </a:r>
            <a:r>
              <a:rPr lang="en-US" sz="1600"/>
              <a:t> </a:t>
            </a:r>
            <a:r>
              <a:rPr lang="en-US" sz="1600" smtClean="0">
                <a:solidFill>
                  <a:schemeClr val="tx2"/>
                </a:solidFill>
              </a:rPr>
              <a:t>Beers</a:t>
            </a:r>
            <a:r>
              <a:rPr lang="en-US" sz="1600" smtClean="0"/>
              <a:t>(</a:t>
            </a:r>
            <a:r>
              <a:rPr lang="en-US" sz="1600" smtClean="0">
                <a:solidFill>
                  <a:schemeClr val="tx2"/>
                </a:solidFill>
              </a:rPr>
              <a:t>name</a:t>
            </a:r>
            <a:r>
              <a:rPr lang="en-US" sz="1600" smtClean="0"/>
              <a:t>)  );</a:t>
            </a:r>
            <a:endParaRPr lang="en-US" sz="1600"/>
          </a:p>
          <a:p>
            <a:endParaRPr lang="en-US" sz="200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91040"/>
              </p:ext>
            </p:extLst>
          </p:nvPr>
        </p:nvGraphicFramePr>
        <p:xfrm>
          <a:off x="6476627" y="4231640"/>
          <a:ext cx="221805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bar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beer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price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Joe's</a:t>
                      </a:r>
                    </a:p>
                    <a:p>
                      <a:r>
                        <a:rPr lang="en-US" sz="1200" smtClean="0"/>
                        <a:t>Joe's</a:t>
                      </a:r>
                    </a:p>
                    <a:p>
                      <a:r>
                        <a:rPr lang="en-US" sz="1200" smtClean="0"/>
                        <a:t>Joe's</a:t>
                      </a:r>
                    </a:p>
                    <a:p>
                      <a:r>
                        <a:rPr lang="en-US" sz="1200" smtClean="0"/>
                        <a:t>Sue's</a:t>
                      </a:r>
                    </a:p>
                    <a:p>
                      <a:r>
                        <a:rPr lang="en-US" sz="1200" smtClean="0"/>
                        <a:t>Sue's</a:t>
                      </a:r>
                    </a:p>
                    <a:p>
                      <a:r>
                        <a:rPr lang="en-US" sz="1200" smtClean="0"/>
                        <a:t>Sue's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Bud</a:t>
                      </a:r>
                    </a:p>
                    <a:p>
                      <a:r>
                        <a:rPr lang="en-US" sz="1200" smtClean="0"/>
                        <a:t>Bud Lite</a:t>
                      </a:r>
                    </a:p>
                    <a:p>
                      <a:r>
                        <a:rPr lang="en-US" sz="1200" smtClean="0"/>
                        <a:t>Michelob</a:t>
                      </a:r>
                    </a:p>
                    <a:p>
                      <a:r>
                        <a:rPr lang="en-US" sz="1200" smtClean="0"/>
                        <a:t>Keystone Light</a:t>
                      </a:r>
                    </a:p>
                    <a:p>
                      <a:r>
                        <a:rPr lang="en-US" sz="1200" smtClean="0"/>
                        <a:t>Miller High Life</a:t>
                      </a:r>
                    </a:p>
                    <a:p>
                      <a:r>
                        <a:rPr lang="en-US" sz="1200" smtClean="0"/>
                        <a:t>Miller Lite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280</a:t>
                      </a:r>
                    </a:p>
                    <a:p>
                      <a:r>
                        <a:rPr lang="en-US" sz="1200" smtClean="0"/>
                        <a:t>290</a:t>
                      </a:r>
                    </a:p>
                    <a:p>
                      <a:r>
                        <a:rPr lang="en-US" sz="1200" smtClean="0"/>
                        <a:t>300</a:t>
                      </a:r>
                    </a:p>
                    <a:p>
                      <a:r>
                        <a:rPr lang="en-US" sz="1200" smtClean="0"/>
                        <a:t>310</a:t>
                      </a:r>
                    </a:p>
                    <a:p>
                      <a:r>
                        <a:rPr lang="en-US" sz="1200" smtClean="0"/>
                        <a:t>320</a:t>
                      </a:r>
                    </a:p>
                    <a:p>
                      <a:r>
                        <a:rPr lang="en-US" sz="1200" smtClean="0"/>
                        <a:t>280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>
          <a:xfrm rot="16200000" flipH="1">
            <a:off x="6858000" y="3469640"/>
            <a:ext cx="838200" cy="685800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55417"/>
              </p:ext>
            </p:extLst>
          </p:nvPr>
        </p:nvGraphicFramePr>
        <p:xfrm>
          <a:off x="6315074" y="1869440"/>
          <a:ext cx="237172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name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manf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Bud</a:t>
                      </a:r>
                    </a:p>
                    <a:p>
                      <a:r>
                        <a:rPr lang="en-US" sz="1200" smtClean="0"/>
                        <a:t>Bud Lite</a:t>
                      </a:r>
                    </a:p>
                    <a:p>
                      <a:r>
                        <a:rPr lang="en-US" sz="1200" smtClean="0"/>
                        <a:t>Keystone Light</a:t>
                      </a:r>
                    </a:p>
                    <a:p>
                      <a:r>
                        <a:rPr lang="en-US" sz="1200" smtClean="0"/>
                        <a:t>Michelob	</a:t>
                      </a:r>
                    </a:p>
                    <a:p>
                      <a:r>
                        <a:rPr lang="en-US" sz="1200" smtClean="0"/>
                        <a:t>Miller High Life</a:t>
                      </a:r>
                    </a:p>
                    <a:p>
                      <a:r>
                        <a:rPr lang="en-US" sz="1200" smtClean="0"/>
                        <a:t>Miller Lite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Anheuser-Busch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Miller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Miller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248400" y="1597223"/>
            <a:ext cx="599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>
                <a:solidFill>
                  <a:schemeClr val="tx2"/>
                </a:solidFill>
              </a:rPr>
              <a:t>Beers</a:t>
            </a:r>
            <a:endParaRPr lang="en-US" sz="1400" b="1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32254" y="3959423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Sells </a:t>
            </a:r>
          </a:p>
        </p:txBody>
      </p:sp>
    </p:spTree>
    <p:extLst>
      <p:ext uri="{BB962C8B-B14F-4D97-AF65-F5344CB8AC3E}">
        <p14:creationId xmlns:p14="http://schemas.microsoft.com/office/powerpoint/2010/main" val="2838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Key Constraints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Pelanggaran </a:t>
            </a:r>
            <a:r>
              <a:rPr lang="en-US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Referential Integrity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smtClean="0"/>
              <a:t>Jika terdapat foreign-key constraint dari relasi R ke relasi S, dua pelanggaran yg mungkin terjadi: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 </a:t>
            </a:r>
            <a:r>
              <a:rPr lang="en-US" b="1" smtClean="0"/>
              <a:t>Insert</a:t>
            </a:r>
            <a:r>
              <a:rPr lang="en-US" smtClean="0"/>
              <a:t> atau </a:t>
            </a:r>
            <a:r>
              <a:rPr lang="en-US" b="1" smtClean="0"/>
              <a:t>update</a:t>
            </a:r>
            <a:r>
              <a:rPr lang="en-US" smtClean="0"/>
              <a:t> nilai pada </a:t>
            </a:r>
            <a:r>
              <a:rPr lang="en-US" b="1" smtClean="0"/>
              <a:t>R</a:t>
            </a:r>
            <a:r>
              <a:rPr lang="en-US" smtClean="0"/>
              <a:t> memungkin tidak ditemukannya nilai tersebut di S (</a:t>
            </a:r>
            <a:r>
              <a:rPr lang="en-US" i="1" smtClean="0"/>
              <a:t>seharusnya ada</a:t>
            </a:r>
            <a:r>
              <a:rPr lang="en-US" smtClean="0"/>
              <a:t>).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 </a:t>
            </a:r>
            <a:r>
              <a:rPr lang="en-US" b="1" smtClean="0"/>
              <a:t>Deletion</a:t>
            </a:r>
            <a:r>
              <a:rPr lang="en-US" smtClean="0"/>
              <a:t> atau </a:t>
            </a:r>
            <a:r>
              <a:rPr lang="en-US" b="1" smtClean="0"/>
              <a:t>update</a:t>
            </a:r>
            <a:r>
              <a:rPr lang="en-US" smtClean="0"/>
              <a:t> nilai pada </a:t>
            </a:r>
            <a:r>
              <a:rPr lang="en-US" b="1" smtClean="0"/>
              <a:t>S</a:t>
            </a:r>
            <a:r>
              <a:rPr lang="en-US" smtClean="0"/>
              <a:t>, menyebabkan beberapa tuples pada R jadi menggantung (kehilangan hubungan ke S)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48893</TotalTime>
  <Words>3011</Words>
  <Application>Microsoft Office PowerPoint</Application>
  <PresentationFormat>On-screen Show (4:3)</PresentationFormat>
  <Paragraphs>774</Paragraphs>
  <Slides>46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Calibri</vt:lpstr>
      <vt:lpstr>Monotype Sorts</vt:lpstr>
      <vt:lpstr>Tahoma</vt:lpstr>
      <vt:lpstr>Wingdings</vt:lpstr>
      <vt:lpstr>Office Theme</vt:lpstr>
      <vt:lpstr>Sistem Basis Data</vt:lpstr>
      <vt:lpstr>Tujuan Pertemuan</vt:lpstr>
      <vt:lpstr>Foreign Keys &amp; Constraints</vt:lpstr>
      <vt:lpstr>Jenis Constraints</vt:lpstr>
      <vt:lpstr>Keys (Review) Single-Attribute Keys</vt:lpstr>
      <vt:lpstr>Keys (Review) Multiattribute Key</vt:lpstr>
      <vt:lpstr>Foreign Keys</vt:lpstr>
      <vt:lpstr>Foreign Keys Contoh Penulisan</vt:lpstr>
      <vt:lpstr>Foreign Key Constraints Pelanggaran Referential Integrity</vt:lpstr>
      <vt:lpstr>Foreign Key Constraints Pelanggaran (yang mesti diperhatikan)</vt:lpstr>
      <vt:lpstr>Foreign Key Constraints Pelanggaran (yang mesti diperhatikan)</vt:lpstr>
      <vt:lpstr>Foreign Key Constraints Antisipasi Pelanggaran</vt:lpstr>
      <vt:lpstr>Foreign Key Constraints Antisipasi Pelanggaran</vt:lpstr>
      <vt:lpstr>Foreign Key Constraints Antisipasi Pelanggaran dengan Cascade</vt:lpstr>
      <vt:lpstr>Foreign Key Constraints Antisipasi Pelanggaran dengan Set Null</vt:lpstr>
      <vt:lpstr>Foreign Key Constraints Pemilihan Policy (Kebijakan)</vt:lpstr>
      <vt:lpstr>Foreign Key Constraints Contoh: Setting Policy</vt:lpstr>
      <vt:lpstr>Lanjutan</vt:lpstr>
      <vt:lpstr>Transactions, Views, Indexes</vt:lpstr>
      <vt:lpstr>Why Transactions?</vt:lpstr>
      <vt:lpstr>Transaction </vt:lpstr>
      <vt:lpstr>Transaction ACID (Atomic, Consistent, Isolated &amp; Durable)</vt:lpstr>
      <vt:lpstr>Transaction Commit dan Rollback</vt:lpstr>
      <vt:lpstr>Transaction Contoh: Proses Interaksi</vt:lpstr>
      <vt:lpstr>Transaction Contoh: Proses Interaksi (Program )</vt:lpstr>
      <vt:lpstr>Transaction Contoh: Proses Interaksi (Penyusunan Statements)</vt:lpstr>
      <vt:lpstr>Transaction Contoh: Proses Interaksi (Fixing Problem)</vt:lpstr>
      <vt:lpstr>Transaction Contoh: Proses Interaksi (Problem Rollback)</vt:lpstr>
      <vt:lpstr>Transaction Contoh: Proses Interaksi (Fixing Problem)</vt:lpstr>
      <vt:lpstr>Transaction Isolation Level</vt:lpstr>
      <vt:lpstr>Transaction Isolation Level</vt:lpstr>
      <vt:lpstr>Transaction SERIALIZABLE Transaction</vt:lpstr>
      <vt:lpstr>Views</vt:lpstr>
      <vt:lpstr>View Contoh: Mendefinisi View</vt:lpstr>
      <vt:lpstr>View Contoh: Mengakses View</vt:lpstr>
      <vt:lpstr>View Contoh 2: Mendefinisi View</vt:lpstr>
      <vt:lpstr>View Materialized Views</vt:lpstr>
      <vt:lpstr>View Contoh: Suatu Data Warehouse</vt:lpstr>
      <vt:lpstr>Indexes</vt:lpstr>
      <vt:lpstr>Indexes Deklarasi Index</vt:lpstr>
      <vt:lpstr>Indexes Menggunakan Index</vt:lpstr>
      <vt:lpstr>Indexes Pro dan Contra</vt:lpstr>
      <vt:lpstr>Indexes Database Tuning</vt:lpstr>
      <vt:lpstr>Indexes Advisor (Penasehat) Tuning Database</vt:lpstr>
      <vt:lpstr>tugas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502</cp:revision>
  <dcterms:created xsi:type="dcterms:W3CDTF">2011-08-04T03:20:05Z</dcterms:created>
  <dcterms:modified xsi:type="dcterms:W3CDTF">2017-04-03T00:36:57Z</dcterms:modified>
</cp:coreProperties>
</file>