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8" r:id="rId4"/>
    <p:sldId id="270" r:id="rId5"/>
    <p:sldId id="277" r:id="rId6"/>
    <p:sldId id="305" r:id="rId7"/>
    <p:sldId id="272" r:id="rId8"/>
    <p:sldId id="311" r:id="rId9"/>
    <p:sldId id="313" r:id="rId10"/>
    <p:sldId id="314" r:id="rId11"/>
    <p:sldId id="322" r:id="rId12"/>
    <p:sldId id="306" r:id="rId13"/>
    <p:sldId id="308" r:id="rId14"/>
    <p:sldId id="315" r:id="rId15"/>
    <p:sldId id="309" r:id="rId16"/>
    <p:sldId id="310" r:id="rId17"/>
    <p:sldId id="307" r:id="rId18"/>
    <p:sldId id="316" r:id="rId19"/>
    <p:sldId id="317" r:id="rId20"/>
    <p:sldId id="319" r:id="rId21"/>
    <p:sldId id="320" r:id="rId22"/>
    <p:sldId id="321"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89048" autoAdjust="0"/>
  </p:normalViewPr>
  <p:slideViewPr>
    <p:cSldViewPr>
      <p:cViewPr varScale="1">
        <p:scale>
          <a:sx n="63" d="100"/>
          <a:sy n="63" d="100"/>
        </p:scale>
        <p:origin x="1458" y="60"/>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2/12/2015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4</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Perhatikan</a:t>
            </a:r>
            <a:r>
              <a:rPr lang="en-US" smtClean="0"/>
              <a:t>:</a:t>
            </a:r>
          </a:p>
          <a:p>
            <a:pPr marL="171450" indent="-171450">
              <a:buFont typeface="Arial" panose="020B0604020202020204" pitchFamily="34" charset="0"/>
              <a:buChar char="•"/>
            </a:pPr>
            <a:r>
              <a:rPr lang="en-US" smtClean="0"/>
              <a:t>buy</a:t>
            </a:r>
            <a:r>
              <a:rPr lang="en-US" baseline="0" smtClean="0"/>
              <a:t> adalah suatu relasi yang memiliki atribut, maka buy dipetakan menjadi tabel.</a:t>
            </a:r>
          </a:p>
          <a:p>
            <a:pPr marL="171450" indent="-171450">
              <a:buFont typeface="Arial" panose="020B0604020202020204" pitchFamily="34" charset="0"/>
              <a:buChar char="•"/>
            </a:pPr>
            <a:r>
              <a:rPr lang="en-US" baseline="0" smtClean="0"/>
              <a:t>Kolom cid merupakan kolom yang merelasikan dan me-refer (mengacu) ke kolom cid pada tabel customer.</a:t>
            </a:r>
          </a:p>
          <a:p>
            <a:pPr marL="171450" indent="-171450">
              <a:buFont typeface="Arial" panose="020B0604020202020204" pitchFamily="34" charset="0"/>
              <a:buChar char="•"/>
            </a:pPr>
            <a:r>
              <a:rPr lang="en-US" baseline="0" smtClean="0"/>
              <a:t>Kolom pid merupakan kolom yang merelasikan dan me-refer (mengacu) ke kolom pid pada tabel product.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14</a:t>
            </a:fld>
            <a:endParaRPr lang="en-US"/>
          </a:p>
        </p:txBody>
      </p:sp>
    </p:spTree>
    <p:extLst>
      <p:ext uri="{BB962C8B-B14F-4D97-AF65-F5344CB8AC3E}">
        <p14:creationId xmlns:p14="http://schemas.microsoft.com/office/powerpoint/2010/main" val="4105125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Perhatikan:</a:t>
            </a:r>
          </a:p>
          <a:p>
            <a:pPr marL="171450" indent="-171450">
              <a:buFont typeface="Arial" panose="020B0604020202020204" pitchFamily="34" charset="0"/>
              <a:buChar char="•"/>
            </a:pPr>
            <a:r>
              <a:rPr lang="en-US" smtClean="0"/>
              <a:t>Atribut hobbies merupakan atribut multivalue,</a:t>
            </a:r>
            <a:r>
              <a:rPr lang="en-US" baseline="0" smtClean="0"/>
              <a:t> sehingga atribut hobbies dibuatkan menjadi entity baru (dengan nama Hobbies) dan di hilangkan dari entoty Student.</a:t>
            </a:r>
          </a:p>
          <a:p>
            <a:pPr marL="171450" indent="-171450">
              <a:buFont typeface="Arial" panose="020B0604020202020204" pitchFamily="34" charset="0"/>
              <a:buChar char="•"/>
            </a:pPr>
            <a:r>
              <a:rPr lang="en-US" smtClean="0"/>
              <a:t>Atribut</a:t>
            </a:r>
            <a:r>
              <a:rPr lang="en-US" baseline="0" smtClean="0"/>
              <a:t> hobbies yang dihilangkan dari entity Student karena multivalue dijadikan atribut pada </a:t>
            </a:r>
            <a:r>
              <a:rPr lang="en-US" smtClean="0"/>
              <a:t>entity baru (entity Hobbies), tapi sudah tidak multivalue</a:t>
            </a:r>
            <a:r>
              <a:rPr lang="en-US" baseline="0" smtClean="0"/>
              <a:t> lagi. Atribut </a:t>
            </a:r>
            <a:r>
              <a:rPr lang="en-US" u="sng" baseline="0" smtClean="0"/>
              <a:t>hobbies</a:t>
            </a:r>
            <a:r>
              <a:rPr lang="en-US" baseline="0" smtClean="0"/>
              <a:t> dijadikan atribut pada entity Hobbies, karena atribut ini dihilangkan dari entity Student (krn multivalue) dan atas dasar untuk menampung atribut hobbies inilah entity Hobbies dibuat.</a:t>
            </a:r>
          </a:p>
          <a:p>
            <a:pPr marL="171450" indent="-171450">
              <a:buFont typeface="Arial" panose="020B0604020202020204" pitchFamily="34" charset="0"/>
              <a:buChar char="•"/>
            </a:pPr>
            <a:r>
              <a:rPr lang="en-US" baseline="0" smtClean="0"/>
              <a:t>Atribut </a:t>
            </a:r>
            <a:r>
              <a:rPr lang="en-US" u="sng" baseline="0" smtClean="0"/>
              <a:t>sid</a:t>
            </a:r>
            <a:r>
              <a:rPr lang="en-US" baseline="0" smtClean="0"/>
              <a:t> dijadikan atribut pada entity Hobbies, karena atribut sid merupakan identifier pada entity Student, sehingga akan menjadi relasi yang menghubungkan antara entity Hobbies dengan entity Student.</a:t>
            </a:r>
          </a:p>
          <a:p>
            <a:pPr marL="171450" indent="-171450">
              <a:buFont typeface="Arial" panose="020B0604020202020204" pitchFamily="34" charset="0"/>
              <a:buChar char="•"/>
            </a:pPr>
            <a:r>
              <a:rPr lang="en-US" baseline="0" smtClean="0"/>
              <a:t>Kombinasi atribut </a:t>
            </a:r>
            <a:r>
              <a:rPr lang="en-US" u="sng" baseline="0" smtClean="0"/>
              <a:t>sid</a:t>
            </a:r>
            <a:r>
              <a:rPr lang="en-US" baseline="0" smtClean="0"/>
              <a:t> dan </a:t>
            </a:r>
            <a:r>
              <a:rPr lang="en-US" u="sng" baseline="0" smtClean="0"/>
              <a:t>hobbies</a:t>
            </a:r>
            <a:r>
              <a:rPr lang="en-US" baseline="0" smtClean="0"/>
              <a:t> merupakan primary identifier pada entity Hobbies.</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376278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smtClean="0">
                <a:solidFill>
                  <a:schemeClr val="tx1"/>
                </a:solidFill>
                <a:latin typeface="+mn-lt"/>
                <a:ea typeface="+mn-ea"/>
                <a:cs typeface="+mn-cs"/>
              </a:rPr>
              <a:t>Entity Students, </a:t>
            </a:r>
            <a:r>
              <a:rPr lang="en-US" sz="1200" b="0" i="0" u="none" strike="noStrike" kern="1200" baseline="0" dirty="0" smtClean="0">
                <a:solidFill>
                  <a:schemeClr val="tx1"/>
                </a:solidFill>
                <a:latin typeface="+mn-lt"/>
                <a:ea typeface="+mn-ea"/>
                <a:cs typeface="+mn-cs"/>
              </a:rPr>
              <a:t>students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object </a:t>
            </a:r>
            <a:r>
              <a:rPr lang="en-US" sz="1200" b="0" i="0" u="none" strike="noStrike" kern="1200" baseline="0" dirty="0" err="1" smtClean="0">
                <a:solidFill>
                  <a:schemeClr val="tx1"/>
                </a:solidFill>
                <a:latin typeface="+mn-lt"/>
                <a:ea typeface="+mn-ea"/>
                <a:cs typeface="+mn-cs"/>
              </a:rPr>
              <a:t>dunia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nyata</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sama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yaitu</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sid</a:t>
            </a:r>
            <a:r>
              <a:rPr lang="en-US" sz="1200" b="0" i="0" u="none" strike="noStrike" kern="1200" baseline="0" dirty="0" smtClean="0">
                <a:solidFill>
                  <a:schemeClr val="tx1"/>
                </a:solidFill>
                <a:latin typeface="+mn-lt"/>
                <a:ea typeface="+mn-ea"/>
                <a:cs typeface="+mn-cs"/>
              </a:rPr>
              <a:t> ,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tiap-tiap</a:t>
            </a:r>
            <a:r>
              <a:rPr lang="en-US" sz="1200" b="0" i="0" u="none" strike="noStrike" kern="1200" baseline="0" dirty="0" smtClean="0">
                <a:solidFill>
                  <a:schemeClr val="tx1"/>
                </a:solidFill>
                <a:latin typeface="+mn-lt"/>
                <a:ea typeface="+mn-ea"/>
                <a:cs typeface="+mn-cs"/>
              </a:rPr>
              <a:t> student </a:t>
            </a:r>
            <a:r>
              <a:rPr lang="en-US" sz="1200" b="0" i="0" u="none" strike="noStrike" kern="1200" baseline="0" dirty="0" err="1" smtClean="0">
                <a:solidFill>
                  <a:schemeClr val="tx1"/>
                </a:solidFill>
                <a:latin typeface="+mn-lt"/>
                <a:ea typeface="+mn-ea"/>
                <a:cs typeface="+mn-cs"/>
              </a:rPr>
              <a:t>dapat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dibedakan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berdasarkan</a:t>
            </a:r>
            <a:r>
              <a:rPr lang="en-US" sz="1200" b="0" i="0" u="none" strike="noStrike" kern="1200" baseline="0" dirty="0" smtClean="0">
                <a:solidFill>
                  <a:schemeClr val="tx1"/>
                </a:solidFill>
                <a:latin typeface="+mn-lt"/>
                <a:ea typeface="+mn-ea"/>
                <a:cs typeface="+mn-cs"/>
              </a:rPr>
              <a:t> student id (</a:t>
            </a:r>
            <a:r>
              <a:rPr lang="en-US" sz="1200" b="0" i="0" u="none" strike="noStrike" kern="1200" baseline="0" dirty="0" err="1" smtClean="0">
                <a:solidFill>
                  <a:schemeClr val="tx1"/>
                </a:solidFill>
                <a:latin typeface="+mn-lt"/>
                <a:ea typeface="+mn-ea"/>
                <a:cs typeface="+mn-cs"/>
              </a:rPr>
              <a:t>sid</a:t>
            </a:r>
            <a:r>
              <a:rPr lang="en-US" sz="1200" b="0"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smtClean="0">
                <a:solidFill>
                  <a:schemeClr val="tx1"/>
                </a:solidFill>
                <a:latin typeface="+mn-lt"/>
                <a:ea typeface="+mn-ea"/>
                <a:cs typeface="+mn-cs"/>
              </a:rPr>
              <a:t>Entity </a:t>
            </a:r>
            <a:r>
              <a:rPr lang="en-US" sz="1200" b="1" i="0" u="none" strike="noStrike" kern="1200" baseline="0" dirty="0" err="1" smtClean="0">
                <a:solidFill>
                  <a:schemeClr val="tx1"/>
                </a:solidFill>
                <a:latin typeface="+mn-lt"/>
                <a:ea typeface="+mn-ea"/>
                <a:cs typeface="+mn-cs"/>
              </a:rPr>
              <a:t>Class_rooms</a:t>
            </a:r>
            <a:r>
              <a:rPr lang="en-US" sz="1200" b="1"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class rooms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object </a:t>
            </a:r>
            <a:r>
              <a:rPr lang="en-US" sz="1200" b="0" i="0" u="none" strike="noStrike" kern="1200" baseline="0" dirty="0" err="1" smtClean="0">
                <a:solidFill>
                  <a:schemeClr val="tx1"/>
                </a:solidFill>
                <a:latin typeface="+mn-lt"/>
                <a:ea typeface="+mn-ea"/>
                <a:cs typeface="+mn-cs"/>
              </a:rPr>
              <a:t>dunia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nyata</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sama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tiap-tiap</a:t>
            </a:r>
            <a:r>
              <a:rPr lang="en-US" sz="1200" b="0" i="0" u="none" strike="noStrike" kern="1200" baseline="0" smtClean="0">
                <a:solidFill>
                  <a:schemeClr val="tx1"/>
                </a:solidFill>
                <a:latin typeface="+mn-lt"/>
                <a:ea typeface="+mn-ea"/>
                <a:cs typeface="+mn-cs"/>
              </a:rPr>
              <a:t> class </a:t>
            </a:r>
            <a:r>
              <a:rPr lang="en-US" sz="1200" b="0" i="0" u="none" strike="noStrike" kern="1200" baseline="0" dirty="0" smtClean="0">
                <a:solidFill>
                  <a:schemeClr val="tx1"/>
                </a:solidFill>
                <a:latin typeface="+mn-lt"/>
                <a:ea typeface="+mn-ea"/>
                <a:cs typeface="+mn-cs"/>
              </a:rPr>
              <a:t>rooms </a:t>
            </a:r>
            <a:r>
              <a:rPr lang="en-US" sz="1200" b="0" i="0" u="none" strike="noStrike" kern="1200" baseline="0" dirty="0" err="1" smtClean="0">
                <a:solidFill>
                  <a:schemeClr val="tx1"/>
                </a:solidFill>
                <a:latin typeface="+mn-lt"/>
                <a:ea typeface="+mn-ea"/>
                <a:cs typeface="+mn-cs"/>
              </a:rPr>
              <a:t>dapat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dibedakan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berdasarkan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lokasi-nya</a:t>
            </a:r>
            <a:r>
              <a:rPr lang="en-US" sz="1200" b="0" i="0" u="none" strike="noStrike" kern="1200" baseline="0" dirty="0" smtClean="0">
                <a:solidFill>
                  <a:schemeClr val="tx1"/>
                </a:solidFill>
                <a:latin typeface="+mn-lt"/>
                <a:ea typeface="+mn-ea"/>
                <a:cs typeface="+mn-cs"/>
              </a:rPr>
              <a:t> (room number).</a:t>
            </a:r>
          </a:p>
          <a:p>
            <a:pPr marL="171450" indent="-171450">
              <a:buFont typeface="Arial" pitchFamily="34" charset="0"/>
              <a:buChar char="•"/>
            </a:pP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5</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Identifier pada entity Student, nilai atribut identifier </a:t>
            </a:r>
            <a:r>
              <a:rPr lang="en-US" sz="1200" b="0" i="0" u="sng" strike="noStrike" kern="1200" baseline="0" smtClean="0">
                <a:solidFill>
                  <a:schemeClr val="tx1"/>
                </a:solidFill>
                <a:latin typeface="+mn-lt"/>
                <a:ea typeface="+mn-ea"/>
                <a:cs typeface="+mn-cs"/>
              </a:rPr>
              <a:t>sid</a:t>
            </a:r>
            <a:r>
              <a:rPr lang="en-US" sz="1200" b="0" i="0" u="none" strike="noStrike" kern="1200" baseline="0" smtClean="0">
                <a:solidFill>
                  <a:schemeClr val="tx1"/>
                </a:solidFill>
                <a:latin typeface="+mn-lt"/>
                <a:ea typeface="+mn-ea"/>
                <a:cs typeface="+mn-cs"/>
              </a:rPr>
              <a:t> tidak boleh ada duplikat pada entity Student, demikian juga halnya yang terjadi pada real world, setiap siswa hanya memiliki satu nomor sid demikian juga sebaliknya nomor suatu sid hanya bisa dimiliki oleh satu siswa.</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6</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8</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err="1" smtClean="0">
                <a:solidFill>
                  <a:schemeClr val="tx1"/>
                </a:solidFill>
                <a:latin typeface="+mn-lt"/>
                <a:ea typeface="+mn-ea"/>
                <a:cs typeface="+mn-cs"/>
              </a:rPr>
              <a:t>Perhatikan</a:t>
            </a:r>
            <a:r>
              <a:rPr lang="en-US" sz="1200" b="1" i="0" u="none" strike="noStrike" kern="1200" baseline="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eid</a:t>
            </a:r>
            <a:r>
              <a:rPr lang="en-US" sz="1200" b="0" i="0" u="none" strike="noStrike" kern="1200" baseline="0" smtClean="0">
                <a:solidFill>
                  <a:schemeClr val="tx1"/>
                </a:solidFill>
                <a:latin typeface="+mn-lt"/>
                <a:ea typeface="+mn-ea"/>
                <a:cs typeface="+mn-cs"/>
              </a:rPr>
              <a:t> ditambahkan pada relationship works_on, sebagai penghubung (relasi) antara </a:t>
            </a:r>
            <a:r>
              <a:rPr lang="en-US" sz="1200" b="1" i="0" u="none" strike="noStrike" kern="1200" baseline="0" smtClean="0">
                <a:solidFill>
                  <a:schemeClr val="tx1"/>
                </a:solidFill>
                <a:latin typeface="+mn-lt"/>
                <a:ea typeface="+mn-ea"/>
                <a:cs typeface="+mn-cs"/>
              </a:rPr>
              <a:t>Employee – works_on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smtClean="0">
                <a:solidFill>
                  <a:schemeClr val="tx1"/>
                </a:solidFill>
                <a:latin typeface="+mn-lt"/>
                <a:ea typeface="+mn-ea"/>
                <a:cs typeface="+mn-cs"/>
              </a:rPr>
              <a:t>prjid</a:t>
            </a:r>
            <a:r>
              <a:rPr lang="en-US" sz="1200" b="0" i="0" u="none" strike="noStrike" kern="1200" baseline="0" smtClean="0">
                <a:solidFill>
                  <a:schemeClr val="tx1"/>
                </a:solidFill>
                <a:latin typeface="+mn-lt"/>
                <a:ea typeface="+mn-ea"/>
                <a:cs typeface="+mn-cs"/>
              </a:rPr>
              <a:t> ditambahkan pada relationship works_on, sebagai penghubung (relasi) antara </a:t>
            </a:r>
            <a:r>
              <a:rPr lang="en-US" sz="1200" b="1" i="0" u="none" strike="noStrike" kern="1200" baseline="0" smtClean="0">
                <a:solidFill>
                  <a:schemeClr val="tx1"/>
                </a:solidFill>
                <a:latin typeface="+mn-lt"/>
                <a:ea typeface="+mn-ea"/>
                <a:cs typeface="+mn-cs"/>
              </a:rPr>
              <a:t>Project – works_on</a:t>
            </a:r>
            <a:endParaRPr lang="en-US" sz="1200" b="1" i="0" u="sng" strike="noStrike" kern="1200" baseline="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10</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cid</a:t>
            </a:r>
            <a:r>
              <a:rPr lang="en-US" sz="1200" b="0" i="0" u="none" strike="noStrike" kern="1200" baseline="0" smtClean="0">
                <a:solidFill>
                  <a:schemeClr val="tx1"/>
                </a:solidFill>
                <a:latin typeface="+mn-lt"/>
                <a:ea typeface="+mn-ea"/>
                <a:cs typeface="+mn-cs"/>
              </a:rPr>
              <a:t> ditambahkan pada relationship buy, sebagai penghubung (relasi) antara </a:t>
            </a:r>
            <a:r>
              <a:rPr lang="en-US" sz="1200" b="1" i="0" u="none" strike="noStrike" kern="1200" baseline="0" smtClean="0">
                <a:solidFill>
                  <a:schemeClr val="tx1"/>
                </a:solidFill>
                <a:latin typeface="+mn-lt"/>
                <a:ea typeface="+mn-ea"/>
                <a:cs typeface="+mn-cs"/>
              </a:rPr>
              <a:t>Customer – buy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smtClean="0">
                <a:solidFill>
                  <a:schemeClr val="tx1"/>
                </a:solidFill>
                <a:latin typeface="+mn-lt"/>
                <a:ea typeface="+mn-ea"/>
                <a:cs typeface="+mn-cs"/>
              </a:rPr>
              <a:t>pid</a:t>
            </a:r>
            <a:r>
              <a:rPr lang="en-US" sz="1200" b="0" i="0" u="none" strike="noStrike" kern="1200" baseline="0" smtClean="0">
                <a:solidFill>
                  <a:schemeClr val="tx1"/>
                </a:solidFill>
                <a:latin typeface="+mn-lt"/>
                <a:ea typeface="+mn-ea"/>
                <a:cs typeface="+mn-cs"/>
              </a:rPr>
              <a:t> ditambahkan pada relationship buy, sebagai penghubung (relasi) antara </a:t>
            </a:r>
            <a:r>
              <a:rPr lang="en-US" sz="1200" b="1" i="0" u="none" strike="noStrike" kern="1200" baseline="0" smtClean="0">
                <a:solidFill>
                  <a:schemeClr val="tx1"/>
                </a:solidFill>
                <a:latin typeface="+mn-lt"/>
                <a:ea typeface="+mn-ea"/>
                <a:cs typeface="+mn-cs"/>
              </a:rPr>
              <a:t>Product – buy</a:t>
            </a:r>
            <a:endParaRPr lang="en-US" sz="1200" b="1" i="0" u="sng" strike="noStrike" kern="1200" baseline="0" smtClean="0">
              <a:solidFill>
                <a:schemeClr val="tx1"/>
              </a:solidFill>
              <a:latin typeface="+mn-lt"/>
              <a:ea typeface="+mn-ea"/>
              <a:cs typeface="+mn-cs"/>
            </a:endParaRP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Buy_id</a:t>
            </a:r>
            <a:r>
              <a:rPr lang="en-US" sz="1200" b="0" i="0" u="none" strike="noStrike" kern="1200" baseline="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ditambahkan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sebagai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identifer</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pada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buy, </a:t>
            </a:r>
            <a:r>
              <a:rPr lang="en-US" sz="1200" b="0" i="0" u="none" strike="noStrike" kern="1200" baseline="0" dirty="0" err="1" smtClean="0">
                <a:solidFill>
                  <a:schemeClr val="tx1"/>
                </a:solidFill>
                <a:latin typeface="+mn-lt"/>
                <a:ea typeface="+mn-ea"/>
                <a:cs typeface="+mn-cs"/>
              </a:rPr>
              <a:t>karena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setiap</a:t>
            </a:r>
            <a:r>
              <a:rPr lang="en-US" sz="1200" b="0" i="0" u="none" strike="noStrike" kern="1200" baseline="0" dirty="0" smtClean="0">
                <a:solidFill>
                  <a:schemeClr val="tx1"/>
                </a:solidFill>
                <a:latin typeface="+mn-lt"/>
                <a:ea typeface="+mn-ea"/>
                <a:cs typeface="+mn-cs"/>
              </a:rPr>
              <a:t> entity </a:t>
            </a:r>
            <a:r>
              <a:rPr lang="en-US" sz="1200" b="0" i="0" u="none" strike="noStrike" kern="1200" baseline="0" dirty="0" err="1" smtClean="0">
                <a:solidFill>
                  <a:schemeClr val="tx1"/>
                </a:solidFill>
                <a:latin typeface="+mn-lt"/>
                <a:ea typeface="+mn-ea"/>
                <a:cs typeface="+mn-cs"/>
              </a:rPr>
              <a:t>atau</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nantinya</a:t>
            </a:r>
            <a:r>
              <a:rPr lang="en-US" sz="1200" b="0" i="0" u="none" strike="noStrike" kern="1200" baseline="0" smtClean="0">
                <a:solidFill>
                  <a:schemeClr val="tx1"/>
                </a:solidFill>
                <a:latin typeface="+mn-lt"/>
                <a:ea typeface="+mn-ea"/>
                <a:cs typeface="+mn-cs"/>
              </a:rPr>
              <a:t> akan </a:t>
            </a:r>
            <a:r>
              <a:rPr lang="en-US" sz="1200" b="0" i="0" u="none" strike="noStrike" kern="1200" baseline="0" dirty="0" err="1" smtClean="0">
                <a:solidFill>
                  <a:schemeClr val="tx1"/>
                </a:solidFill>
                <a:latin typeface="+mn-lt"/>
                <a:ea typeface="+mn-ea"/>
                <a:cs typeface="+mn-cs"/>
              </a:rPr>
              <a:t>ditransformasi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menjadi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tabel</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harus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atribut</a:t>
            </a:r>
            <a:r>
              <a:rPr lang="en-US" sz="1200" b="0" i="0" u="none" strike="noStrike" kern="1200" baseline="0" smtClean="0">
                <a:solidFill>
                  <a:schemeClr val="tx1"/>
                </a:solidFill>
                <a:latin typeface="+mn-lt"/>
                <a:ea typeface="+mn-ea"/>
                <a:cs typeface="+mn-cs"/>
              </a:rPr>
              <a:t> atau kombinasi atribut yang </a:t>
            </a:r>
            <a:r>
              <a:rPr lang="en-US" sz="1200" b="0" i="0" u="none" strike="noStrike" kern="1200" baseline="0" dirty="0" err="1" smtClean="0">
                <a:solidFill>
                  <a:schemeClr val="tx1"/>
                </a:solidFill>
                <a:latin typeface="+mn-lt"/>
                <a:ea typeface="+mn-ea"/>
                <a:cs typeface="+mn-cs"/>
              </a:rPr>
              <a:t>mimiliki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nilai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unik</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pada</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setiap</a:t>
            </a:r>
            <a:r>
              <a:rPr lang="en-US" sz="1200" b="0" i="0" u="none" strike="noStrike" kern="1200" baseline="0" smtClean="0">
                <a:solidFill>
                  <a:schemeClr val="tx1"/>
                </a:solidFill>
                <a:latin typeface="+mn-lt"/>
                <a:ea typeface="+mn-ea"/>
                <a:cs typeface="+mn-cs"/>
              </a:rPr>
              <a:t> baris-nya, sehingga setiap baris dalam tabel bernilai unik. Kombinasi cid dan pid tidak unik, karena ada kemungkinan Customer (cid) yang sama membeli product (pid) yang sama, sehingga </a:t>
            </a:r>
            <a:r>
              <a:rPr lang="en-US" sz="1200" b="1" i="0" u="none" strike="noStrike" kern="1200" baseline="0" smtClean="0">
                <a:solidFill>
                  <a:schemeClr val="tx1"/>
                </a:solidFill>
                <a:latin typeface="+mn-lt"/>
                <a:ea typeface="+mn-ea"/>
                <a:cs typeface="+mn-cs"/>
              </a:rPr>
              <a:t>kombinasi cid dan pid mungkin muncul lebih dari satu kali </a:t>
            </a:r>
            <a:r>
              <a:rPr lang="en-US" sz="1200" b="0" i="0" u="none" strike="noStrike" kern="1200" baseline="0" smtClean="0">
                <a:solidFill>
                  <a:schemeClr val="tx1"/>
                </a:solidFill>
                <a:latin typeface="+mn-lt"/>
                <a:ea typeface="+mn-ea"/>
                <a:cs typeface="+mn-cs"/>
              </a:rPr>
              <a:t>pada baris (row) tabel.</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Karena cid dan pid bukan merupakan identifier pada relasi, maka selanjutnya buy tidak bisa dibilang relationship, tapi menjadi suatu atribut.</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Suatu relationship yang memiliki atribut dapat dikatakan sebagai relationship, jika kombinasi atribut penghubung merupakan identifier.</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Untuk pemecahan masalah ini dijelaskan pada </a:t>
            </a:r>
            <a:r>
              <a:rPr lang="en-US" sz="1200" b="1" i="0" u="none" strike="noStrike" kern="1200" baseline="0" smtClean="0">
                <a:solidFill>
                  <a:schemeClr val="tx1"/>
                </a:solidFill>
                <a:latin typeface="+mn-lt"/>
                <a:ea typeface="+mn-ea"/>
                <a:cs typeface="+mn-cs"/>
              </a:rPr>
              <a:t>pertemuan 3 – ER Lanjutan</a:t>
            </a:r>
            <a:r>
              <a:rPr lang="en-US" sz="1200" b="0" i="0" u="none" strike="noStrike" kern="1200" baseline="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Catatan</a:t>
            </a:r>
            <a:r>
              <a:rPr lang="en-US" smtClean="0"/>
              <a:t>: </a:t>
            </a:r>
          </a:p>
          <a:p>
            <a:r>
              <a:rPr lang="en-US" smtClean="0"/>
              <a:t>Relasi yang di petakan  menjadi tabel adalah hanya relasi yang memiliki atribut.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12</a:t>
            </a:fld>
            <a:endParaRPr lang="en-US"/>
          </a:p>
        </p:txBody>
      </p:sp>
    </p:spTree>
    <p:extLst>
      <p:ext uri="{BB962C8B-B14F-4D97-AF65-F5344CB8AC3E}">
        <p14:creationId xmlns:p14="http://schemas.microsoft.com/office/powerpoint/2010/main" val="293393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Perhatikan</a:t>
            </a:r>
            <a:r>
              <a:rPr lang="en-US" smtClean="0"/>
              <a:t>:</a:t>
            </a:r>
          </a:p>
          <a:p>
            <a:pPr marL="171450" indent="-171450">
              <a:buFont typeface="Arial" panose="020B0604020202020204" pitchFamily="34" charset="0"/>
              <a:buChar char="•"/>
            </a:pPr>
            <a:r>
              <a:rPr lang="en-US" smtClean="0"/>
              <a:t>Atribut hobbies tidak dipetakan menjadi kolom, karena atribut hobbies adalah atribut multivalue</a:t>
            </a:r>
          </a:p>
          <a:p>
            <a:pPr marL="171450" indent="-171450">
              <a:buFont typeface="Arial" panose="020B0604020202020204" pitchFamily="34" charset="0"/>
              <a:buChar char="•"/>
            </a:pPr>
            <a:r>
              <a:rPr lang="en-US" smtClean="0"/>
              <a:t>Atribut student_name tidak dipetakan menjadi kolom, karena merupakan atribut</a:t>
            </a:r>
            <a:r>
              <a:rPr lang="en-US" baseline="0" smtClean="0"/>
              <a:t> komposit. Yang dipetakan menjadi kolom hanya subset dari atribut student_name</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13</a:t>
            </a:fld>
            <a:endParaRPr lang="en-US"/>
          </a:p>
        </p:txBody>
      </p:sp>
    </p:spTree>
    <p:extLst>
      <p:ext uri="{BB962C8B-B14F-4D97-AF65-F5344CB8AC3E}">
        <p14:creationId xmlns:p14="http://schemas.microsoft.com/office/powerpoint/2010/main" val="465955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70025"/>
          </a:xfrm>
          <a:solidFill>
            <a:srgbClr val="00BCF4"/>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AER – 2011/2012</a:t>
            </a:r>
            <a:endParaRPr lang="en-US" dirty="0"/>
          </a:p>
        </p:txBody>
      </p:sp>
      <p:sp>
        <p:nvSpPr>
          <p:cNvPr id="8"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9" name="Slide Number Placeholder 5"/>
          <p:cNvSpPr>
            <a:spLocks noGrp="1"/>
          </p:cNvSpPr>
          <p:nvPr>
            <p:ph type="sldNum" sz="quarter" idx="12"/>
          </p:nvPr>
        </p:nvSpPr>
        <p:spPr>
          <a:xfrm>
            <a:off x="6553200" y="6356350"/>
            <a:ext cx="2133600" cy="365125"/>
          </a:xfrm>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CF4"/>
          </a:solidFill>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smtClean="0"/>
              <a:t>AER – 2011/2012</a:t>
            </a:r>
            <a:endParaRPr lang="en-US" dirty="0"/>
          </a:p>
        </p:txBody>
      </p:sp>
      <p:sp>
        <p:nvSpPr>
          <p:cNvPr id="5"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Footer Placeholder 7"/>
          <p:cNvSpPr>
            <a:spLocks noGrp="1"/>
          </p:cNvSpPr>
          <p:nvPr>
            <p:ph type="ftr" sz="quarter" idx="11"/>
          </p:nvPr>
        </p:nvSpPr>
        <p:spPr/>
        <p:txBody>
          <a:bodyPr/>
          <a:lstStyle/>
          <a:p>
            <a:r>
              <a:rPr lang="en-US" smtClean="0"/>
              <a:t>Universitas Pembangunan Jaya – SIF_TIF</a:t>
            </a:r>
            <a:endParaRPr lang="en-US"/>
          </a:p>
        </p:txBody>
      </p:sp>
      <p:sp>
        <p:nvSpPr>
          <p:cNvPr id="9" name="Slide Number Placeholder 8"/>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AER – 2011/2012</a:t>
            </a:r>
            <a:endParaRPr lang="en-US"/>
          </a:p>
        </p:txBody>
      </p:sp>
      <p:sp>
        <p:nvSpPr>
          <p:cNvPr id="4" name="Footer Placeholder 3"/>
          <p:cNvSpPr>
            <a:spLocks noGrp="1"/>
          </p:cNvSpPr>
          <p:nvPr>
            <p:ph type="ftr" sz="quarter" idx="11"/>
          </p:nvPr>
        </p:nvSpPr>
        <p:spPr/>
        <p:txBody>
          <a:bodyPr/>
          <a:lstStyle/>
          <a:p>
            <a:r>
              <a:rPr lang="en-US" smtClean="0"/>
              <a:t>Universitas Pembangunan Jaya – SIF_TIF</a:t>
            </a:r>
            <a:endParaRPr lang="en-US"/>
          </a:p>
        </p:txBody>
      </p:sp>
      <p:sp>
        <p:nvSpPr>
          <p:cNvPr id="5" name="Slide Number Placeholder 4"/>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AER – 2011/2012</a:t>
            </a:r>
            <a:endParaRPr lang="en-US"/>
          </a:p>
        </p:txBody>
      </p:sp>
      <p:sp>
        <p:nvSpPr>
          <p:cNvPr id="3" name="Footer Placeholder 2"/>
          <p:cNvSpPr>
            <a:spLocks noGrp="1"/>
          </p:cNvSpPr>
          <p:nvPr>
            <p:ph type="ftr" sz="quarter" idx="11"/>
          </p:nvPr>
        </p:nvSpPr>
        <p:spPr/>
        <p:txBody>
          <a:bodyPr/>
          <a:lstStyle/>
          <a:p>
            <a:r>
              <a:rPr lang="en-US" smtClean="0"/>
              <a:t>Universitas Pembangunan Jaya – SIF_TIF</a:t>
            </a:r>
            <a:endParaRPr lang="en-US"/>
          </a:p>
        </p:txBody>
      </p:sp>
      <p:sp>
        <p:nvSpPr>
          <p:cNvPr id="4" name="Slide Number Placeholder 3"/>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AER – 2011/2012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Universitas</a:t>
            </a:r>
            <a:r>
              <a:rPr lang="en-US" dirty="0" smtClean="0"/>
              <a:t> Pembangunan Jaya – SIF_TIF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SIF-1213 - </a:t>
            </a:r>
            <a:fld id="{856524A2-1DDE-4CC8-AD9C-EA4094C56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naelashofa.blogspot.com/2012/11/contoh-studi-kasus-apb-analisis-prose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Perancangan</a:t>
            </a:r>
            <a:r>
              <a:rPr lang="en-US" smtClean="0"/>
              <a:t> Basis Data</a:t>
            </a:r>
            <a:endParaRPr lang="en-US" dirty="0"/>
          </a:p>
        </p:txBody>
      </p:sp>
      <p:sp>
        <p:nvSpPr>
          <p:cNvPr id="3" name="Subtitle 2"/>
          <p:cNvSpPr>
            <a:spLocks noGrp="1"/>
          </p:cNvSpPr>
          <p:nvPr>
            <p:ph type="subTitle" idx="1"/>
          </p:nvPr>
        </p:nvSpPr>
        <p:spPr/>
        <p:txBody>
          <a:bodyPr/>
          <a:lstStyle/>
          <a:p>
            <a:r>
              <a:rPr lang="en-US" err="1" smtClean="0"/>
              <a:t>Pertemuan</a:t>
            </a:r>
            <a:r>
              <a:rPr lang="en-US" smtClean="0"/>
              <a:t> 2</a:t>
            </a:r>
          </a:p>
          <a:p>
            <a:r>
              <a:rPr lang="en-US" sz="1800" smtClean="0"/>
              <a:t>ER Concept</a:t>
            </a:r>
            <a:endParaRPr lang="en-US" sz="1800" dirty="0"/>
          </a:p>
        </p:txBody>
      </p:sp>
      <p:sp>
        <p:nvSpPr>
          <p:cNvPr id="10" name="Date Placeholder 6"/>
          <p:cNvSpPr>
            <a:spLocks noGrp="1"/>
          </p:cNvSpPr>
          <p:nvPr>
            <p:ph type="dt" sz="half" idx="10"/>
          </p:nvPr>
        </p:nvSpPr>
        <p:spPr>
          <a:xfrm>
            <a:off x="457200" y="6356350"/>
            <a:ext cx="2590800" cy="365125"/>
          </a:xfrm>
        </p:spPr>
        <p:txBody>
          <a:bodyPr/>
          <a:lstStyle/>
          <a:p>
            <a:r>
              <a:rPr lang="en-US" smtClean="0"/>
              <a:t>AER – 2013/2014</a:t>
            </a:r>
            <a:endParaRPr lang="en-US"/>
          </a:p>
        </p:txBody>
      </p:sp>
      <p:sp>
        <p:nvSpPr>
          <p:cNvPr id="11" name="Slide Number Placeholder 7"/>
          <p:cNvSpPr>
            <a:spLocks noGrp="1"/>
          </p:cNvSpPr>
          <p:nvPr>
            <p:ph type="sldNum" sz="quarter" idx="12"/>
          </p:nvPr>
        </p:nvSpPr>
        <p:spPr>
          <a:xfrm>
            <a:off x="6553200" y="6356350"/>
            <a:ext cx="2133600" cy="365125"/>
          </a:xfr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11"/>
          </p:nvPr>
        </p:nvSpPr>
        <p:spPr>
          <a:xfrm>
            <a:off x="3124200" y="6356350"/>
            <a:ext cx="3352800" cy="365125"/>
          </a:xfrm>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sz="2000" b="1" dirty="0" err="1" smtClean="0"/>
              <a:t>Contoh</a:t>
            </a:r>
            <a:r>
              <a:rPr lang="en-US" sz="2000" b="1" dirty="0" smtClean="0"/>
              <a:t> </a:t>
            </a:r>
            <a:r>
              <a:rPr lang="en-US" sz="2000" b="1" dirty="0" err="1" smtClean="0"/>
              <a:t>Relasi</a:t>
            </a:r>
            <a:r>
              <a:rPr lang="en-US" sz="2000" b="1" dirty="0"/>
              <a:t> </a:t>
            </a:r>
            <a:r>
              <a:rPr lang="en-US" sz="2000" b="1" dirty="0" err="1" smtClean="0"/>
              <a:t>sebagai</a:t>
            </a:r>
            <a:r>
              <a:rPr lang="en-US" sz="2000" b="1" dirty="0" smtClean="0"/>
              <a:t> </a:t>
            </a:r>
            <a:r>
              <a:rPr lang="en-US" sz="2000" b="1" dirty="0" err="1" smtClean="0"/>
              <a:t>Definisi</a:t>
            </a:r>
            <a:r>
              <a:rPr lang="en-US" sz="2000" b="1" dirty="0" smtClean="0"/>
              <a:t> Rule</a:t>
            </a:r>
          </a:p>
          <a:p>
            <a:pPr marL="231775" indent="0">
              <a:buNone/>
            </a:pPr>
            <a:endParaRPr lang="en-US" sz="20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10</a:t>
            </a:fld>
            <a:endParaRPr lang="en-US" dirty="0"/>
          </a:p>
        </p:txBody>
      </p:sp>
      <p:cxnSp>
        <p:nvCxnSpPr>
          <p:cNvPr id="101" name="Straight Connector 100"/>
          <p:cNvCxnSpPr/>
          <p:nvPr/>
        </p:nvCxnSpPr>
        <p:spPr>
          <a:xfrm flipH="1">
            <a:off x="1200150" y="41148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3813464" y="38827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103" name="Group 102"/>
          <p:cNvGrpSpPr/>
          <p:nvPr/>
        </p:nvGrpSpPr>
        <p:grpSpPr>
          <a:xfrm>
            <a:off x="605051" y="4500549"/>
            <a:ext cx="7380027" cy="1321095"/>
            <a:chOff x="925773" y="1905000"/>
            <a:chExt cx="7380027" cy="1321095"/>
          </a:xfrm>
        </p:grpSpPr>
        <p:grpSp>
          <p:nvGrpSpPr>
            <p:cNvPr id="104" name="Group 103"/>
            <p:cNvGrpSpPr/>
            <p:nvPr/>
          </p:nvGrpSpPr>
          <p:grpSpPr>
            <a:xfrm>
              <a:off x="925773" y="1905000"/>
              <a:ext cx="7075227" cy="762000"/>
              <a:chOff x="925773" y="1676400"/>
              <a:chExt cx="7075227" cy="762000"/>
            </a:xfrm>
          </p:grpSpPr>
          <p:sp>
            <p:nvSpPr>
              <p:cNvPr id="121" name="Flowchart: Process 120"/>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122" name="Flowchart: Process 121"/>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123" name="Flowchart: Decision 122"/>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124" name="Straight Connector 123"/>
              <p:cNvCxnSpPr>
                <a:stCxn id="122" idx="3"/>
                <a:endCxn id="123"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23" idx="3"/>
                <a:endCxn id="121"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Oval 105"/>
            <p:cNvSpPr/>
            <p:nvPr/>
          </p:nvSpPr>
          <p:spPr>
            <a:xfrm>
              <a:off x="4800600"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107" name="Straight Connector 106"/>
            <p:cNvCxnSpPr>
              <a:stCxn id="123" idx="2"/>
              <a:endCxn id="106"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3962400" y="2895600"/>
              <a:ext cx="798899"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u="sng" smtClean="0">
                  <a:solidFill>
                    <a:srgbClr val="C00000"/>
                  </a:solidFill>
                </a:rPr>
                <a:t>prjid</a:t>
              </a:r>
              <a:endParaRPr lang="en-US" sz="1400" u="sng">
                <a:solidFill>
                  <a:srgbClr val="C00000"/>
                </a:solidFill>
              </a:endParaRPr>
            </a:p>
          </p:txBody>
        </p:sp>
        <p:sp>
          <p:nvSpPr>
            <p:cNvPr id="110" name="Oval 109"/>
            <p:cNvSpPr/>
            <p:nvPr/>
          </p:nvSpPr>
          <p:spPr>
            <a:xfrm>
              <a:off x="3228265" y="2895600"/>
              <a:ext cx="657935"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u="sng" smtClean="0">
                  <a:solidFill>
                    <a:srgbClr val="C00000"/>
                  </a:solidFill>
                </a:rPr>
                <a:t>eid</a:t>
              </a:r>
              <a:endParaRPr lang="en-US" sz="1400" u="sng">
                <a:solidFill>
                  <a:srgbClr val="C00000"/>
                </a:solidFill>
              </a:endParaRPr>
            </a:p>
          </p:txBody>
        </p:sp>
        <p:cxnSp>
          <p:nvCxnSpPr>
            <p:cNvPr id="111" name="Straight Connector 110"/>
            <p:cNvCxnSpPr>
              <a:stCxn id="123" idx="2"/>
              <a:endCxn id="108"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123" idx="2"/>
              <a:endCxn id="110"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114" name="Straight Connector 113"/>
            <p:cNvCxnSpPr>
              <a:stCxn id="122" idx="2"/>
              <a:endCxn id="113"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5" name="Oval 114"/>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116" name="Straight Connector 115"/>
            <p:cNvCxnSpPr>
              <a:endCxn id="115"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7" name="Oval 116"/>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118" name="Straight Connector 117"/>
            <p:cNvCxnSpPr>
              <a:stCxn id="121" idx="2"/>
              <a:endCxn id="117"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120" name="Straight Connector 119"/>
            <p:cNvCxnSpPr>
              <a:stCxn id="121" idx="2"/>
              <a:endCxn id="119"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6" name="Group 125"/>
          <p:cNvGrpSpPr/>
          <p:nvPr/>
        </p:nvGrpSpPr>
        <p:grpSpPr>
          <a:xfrm>
            <a:off x="605051" y="2286000"/>
            <a:ext cx="7380027" cy="1321095"/>
            <a:chOff x="925773" y="1905000"/>
            <a:chExt cx="7380027" cy="1321095"/>
          </a:xfrm>
        </p:grpSpPr>
        <p:grpSp>
          <p:nvGrpSpPr>
            <p:cNvPr id="127" name="Group 126"/>
            <p:cNvGrpSpPr/>
            <p:nvPr/>
          </p:nvGrpSpPr>
          <p:grpSpPr>
            <a:xfrm>
              <a:off x="925773" y="1905000"/>
              <a:ext cx="7075227" cy="762000"/>
              <a:chOff x="925773" y="1676400"/>
              <a:chExt cx="7075227" cy="762000"/>
            </a:xfrm>
          </p:grpSpPr>
          <p:sp>
            <p:nvSpPr>
              <p:cNvPr id="142" name="Flowchart: Process 141"/>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143" name="Flowchart: Process 142"/>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144" name="Flowchart: Decision 143"/>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145" name="Straight Connector 144"/>
              <p:cNvCxnSpPr>
                <a:stCxn id="143" idx="3"/>
                <a:endCxn id="144"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144" idx="3"/>
                <a:endCxn id="142"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8" name="Oval 127"/>
            <p:cNvSpPr/>
            <p:nvPr/>
          </p:nvSpPr>
          <p:spPr>
            <a:xfrm>
              <a:off x="3891788"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129" name="Straight Connector 128"/>
            <p:cNvCxnSpPr>
              <a:stCxn id="144" idx="2"/>
              <a:endCxn id="128" idx="0"/>
            </p:cNvCxnSpPr>
            <p:nvPr/>
          </p:nvCxnSpPr>
          <p:spPr>
            <a:xfrm>
              <a:off x="4457700" y="2667000"/>
              <a:ext cx="10755"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135" name="Straight Connector 134"/>
            <p:cNvCxnSpPr>
              <a:stCxn id="143" idx="2"/>
              <a:endCxn id="134"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137" name="Straight Connector 136"/>
            <p:cNvCxnSpPr>
              <a:endCxn id="136"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8" name="Oval 137"/>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139" name="Straight Connector 138"/>
            <p:cNvCxnSpPr>
              <a:stCxn id="142" idx="2"/>
              <a:endCxn id="138"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40" name="Oval 139"/>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141" name="Straight Connector 140"/>
            <p:cNvCxnSpPr>
              <a:stCxn id="142" idx="2"/>
              <a:endCxn id="140"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4539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arn(inVertical)">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wipe(up)">
                                      <p:cBhvr>
                                        <p:cTn id="1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sz="2000" b="1" dirty="0" err="1" smtClean="0"/>
              <a:t>Contoh</a:t>
            </a:r>
            <a:r>
              <a:rPr lang="en-US" sz="2000" b="1" dirty="0" smtClean="0"/>
              <a:t> </a:t>
            </a:r>
            <a:r>
              <a:rPr lang="en-US" sz="2000" b="1" dirty="0" err="1" smtClean="0"/>
              <a:t>Relasi</a:t>
            </a:r>
            <a:r>
              <a:rPr lang="en-US" sz="2000" b="1" dirty="0"/>
              <a:t> </a:t>
            </a:r>
            <a:r>
              <a:rPr lang="en-US" sz="2000" b="1" dirty="0" err="1" smtClean="0"/>
              <a:t>sebagai</a:t>
            </a:r>
            <a:r>
              <a:rPr lang="en-US" sz="2000" b="1" dirty="0" smtClean="0"/>
              <a:t> </a:t>
            </a:r>
            <a:r>
              <a:rPr lang="en-US" sz="2000" b="1" dirty="0" err="1" smtClean="0"/>
              <a:t>Definisi</a:t>
            </a:r>
            <a:r>
              <a:rPr lang="en-US" sz="2000" b="1" dirty="0" smtClean="0"/>
              <a:t> Rule</a:t>
            </a:r>
          </a:p>
          <a:p>
            <a:pPr marL="231775" indent="0">
              <a:buNone/>
            </a:pPr>
            <a:endParaRPr lang="en-US" sz="20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11</a:t>
            </a:fld>
            <a:endParaRPr lang="en-US" dirty="0"/>
          </a:p>
        </p:txBody>
      </p:sp>
      <p:grpSp>
        <p:nvGrpSpPr>
          <p:cNvPr id="60" name="Group 59"/>
          <p:cNvGrpSpPr/>
          <p:nvPr/>
        </p:nvGrpSpPr>
        <p:grpSpPr>
          <a:xfrm>
            <a:off x="76200" y="23622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72000" y="23640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65" name="Straight Connector 64"/>
            <p:cNvCxnSpPr>
              <a:stCxn id="63" idx="3"/>
              <a:endCxn id="62" idx="1"/>
            </p:cNvCxnSpPr>
            <p:nvPr/>
          </p:nvCxnSpPr>
          <p:spPr>
            <a:xfrm>
              <a:off x="1338262" y="5715000"/>
              <a:ext cx="223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cid</a:t>
              </a:r>
              <a:endParaRPr lang="en-US" u="sng" dirty="0">
                <a:solidFill>
                  <a:srgbClr val="C00000"/>
                </a:solidFill>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pid</a:t>
              </a:r>
              <a:endParaRPr lang="en-US" u="sng" dirty="0">
                <a:solidFill>
                  <a:srgbClr val="C00000"/>
                </a:solidFill>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22098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22690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52" name="Group 51"/>
          <p:cNvGrpSpPr/>
          <p:nvPr/>
        </p:nvGrpSpPr>
        <p:grpSpPr>
          <a:xfrm>
            <a:off x="1540886" y="4650021"/>
            <a:ext cx="5317114" cy="1369779"/>
            <a:chOff x="309562" y="4573821"/>
            <a:chExt cx="5317114" cy="1369779"/>
          </a:xfrm>
        </p:grpSpPr>
        <p:sp>
          <p:nvSpPr>
            <p:cNvPr id="53" name="Flowchart: Decision 52"/>
            <p:cNvSpPr/>
            <p:nvPr/>
          </p:nvSpPr>
          <p:spPr>
            <a:xfrm>
              <a:off x="2007176"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54" name="Flowchart: Process 53"/>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55" name="Flowchart: Process 54"/>
            <p:cNvSpPr/>
            <p:nvPr/>
          </p:nvSpPr>
          <p:spPr>
            <a:xfrm>
              <a:off x="3818534"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58" name="Straight Connector 57"/>
            <p:cNvCxnSpPr>
              <a:stCxn id="54" idx="3"/>
              <a:endCxn id="53" idx="1"/>
            </p:cNvCxnSpPr>
            <p:nvPr/>
          </p:nvCxnSpPr>
          <p:spPr>
            <a:xfrm>
              <a:off x="1338262" y="5715000"/>
              <a:ext cx="6689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3" idx="3"/>
              <a:endCxn id="55" idx="1"/>
            </p:cNvCxnSpPr>
            <p:nvPr/>
          </p:nvCxnSpPr>
          <p:spPr>
            <a:xfrm>
              <a:off x="3150176" y="5715000"/>
              <a:ext cx="668358"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82" name="Oval 81"/>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85" name="Straight Connector 84"/>
            <p:cNvCxnSpPr>
              <a:stCxn id="54" idx="0"/>
              <a:endCxn id="79"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54" idx="0"/>
              <a:endCxn id="82"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2426276" y="4761663"/>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88" name="Straight Connector 87"/>
            <p:cNvCxnSpPr>
              <a:stCxn id="53" idx="0"/>
              <a:endCxn id="87" idx="4"/>
            </p:cNvCxnSpPr>
            <p:nvPr/>
          </p:nvCxnSpPr>
          <p:spPr>
            <a:xfrm flipV="1">
              <a:off x="2578676" y="5031021"/>
              <a:ext cx="400991" cy="455379"/>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3866839"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90" name="Oval 89"/>
            <p:cNvSpPr/>
            <p:nvPr/>
          </p:nvSpPr>
          <p:spPr>
            <a:xfrm>
              <a:off x="4104284"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91" name="Straight Connector 90"/>
            <p:cNvCxnSpPr>
              <a:stCxn id="55" idx="0"/>
              <a:endCxn id="89" idx="4"/>
            </p:cNvCxnSpPr>
            <p:nvPr/>
          </p:nvCxnSpPr>
          <p:spPr>
            <a:xfrm flipH="1" flipV="1">
              <a:off x="4152589"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55" idx="0"/>
              <a:endCxn id="90" idx="4"/>
            </p:cNvCxnSpPr>
            <p:nvPr/>
          </p:nvCxnSpPr>
          <p:spPr>
            <a:xfrm flipV="1">
              <a:off x="4313834"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4617026"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94" name="Straight Connector 93"/>
            <p:cNvCxnSpPr>
              <a:stCxn id="55" idx="0"/>
              <a:endCxn id="93" idx="2"/>
            </p:cNvCxnSpPr>
            <p:nvPr/>
          </p:nvCxnSpPr>
          <p:spPr>
            <a:xfrm flipV="1">
              <a:off x="4313834"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778576" y="47262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solidFill>
                    <a:schemeClr val="tx1"/>
                  </a:solidFill>
                </a:rPr>
                <a:t>cid</a:t>
              </a:r>
              <a:endParaRPr lang="en-US" dirty="0">
                <a:solidFill>
                  <a:schemeClr val="tx1"/>
                </a:solidFill>
              </a:endParaRPr>
            </a:p>
          </p:txBody>
        </p:sp>
        <p:cxnSp>
          <p:nvCxnSpPr>
            <p:cNvPr id="96" name="Straight Connector 95"/>
            <p:cNvCxnSpPr>
              <a:stCxn id="53" idx="0"/>
              <a:endCxn id="95" idx="5"/>
            </p:cNvCxnSpPr>
            <p:nvPr/>
          </p:nvCxnSpPr>
          <p:spPr>
            <a:xfrm flipH="1" flipV="1">
              <a:off x="2266382" y="4956132"/>
              <a:ext cx="312294" cy="530268"/>
            </a:xfrm>
            <a:prstGeom prst="line">
              <a:avLst/>
            </a:prstGeom>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2959676" y="50850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solidFill>
                    <a:schemeClr val="tx1"/>
                  </a:solidFill>
                </a:rPr>
                <a:t>pid</a:t>
              </a:r>
              <a:endParaRPr lang="en-US" dirty="0">
                <a:solidFill>
                  <a:schemeClr val="tx1"/>
                </a:solidFill>
              </a:endParaRPr>
            </a:p>
          </p:txBody>
        </p:sp>
        <p:cxnSp>
          <p:nvCxnSpPr>
            <p:cNvPr id="98" name="Straight Connector 97"/>
            <p:cNvCxnSpPr>
              <a:stCxn id="53" idx="0"/>
              <a:endCxn id="97" idx="3"/>
            </p:cNvCxnSpPr>
            <p:nvPr/>
          </p:nvCxnSpPr>
          <p:spPr>
            <a:xfrm flipV="1">
              <a:off x="2578676" y="5314932"/>
              <a:ext cx="464694" cy="171468"/>
            </a:xfrm>
            <a:prstGeom prst="line">
              <a:avLst/>
            </a:prstGeom>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1433512" y="5107221"/>
              <a:ext cx="935614" cy="31207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a:solidFill>
                    <a:srgbClr val="C00000"/>
                  </a:solidFill>
                </a:rPr>
                <a:t>b</a:t>
              </a:r>
              <a:r>
                <a:rPr lang="en-US" sz="1100" u="sng" dirty="0" err="1" smtClean="0">
                  <a:solidFill>
                    <a:srgbClr val="C00000"/>
                  </a:solidFill>
                </a:rPr>
                <a:t>uy_id</a:t>
              </a:r>
              <a:endParaRPr lang="en-US" u="sng" dirty="0">
                <a:solidFill>
                  <a:srgbClr val="C00000"/>
                </a:solidFill>
              </a:endParaRPr>
            </a:p>
          </p:txBody>
        </p:sp>
        <p:cxnSp>
          <p:nvCxnSpPr>
            <p:cNvPr id="100" name="Straight Connector 99"/>
            <p:cNvCxnSpPr>
              <a:stCxn id="53" idx="0"/>
              <a:endCxn id="99" idx="5"/>
            </p:cNvCxnSpPr>
            <p:nvPr/>
          </p:nvCxnSpPr>
          <p:spPr>
            <a:xfrm flipH="1" flipV="1">
              <a:off x="2232109" y="5373596"/>
              <a:ext cx="346567" cy="112804"/>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1" name="Straight Connector 100"/>
          <p:cNvCxnSpPr/>
          <p:nvPr/>
        </p:nvCxnSpPr>
        <p:spPr>
          <a:xfrm flipH="1">
            <a:off x="1200150" y="42672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5443538" y="403761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quot;No&quot; Symbol 6"/>
          <p:cNvSpPr/>
          <p:nvPr/>
        </p:nvSpPr>
        <p:spPr>
          <a:xfrm>
            <a:off x="3429000" y="5486400"/>
            <a:ext cx="693294" cy="629503"/>
          </a:xfrm>
          <a:prstGeom prst="noSmoking">
            <a:avLst/>
          </a:prstGeom>
          <a:solidFill>
            <a:schemeClr val="accent2">
              <a:alpha val="3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15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22" presetClass="entr" presetSubtype="4"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wipe(down)">
                                      <p:cBhvr>
                                        <p:cTn id="10" dur="500"/>
                                        <p:tgtEl>
                                          <p:spTgt spid="105"/>
                                        </p:tgtEl>
                                      </p:cBhvr>
                                    </p:animEffect>
                                  </p:childTnLst>
                                </p:cTn>
                              </p:par>
                              <p:par>
                                <p:cTn id="11" presetID="16" presetClass="entr" presetSubtype="21" fill="hold" nodeType="withEffect">
                                  <p:stCondLst>
                                    <p:cond delay="0"/>
                                  </p:stCondLst>
                                  <p:childTnLst>
                                    <p:set>
                                      <p:cBhvr>
                                        <p:cTn id="12" dur="1" fill="hold">
                                          <p:stCondLst>
                                            <p:cond delay="0"/>
                                          </p:stCondLst>
                                        </p:cTn>
                                        <p:tgtEl>
                                          <p:spTgt spid="101"/>
                                        </p:tgtEl>
                                        <p:attrNameLst>
                                          <p:attrName>style.visibility</p:attrName>
                                        </p:attrNameLst>
                                      </p:cBhvr>
                                      <p:to>
                                        <p:strVal val="visible"/>
                                      </p:to>
                                    </p:set>
                                    <p:animEffect transition="in" filter="barn(inVertical)">
                                      <p:cBhvr>
                                        <p:cTn id="13" dur="500"/>
                                        <p:tgtEl>
                                          <p:spTgt spid="10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9"/>
                                        </p:tgtEl>
                                        <p:attrNameLst>
                                          <p:attrName>style.visibility</p:attrName>
                                        </p:attrNameLst>
                                      </p:cBhvr>
                                      <p:to>
                                        <p:strVal val="visible"/>
                                      </p:to>
                                    </p:set>
                                    <p:animEffect transition="in" filter="wipe(left)">
                                      <p:cBhvr>
                                        <p:cTn id="18" dur="500"/>
                                        <p:tgtEl>
                                          <p:spTgt spid="109"/>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wipe(up)">
                                      <p:cBhvr>
                                        <p:cTn id="27" dur="500"/>
                                        <p:tgtEl>
                                          <p:spTgt spid="102"/>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err="1" smtClean="0">
                <a:solidFill>
                  <a:srgbClr val="FF0000"/>
                </a:solidFill>
                <a:effectLst>
                  <a:outerShdw blurRad="38100" dist="38100" dir="2700000" algn="tl">
                    <a:srgbClr val="000000">
                      <a:alpha val="43137"/>
                    </a:srgbClr>
                  </a:outerShdw>
                </a:effectLst>
              </a:rPr>
              <a:t>Transformasi</a:t>
            </a:r>
            <a:r>
              <a:rPr lang="en-US" b="1" dirty="0" smtClean="0">
                <a:solidFill>
                  <a:srgbClr val="FF0000"/>
                </a:solidFill>
                <a:effectLst>
                  <a:outerShdw blurRad="38100" dist="38100" dir="2700000" algn="tl">
                    <a:srgbClr val="000000">
                      <a:alpha val="43137"/>
                    </a:srgbClr>
                  </a:outerShdw>
                </a:effectLst>
              </a:rPr>
              <a:t> ER </a:t>
            </a:r>
            <a:r>
              <a:rPr lang="en-US" b="1" dirty="0" err="1" smtClean="0">
                <a:solidFill>
                  <a:srgbClr val="FF0000"/>
                </a:solidFill>
                <a:effectLst>
                  <a:outerShdw blurRad="38100" dist="38100" dir="2700000" algn="tl">
                    <a:srgbClr val="000000">
                      <a:alpha val="43137"/>
                    </a:srgbClr>
                  </a:outerShdw>
                </a:effectLst>
              </a:rPr>
              <a:t>Menjadi</a:t>
            </a:r>
            <a:r>
              <a:rPr lang="en-US" b="1" dirty="0" smtClean="0">
                <a:solidFill>
                  <a:srgbClr val="FF0000"/>
                </a:solidFill>
                <a:effectLst>
                  <a:outerShdw blurRad="38100" dist="38100" dir="2700000" algn="tl">
                    <a:srgbClr val="000000">
                      <a:alpha val="43137"/>
                    </a:srgbClr>
                  </a:outerShdw>
                </a:effectLst>
              </a:rPr>
              <a:t> </a:t>
            </a:r>
            <a:r>
              <a:rPr lang="en-US" b="1" dirty="0" err="1" smtClean="0">
                <a:solidFill>
                  <a:srgbClr val="FF0000"/>
                </a:solidFill>
                <a:effectLst>
                  <a:outerShdw blurRad="38100" dist="38100" dir="2700000" algn="tl">
                    <a:srgbClr val="000000">
                      <a:alpha val="43137"/>
                    </a:srgbClr>
                  </a:outerShdw>
                </a:effectLst>
              </a:rPr>
              <a:t>Tabel</a:t>
            </a:r>
            <a:endParaRPr lang="en-US"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smtClean="0"/>
              <a:t>Transformasi</a:t>
            </a:r>
            <a:r>
              <a:rPr lang="en-US" dirty="0" smtClean="0"/>
              <a:t> entity </a:t>
            </a:r>
            <a:r>
              <a:rPr lang="en-US" dirty="0" err="1" smtClean="0"/>
              <a:t>atau</a:t>
            </a:r>
            <a:r>
              <a:rPr lang="en-US" dirty="0" smtClean="0"/>
              <a:t> </a:t>
            </a:r>
            <a:r>
              <a:rPr lang="en-US" dirty="0" err="1" smtClean="0"/>
              <a:t>relasi</a:t>
            </a:r>
            <a:r>
              <a:rPr lang="en-US" dirty="0" smtClean="0"/>
              <a:t> </a:t>
            </a:r>
            <a:r>
              <a:rPr lang="en-US" dirty="0" err="1" smtClean="0"/>
              <a:t>menjadi</a:t>
            </a:r>
            <a:r>
              <a:rPr lang="en-US" dirty="0" smtClean="0"/>
              <a:t> </a:t>
            </a:r>
            <a:r>
              <a:rPr lang="en-US" dirty="0" err="1" smtClean="0"/>
              <a:t>tabel</a:t>
            </a:r>
            <a:r>
              <a:rPr lang="en-US" dirty="0" smtClean="0"/>
              <a:t> </a:t>
            </a:r>
            <a:r>
              <a:rPr lang="en-US" dirty="0" err="1" smtClean="0"/>
              <a:t>relasi</a:t>
            </a:r>
            <a:r>
              <a:rPr lang="en-US" dirty="0" smtClean="0"/>
              <a:t>.</a:t>
            </a:r>
          </a:p>
          <a:p>
            <a:pPr marL="0" indent="0">
              <a:buNone/>
            </a:pPr>
            <a:r>
              <a:rPr lang="en-US" dirty="0" err="1" smtClean="0"/>
              <a:t>Terdapat</a:t>
            </a:r>
            <a:r>
              <a:rPr lang="en-US" dirty="0" smtClean="0"/>
              <a:t> </a:t>
            </a:r>
            <a:r>
              <a:rPr lang="en-US" dirty="0" err="1" smtClean="0"/>
              <a:t>dua</a:t>
            </a:r>
            <a:r>
              <a:rPr lang="en-US" dirty="0" smtClean="0"/>
              <a:t> </a:t>
            </a:r>
            <a:r>
              <a:rPr lang="en-US" dirty="0" err="1" smtClean="0"/>
              <a:t>aturan</a:t>
            </a:r>
            <a:r>
              <a:rPr lang="en-US" dirty="0" smtClean="0"/>
              <a:t> (</a:t>
            </a:r>
            <a:r>
              <a:rPr lang="en-US" i="1" dirty="0" smtClean="0"/>
              <a:t>rule</a:t>
            </a:r>
            <a:r>
              <a:rPr lang="en-US" dirty="0" smtClean="0"/>
              <a:t>) </a:t>
            </a:r>
            <a:r>
              <a:rPr lang="en-US" dirty="0" err="1" smtClean="0"/>
              <a:t>dalam</a:t>
            </a:r>
            <a:r>
              <a:rPr lang="en-US" dirty="0" smtClean="0"/>
              <a:t> </a:t>
            </a:r>
            <a:r>
              <a:rPr lang="en-US" dirty="0" err="1" smtClean="0"/>
              <a:t>melakukan</a:t>
            </a:r>
            <a:r>
              <a:rPr lang="en-US" dirty="0" smtClean="0"/>
              <a:t> </a:t>
            </a:r>
            <a:r>
              <a:rPr lang="en-US" dirty="0" err="1" smtClean="0"/>
              <a:t>transformasi</a:t>
            </a:r>
            <a:r>
              <a:rPr lang="en-US" dirty="0" smtClean="0"/>
              <a:t> </a:t>
            </a:r>
            <a:r>
              <a:rPr lang="en-US" dirty="0" err="1" smtClean="0"/>
              <a:t>ini</a:t>
            </a:r>
            <a:r>
              <a:rPr lang="en-US" dirty="0" smtClean="0"/>
              <a:t>:</a:t>
            </a:r>
          </a:p>
          <a:p>
            <a:r>
              <a:rPr lang="en-US" b="1" dirty="0" smtClean="0"/>
              <a:t>Transformation Rule 1</a:t>
            </a:r>
            <a:r>
              <a:rPr lang="en-US" dirty="0" smtClean="0"/>
              <a:t>:</a:t>
            </a:r>
          </a:p>
          <a:p>
            <a:pPr lvl="1"/>
            <a:r>
              <a:rPr lang="en-US" err="1" smtClean="0"/>
              <a:t>Setiap</a:t>
            </a:r>
            <a:r>
              <a:rPr lang="en-US" smtClean="0"/>
              <a:t> </a:t>
            </a:r>
            <a:r>
              <a:rPr lang="en-US" b="1" smtClean="0">
                <a:solidFill>
                  <a:srgbClr val="C00000"/>
                </a:solidFill>
              </a:rPr>
              <a:t>entity/relasi</a:t>
            </a:r>
            <a:r>
              <a:rPr lang="en-US" smtClean="0">
                <a:solidFill>
                  <a:srgbClr val="C00000"/>
                </a:solidFill>
              </a:rPr>
              <a:t> </a:t>
            </a:r>
            <a:r>
              <a:rPr lang="en-US" dirty="0" err="1" smtClean="0">
                <a:solidFill>
                  <a:srgbClr val="C00000"/>
                </a:solidFill>
              </a:rPr>
              <a:t>dalam</a:t>
            </a:r>
            <a:r>
              <a:rPr lang="en-US" dirty="0" smtClean="0">
                <a:solidFill>
                  <a:srgbClr val="C00000"/>
                </a:solidFill>
              </a:rPr>
              <a:t> ER </a:t>
            </a:r>
            <a:r>
              <a:rPr lang="en-US" err="1" smtClean="0">
                <a:solidFill>
                  <a:srgbClr val="C00000"/>
                </a:solidFill>
              </a:rPr>
              <a:t>dipetakan</a:t>
            </a:r>
            <a:r>
              <a:rPr lang="en-US" smtClean="0">
                <a:solidFill>
                  <a:srgbClr val="C00000"/>
                </a:solidFill>
              </a:rPr>
              <a:t> ke/menjadi </a:t>
            </a:r>
            <a:r>
              <a:rPr lang="en-US" b="1" smtClean="0">
                <a:solidFill>
                  <a:srgbClr val="C00000"/>
                </a:solidFill>
              </a:rPr>
              <a:t>tabel</a:t>
            </a:r>
            <a:r>
              <a:rPr lang="en-US" dirty="0" smtClean="0"/>
              <a:t>. </a:t>
            </a:r>
            <a:r>
              <a:rPr lang="en-US" err="1" smtClean="0"/>
              <a:t>Satu</a:t>
            </a:r>
            <a:r>
              <a:rPr lang="en-US" smtClean="0"/>
              <a:t> entity/relasi </a:t>
            </a:r>
            <a:r>
              <a:rPr lang="en-US" dirty="0" err="1" smtClean="0"/>
              <a:t>adalah</a:t>
            </a:r>
            <a:r>
              <a:rPr lang="en-US" dirty="0" smtClean="0"/>
              <a:t> </a:t>
            </a:r>
            <a:r>
              <a:rPr lang="en-US" dirty="0" err="1" smtClean="0"/>
              <a:t>satu</a:t>
            </a:r>
            <a:r>
              <a:rPr lang="en-US" dirty="0" smtClean="0"/>
              <a:t> </a:t>
            </a:r>
            <a:r>
              <a:rPr lang="en-US" dirty="0" err="1" smtClean="0"/>
              <a:t>tabel</a:t>
            </a:r>
            <a:r>
              <a:rPr lang="en-US" dirty="0" smtClean="0"/>
              <a:t> </a:t>
            </a:r>
            <a:r>
              <a:rPr lang="en-US" dirty="0" err="1" smtClean="0"/>
              <a:t>relasi</a:t>
            </a:r>
            <a:r>
              <a:rPr lang="en-US" dirty="0" smtClean="0"/>
              <a:t>, </a:t>
            </a:r>
            <a:r>
              <a:rPr lang="en-US" dirty="0" err="1" smtClean="0"/>
              <a:t>dan</a:t>
            </a:r>
            <a:r>
              <a:rPr lang="en-US" dirty="0" smtClean="0"/>
              <a:t> </a:t>
            </a:r>
            <a:r>
              <a:rPr lang="en-US" dirty="0" err="1" smtClean="0"/>
              <a:t>beri</a:t>
            </a:r>
            <a:r>
              <a:rPr lang="en-US" dirty="0" smtClean="0"/>
              <a:t> </a:t>
            </a:r>
            <a:r>
              <a:rPr lang="en-US" dirty="0" err="1" smtClean="0"/>
              <a:t>nama</a:t>
            </a:r>
            <a:r>
              <a:rPr lang="en-US" dirty="0" smtClean="0"/>
              <a:t> </a:t>
            </a:r>
            <a:r>
              <a:rPr lang="en-US" dirty="0" err="1" smtClean="0"/>
              <a:t>tabel</a:t>
            </a:r>
            <a:r>
              <a:rPr lang="en-US" dirty="0" smtClean="0"/>
              <a:t> </a:t>
            </a:r>
            <a:r>
              <a:rPr lang="en-US" dirty="0" err="1" smtClean="0"/>
              <a:t>tersebut</a:t>
            </a:r>
            <a:r>
              <a:rPr lang="en-US" dirty="0" smtClean="0"/>
              <a:t> </a:t>
            </a:r>
            <a:r>
              <a:rPr lang="en-US" dirty="0" err="1" smtClean="0"/>
              <a:t>sesuai</a:t>
            </a:r>
            <a:r>
              <a:rPr lang="en-US" dirty="0" smtClean="0"/>
              <a:t> </a:t>
            </a:r>
            <a:r>
              <a:rPr lang="en-US" dirty="0" err="1" smtClean="0"/>
              <a:t>dengan</a:t>
            </a:r>
            <a:r>
              <a:rPr lang="en-US" dirty="0" smtClean="0"/>
              <a:t> </a:t>
            </a:r>
            <a:r>
              <a:rPr lang="en-US" err="1" smtClean="0"/>
              <a:t>nama</a:t>
            </a:r>
            <a:r>
              <a:rPr lang="en-US" smtClean="0"/>
              <a:t> entity/relasi-nya</a:t>
            </a:r>
            <a:r>
              <a:rPr lang="en-US" dirty="0" smtClean="0"/>
              <a:t>. </a:t>
            </a:r>
          </a:p>
          <a:p>
            <a:pPr lvl="1"/>
            <a:r>
              <a:rPr lang="en-US" b="1" dirty="0" err="1" smtClean="0">
                <a:solidFill>
                  <a:srgbClr val="C00000"/>
                </a:solidFill>
              </a:rPr>
              <a:t>Kolom</a:t>
            </a:r>
            <a:r>
              <a:rPr lang="en-US" dirty="0" smtClean="0">
                <a:solidFill>
                  <a:srgbClr val="C00000"/>
                </a:solidFill>
              </a:rPr>
              <a:t> </a:t>
            </a:r>
            <a:r>
              <a:rPr lang="en-US" dirty="0" err="1" smtClean="0"/>
              <a:t>pada</a:t>
            </a:r>
            <a:r>
              <a:rPr lang="en-US" dirty="0" smtClean="0"/>
              <a:t> </a:t>
            </a:r>
            <a:r>
              <a:rPr lang="en-US" dirty="0" err="1" smtClean="0"/>
              <a:t>tabel</a:t>
            </a:r>
            <a:r>
              <a:rPr lang="en-US" dirty="0" smtClean="0"/>
              <a:t> </a:t>
            </a:r>
            <a:r>
              <a:rPr lang="en-US" dirty="0" err="1" smtClean="0"/>
              <a:t>merupakan</a:t>
            </a:r>
            <a:r>
              <a:rPr lang="en-US" dirty="0" smtClean="0"/>
              <a:t> </a:t>
            </a:r>
            <a:r>
              <a:rPr lang="en-US" dirty="0" err="1" smtClean="0">
                <a:solidFill>
                  <a:srgbClr val="C00000"/>
                </a:solidFill>
              </a:rPr>
              <a:t>representasi</a:t>
            </a:r>
            <a:r>
              <a:rPr lang="en-US" dirty="0" smtClean="0">
                <a:solidFill>
                  <a:srgbClr val="C00000"/>
                </a:solidFill>
              </a:rPr>
              <a:t> </a:t>
            </a:r>
            <a:r>
              <a:rPr lang="en-US" dirty="0" err="1" smtClean="0">
                <a:solidFill>
                  <a:srgbClr val="C00000"/>
                </a:solidFill>
              </a:rPr>
              <a:t>dari</a:t>
            </a:r>
            <a:r>
              <a:rPr lang="en-US" dirty="0" smtClean="0">
                <a:solidFill>
                  <a:srgbClr val="C00000"/>
                </a:solidFill>
              </a:rPr>
              <a:t> </a:t>
            </a:r>
            <a:r>
              <a:rPr lang="en-US" b="1" dirty="0" err="1" smtClean="0">
                <a:solidFill>
                  <a:srgbClr val="C00000"/>
                </a:solidFill>
              </a:rPr>
              <a:t>atribut</a:t>
            </a:r>
            <a:r>
              <a:rPr lang="en-US" b="1" dirty="0" smtClean="0">
                <a:solidFill>
                  <a:srgbClr val="C00000"/>
                </a:solidFill>
              </a:rPr>
              <a:t> </a:t>
            </a:r>
            <a:r>
              <a:rPr lang="en-US" b="1" dirty="0" smtClean="0"/>
              <a:t>yang </a:t>
            </a:r>
            <a:r>
              <a:rPr lang="en-US" b="1" dirty="0" err="1" smtClean="0"/>
              <a:t>bukan</a:t>
            </a:r>
            <a:r>
              <a:rPr lang="en-US" b="1" dirty="0" smtClean="0"/>
              <a:t> </a:t>
            </a:r>
            <a:r>
              <a:rPr lang="en-US" b="1" dirty="0" err="1" smtClean="0"/>
              <a:t>multivalue</a:t>
            </a:r>
            <a:r>
              <a:rPr lang="en-US" dirty="0" smtClean="0"/>
              <a:t>, </a:t>
            </a:r>
            <a:r>
              <a:rPr lang="en-US" dirty="0" err="1" smtClean="0"/>
              <a:t>atribut</a:t>
            </a:r>
            <a:r>
              <a:rPr lang="en-US" dirty="0" smtClean="0"/>
              <a:t> </a:t>
            </a:r>
            <a:r>
              <a:rPr lang="en-US" b="1" dirty="0" smtClean="0"/>
              <a:t>subset </a:t>
            </a:r>
            <a:r>
              <a:rPr lang="en-US" b="1" dirty="0" err="1" smtClean="0"/>
              <a:t>dari</a:t>
            </a:r>
            <a:r>
              <a:rPr lang="en-US" b="1" dirty="0" smtClean="0"/>
              <a:t> </a:t>
            </a:r>
            <a:r>
              <a:rPr lang="en-US" b="1" dirty="0" err="1" smtClean="0"/>
              <a:t>atribut</a:t>
            </a:r>
            <a:r>
              <a:rPr lang="en-US" b="1" dirty="0" smtClean="0"/>
              <a:t> </a:t>
            </a:r>
            <a:r>
              <a:rPr lang="en-US" b="1" dirty="0" err="1" smtClean="0"/>
              <a:t>komposit</a:t>
            </a:r>
            <a:r>
              <a:rPr lang="en-US" b="1" dirty="0" smtClean="0"/>
              <a:t> </a:t>
            </a:r>
            <a:r>
              <a:rPr lang="en-US" dirty="0" smtClean="0"/>
              <a:t>(</a:t>
            </a:r>
            <a:r>
              <a:rPr lang="en-US" dirty="0" err="1" smtClean="0"/>
              <a:t>catatan</a:t>
            </a:r>
            <a:r>
              <a:rPr lang="en-US" dirty="0" smtClean="0"/>
              <a:t>: </a:t>
            </a:r>
            <a:r>
              <a:rPr lang="en-US" dirty="0" err="1" smtClean="0"/>
              <a:t>atribut</a:t>
            </a:r>
            <a:r>
              <a:rPr lang="en-US" dirty="0" smtClean="0"/>
              <a:t> </a:t>
            </a:r>
            <a:r>
              <a:rPr lang="en-US" dirty="0" err="1" smtClean="0"/>
              <a:t>komposit-nya</a:t>
            </a:r>
            <a:r>
              <a:rPr lang="en-US" dirty="0" smtClean="0"/>
              <a:t> </a:t>
            </a:r>
            <a:r>
              <a:rPr lang="en-US" dirty="0" err="1" smtClean="0"/>
              <a:t>sendiri</a:t>
            </a:r>
            <a:r>
              <a:rPr lang="en-US" dirty="0" smtClean="0"/>
              <a:t> </a:t>
            </a:r>
            <a:r>
              <a:rPr lang="en-US" dirty="0" err="1" smtClean="0"/>
              <a:t>tidak</a:t>
            </a:r>
            <a:r>
              <a:rPr lang="en-US" dirty="0" smtClean="0"/>
              <a:t> </a:t>
            </a:r>
            <a:r>
              <a:rPr lang="en-US" dirty="0" err="1" smtClean="0"/>
              <a:t>dibuatkan</a:t>
            </a:r>
            <a:r>
              <a:rPr lang="en-US" dirty="0" smtClean="0"/>
              <a:t> </a:t>
            </a:r>
            <a:r>
              <a:rPr lang="en-US" dirty="0" err="1" smtClean="0"/>
              <a:t>kolom</a:t>
            </a:r>
            <a:r>
              <a:rPr lang="en-US" dirty="0" smtClean="0"/>
              <a:t>).</a:t>
            </a:r>
          </a:p>
          <a:p>
            <a:pPr lvl="1"/>
            <a:r>
              <a:rPr lang="en-US" dirty="0" smtClean="0"/>
              <a:t>Identifier </a:t>
            </a:r>
            <a:r>
              <a:rPr lang="en-US" dirty="0" err="1" smtClean="0"/>
              <a:t>suatu</a:t>
            </a:r>
            <a:r>
              <a:rPr lang="en-US" dirty="0" smtClean="0"/>
              <a:t> Entity </a:t>
            </a:r>
            <a:r>
              <a:rPr lang="en-US" dirty="0" err="1" smtClean="0"/>
              <a:t>dipetakan</a:t>
            </a:r>
            <a:r>
              <a:rPr lang="en-US" dirty="0" smtClean="0"/>
              <a:t> </a:t>
            </a:r>
            <a:r>
              <a:rPr lang="en-US" dirty="0" err="1" smtClean="0"/>
              <a:t>menjadi</a:t>
            </a:r>
            <a:r>
              <a:rPr lang="en-US" dirty="0" smtClean="0"/>
              <a:t> candidate key </a:t>
            </a:r>
            <a:r>
              <a:rPr lang="en-US" dirty="0" err="1" smtClean="0"/>
              <a:t>pada</a:t>
            </a:r>
            <a:r>
              <a:rPr lang="en-US" dirty="0" smtClean="0"/>
              <a:t> </a:t>
            </a:r>
            <a:r>
              <a:rPr lang="en-US" dirty="0" err="1" smtClean="0"/>
              <a:t>tabel</a:t>
            </a:r>
            <a:r>
              <a:rPr lang="en-US" dirty="0" smtClean="0"/>
              <a:t>, </a:t>
            </a:r>
            <a:r>
              <a:rPr lang="en-US" dirty="0" err="1" smtClean="0"/>
              <a:t>dan</a:t>
            </a:r>
            <a:r>
              <a:rPr lang="en-US" dirty="0" smtClean="0"/>
              <a:t> </a:t>
            </a:r>
            <a:r>
              <a:rPr lang="en-US" b="1" dirty="0" smtClean="0">
                <a:solidFill>
                  <a:srgbClr val="C00000"/>
                </a:solidFill>
              </a:rPr>
              <a:t>primary identifier</a:t>
            </a:r>
            <a:r>
              <a:rPr lang="en-US" dirty="0" smtClean="0">
                <a:solidFill>
                  <a:srgbClr val="C00000"/>
                </a:solidFill>
              </a:rPr>
              <a:t> </a:t>
            </a:r>
            <a:r>
              <a:rPr lang="en-US" dirty="0" err="1" smtClean="0"/>
              <a:t>dipetakan</a:t>
            </a:r>
            <a:r>
              <a:rPr lang="en-US" dirty="0" smtClean="0"/>
              <a:t> </a:t>
            </a:r>
            <a:r>
              <a:rPr lang="en-US" dirty="0" err="1" smtClean="0"/>
              <a:t>menjadi</a:t>
            </a:r>
            <a:r>
              <a:rPr lang="en-US" dirty="0" smtClean="0"/>
              <a:t> </a:t>
            </a:r>
            <a:r>
              <a:rPr lang="en-US" b="1" dirty="0" smtClean="0">
                <a:solidFill>
                  <a:srgbClr val="C00000"/>
                </a:solidFill>
              </a:rPr>
              <a:t>primary key</a:t>
            </a:r>
            <a:r>
              <a:rPr lang="en-US" dirty="0" smtClean="0"/>
              <a:t>.</a:t>
            </a:r>
          </a:p>
          <a:p>
            <a:pPr marL="457200" lvl="1" indent="0">
              <a:buNone/>
            </a:pPr>
            <a:r>
              <a:rPr lang="en-US" sz="2600" u="sng" dirty="0" err="1" smtClean="0"/>
              <a:t>Catatan</a:t>
            </a:r>
            <a:r>
              <a:rPr lang="en-US" sz="2600" dirty="0" smtClean="0"/>
              <a:t>: </a:t>
            </a:r>
            <a:r>
              <a:rPr lang="en-US" sz="2600" i="1" dirty="0" smtClean="0"/>
              <a:t>primary identifier </a:t>
            </a:r>
            <a:r>
              <a:rPr lang="en-US" sz="2600" i="1" dirty="0" err="1" smtClean="0"/>
              <a:t>bisa</a:t>
            </a:r>
            <a:r>
              <a:rPr lang="en-US" sz="2600" i="1" dirty="0" smtClean="0"/>
              <a:t> </a:t>
            </a:r>
            <a:r>
              <a:rPr lang="en-US" sz="2600" i="1" dirty="0" err="1" smtClean="0"/>
              <a:t>saja</a:t>
            </a:r>
            <a:r>
              <a:rPr lang="en-US" sz="2600" i="1" dirty="0" smtClean="0"/>
              <a:t> </a:t>
            </a:r>
            <a:r>
              <a:rPr lang="en-US" sz="2600" i="1" dirty="0" err="1" smtClean="0"/>
              <a:t>berupa</a:t>
            </a:r>
            <a:r>
              <a:rPr lang="en-US" sz="2600" i="1" dirty="0" smtClean="0"/>
              <a:t> </a:t>
            </a:r>
            <a:r>
              <a:rPr lang="en-US" sz="2600" i="1" dirty="0" err="1" smtClean="0"/>
              <a:t>atribut</a:t>
            </a:r>
            <a:r>
              <a:rPr lang="en-US" sz="2600" i="1" dirty="0" smtClean="0"/>
              <a:t> </a:t>
            </a:r>
            <a:r>
              <a:rPr lang="en-US" sz="2600" i="1" dirty="0" err="1" smtClean="0"/>
              <a:t>komposit</a:t>
            </a:r>
            <a:r>
              <a:rPr lang="en-US" sz="2600" i="1" dirty="0" smtClean="0"/>
              <a:t>, </a:t>
            </a:r>
            <a:r>
              <a:rPr lang="en-US" sz="2600" i="1" dirty="0" err="1" smtClean="0"/>
              <a:t>jika</a:t>
            </a:r>
            <a:r>
              <a:rPr lang="en-US" sz="2600" i="1" dirty="0" smtClean="0"/>
              <a:t> </a:t>
            </a:r>
            <a:r>
              <a:rPr lang="en-US" sz="2600" i="1" dirty="0" err="1" smtClean="0"/>
              <a:t>hal</a:t>
            </a:r>
            <a:r>
              <a:rPr lang="en-US" sz="2600" i="1" dirty="0" smtClean="0"/>
              <a:t> </a:t>
            </a:r>
            <a:r>
              <a:rPr lang="en-US" sz="2600" i="1" dirty="0" err="1" smtClean="0"/>
              <a:t>tersebut</a:t>
            </a:r>
            <a:r>
              <a:rPr lang="en-US" sz="2600" i="1" dirty="0" smtClean="0"/>
              <a:t> </a:t>
            </a:r>
            <a:r>
              <a:rPr lang="en-US" sz="2600" i="1" dirty="0" err="1" smtClean="0"/>
              <a:t>terjadi</a:t>
            </a:r>
            <a:r>
              <a:rPr lang="en-US" sz="2600" i="1" dirty="0" smtClean="0"/>
              <a:t>, </a:t>
            </a:r>
            <a:r>
              <a:rPr lang="en-US" sz="2600" i="1" dirty="0" err="1" smtClean="0"/>
              <a:t>maka</a:t>
            </a:r>
            <a:r>
              <a:rPr lang="en-US" sz="2600" i="1" dirty="0" smtClean="0"/>
              <a:t>; </a:t>
            </a:r>
            <a:r>
              <a:rPr lang="en-US" sz="2600" i="1" dirty="0" err="1" smtClean="0"/>
              <a:t>semua</a:t>
            </a:r>
            <a:r>
              <a:rPr lang="en-US" sz="2600" i="1" dirty="0" smtClean="0"/>
              <a:t> </a:t>
            </a:r>
            <a:r>
              <a:rPr lang="en-US" sz="2600" i="1" dirty="0" err="1" smtClean="0"/>
              <a:t>atribut</a:t>
            </a:r>
            <a:r>
              <a:rPr lang="en-US" sz="2600" i="1" dirty="0" smtClean="0"/>
              <a:t> subset </a:t>
            </a:r>
            <a:r>
              <a:rPr lang="en-US" sz="2600" i="1" dirty="0" err="1" smtClean="0"/>
              <a:t>dari</a:t>
            </a:r>
            <a:r>
              <a:rPr lang="en-US" sz="2600" i="1" dirty="0" smtClean="0"/>
              <a:t> </a:t>
            </a:r>
            <a:r>
              <a:rPr lang="en-US" sz="2600" i="1" dirty="0" err="1" smtClean="0"/>
              <a:t>atribut</a:t>
            </a:r>
            <a:r>
              <a:rPr lang="en-US" sz="2600" i="1" dirty="0" smtClean="0"/>
              <a:t> </a:t>
            </a:r>
            <a:r>
              <a:rPr lang="en-US" sz="2600" i="1" dirty="0" err="1" smtClean="0"/>
              <a:t>komposit</a:t>
            </a:r>
            <a:r>
              <a:rPr lang="en-US" sz="2600" i="1" dirty="0" smtClean="0"/>
              <a:t> </a:t>
            </a:r>
            <a:r>
              <a:rPr lang="en-US" sz="2600" i="1" dirty="0" err="1" smtClean="0"/>
              <a:t>tersebut</a:t>
            </a:r>
            <a:r>
              <a:rPr lang="en-US" sz="2600" i="1" dirty="0" smtClean="0"/>
              <a:t> </a:t>
            </a:r>
            <a:r>
              <a:rPr lang="en-US" sz="2600" i="1" dirty="0" err="1" smtClean="0"/>
              <a:t>dipetakan</a:t>
            </a:r>
            <a:r>
              <a:rPr lang="en-US" sz="2600" i="1" dirty="0" smtClean="0"/>
              <a:t> </a:t>
            </a:r>
            <a:r>
              <a:rPr lang="en-US" sz="2600" i="1" dirty="0" err="1" smtClean="0"/>
              <a:t>menjadi</a:t>
            </a:r>
            <a:r>
              <a:rPr lang="en-US" sz="2600" i="1" dirty="0" smtClean="0"/>
              <a:t> primary key</a:t>
            </a:r>
            <a:r>
              <a:rPr lang="en-US" sz="2600" dirty="0" smtClean="0"/>
              <a:t>.  </a:t>
            </a:r>
          </a:p>
          <a:p>
            <a:pPr lvl="1"/>
            <a:r>
              <a:rPr lang="en-US" dirty="0" smtClean="0"/>
              <a:t>Data </a:t>
            </a:r>
            <a:r>
              <a:rPr lang="en-US" dirty="0" err="1" smtClean="0"/>
              <a:t>kejadian</a:t>
            </a:r>
            <a:r>
              <a:rPr lang="en-US" dirty="0" smtClean="0"/>
              <a:t> </a:t>
            </a:r>
            <a:r>
              <a:rPr lang="en-US" dirty="0" err="1" smtClean="0"/>
              <a:t>dari</a:t>
            </a:r>
            <a:r>
              <a:rPr lang="en-US" dirty="0" smtClean="0"/>
              <a:t> entity </a:t>
            </a:r>
            <a:r>
              <a:rPr lang="en-US" dirty="0" err="1" smtClean="0"/>
              <a:t>kemudian</a:t>
            </a:r>
            <a:r>
              <a:rPr lang="en-US" dirty="0"/>
              <a:t> </a:t>
            </a:r>
            <a:r>
              <a:rPr lang="en-US" dirty="0" err="1" smtClean="0"/>
              <a:t>dipetakan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tabel</a:t>
            </a:r>
            <a:r>
              <a:rPr lang="en-US" dirty="0" smtClean="0"/>
              <a:t> </a:t>
            </a:r>
            <a:r>
              <a:rPr lang="en-US" dirty="0" err="1" smtClean="0"/>
              <a:t>berupa</a:t>
            </a:r>
            <a:r>
              <a:rPr lang="en-US" dirty="0" smtClean="0"/>
              <a:t> </a:t>
            </a:r>
            <a:r>
              <a:rPr lang="en-US" dirty="0" err="1" smtClean="0"/>
              <a:t>baris</a:t>
            </a:r>
            <a:r>
              <a:rPr lang="en-US" dirty="0" smtClean="0"/>
              <a:t> (row</a:t>
            </a:r>
            <a:r>
              <a:rPr lang="en-US" smtClean="0"/>
              <a:t>) pada tabel</a:t>
            </a:r>
            <a:r>
              <a:rPr lang="en-US" dirty="0" smtClean="0"/>
              <a:t>.</a:t>
            </a:r>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12</a:t>
            </a:fld>
            <a:endParaRPr lang="en-US" dirty="0"/>
          </a:p>
        </p:txBody>
      </p:sp>
    </p:spTree>
    <p:extLst>
      <p:ext uri="{BB962C8B-B14F-4D97-AF65-F5344CB8AC3E}">
        <p14:creationId xmlns:p14="http://schemas.microsoft.com/office/powerpoint/2010/main" val="489577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a:t>
            </a:r>
            <a:r>
              <a:rPr lang="en-US" b="1" dirty="0" err="1">
                <a:solidFill>
                  <a:srgbClr val="FF0000"/>
                </a:solidFill>
                <a:effectLst>
                  <a:outerShdw blurRad="38100" dist="38100" dir="2700000" algn="tl">
                    <a:srgbClr val="000000">
                      <a:alpha val="43137"/>
                    </a:srgbClr>
                  </a:outerShdw>
                </a:effectLst>
              </a:rPr>
              <a:t>Transformasi</a:t>
            </a:r>
            <a:r>
              <a:rPr lang="en-US" b="1" dirty="0">
                <a:solidFill>
                  <a:srgbClr val="FF0000"/>
                </a:solidFill>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ER </a:t>
            </a:r>
            <a:r>
              <a:rPr lang="en-US" b="1" dirty="0" err="1" smtClean="0">
                <a:solidFill>
                  <a:srgbClr val="FF0000"/>
                </a:solidFill>
                <a:effectLst>
                  <a:outerShdw blurRad="38100" dist="38100" dir="2700000" algn="tl">
                    <a:srgbClr val="000000">
                      <a:alpha val="43137"/>
                    </a:srgbClr>
                  </a:outerShdw>
                </a:effectLst>
              </a:rPr>
              <a:t>Menjadi</a:t>
            </a:r>
            <a:r>
              <a:rPr lang="en-US" b="1" dirty="0" smtClean="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Tabel</a:t>
            </a:r>
            <a:endParaRPr lang="en-US" b="1" dirty="0">
              <a:solidFill>
                <a:srgbClr val="FF0000"/>
              </a:solidFill>
            </a:endParaRPr>
          </a:p>
        </p:txBody>
      </p:sp>
      <p:sp>
        <p:nvSpPr>
          <p:cNvPr id="3" name="Content Placeholder 2"/>
          <p:cNvSpPr>
            <a:spLocks noGrp="1"/>
          </p:cNvSpPr>
          <p:nvPr>
            <p:ph idx="1"/>
          </p:nvPr>
        </p:nvSpPr>
        <p:spPr>
          <a:xfrm>
            <a:off x="457200" y="1600201"/>
            <a:ext cx="8229600" cy="685800"/>
          </a:xfrm>
        </p:spPr>
        <p:txBody>
          <a:bodyPr>
            <a:normAutofit fontScale="92500"/>
          </a:bodyPr>
          <a:lstStyle/>
          <a:p>
            <a:r>
              <a:rPr lang="en-US" b="1" dirty="0" err="1" smtClean="0"/>
              <a:t>Contoh</a:t>
            </a:r>
            <a:r>
              <a:rPr lang="en-US" b="1" dirty="0" smtClean="0"/>
              <a:t> transformation </a:t>
            </a:r>
            <a:r>
              <a:rPr lang="en-US" b="1" smtClean="0"/>
              <a:t>Rule 1 (</a:t>
            </a:r>
            <a:r>
              <a:rPr lang="en-US" b="1" smtClean="0">
                <a:solidFill>
                  <a:srgbClr val="FF0000"/>
                </a:solidFill>
              </a:rPr>
              <a:t>entity to table</a:t>
            </a:r>
            <a:r>
              <a:rPr lang="en-US" b="1" smtClean="0"/>
              <a:t>)</a:t>
            </a:r>
            <a:endParaRPr lang="en-US" b="1"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13</a:t>
            </a:fld>
            <a:endParaRPr lang="en-US" dirty="0"/>
          </a:p>
        </p:txBody>
      </p:sp>
      <p:grpSp>
        <p:nvGrpSpPr>
          <p:cNvPr id="7" name="Group 6"/>
          <p:cNvGrpSpPr/>
          <p:nvPr/>
        </p:nvGrpSpPr>
        <p:grpSpPr>
          <a:xfrm>
            <a:off x="1046896" y="2362200"/>
            <a:ext cx="6850039" cy="1315987"/>
            <a:chOff x="998561" y="4780013"/>
            <a:chExt cx="6850039" cy="1315987"/>
          </a:xfrm>
        </p:grpSpPr>
        <p:sp>
          <p:nvSpPr>
            <p:cNvPr id="8" name="Flowchart: Process 7"/>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0" name="Straight Connector 9"/>
            <p:cNvCxnSpPr>
              <a:stCxn id="8" idx="1"/>
              <a:endCxn id="9"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953000" y="4937311"/>
              <a:ext cx="1828800" cy="339436"/>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student_name</a:t>
              </a:r>
              <a:endParaRPr lang="en-US" sz="1400" dirty="0"/>
            </a:p>
          </p:txBody>
        </p:sp>
        <p:cxnSp>
          <p:nvCxnSpPr>
            <p:cNvPr id="12" name="Straight Connector 11"/>
            <p:cNvCxnSpPr>
              <a:stCxn id="8" idx="3"/>
              <a:endCxn id="11"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lname</a:t>
              </a:r>
              <a:endParaRPr lang="en-US" sz="1400" dirty="0"/>
            </a:p>
          </p:txBody>
        </p:sp>
        <p:cxnSp>
          <p:nvCxnSpPr>
            <p:cNvPr id="14" name="Straight Connector 13"/>
            <p:cNvCxnSpPr>
              <a:stCxn id="13" idx="0"/>
              <a:endCxn id="11"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fname</a:t>
              </a:r>
              <a:endParaRPr lang="en-US" sz="1400" dirty="0"/>
            </a:p>
          </p:txBody>
        </p:sp>
        <p:cxnSp>
          <p:nvCxnSpPr>
            <p:cNvPr id="16" name="Straight Connector 15"/>
            <p:cNvCxnSpPr>
              <a:stCxn id="15" idx="0"/>
              <a:endCxn id="11"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midinitial</a:t>
              </a:r>
              <a:endParaRPr lang="en-US" sz="1400" dirty="0"/>
            </a:p>
          </p:txBody>
        </p:sp>
        <p:cxnSp>
          <p:nvCxnSpPr>
            <p:cNvPr id="18" name="Straight Connector 17"/>
            <p:cNvCxnSpPr>
              <a:stCxn id="17" idx="0"/>
              <a:endCxn id="11"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188528"/>
              <a:ext cx="710821" cy="457731"/>
            </a:xfrm>
            <a:prstGeom prst="line">
              <a:avLst/>
            </a:prstGeom>
            <a:ln w="114300" cmpd="dbl"/>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grpSp>
      <p:graphicFrame>
        <p:nvGraphicFramePr>
          <p:cNvPr id="21" name="Table 20"/>
          <p:cNvGraphicFramePr>
            <a:graphicFrameLocks noGrp="1"/>
          </p:cNvGraphicFramePr>
          <p:nvPr>
            <p:extLst>
              <p:ext uri="{D42A27DB-BD31-4B8C-83A1-F6EECF244321}">
                <p14:modId xmlns:p14="http://schemas.microsoft.com/office/powerpoint/2010/main" val="2768041544"/>
              </p:ext>
            </p:extLst>
          </p:nvPr>
        </p:nvGraphicFramePr>
        <p:xfrm>
          <a:off x="1115135" y="4876800"/>
          <a:ext cx="4980865" cy="741680"/>
        </p:xfrm>
        <a:graphic>
          <a:graphicData uri="http://schemas.openxmlformats.org/drawingml/2006/table">
            <a:tbl>
              <a:tblPr firstRow="1" bandRow="1">
                <a:tableStyleId>{5C22544A-7EE6-4342-B048-85BDC9FD1C3A}</a:tableStyleId>
              </a:tblPr>
              <a:tblGrid>
                <a:gridCol w="789865"/>
                <a:gridCol w="1447800"/>
                <a:gridCol w="1524000"/>
                <a:gridCol w="12192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
        <p:nvSpPr>
          <p:cNvPr id="22" name="TextBox 21"/>
          <p:cNvSpPr txBox="1"/>
          <p:nvPr/>
        </p:nvSpPr>
        <p:spPr>
          <a:xfrm>
            <a:off x="1046896" y="4419600"/>
            <a:ext cx="904543" cy="369332"/>
          </a:xfrm>
          <a:prstGeom prst="rect">
            <a:avLst/>
          </a:prstGeom>
          <a:noFill/>
        </p:spPr>
        <p:txBody>
          <a:bodyPr wrap="none" rtlCol="0">
            <a:spAutoFit/>
          </a:bodyPr>
          <a:lstStyle/>
          <a:p>
            <a:r>
              <a:rPr lang="en-US" dirty="0" smtClean="0"/>
              <a:t>student</a:t>
            </a:r>
            <a:endParaRPr lang="en-US" dirty="0"/>
          </a:p>
        </p:txBody>
      </p:sp>
      <p:sp>
        <p:nvSpPr>
          <p:cNvPr id="23" name="Right Arrow 22"/>
          <p:cNvSpPr/>
          <p:nvPr/>
        </p:nvSpPr>
        <p:spPr>
          <a:xfrm rot="5400000">
            <a:off x="3273135" y="38065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39624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77303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500"/>
                                        <p:tgtEl>
                                          <p:spTgt spid="23"/>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a:xfrm>
            <a:off x="457200" y="1600201"/>
            <a:ext cx="8229600" cy="685800"/>
          </a:xfrm>
        </p:spPr>
        <p:txBody>
          <a:bodyPr>
            <a:normAutofit fontScale="70000" lnSpcReduction="20000"/>
          </a:bodyPr>
          <a:lstStyle/>
          <a:p>
            <a:r>
              <a:rPr lang="en-US" b="1" dirty="0" err="1" smtClean="0"/>
              <a:t>Contoh</a:t>
            </a:r>
            <a:r>
              <a:rPr lang="en-US" b="1" dirty="0" smtClean="0"/>
              <a:t> transformation </a:t>
            </a:r>
            <a:r>
              <a:rPr lang="en-US" b="1" smtClean="0"/>
              <a:t>Rule 1 (</a:t>
            </a:r>
            <a:r>
              <a:rPr lang="en-US" b="1" smtClean="0">
                <a:solidFill>
                  <a:srgbClr val="FF0000"/>
                </a:solidFill>
              </a:rPr>
              <a:t>relationship with attribute to table</a:t>
            </a:r>
            <a:r>
              <a:rPr lang="en-US" b="1" smtClean="0"/>
              <a:t>)</a:t>
            </a:r>
            <a:endParaRPr lang="en-US" b="1"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14</a:t>
            </a:fld>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val="1683824432"/>
              </p:ext>
            </p:extLst>
          </p:nvPr>
        </p:nvGraphicFramePr>
        <p:xfrm>
          <a:off x="1058839" y="4820920"/>
          <a:ext cx="1455761" cy="741680"/>
        </p:xfrm>
        <a:graphic>
          <a:graphicData uri="http://schemas.openxmlformats.org/drawingml/2006/table">
            <a:tbl>
              <a:tblPr firstRow="1" bandRow="1">
                <a:tableStyleId>{5C22544A-7EE6-4342-B048-85BDC9FD1C3A}</a:tableStyleId>
              </a:tblPr>
              <a:tblGrid>
                <a:gridCol w="465161"/>
                <a:gridCol w="990600"/>
              </a:tblGrid>
              <a:tr h="370840">
                <a:tc>
                  <a:txBody>
                    <a:bodyPr/>
                    <a:lstStyle/>
                    <a:p>
                      <a:r>
                        <a:rPr lang="en-US" sz="1400" u="sng" smtClean="0"/>
                        <a:t>eid</a:t>
                      </a:r>
                      <a:endParaRPr lang="en-US" sz="1400" u="sng" dirty="0"/>
                    </a:p>
                  </a:txBody>
                  <a:tcPr/>
                </a:tc>
                <a:tc>
                  <a:txBody>
                    <a:bodyPr/>
                    <a:lstStyle/>
                    <a:p>
                      <a:r>
                        <a:rPr lang="en-US" sz="1400" smtClean="0"/>
                        <a:t>e_name</a:t>
                      </a:r>
                      <a:endParaRPr lang="en-US" sz="1400" dirty="0"/>
                    </a:p>
                  </a:txBody>
                  <a:tcPr/>
                </a:tc>
              </a:tr>
              <a:tr h="370840">
                <a:tc>
                  <a:txBody>
                    <a:bodyPr/>
                    <a:lstStyle/>
                    <a:p>
                      <a:endParaRPr lang="en-US" sz="1400"/>
                    </a:p>
                  </a:txBody>
                  <a:tcPr/>
                </a:tc>
                <a:tc>
                  <a:txBody>
                    <a:bodyPr/>
                    <a:lstStyle/>
                    <a:p>
                      <a:endParaRPr lang="en-US" sz="1400" dirty="0"/>
                    </a:p>
                  </a:txBody>
                  <a:tcPr/>
                </a:tc>
              </a:tr>
            </a:tbl>
          </a:graphicData>
        </a:graphic>
      </p:graphicFrame>
      <p:sp>
        <p:nvSpPr>
          <p:cNvPr id="22" name="TextBox 21"/>
          <p:cNvSpPr txBox="1"/>
          <p:nvPr/>
        </p:nvSpPr>
        <p:spPr>
          <a:xfrm>
            <a:off x="990600" y="4431268"/>
            <a:ext cx="1111971" cy="369332"/>
          </a:xfrm>
          <a:prstGeom prst="rect">
            <a:avLst/>
          </a:prstGeom>
          <a:noFill/>
        </p:spPr>
        <p:txBody>
          <a:bodyPr wrap="none" rtlCol="0">
            <a:spAutoFit/>
          </a:bodyPr>
          <a:lstStyle/>
          <a:p>
            <a:r>
              <a:rPr lang="en-US" smtClean="0"/>
              <a:t>employee</a:t>
            </a:r>
            <a:endParaRPr lang="en-US" dirty="0"/>
          </a:p>
        </p:txBody>
      </p:sp>
      <p:sp>
        <p:nvSpPr>
          <p:cNvPr id="23" name="Right Arrow 22"/>
          <p:cNvSpPr/>
          <p:nvPr/>
        </p:nvSpPr>
        <p:spPr>
          <a:xfrm rot="5400000">
            <a:off x="3273135" y="38827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39624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49" name="Table 48"/>
          <p:cNvGraphicFramePr>
            <a:graphicFrameLocks noGrp="1"/>
          </p:cNvGraphicFramePr>
          <p:nvPr>
            <p:extLst>
              <p:ext uri="{D42A27DB-BD31-4B8C-83A1-F6EECF244321}">
                <p14:modId xmlns:p14="http://schemas.microsoft.com/office/powerpoint/2010/main" val="3849203322"/>
              </p:ext>
            </p:extLst>
          </p:nvPr>
        </p:nvGraphicFramePr>
        <p:xfrm>
          <a:off x="3344839" y="4820920"/>
          <a:ext cx="2065361" cy="741680"/>
        </p:xfrm>
        <a:graphic>
          <a:graphicData uri="http://schemas.openxmlformats.org/drawingml/2006/table">
            <a:tbl>
              <a:tblPr firstRow="1" bandRow="1">
                <a:tableStyleId>{5C22544A-7EE6-4342-B048-85BDC9FD1C3A}</a:tableStyleId>
              </a:tblPr>
              <a:tblGrid>
                <a:gridCol w="541361"/>
                <a:gridCol w="609600"/>
                <a:gridCol w="914400"/>
              </a:tblGrid>
              <a:tr h="370840">
                <a:tc>
                  <a:txBody>
                    <a:bodyPr/>
                    <a:lstStyle/>
                    <a:p>
                      <a:r>
                        <a:rPr lang="en-US" sz="1400" u="sng" smtClean="0"/>
                        <a:t>eid</a:t>
                      </a:r>
                      <a:endParaRPr lang="en-US" sz="1400" u="sng" dirty="0"/>
                    </a:p>
                  </a:txBody>
                  <a:tcPr/>
                </a:tc>
                <a:tc>
                  <a:txBody>
                    <a:bodyPr/>
                    <a:lstStyle/>
                    <a:p>
                      <a:r>
                        <a:rPr lang="en-US" sz="1400" smtClean="0"/>
                        <a:t>prjid</a:t>
                      </a:r>
                      <a:endParaRPr lang="en-US" sz="1400" dirty="0"/>
                    </a:p>
                  </a:txBody>
                  <a:tcPr/>
                </a:tc>
                <a:tc>
                  <a:txBody>
                    <a:bodyPr/>
                    <a:lstStyle/>
                    <a:p>
                      <a:r>
                        <a:rPr lang="en-US" sz="1400" smtClean="0"/>
                        <a:t>percent</a:t>
                      </a:r>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50" name="TextBox 49"/>
          <p:cNvSpPr txBox="1"/>
          <p:nvPr/>
        </p:nvSpPr>
        <p:spPr>
          <a:xfrm>
            <a:off x="3276600" y="4431268"/>
            <a:ext cx="1100558" cy="369332"/>
          </a:xfrm>
          <a:prstGeom prst="rect">
            <a:avLst/>
          </a:prstGeom>
          <a:noFill/>
        </p:spPr>
        <p:txBody>
          <a:bodyPr wrap="none" rtlCol="0">
            <a:spAutoFit/>
          </a:bodyPr>
          <a:lstStyle/>
          <a:p>
            <a:r>
              <a:rPr lang="en-US"/>
              <a:t>w</a:t>
            </a:r>
            <a:r>
              <a:rPr lang="en-US" smtClean="0"/>
              <a:t>orks_on</a:t>
            </a:r>
            <a:endParaRPr lang="en-US" dirty="0"/>
          </a:p>
        </p:txBody>
      </p:sp>
      <p:graphicFrame>
        <p:nvGraphicFramePr>
          <p:cNvPr id="51" name="Table 50"/>
          <p:cNvGraphicFramePr>
            <a:graphicFrameLocks noGrp="1"/>
          </p:cNvGraphicFramePr>
          <p:nvPr>
            <p:extLst>
              <p:ext uri="{D42A27DB-BD31-4B8C-83A1-F6EECF244321}">
                <p14:modId xmlns:p14="http://schemas.microsoft.com/office/powerpoint/2010/main" val="1883607324"/>
              </p:ext>
            </p:extLst>
          </p:nvPr>
        </p:nvGraphicFramePr>
        <p:xfrm>
          <a:off x="6061060" y="4820920"/>
          <a:ext cx="1939940" cy="741680"/>
        </p:xfrm>
        <a:graphic>
          <a:graphicData uri="http://schemas.openxmlformats.org/drawingml/2006/table">
            <a:tbl>
              <a:tblPr firstRow="1" bandRow="1">
                <a:tableStyleId>{5C22544A-7EE6-4342-B048-85BDC9FD1C3A}</a:tableStyleId>
              </a:tblPr>
              <a:tblGrid>
                <a:gridCol w="796940"/>
                <a:gridCol w="1143000"/>
              </a:tblGrid>
              <a:tr h="370840">
                <a:tc>
                  <a:txBody>
                    <a:bodyPr/>
                    <a:lstStyle/>
                    <a:p>
                      <a:r>
                        <a:rPr lang="en-US" sz="1400" u="sng" smtClean="0"/>
                        <a:t>prjid</a:t>
                      </a:r>
                      <a:endParaRPr lang="en-US" sz="1400" u="sng" dirty="0"/>
                    </a:p>
                  </a:txBody>
                  <a:tcPr/>
                </a:tc>
                <a:tc>
                  <a:txBody>
                    <a:bodyPr/>
                    <a:lstStyle/>
                    <a:p>
                      <a:r>
                        <a:rPr lang="en-US" sz="1400" smtClean="0"/>
                        <a:t>prj_name</a:t>
                      </a:r>
                      <a:endParaRPr lang="en-US" sz="1400" dirty="0"/>
                    </a:p>
                  </a:txBody>
                  <a:tcPr/>
                </a:tc>
              </a:tr>
              <a:tr h="370840">
                <a:tc>
                  <a:txBody>
                    <a:bodyPr/>
                    <a:lstStyle/>
                    <a:p>
                      <a:endParaRPr lang="en-US" sz="1400" dirty="0"/>
                    </a:p>
                  </a:txBody>
                  <a:tcPr/>
                </a:tc>
                <a:tc>
                  <a:txBody>
                    <a:bodyPr/>
                    <a:lstStyle/>
                    <a:p>
                      <a:endParaRPr lang="en-US" sz="1400" dirty="0"/>
                    </a:p>
                  </a:txBody>
                  <a:tcPr/>
                </a:tc>
              </a:tr>
            </a:tbl>
          </a:graphicData>
        </a:graphic>
      </p:graphicFrame>
      <p:sp>
        <p:nvSpPr>
          <p:cNvPr id="52" name="TextBox 51"/>
          <p:cNvSpPr txBox="1"/>
          <p:nvPr/>
        </p:nvSpPr>
        <p:spPr>
          <a:xfrm>
            <a:off x="5992821" y="4431268"/>
            <a:ext cx="849400" cy="369332"/>
          </a:xfrm>
          <a:prstGeom prst="rect">
            <a:avLst/>
          </a:prstGeom>
          <a:noFill/>
        </p:spPr>
        <p:txBody>
          <a:bodyPr wrap="none" rtlCol="0">
            <a:spAutoFit/>
          </a:bodyPr>
          <a:lstStyle/>
          <a:p>
            <a:r>
              <a:rPr lang="en-US" smtClean="0"/>
              <a:t>project</a:t>
            </a:r>
            <a:endParaRPr lang="en-US" dirty="0"/>
          </a:p>
        </p:txBody>
      </p:sp>
      <p:grpSp>
        <p:nvGrpSpPr>
          <p:cNvPr id="66" name="Group 65"/>
          <p:cNvGrpSpPr/>
          <p:nvPr/>
        </p:nvGrpSpPr>
        <p:grpSpPr>
          <a:xfrm>
            <a:off x="925773" y="2260305"/>
            <a:ext cx="7380027" cy="1321095"/>
            <a:chOff x="925773" y="1905000"/>
            <a:chExt cx="7380027" cy="1321095"/>
          </a:xfrm>
        </p:grpSpPr>
        <p:grpSp>
          <p:nvGrpSpPr>
            <p:cNvPr id="67" name="Group 66"/>
            <p:cNvGrpSpPr/>
            <p:nvPr/>
          </p:nvGrpSpPr>
          <p:grpSpPr>
            <a:xfrm>
              <a:off x="925773" y="1905000"/>
              <a:ext cx="7075227" cy="762000"/>
              <a:chOff x="925773" y="1676400"/>
              <a:chExt cx="7075227" cy="762000"/>
            </a:xfrm>
          </p:grpSpPr>
          <p:sp>
            <p:nvSpPr>
              <p:cNvPr id="74" name="Flowchart: Process 73"/>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75" name="Flowchart: Process 74"/>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76" name="Flowchart: Decision 75"/>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77" name="Straight Connector 76"/>
              <p:cNvCxnSpPr>
                <a:stCxn id="75" idx="3"/>
                <a:endCxn id="76"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6" idx="3"/>
                <a:endCxn id="74"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8" name="Oval 67"/>
            <p:cNvSpPr/>
            <p:nvPr/>
          </p:nvSpPr>
          <p:spPr>
            <a:xfrm>
              <a:off x="4800600" y="2895600"/>
              <a:ext cx="1153334"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69" name="Straight Connector 68"/>
            <p:cNvCxnSpPr>
              <a:stCxn id="76" idx="2"/>
              <a:endCxn id="68"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962400" y="2895600"/>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sp>
          <p:nvSpPr>
            <p:cNvPr id="71" name="Oval 70"/>
            <p:cNvSpPr/>
            <p:nvPr/>
          </p:nvSpPr>
          <p:spPr>
            <a:xfrm>
              <a:off x="3228265"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72" name="Straight Connector 71"/>
            <p:cNvCxnSpPr>
              <a:stCxn id="76" idx="2"/>
              <a:endCxn id="70"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6" idx="2"/>
              <a:endCxn id="71"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67553"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80" name="Straight Connector 79"/>
            <p:cNvCxnSpPr>
              <a:stCxn id="75" idx="2"/>
              <a:endCxn id="79"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1728432" y="2895600"/>
              <a:ext cx="1090968"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82" name="Straight Connector 81"/>
            <p:cNvCxnSpPr>
              <a:endCxn id="81"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6096000" y="2921295"/>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90" name="Straight Connector 89"/>
            <p:cNvCxnSpPr>
              <a:stCxn id="74" idx="2"/>
              <a:endCxn id="89"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7010401" y="2895600"/>
              <a:ext cx="12953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92" name="Straight Connector 91"/>
            <p:cNvCxnSpPr>
              <a:stCxn id="74" idx="2"/>
              <a:endCxn id="91"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9254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10"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500"/>
                                        <p:tgtEl>
                                          <p:spTgt spid="52"/>
                                        </p:tgtEl>
                                      </p:cBhvr>
                                    </p:animEffect>
                                  </p:childTnLst>
                                </p:cTn>
                              </p:par>
                              <p:par>
                                <p:cTn id="29" presetID="10" presetClass="entr" presetSubtype="0"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fade">
                                      <p:cBhvr>
                                        <p:cTn id="3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50" grpId="0"/>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Transformation Rule </a:t>
            </a:r>
            <a:r>
              <a:rPr lang="en-US" b="1" smtClean="0"/>
              <a:t>2</a:t>
            </a:r>
            <a:r>
              <a:rPr lang="en-US" smtClean="0"/>
              <a:t>: (</a:t>
            </a:r>
            <a:r>
              <a:rPr lang="en-US" b="1" smtClean="0">
                <a:solidFill>
                  <a:srgbClr val="FF0000"/>
                </a:solidFill>
              </a:rPr>
              <a:t>atribut multivalue menjadi entity</a:t>
            </a:r>
            <a:r>
              <a:rPr lang="en-US" smtClean="0"/>
              <a:t>)</a:t>
            </a:r>
            <a:endParaRPr lang="en-US" dirty="0" smtClean="0"/>
          </a:p>
          <a:p>
            <a:pPr lvl="1"/>
            <a:r>
              <a:rPr lang="en-US" dirty="0" err="1" smtClean="0"/>
              <a:t>Jika</a:t>
            </a:r>
            <a:r>
              <a:rPr lang="en-US" dirty="0" smtClean="0"/>
              <a:t> </a:t>
            </a:r>
            <a:r>
              <a:rPr lang="en-US" dirty="0" err="1" smtClean="0"/>
              <a:t>pada</a:t>
            </a:r>
            <a:r>
              <a:rPr lang="en-US" dirty="0" smtClean="0"/>
              <a:t> entity </a:t>
            </a:r>
            <a:r>
              <a:rPr lang="en-US" dirty="0" err="1" smtClean="0"/>
              <a:t>terdapat</a:t>
            </a:r>
            <a:r>
              <a:rPr lang="en-US" dirty="0" smtClean="0"/>
              <a:t> </a:t>
            </a:r>
            <a:r>
              <a:rPr lang="en-US" dirty="0" err="1" smtClean="0"/>
              <a:t>atribut</a:t>
            </a:r>
            <a:r>
              <a:rPr lang="en-US" dirty="0" smtClean="0"/>
              <a:t> </a:t>
            </a:r>
            <a:r>
              <a:rPr lang="en-US" dirty="0" err="1" smtClean="0"/>
              <a:t>multivalue</a:t>
            </a:r>
            <a:r>
              <a:rPr lang="en-US" dirty="0" smtClean="0"/>
              <a:t>, </a:t>
            </a:r>
            <a:r>
              <a:rPr lang="en-US" dirty="0" err="1" smtClean="0"/>
              <a:t>buatkan</a:t>
            </a:r>
            <a:r>
              <a:rPr lang="en-US" dirty="0" smtClean="0"/>
              <a:t> entity </a:t>
            </a:r>
            <a:r>
              <a:rPr lang="en-US" dirty="0" err="1" smtClean="0"/>
              <a:t>baru</a:t>
            </a:r>
            <a:r>
              <a:rPr lang="en-US" dirty="0" smtClean="0"/>
              <a:t> </a:t>
            </a:r>
            <a:r>
              <a:rPr lang="en-US" dirty="0" err="1" smtClean="0"/>
              <a:t>untuk</a:t>
            </a:r>
            <a:r>
              <a:rPr lang="en-US" dirty="0" smtClean="0"/>
              <a:t> </a:t>
            </a:r>
            <a:r>
              <a:rPr lang="en-US" dirty="0" err="1" smtClean="0"/>
              <a:t>menampung</a:t>
            </a:r>
            <a:r>
              <a:rPr lang="en-US" dirty="0" smtClean="0"/>
              <a:t> </a:t>
            </a:r>
            <a:r>
              <a:rPr lang="en-US" b="1" dirty="0" err="1" smtClean="0"/>
              <a:t>atribut</a:t>
            </a:r>
            <a:r>
              <a:rPr lang="en-US" b="1" dirty="0" smtClean="0"/>
              <a:t> </a:t>
            </a:r>
            <a:r>
              <a:rPr lang="en-US" b="1" dirty="0" err="1" smtClean="0"/>
              <a:t>multivalue</a:t>
            </a:r>
            <a:r>
              <a:rPr lang="en-US" dirty="0" smtClean="0"/>
              <a:t> (</a:t>
            </a:r>
            <a:r>
              <a:rPr lang="en-US" b="1" dirty="0" smtClean="0"/>
              <a:t>a</a:t>
            </a:r>
            <a:r>
              <a:rPr lang="en-US" dirty="0" smtClean="0"/>
              <a:t>), </a:t>
            </a:r>
            <a:r>
              <a:rPr lang="en-US" dirty="0" err="1" smtClean="0"/>
              <a:t>juga</a:t>
            </a:r>
            <a:r>
              <a:rPr lang="en-US" dirty="0" smtClean="0"/>
              <a:t> </a:t>
            </a:r>
            <a:r>
              <a:rPr lang="en-US" dirty="0" err="1" smtClean="0"/>
              <a:t>sertakan</a:t>
            </a:r>
            <a:r>
              <a:rPr lang="en-US" dirty="0" smtClean="0"/>
              <a:t> </a:t>
            </a:r>
            <a:r>
              <a:rPr lang="en-US" dirty="0" err="1" smtClean="0"/>
              <a:t>atribut</a:t>
            </a:r>
            <a:r>
              <a:rPr lang="en-US" dirty="0" smtClean="0"/>
              <a:t> </a:t>
            </a:r>
            <a:r>
              <a:rPr lang="en-US" b="1" dirty="0" smtClean="0"/>
              <a:t>primary identifier </a:t>
            </a:r>
            <a:r>
              <a:rPr lang="en-US" b="1" dirty="0" err="1" smtClean="0"/>
              <a:t>dari</a:t>
            </a:r>
            <a:r>
              <a:rPr lang="en-US" b="1" dirty="0" smtClean="0"/>
              <a:t> entity </a:t>
            </a:r>
            <a:r>
              <a:rPr lang="en-US" b="1" dirty="0" err="1" smtClean="0"/>
              <a:t>asal</a:t>
            </a:r>
            <a:r>
              <a:rPr lang="en-US" dirty="0" smtClean="0"/>
              <a:t> (</a:t>
            </a:r>
            <a:r>
              <a:rPr lang="en-US" b="1" dirty="0" smtClean="0"/>
              <a:t>p</a:t>
            </a:r>
            <a:r>
              <a:rPr lang="en-US" dirty="0" smtClean="0"/>
              <a:t>) </a:t>
            </a:r>
            <a:r>
              <a:rPr lang="en-US" dirty="0" err="1" smtClean="0"/>
              <a:t>pada</a:t>
            </a:r>
            <a:r>
              <a:rPr lang="en-US" dirty="0" smtClean="0"/>
              <a:t> entity </a:t>
            </a:r>
            <a:r>
              <a:rPr lang="en-US" dirty="0" err="1" smtClean="0"/>
              <a:t>baru</a:t>
            </a:r>
            <a:r>
              <a:rPr lang="en-US" dirty="0" smtClean="0"/>
              <a:t> </a:t>
            </a:r>
            <a:r>
              <a:rPr lang="en-US" dirty="0" err="1" smtClean="0"/>
              <a:t>tersebut</a:t>
            </a:r>
            <a:r>
              <a:rPr lang="en-US" dirty="0" smtClean="0"/>
              <a:t>.</a:t>
            </a:r>
          </a:p>
          <a:p>
            <a:pPr lvl="1"/>
            <a:r>
              <a:rPr lang="en-US" dirty="0" smtClean="0"/>
              <a:t>Entity </a:t>
            </a:r>
            <a:r>
              <a:rPr lang="en-US" dirty="0" err="1" smtClean="0"/>
              <a:t>baru</a:t>
            </a:r>
            <a:r>
              <a:rPr lang="en-US" dirty="0" smtClean="0"/>
              <a:t> </a:t>
            </a:r>
            <a:r>
              <a:rPr lang="en-US" dirty="0" err="1" smtClean="0"/>
              <a:t>tersebut</a:t>
            </a:r>
            <a:r>
              <a:rPr lang="en-US" dirty="0" smtClean="0"/>
              <a:t> </a:t>
            </a:r>
            <a:r>
              <a:rPr lang="en-US" dirty="0" err="1" smtClean="0"/>
              <a:t>diberi</a:t>
            </a:r>
            <a:r>
              <a:rPr lang="en-US" dirty="0" smtClean="0"/>
              <a:t> </a:t>
            </a:r>
            <a:r>
              <a:rPr lang="en-US" b="1" dirty="0" err="1"/>
              <a:t>nama</a:t>
            </a:r>
            <a:r>
              <a:rPr lang="en-US" b="1" dirty="0"/>
              <a:t> </a:t>
            </a:r>
            <a:r>
              <a:rPr lang="en-US" b="1" dirty="0" smtClean="0"/>
              <a:t>yang </a:t>
            </a:r>
            <a:r>
              <a:rPr lang="en-US" b="1" dirty="0" err="1"/>
              <a:t>sama</a:t>
            </a:r>
            <a:r>
              <a:rPr lang="en-US" b="1" dirty="0"/>
              <a:t> </a:t>
            </a:r>
            <a:r>
              <a:rPr lang="en-US" b="1" dirty="0" err="1"/>
              <a:t>dengan</a:t>
            </a:r>
            <a:r>
              <a:rPr lang="en-US" b="1" dirty="0"/>
              <a:t> </a:t>
            </a:r>
            <a:r>
              <a:rPr lang="en-US" b="1" dirty="0" err="1"/>
              <a:t>nama</a:t>
            </a:r>
            <a:r>
              <a:rPr lang="en-US" b="1" dirty="0"/>
              <a:t> </a:t>
            </a:r>
            <a:r>
              <a:rPr lang="en-US" b="1" dirty="0" err="1"/>
              <a:t>atribut</a:t>
            </a:r>
            <a:r>
              <a:rPr lang="en-US" b="1" dirty="0"/>
              <a:t> </a:t>
            </a:r>
            <a:r>
              <a:rPr lang="en-US" b="1" dirty="0" err="1" smtClean="0"/>
              <a:t>multivalue</a:t>
            </a:r>
            <a:r>
              <a:rPr lang="en-US" dirty="0" smtClean="0"/>
              <a:t>.</a:t>
            </a:r>
          </a:p>
          <a:p>
            <a:pPr lvl="1"/>
            <a:r>
              <a:rPr lang="en-US" err="1" smtClean="0"/>
              <a:t>Petakan</a:t>
            </a:r>
            <a:r>
              <a:rPr lang="en-US" smtClean="0"/>
              <a:t> entity baru </a:t>
            </a:r>
            <a:r>
              <a:rPr lang="en-US" dirty="0" err="1" smtClean="0"/>
              <a:t>tersebut</a:t>
            </a:r>
            <a:r>
              <a:rPr lang="en-US" dirty="0" smtClean="0"/>
              <a:t> </a:t>
            </a:r>
            <a:r>
              <a:rPr lang="en-US" dirty="0" err="1" smtClean="0"/>
              <a:t>menjadi</a:t>
            </a:r>
            <a:r>
              <a:rPr lang="en-US" dirty="0" smtClean="0"/>
              <a:t> </a:t>
            </a:r>
            <a:r>
              <a:rPr lang="en-US" dirty="0" err="1" smtClean="0"/>
              <a:t>tabel</a:t>
            </a:r>
            <a:r>
              <a:rPr lang="en-US" dirty="0" smtClean="0"/>
              <a:t> </a:t>
            </a:r>
            <a:r>
              <a:rPr lang="en-US" dirty="0" err="1" smtClean="0"/>
              <a:t>dengan</a:t>
            </a:r>
            <a:r>
              <a:rPr lang="en-US" dirty="0" smtClean="0"/>
              <a:t> </a:t>
            </a:r>
            <a:r>
              <a:rPr lang="en-US" dirty="0" err="1" smtClean="0"/>
              <a:t>nama</a:t>
            </a:r>
            <a:r>
              <a:rPr lang="en-US" dirty="0" smtClean="0"/>
              <a:t> yang </a:t>
            </a:r>
            <a:r>
              <a:rPr lang="en-US" dirty="0" err="1" smtClean="0"/>
              <a:t>sama</a:t>
            </a:r>
            <a:r>
              <a:rPr lang="en-US" dirty="0" smtClean="0"/>
              <a:t> </a:t>
            </a:r>
            <a:r>
              <a:rPr lang="en-US" dirty="0" err="1" smtClean="0"/>
              <a:t>dengan</a:t>
            </a:r>
            <a:r>
              <a:rPr lang="en-US" dirty="0" smtClean="0"/>
              <a:t> </a:t>
            </a:r>
            <a:r>
              <a:rPr lang="en-US" dirty="0" err="1" smtClean="0"/>
              <a:t>nama</a:t>
            </a:r>
            <a:r>
              <a:rPr lang="en-US" dirty="0" smtClean="0"/>
              <a:t> entity-</a:t>
            </a:r>
            <a:r>
              <a:rPr lang="en-US" dirty="0" err="1" smtClean="0"/>
              <a:t>nya</a:t>
            </a:r>
            <a:r>
              <a:rPr lang="en-US" dirty="0" smtClean="0"/>
              <a:t>.</a:t>
            </a:r>
          </a:p>
          <a:p>
            <a:pPr lvl="1"/>
            <a:r>
              <a:rPr lang="en-US" b="1" dirty="0" err="1"/>
              <a:t>Kolom</a:t>
            </a:r>
            <a:r>
              <a:rPr lang="en-US" dirty="0"/>
              <a:t> </a:t>
            </a:r>
            <a:r>
              <a:rPr lang="en-US" dirty="0" err="1"/>
              <a:t>pada</a:t>
            </a:r>
            <a:r>
              <a:rPr lang="en-US" dirty="0"/>
              <a:t> </a:t>
            </a:r>
            <a:r>
              <a:rPr lang="en-US" dirty="0" err="1"/>
              <a:t>tabel</a:t>
            </a:r>
            <a:r>
              <a:rPr lang="en-US" dirty="0"/>
              <a:t> </a:t>
            </a:r>
            <a:r>
              <a:rPr lang="en-US" dirty="0" err="1"/>
              <a:t>merupakan</a:t>
            </a:r>
            <a:r>
              <a:rPr lang="en-US" dirty="0"/>
              <a:t> </a:t>
            </a:r>
            <a:r>
              <a:rPr lang="en-US" dirty="0" err="1" smtClean="0"/>
              <a:t>representasi</a:t>
            </a:r>
            <a:r>
              <a:rPr lang="en-US" dirty="0" smtClean="0"/>
              <a:t> </a:t>
            </a:r>
            <a:r>
              <a:rPr lang="en-US" dirty="0" err="1" smtClean="0"/>
              <a:t>dari</a:t>
            </a:r>
            <a:r>
              <a:rPr lang="en-US" dirty="0" smtClean="0"/>
              <a:t> </a:t>
            </a:r>
            <a:r>
              <a:rPr lang="en-US" b="1" dirty="0" smtClean="0"/>
              <a:t>p</a:t>
            </a:r>
            <a:r>
              <a:rPr lang="en-US" dirty="0" smtClean="0"/>
              <a:t> yang </a:t>
            </a:r>
            <a:r>
              <a:rPr lang="en-US" dirty="0" err="1" smtClean="0"/>
              <a:t>diikuti</a:t>
            </a:r>
            <a:r>
              <a:rPr lang="en-US" dirty="0" smtClean="0"/>
              <a:t> </a:t>
            </a:r>
            <a:r>
              <a:rPr lang="en-US" dirty="0" err="1" smtClean="0"/>
              <a:t>dengan</a:t>
            </a:r>
            <a:r>
              <a:rPr lang="en-US" dirty="0" smtClean="0"/>
              <a:t> a </a:t>
            </a:r>
            <a:r>
              <a:rPr lang="en-US" dirty="0" err="1" smtClean="0"/>
              <a:t>secara</a:t>
            </a:r>
            <a:r>
              <a:rPr lang="en-US" dirty="0" smtClean="0"/>
              <a:t> </a:t>
            </a:r>
            <a:r>
              <a:rPr lang="en-US" dirty="0" err="1" smtClean="0"/>
              <a:t>berurutan</a:t>
            </a:r>
            <a:r>
              <a:rPr lang="en-US" dirty="0" smtClean="0"/>
              <a:t>.</a:t>
            </a:r>
          </a:p>
          <a:p>
            <a:pPr lvl="1"/>
            <a:r>
              <a:rPr lang="en-US" b="1" dirty="0" smtClean="0"/>
              <a:t>Primary key </a:t>
            </a:r>
            <a:r>
              <a:rPr lang="en-US" b="1" dirty="0" err="1" smtClean="0"/>
              <a:t>dari</a:t>
            </a:r>
            <a:r>
              <a:rPr lang="en-US" b="1" dirty="0" smtClean="0"/>
              <a:t> </a:t>
            </a:r>
            <a:r>
              <a:rPr lang="en-US" b="1" dirty="0" err="1" smtClean="0"/>
              <a:t>tabel</a:t>
            </a:r>
            <a:r>
              <a:rPr lang="en-US" b="1" dirty="0" smtClean="0"/>
              <a:t> </a:t>
            </a:r>
            <a:r>
              <a:rPr lang="en-US" dirty="0" err="1" smtClean="0"/>
              <a:t>ini</a:t>
            </a:r>
            <a:r>
              <a:rPr lang="en-US" dirty="0" smtClean="0"/>
              <a:t> </a:t>
            </a:r>
            <a:r>
              <a:rPr lang="en-US" dirty="0" err="1" smtClean="0"/>
              <a:t>adalah</a:t>
            </a:r>
            <a:r>
              <a:rPr lang="en-US" dirty="0" smtClean="0"/>
              <a:t> </a:t>
            </a:r>
            <a:r>
              <a:rPr lang="en-US" dirty="0" err="1" smtClean="0"/>
              <a:t>kolom</a:t>
            </a:r>
            <a:r>
              <a:rPr lang="en-US" dirty="0" smtClean="0"/>
              <a:t> </a:t>
            </a:r>
            <a:r>
              <a:rPr lang="en-US" b="1" dirty="0" smtClean="0"/>
              <a:t>p</a:t>
            </a:r>
            <a:r>
              <a:rPr lang="en-US" dirty="0" smtClean="0"/>
              <a:t> </a:t>
            </a:r>
            <a:r>
              <a:rPr lang="en-US" dirty="0" err="1" smtClean="0"/>
              <a:t>dan</a:t>
            </a:r>
            <a:r>
              <a:rPr lang="en-US" dirty="0" smtClean="0"/>
              <a:t> </a:t>
            </a:r>
            <a:r>
              <a:rPr lang="en-US" dirty="0" err="1" smtClean="0"/>
              <a:t>kolom</a:t>
            </a:r>
            <a:r>
              <a:rPr lang="en-US" dirty="0" smtClean="0"/>
              <a:t> </a:t>
            </a:r>
            <a:r>
              <a:rPr lang="en-US" b="1" dirty="0" smtClean="0"/>
              <a:t>a</a:t>
            </a:r>
            <a:r>
              <a:rPr lang="en-US" dirty="0" smtClean="0"/>
              <a:t>.</a:t>
            </a:r>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a:t>
            </a:r>
            <a:r>
              <a:rPr lang="en-US" dirty="0" err="1" smtClean="0"/>
              <a:t>ke</a:t>
            </a:r>
            <a:r>
              <a:rPr lang="en-US" dirty="0" smtClean="0"/>
              <a:t> </a:t>
            </a:r>
            <a:r>
              <a:rPr lang="en-US" dirty="0" err="1" smtClean="0"/>
              <a:t>dalam</a:t>
            </a:r>
            <a:r>
              <a:rPr lang="en-US" dirty="0" smtClean="0"/>
              <a:t> </a:t>
            </a:r>
            <a:r>
              <a:rPr lang="en-US" dirty="0" err="1"/>
              <a:t>tabel</a:t>
            </a:r>
            <a:r>
              <a:rPr lang="en-US" dirty="0"/>
              <a:t> </a:t>
            </a:r>
            <a:r>
              <a:rPr lang="en-US" dirty="0" err="1"/>
              <a:t>berupa</a:t>
            </a:r>
            <a:r>
              <a:rPr lang="en-US" dirty="0"/>
              <a:t> </a:t>
            </a:r>
            <a:r>
              <a:rPr lang="en-US" dirty="0" err="1"/>
              <a:t>baris</a:t>
            </a:r>
            <a:r>
              <a:rPr lang="en-US" dirty="0"/>
              <a:t> (row</a:t>
            </a:r>
            <a:r>
              <a:rPr lang="en-US" dirty="0" smtClean="0"/>
              <a:t>) </a:t>
            </a:r>
            <a:r>
              <a:rPr lang="en-US" dirty="0" err="1" smtClean="0"/>
              <a:t>tabel</a:t>
            </a:r>
            <a:r>
              <a:rPr lang="en-US" dirty="0" smtClean="0"/>
              <a:t> yang </a:t>
            </a:r>
            <a:r>
              <a:rPr lang="en-US" dirty="0" err="1" smtClean="0"/>
              <a:t>sesuai</a:t>
            </a:r>
            <a:r>
              <a:rPr lang="en-US" dirty="0" smtClean="0"/>
              <a:t> </a:t>
            </a:r>
            <a:r>
              <a:rPr lang="en-US" dirty="0" err="1" smtClean="0"/>
              <a:t>pasangannya</a:t>
            </a:r>
            <a:r>
              <a:rPr lang="en-US" dirty="0" smtClean="0"/>
              <a:t> (</a:t>
            </a:r>
            <a:r>
              <a:rPr lang="en-US" b="1" dirty="0" err="1" smtClean="0"/>
              <a:t>p</a:t>
            </a:r>
            <a:r>
              <a:rPr lang="en-US" dirty="0" err="1" smtClean="0"/>
              <a:t>,</a:t>
            </a:r>
            <a:r>
              <a:rPr lang="en-US" b="1" dirty="0" err="1" smtClean="0"/>
              <a:t>a</a:t>
            </a:r>
            <a:r>
              <a:rPr lang="en-US" dirty="0" smtClean="0"/>
              <a:t>).</a:t>
            </a:r>
            <a:endParaRPr lang="en-US" b="1"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15</a:t>
            </a:fld>
            <a:endParaRPr dirty="0"/>
          </a:p>
        </p:txBody>
      </p:sp>
    </p:spTree>
    <p:extLst>
      <p:ext uri="{BB962C8B-B14F-4D97-AF65-F5344CB8AC3E}">
        <p14:creationId xmlns:p14="http://schemas.microsoft.com/office/powerpoint/2010/main" val="615841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a:xfrm>
            <a:off x="381000" y="1524000"/>
            <a:ext cx="8458200" cy="533399"/>
          </a:xfrm>
        </p:spPr>
        <p:txBody>
          <a:bodyPr>
            <a:normAutofit fontScale="70000" lnSpcReduction="20000"/>
          </a:bodyPr>
          <a:lstStyle/>
          <a:p>
            <a:r>
              <a:rPr lang="en-US" b="1" dirty="0" err="1" smtClean="0"/>
              <a:t>Contoh</a:t>
            </a:r>
            <a:r>
              <a:rPr lang="en-US" b="1" dirty="0" smtClean="0"/>
              <a:t> transformation </a:t>
            </a:r>
            <a:r>
              <a:rPr lang="en-US" b="1" smtClean="0"/>
              <a:t>Rule 2 </a:t>
            </a:r>
            <a:r>
              <a:rPr lang="en-US"/>
              <a:t>(</a:t>
            </a:r>
            <a:r>
              <a:rPr lang="en-US" b="1">
                <a:solidFill>
                  <a:srgbClr val="FF0000"/>
                </a:solidFill>
              </a:rPr>
              <a:t>atribut multivalue menjadi entity</a:t>
            </a:r>
            <a:r>
              <a:rPr lang="en-US"/>
              <a:t>)</a:t>
            </a:r>
            <a:r>
              <a:rPr lang="en-US" b="1" smtClean="0"/>
              <a:t> </a:t>
            </a:r>
            <a:endParaRPr lang="en-US" b="1"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16</a:t>
            </a:fld>
            <a:endParaRPr dirty="0"/>
          </a:p>
        </p:txBody>
      </p:sp>
      <p:grpSp>
        <p:nvGrpSpPr>
          <p:cNvPr id="7" name="Group 6"/>
          <p:cNvGrpSpPr/>
          <p:nvPr/>
        </p:nvGrpSpPr>
        <p:grpSpPr>
          <a:xfrm>
            <a:off x="76200" y="2057400"/>
            <a:ext cx="6850039" cy="1136072"/>
            <a:chOff x="998561" y="4679905"/>
            <a:chExt cx="6850039" cy="1136072"/>
          </a:xfrm>
        </p:grpSpPr>
        <p:sp>
          <p:nvSpPr>
            <p:cNvPr id="8" name="Flowchart: Process 7"/>
            <p:cNvSpPr/>
            <p:nvPr/>
          </p:nvSpPr>
          <p:spPr>
            <a:xfrm>
              <a:off x="2569191" y="5019341"/>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Student</a:t>
              </a:r>
              <a:endParaRPr lang="en-US" dirty="0">
                <a:solidFill>
                  <a:prstClr val="black"/>
                </a:solidFill>
              </a:endParaRPr>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solidFill>
                    <a:prstClr val="black"/>
                  </a:solidFill>
                </a:rPr>
                <a:t>sid</a:t>
              </a:r>
              <a:endParaRPr lang="en-US" sz="1400" u="sng" dirty="0">
                <a:solidFill>
                  <a:prstClr val="black"/>
                </a:solidFill>
              </a:endParaRPr>
            </a:p>
          </p:txBody>
        </p:sp>
        <p:cxnSp>
          <p:nvCxnSpPr>
            <p:cNvPr id="10" name="Straight Connector 9"/>
            <p:cNvCxnSpPr>
              <a:stCxn id="8" idx="1"/>
              <a:endCxn id="9" idx="6"/>
            </p:cNvCxnSpPr>
            <p:nvPr/>
          </p:nvCxnSpPr>
          <p:spPr>
            <a:xfrm flipH="1" flipV="1">
              <a:off x="2209800" y="4949731"/>
              <a:ext cx="359391" cy="29821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070160" y="4679905"/>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student_name</a:t>
              </a:r>
              <a:endParaRPr lang="en-US" sz="1400" dirty="0">
                <a:solidFill>
                  <a:prstClr val="black"/>
                </a:solidFill>
              </a:endParaRPr>
            </a:p>
          </p:txBody>
        </p:sp>
        <p:cxnSp>
          <p:nvCxnSpPr>
            <p:cNvPr id="12" name="Straight Connector 11"/>
            <p:cNvCxnSpPr>
              <a:stCxn id="8" idx="3"/>
              <a:endCxn id="11" idx="2"/>
            </p:cNvCxnSpPr>
            <p:nvPr/>
          </p:nvCxnSpPr>
          <p:spPr>
            <a:xfrm flipV="1">
              <a:off x="3788391" y="4849623"/>
              <a:ext cx="281769" cy="398318"/>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070160" y="530682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lname</a:t>
              </a:r>
              <a:endParaRPr lang="en-US" sz="1400" dirty="0">
                <a:solidFill>
                  <a:prstClr val="black"/>
                </a:solidFill>
              </a:endParaRPr>
            </a:p>
          </p:txBody>
        </p:sp>
        <p:cxnSp>
          <p:nvCxnSpPr>
            <p:cNvPr id="14" name="Straight Connector 13"/>
            <p:cNvCxnSpPr>
              <a:stCxn id="13" idx="0"/>
              <a:endCxn id="11" idx="4"/>
            </p:cNvCxnSpPr>
            <p:nvPr/>
          </p:nvCxnSpPr>
          <p:spPr>
            <a:xfrm flipV="1">
              <a:off x="4539302" y="5019341"/>
              <a:ext cx="445258" cy="287482"/>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307059" y="5320342"/>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fname</a:t>
              </a:r>
              <a:endParaRPr lang="en-US" sz="1400" dirty="0">
                <a:solidFill>
                  <a:prstClr val="black"/>
                </a:solidFill>
              </a:endParaRPr>
            </a:p>
          </p:txBody>
        </p:sp>
        <p:cxnSp>
          <p:nvCxnSpPr>
            <p:cNvPr id="16" name="Straight Connector 15"/>
            <p:cNvCxnSpPr>
              <a:stCxn id="15" idx="0"/>
              <a:endCxn id="11" idx="4"/>
            </p:cNvCxnSpPr>
            <p:nvPr/>
          </p:nvCxnSpPr>
          <p:spPr>
            <a:xfrm flipH="1" flipV="1">
              <a:off x="4984560" y="5019341"/>
              <a:ext cx="791641"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019341"/>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midinitial</a:t>
              </a:r>
              <a:endParaRPr lang="en-US" sz="1400" dirty="0">
                <a:solidFill>
                  <a:prstClr val="black"/>
                </a:solidFill>
              </a:endParaRPr>
            </a:p>
          </p:txBody>
        </p:sp>
        <p:cxnSp>
          <p:nvCxnSpPr>
            <p:cNvPr id="18" name="Straight Connector 17"/>
            <p:cNvCxnSpPr>
              <a:stCxn id="17" idx="2"/>
              <a:endCxn id="11" idx="4"/>
            </p:cNvCxnSpPr>
            <p:nvPr/>
          </p:nvCxnSpPr>
          <p:spPr>
            <a:xfrm flipH="1" flipV="1">
              <a:off x="4984560" y="5019341"/>
              <a:ext cx="1492440" cy="169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247941"/>
              <a:ext cx="351430" cy="398318"/>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solidFill>
                    <a:prstClr val="black"/>
                  </a:solidFill>
                </a:rPr>
                <a:t>hobbies</a:t>
              </a:r>
              <a:endParaRPr lang="en-US" sz="1400" dirty="0">
                <a:solidFill>
                  <a:prstClr val="black"/>
                </a:solidFill>
              </a:endParaRPr>
            </a:p>
          </p:txBody>
        </p:sp>
      </p:grpSp>
      <p:graphicFrame>
        <p:nvGraphicFramePr>
          <p:cNvPr id="21" name="Table 20"/>
          <p:cNvGraphicFramePr>
            <a:graphicFrameLocks noGrp="1"/>
          </p:cNvGraphicFramePr>
          <p:nvPr>
            <p:extLst>
              <p:ext uri="{D42A27DB-BD31-4B8C-83A1-F6EECF244321}">
                <p14:modId xmlns:p14="http://schemas.microsoft.com/office/powerpoint/2010/main" val="1025656708"/>
              </p:ext>
            </p:extLst>
          </p:nvPr>
        </p:nvGraphicFramePr>
        <p:xfrm>
          <a:off x="601639" y="5410200"/>
          <a:ext cx="3048000" cy="741680"/>
        </p:xfrm>
        <a:graphic>
          <a:graphicData uri="http://schemas.openxmlformats.org/drawingml/2006/table">
            <a:tbl>
              <a:tblPr firstRow="1" bandRow="1">
                <a:tableStyleId>{5C22544A-7EE6-4342-B048-85BDC9FD1C3A}</a:tableStyleId>
              </a:tblPr>
              <a:tblGrid>
                <a:gridCol w="1524000"/>
                <a:gridCol w="1524000"/>
              </a:tblGrid>
              <a:tr h="370840">
                <a:tc>
                  <a:txBody>
                    <a:bodyPr/>
                    <a:lstStyle/>
                    <a:p>
                      <a:r>
                        <a:rPr lang="en-US" u="sng" dirty="0" err="1" smtClean="0"/>
                        <a:t>sid</a:t>
                      </a:r>
                      <a:endParaRPr lang="en-US" u="sng" dirty="0"/>
                    </a:p>
                  </a:txBody>
                  <a:tcPr/>
                </a:tc>
                <a:tc>
                  <a:txBody>
                    <a:bodyPr/>
                    <a:lstStyle/>
                    <a:p>
                      <a:r>
                        <a:rPr lang="en-US" u="sng" dirty="0" smtClean="0"/>
                        <a:t>hobbies</a:t>
                      </a:r>
                      <a:endParaRPr lang="en-US" u="sng" dirty="0"/>
                    </a:p>
                  </a:txBody>
                  <a:tcPr/>
                </a:tc>
              </a:tr>
              <a:tr h="370840">
                <a:tc>
                  <a:txBody>
                    <a:bodyPr/>
                    <a:lstStyle/>
                    <a:p>
                      <a:endParaRPr lang="en-US"/>
                    </a:p>
                  </a:txBody>
                  <a:tcPr/>
                </a:tc>
                <a:tc>
                  <a:txBody>
                    <a:bodyPr/>
                    <a:lstStyle/>
                    <a:p>
                      <a:endParaRPr lang="en-US" dirty="0"/>
                    </a:p>
                  </a:txBody>
                  <a:tcPr/>
                </a:tc>
              </a:tr>
            </a:tbl>
          </a:graphicData>
        </a:graphic>
      </p:graphicFrame>
      <p:sp>
        <p:nvSpPr>
          <p:cNvPr id="22" name="TextBox 21"/>
          <p:cNvSpPr txBox="1"/>
          <p:nvPr/>
        </p:nvSpPr>
        <p:spPr>
          <a:xfrm>
            <a:off x="533400" y="4953000"/>
            <a:ext cx="930063" cy="369332"/>
          </a:xfrm>
          <a:prstGeom prst="rect">
            <a:avLst/>
          </a:prstGeom>
          <a:noFill/>
        </p:spPr>
        <p:txBody>
          <a:bodyPr wrap="none" rtlCol="0">
            <a:spAutoFit/>
          </a:bodyPr>
          <a:lstStyle/>
          <a:p>
            <a:r>
              <a:rPr lang="en-US" dirty="0" smtClean="0">
                <a:solidFill>
                  <a:prstClr val="black"/>
                </a:solidFill>
              </a:rPr>
              <a:t>hobbies</a:t>
            </a:r>
            <a:endParaRPr lang="en-US" dirty="0">
              <a:solidFill>
                <a:prstClr val="black"/>
              </a:solidFill>
            </a:endParaRPr>
          </a:p>
        </p:txBody>
      </p:sp>
      <p:grpSp>
        <p:nvGrpSpPr>
          <p:cNvPr id="44" name="Group 43"/>
          <p:cNvGrpSpPr/>
          <p:nvPr/>
        </p:nvGrpSpPr>
        <p:grpSpPr>
          <a:xfrm>
            <a:off x="76200" y="3775364"/>
            <a:ext cx="2667000" cy="807364"/>
            <a:chOff x="2133600" y="3840836"/>
            <a:chExt cx="2667000" cy="807364"/>
          </a:xfrm>
        </p:grpSpPr>
        <p:sp>
          <p:nvSpPr>
            <p:cNvPr id="35" name="Flowchart: Process 34"/>
            <p:cNvSpPr/>
            <p:nvPr/>
          </p:nvSpPr>
          <p:spPr>
            <a:xfrm>
              <a:off x="3581400" y="3962400"/>
              <a:ext cx="1219200" cy="457200"/>
            </a:xfrm>
            <a:prstGeom prst="flowChartProcess">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Hobbies</a:t>
              </a:r>
              <a:endParaRPr lang="en-US" dirty="0">
                <a:solidFill>
                  <a:prstClr val="black"/>
                </a:solidFill>
              </a:endParaRPr>
            </a:p>
          </p:txBody>
        </p:sp>
        <p:sp>
          <p:nvSpPr>
            <p:cNvPr id="36" name="Oval 35"/>
            <p:cNvSpPr/>
            <p:nvPr/>
          </p:nvSpPr>
          <p:spPr>
            <a:xfrm>
              <a:off x="2209800" y="3840836"/>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solidFill>
                    <a:prstClr val="black"/>
                  </a:solidFill>
                </a:rPr>
                <a:t>sid</a:t>
              </a:r>
              <a:endParaRPr lang="en-US" sz="1400" u="sng" dirty="0">
                <a:solidFill>
                  <a:prstClr val="black"/>
                </a:solidFill>
              </a:endParaRPr>
            </a:p>
          </p:txBody>
        </p:sp>
        <p:cxnSp>
          <p:nvCxnSpPr>
            <p:cNvPr id="37" name="Straight Connector 36"/>
            <p:cNvCxnSpPr>
              <a:stCxn id="35" idx="1"/>
              <a:endCxn id="36" idx="6"/>
            </p:cNvCxnSpPr>
            <p:nvPr/>
          </p:nvCxnSpPr>
          <p:spPr>
            <a:xfrm flipH="1" flipV="1">
              <a:off x="3276600" y="4010554"/>
              <a:ext cx="304800" cy="180446"/>
            </a:xfrm>
            <a:prstGeom prst="line">
              <a:avLst/>
            </a:prstGeom>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133600" y="4308764"/>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smtClean="0">
                  <a:solidFill>
                    <a:prstClr val="black"/>
                  </a:solidFill>
                </a:rPr>
                <a:t>hobbies</a:t>
              </a:r>
              <a:endParaRPr lang="en-US" sz="1400" u="sng" dirty="0">
                <a:solidFill>
                  <a:prstClr val="black"/>
                </a:solidFill>
              </a:endParaRPr>
            </a:p>
          </p:txBody>
        </p:sp>
        <p:cxnSp>
          <p:nvCxnSpPr>
            <p:cNvPr id="40" name="Straight Connector 39"/>
            <p:cNvCxnSpPr>
              <a:stCxn id="35" idx="1"/>
              <a:endCxn id="38" idx="6"/>
            </p:cNvCxnSpPr>
            <p:nvPr/>
          </p:nvCxnSpPr>
          <p:spPr>
            <a:xfrm flipH="1">
              <a:off x="3352800" y="4191000"/>
              <a:ext cx="228600" cy="28748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724400" y="3505200"/>
            <a:ext cx="4343400" cy="990600"/>
            <a:chOff x="4419600" y="3421426"/>
            <a:chExt cx="4343400" cy="990600"/>
          </a:xfrm>
        </p:grpSpPr>
        <p:sp>
          <p:nvSpPr>
            <p:cNvPr id="30" name="Flowchart: Process 29"/>
            <p:cNvSpPr/>
            <p:nvPr/>
          </p:nvSpPr>
          <p:spPr>
            <a:xfrm>
              <a:off x="4419600" y="3421426"/>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Student</a:t>
              </a:r>
              <a:endParaRPr lang="en-US" dirty="0">
                <a:solidFill>
                  <a:prstClr val="black"/>
                </a:solidFill>
              </a:endParaRPr>
            </a:p>
          </p:txBody>
        </p:sp>
        <p:sp>
          <p:nvSpPr>
            <p:cNvPr id="31" name="Oval 30"/>
            <p:cNvSpPr/>
            <p:nvPr/>
          </p:nvSpPr>
          <p:spPr>
            <a:xfrm>
              <a:off x="5920569" y="3421426"/>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student_name</a:t>
              </a:r>
              <a:endParaRPr lang="en-US" sz="1400" dirty="0">
                <a:solidFill>
                  <a:prstClr val="black"/>
                </a:solidFill>
              </a:endParaRPr>
            </a:p>
          </p:txBody>
        </p:sp>
        <p:cxnSp>
          <p:nvCxnSpPr>
            <p:cNvPr id="32" name="Straight Connector 31"/>
            <p:cNvCxnSpPr>
              <a:stCxn id="30" idx="3"/>
              <a:endCxn id="31" idx="2"/>
            </p:cNvCxnSpPr>
            <p:nvPr/>
          </p:nvCxnSpPr>
          <p:spPr>
            <a:xfrm flipV="1">
              <a:off x="5638800" y="3591144"/>
              <a:ext cx="281769" cy="58882"/>
            </a:xfrm>
            <a:prstGeom prst="line">
              <a:avLst/>
            </a:prstGeom>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410200" y="4072590"/>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lname</a:t>
              </a:r>
              <a:endParaRPr lang="en-US" sz="1400" dirty="0">
                <a:solidFill>
                  <a:prstClr val="black"/>
                </a:solidFill>
              </a:endParaRPr>
            </a:p>
          </p:txBody>
        </p:sp>
        <p:cxnSp>
          <p:nvCxnSpPr>
            <p:cNvPr id="34" name="Straight Connector 33"/>
            <p:cNvCxnSpPr>
              <a:stCxn id="33" idx="0"/>
              <a:endCxn id="31" idx="4"/>
            </p:cNvCxnSpPr>
            <p:nvPr/>
          </p:nvCxnSpPr>
          <p:spPr>
            <a:xfrm flipV="1">
              <a:off x="5879342" y="3760862"/>
              <a:ext cx="955627" cy="311728"/>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6400800" y="406186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fname</a:t>
              </a:r>
              <a:endParaRPr lang="en-US" sz="1400" dirty="0">
                <a:solidFill>
                  <a:prstClr val="black"/>
                </a:solidFill>
              </a:endParaRPr>
            </a:p>
          </p:txBody>
        </p:sp>
        <p:cxnSp>
          <p:nvCxnSpPr>
            <p:cNvPr id="41" name="Straight Connector 40"/>
            <p:cNvCxnSpPr>
              <a:stCxn id="39" idx="0"/>
              <a:endCxn id="31" idx="4"/>
            </p:cNvCxnSpPr>
            <p:nvPr/>
          </p:nvCxnSpPr>
          <p:spPr>
            <a:xfrm flipH="1" flipV="1">
              <a:off x="6834969" y="3760862"/>
              <a:ext cx="34973"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391400" y="4072590"/>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midinitial</a:t>
              </a:r>
              <a:endParaRPr lang="en-US" sz="1400" dirty="0">
                <a:solidFill>
                  <a:prstClr val="black"/>
                </a:solidFill>
              </a:endParaRPr>
            </a:p>
          </p:txBody>
        </p:sp>
        <p:cxnSp>
          <p:nvCxnSpPr>
            <p:cNvPr id="45" name="Straight Connector 44"/>
            <p:cNvCxnSpPr>
              <a:stCxn id="42" idx="0"/>
              <a:endCxn id="31" idx="4"/>
            </p:cNvCxnSpPr>
            <p:nvPr/>
          </p:nvCxnSpPr>
          <p:spPr>
            <a:xfrm flipH="1" flipV="1">
              <a:off x="6834969" y="3760862"/>
              <a:ext cx="1242231" cy="3117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 name="Flowchart: Decision 23"/>
          <p:cNvSpPr/>
          <p:nvPr/>
        </p:nvSpPr>
        <p:spPr>
          <a:xfrm>
            <a:off x="3147799" y="3810000"/>
            <a:ext cx="1119402" cy="633846"/>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smtClean="0"/>
              <a:t>punya</a:t>
            </a:r>
            <a:endParaRPr lang="en-US" sz="1200" dirty="0"/>
          </a:p>
        </p:txBody>
      </p:sp>
      <p:cxnSp>
        <p:nvCxnSpPr>
          <p:cNvPr id="28" name="Elbow Connector 27"/>
          <p:cNvCxnSpPr>
            <a:stCxn id="24" idx="3"/>
            <a:endCxn id="30" idx="1"/>
          </p:cNvCxnSpPr>
          <p:nvPr/>
        </p:nvCxnSpPr>
        <p:spPr>
          <a:xfrm flipV="1">
            <a:off x="4267201" y="3733800"/>
            <a:ext cx="457199" cy="393123"/>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35" idx="3"/>
            <a:endCxn id="24" idx="1"/>
          </p:cNvCxnSpPr>
          <p:nvPr/>
        </p:nvCxnSpPr>
        <p:spPr>
          <a:xfrm>
            <a:off x="2743200" y="4125528"/>
            <a:ext cx="404599" cy="139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49" name="Right Arrow 48"/>
          <p:cNvSpPr/>
          <p:nvPr/>
        </p:nvSpPr>
        <p:spPr>
          <a:xfrm rot="3154697">
            <a:off x="1195524" y="331470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51" name="Straight Connector 50"/>
          <p:cNvCxnSpPr/>
          <p:nvPr/>
        </p:nvCxnSpPr>
        <p:spPr>
          <a:xfrm>
            <a:off x="76200" y="33528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cxnSp>
        <p:nvCxnSpPr>
          <p:cNvPr id="52" name="Straight Connector 51"/>
          <p:cNvCxnSpPr/>
          <p:nvPr/>
        </p:nvCxnSpPr>
        <p:spPr>
          <a:xfrm>
            <a:off x="76200" y="48006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53" name="Table 52"/>
          <p:cNvGraphicFramePr>
            <a:graphicFrameLocks noGrp="1"/>
          </p:cNvGraphicFramePr>
          <p:nvPr>
            <p:extLst>
              <p:ext uri="{D42A27DB-BD31-4B8C-83A1-F6EECF244321}">
                <p14:modId xmlns:p14="http://schemas.microsoft.com/office/powerpoint/2010/main" val="3953631731"/>
              </p:ext>
            </p:extLst>
          </p:nvPr>
        </p:nvGraphicFramePr>
        <p:xfrm>
          <a:off x="3936811" y="5429956"/>
          <a:ext cx="4980865" cy="741680"/>
        </p:xfrm>
        <a:graphic>
          <a:graphicData uri="http://schemas.openxmlformats.org/drawingml/2006/table">
            <a:tbl>
              <a:tblPr firstRow="1" bandRow="1">
                <a:tableStyleId>{5C22544A-7EE6-4342-B048-85BDC9FD1C3A}</a:tableStyleId>
              </a:tblPr>
              <a:tblGrid>
                <a:gridCol w="789865"/>
                <a:gridCol w="1447800"/>
                <a:gridCol w="1524000"/>
                <a:gridCol w="12192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4" name="TextBox 53"/>
          <p:cNvSpPr txBox="1"/>
          <p:nvPr/>
        </p:nvSpPr>
        <p:spPr>
          <a:xfrm>
            <a:off x="3868572" y="4972756"/>
            <a:ext cx="904543" cy="369332"/>
          </a:xfrm>
          <a:prstGeom prst="rect">
            <a:avLst/>
          </a:prstGeom>
          <a:noFill/>
        </p:spPr>
        <p:txBody>
          <a:bodyPr wrap="none" rtlCol="0">
            <a:spAutoFit/>
          </a:bodyPr>
          <a:lstStyle/>
          <a:p>
            <a:r>
              <a:rPr lang="en-US" dirty="0" smtClean="0"/>
              <a:t>student</a:t>
            </a:r>
            <a:endParaRPr lang="en-US" dirty="0"/>
          </a:p>
        </p:txBody>
      </p:sp>
      <p:sp>
        <p:nvSpPr>
          <p:cNvPr id="57" name="Right Arrow 56"/>
          <p:cNvSpPr/>
          <p:nvPr/>
        </p:nvSpPr>
        <p:spPr>
          <a:xfrm rot="5400000">
            <a:off x="1818720"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8" name="Right Arrow 57"/>
          <p:cNvSpPr/>
          <p:nvPr/>
        </p:nvSpPr>
        <p:spPr>
          <a:xfrm rot="5400000">
            <a:off x="5018182"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94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barn(inVertical)">
                                      <p:cBhvr>
                                        <p:cTn id="11" dur="500"/>
                                        <p:tgtEl>
                                          <p:spTgt spid="51"/>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barn(inVertical)">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up)">
                                      <p:cBhvr>
                                        <p:cTn id="20" dur="500"/>
                                        <p:tgtEl>
                                          <p:spTgt spid="49"/>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500"/>
                                        <p:tgtEl>
                                          <p:spTgt spid="48"/>
                                        </p:tgtEl>
                                      </p:cBhvr>
                                    </p:animEffect>
                                  </p:childTnLst>
                                </p:cTn>
                              </p:par>
                              <p:par>
                                <p:cTn id="35" presetID="10"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wipe(up)">
                                      <p:cBhvr>
                                        <p:cTn id="42" dur="500"/>
                                        <p:tgtEl>
                                          <p:spTgt spid="5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500"/>
                            </p:stCondLst>
                            <p:childTnLst>
                              <p:par>
                                <p:cTn id="50" presetID="22" presetClass="entr" presetSubtype="1" fill="hold" grpId="0" nodeType="after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wipe(up)">
                                      <p:cBhvr>
                                        <p:cTn id="52" dur="500"/>
                                        <p:tgtEl>
                                          <p:spTgt spid="5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par>
                                <p:cTn id="56" presetID="10"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fade">
                                      <p:cBhvr>
                                        <p:cTn id="5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animBg="1"/>
      <p:bldP spid="49" grpId="0" animBg="1"/>
      <p:bldP spid="54" grpId="0"/>
      <p:bldP spid="57"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658057" y="5193268"/>
            <a:ext cx="904543" cy="369332"/>
          </a:xfrm>
          <a:prstGeom prst="rect">
            <a:avLst/>
          </a:prstGeom>
          <a:noFill/>
        </p:spPr>
        <p:txBody>
          <a:bodyPr wrap="none" rtlCol="0">
            <a:spAutoFit/>
          </a:bodyPr>
          <a:lstStyle/>
          <a:p>
            <a:r>
              <a:rPr lang="en-US" dirty="0" smtClean="0"/>
              <a:t>student</a:t>
            </a:r>
            <a:endParaRPr lang="en-US" dirty="0"/>
          </a:p>
        </p:txBody>
      </p:sp>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-Table Key</a:t>
            </a:r>
            <a:endParaRPr lang="en-US" dirty="0"/>
          </a:p>
        </p:txBody>
      </p:sp>
      <p:sp>
        <p:nvSpPr>
          <p:cNvPr id="3" name="Content Placeholder 2"/>
          <p:cNvSpPr>
            <a:spLocks noGrp="1"/>
          </p:cNvSpPr>
          <p:nvPr>
            <p:ph idx="1"/>
          </p:nvPr>
        </p:nvSpPr>
        <p:spPr>
          <a:xfrm>
            <a:off x="457200" y="1600201"/>
            <a:ext cx="8229600" cy="3733799"/>
          </a:xfrm>
        </p:spPr>
        <p:txBody>
          <a:bodyPr>
            <a:normAutofit fontScale="92500" lnSpcReduction="10000"/>
          </a:bodyPr>
          <a:lstStyle/>
          <a:p>
            <a:r>
              <a:rPr lang="en-US" sz="1900" dirty="0" err="1" smtClean="0"/>
              <a:t>Suatu</a:t>
            </a:r>
            <a:r>
              <a:rPr lang="en-US" sz="1900" dirty="0" smtClean="0"/>
              <a:t> </a:t>
            </a:r>
            <a:r>
              <a:rPr lang="en-US" sz="1900" dirty="0" err="1" smtClean="0"/>
              <a:t>atribut</a:t>
            </a:r>
            <a:r>
              <a:rPr lang="en-US" sz="1900" dirty="0" smtClean="0"/>
              <a:t> </a:t>
            </a:r>
            <a:r>
              <a:rPr lang="en-US" sz="1900" dirty="0" err="1" smtClean="0"/>
              <a:t>pada</a:t>
            </a:r>
            <a:r>
              <a:rPr lang="en-US" sz="1900" dirty="0" smtClean="0"/>
              <a:t> entity </a:t>
            </a:r>
            <a:r>
              <a:rPr lang="en-US" sz="1900" dirty="0" err="1" smtClean="0"/>
              <a:t>dapat</a:t>
            </a:r>
            <a:r>
              <a:rPr lang="en-US" sz="1900" dirty="0" smtClean="0"/>
              <a:t> </a:t>
            </a:r>
            <a:r>
              <a:rPr lang="en-US" sz="1900" dirty="0" err="1" smtClean="0"/>
              <a:t>dianalogikan</a:t>
            </a:r>
            <a:r>
              <a:rPr lang="en-US" sz="1900" dirty="0" smtClean="0"/>
              <a:t> </a:t>
            </a:r>
            <a:r>
              <a:rPr lang="en-US" sz="1900" dirty="0" err="1" smtClean="0"/>
              <a:t>sebagai</a:t>
            </a:r>
            <a:r>
              <a:rPr lang="en-US" sz="1900" dirty="0" smtClean="0"/>
              <a:t> </a:t>
            </a:r>
            <a:r>
              <a:rPr lang="en-US" sz="1900" dirty="0" err="1" smtClean="0"/>
              <a:t>kolom</a:t>
            </a:r>
            <a:r>
              <a:rPr lang="en-US" sz="1900" dirty="0" smtClean="0"/>
              <a:t> </a:t>
            </a:r>
            <a:r>
              <a:rPr lang="en-US" sz="1900" dirty="0" err="1" smtClean="0"/>
              <a:t>pada</a:t>
            </a:r>
            <a:r>
              <a:rPr lang="en-US" sz="1900" dirty="0" smtClean="0"/>
              <a:t> </a:t>
            </a:r>
            <a:r>
              <a:rPr lang="en-US" sz="1900" dirty="0" err="1" smtClean="0"/>
              <a:t>tabel</a:t>
            </a:r>
            <a:r>
              <a:rPr lang="en-US" sz="1900" dirty="0" smtClean="0"/>
              <a:t> </a:t>
            </a:r>
            <a:r>
              <a:rPr lang="en-US" sz="1900" err="1" smtClean="0"/>
              <a:t>relasi</a:t>
            </a:r>
            <a:r>
              <a:rPr lang="en-US" sz="1900" smtClean="0"/>
              <a:t>. Setiap tabel memiliki key yang akan membuat tiap-tiap baris (row) pada tabel tersebut berbeda (unik).</a:t>
            </a:r>
          </a:p>
          <a:p>
            <a:r>
              <a:rPr lang="en-US" sz="1900" smtClean="0"/>
              <a:t>Berikut ini adalah tipe key dan penjelasannya:</a:t>
            </a:r>
            <a:endParaRPr lang="en-US" sz="1900" dirty="0" smtClean="0"/>
          </a:p>
          <a:p>
            <a:pPr marL="400050" lvl="1" indent="0">
              <a:buNone/>
            </a:pPr>
            <a:r>
              <a:rPr lang="en-US" sz="1800" b="1" smtClean="0"/>
              <a:t>Candidate </a:t>
            </a:r>
            <a:r>
              <a:rPr lang="en-US" sz="1800" b="1" dirty="0" smtClean="0"/>
              <a:t>key </a:t>
            </a:r>
            <a:r>
              <a:rPr lang="en-US" sz="1800" dirty="0" err="1" smtClean="0"/>
              <a:t>adalah</a:t>
            </a:r>
            <a:r>
              <a:rPr lang="en-US" sz="1800" dirty="0" smtClean="0"/>
              <a:t>:</a:t>
            </a:r>
          </a:p>
          <a:p>
            <a:pPr marL="741363" lvl="1" indent="0">
              <a:buNone/>
            </a:pPr>
            <a:r>
              <a:rPr lang="en-US" sz="1800" dirty="0" err="1" smtClean="0"/>
              <a:t>Kolom</a:t>
            </a:r>
            <a:r>
              <a:rPr lang="en-US" sz="1800" dirty="0" smtClean="0"/>
              <a:t> </a:t>
            </a:r>
            <a:r>
              <a:rPr lang="en-US" sz="1800" dirty="0" err="1" smtClean="0"/>
              <a:t>atau</a:t>
            </a:r>
            <a:r>
              <a:rPr lang="en-US" sz="1800" dirty="0" smtClean="0"/>
              <a:t> </a:t>
            </a:r>
            <a:r>
              <a:rPr lang="en-US" sz="1800" dirty="0" err="1" smtClean="0"/>
              <a:t>satu</a:t>
            </a:r>
            <a:r>
              <a:rPr lang="en-US" sz="1800" dirty="0" smtClean="0"/>
              <a:t> set </a:t>
            </a:r>
            <a:r>
              <a:rPr lang="en-US" sz="1800" dirty="0" err="1" smtClean="0"/>
              <a:t>kolom</a:t>
            </a:r>
            <a:r>
              <a:rPr lang="en-US" sz="1800" dirty="0" smtClean="0"/>
              <a:t> </a:t>
            </a:r>
            <a:r>
              <a:rPr lang="en-US" sz="1800" dirty="0" err="1" smtClean="0"/>
              <a:t>pada</a:t>
            </a:r>
            <a:r>
              <a:rPr lang="en-US" sz="1800" dirty="0" smtClean="0"/>
              <a:t> </a:t>
            </a:r>
            <a:r>
              <a:rPr lang="en-US" sz="1800" dirty="0" err="1" smtClean="0"/>
              <a:t>suatu</a:t>
            </a:r>
            <a:r>
              <a:rPr lang="en-US" sz="1800" dirty="0" smtClean="0"/>
              <a:t> </a:t>
            </a:r>
            <a:r>
              <a:rPr lang="en-US" sz="1800" dirty="0" err="1" smtClean="0"/>
              <a:t>tabel</a:t>
            </a:r>
            <a:r>
              <a:rPr lang="en-US" sz="1800" dirty="0" smtClean="0"/>
              <a:t> yang </a:t>
            </a:r>
            <a:r>
              <a:rPr lang="en-US" sz="1800" dirty="0" err="1" smtClean="0"/>
              <a:t>nilai-nya</a:t>
            </a:r>
            <a:r>
              <a:rPr lang="en-US" sz="1800" dirty="0" smtClean="0"/>
              <a:t> </a:t>
            </a:r>
            <a:r>
              <a:rPr lang="en-US" sz="1800" dirty="0" err="1" smtClean="0"/>
              <a:t>unik</a:t>
            </a:r>
            <a:r>
              <a:rPr lang="en-US" sz="1800" dirty="0" smtClean="0"/>
              <a:t> (</a:t>
            </a:r>
            <a:r>
              <a:rPr lang="en-US" sz="1800" dirty="0" err="1" smtClean="0"/>
              <a:t>tidak</a:t>
            </a:r>
            <a:r>
              <a:rPr lang="en-US" sz="1800" dirty="0" smtClean="0"/>
              <a:t> </a:t>
            </a:r>
            <a:r>
              <a:rPr lang="en-US" sz="1800" dirty="0" err="1" smtClean="0"/>
              <a:t>terjadi</a:t>
            </a:r>
            <a:r>
              <a:rPr lang="en-US" sz="1800" dirty="0" smtClean="0"/>
              <a:t> </a:t>
            </a:r>
            <a:r>
              <a:rPr lang="en-US" sz="1800" dirty="0" err="1" smtClean="0"/>
              <a:t>duplikat</a:t>
            </a:r>
            <a:r>
              <a:rPr lang="en-US" sz="1800" dirty="0" smtClean="0"/>
              <a:t>  </a:t>
            </a:r>
            <a:r>
              <a:rPr lang="en-US" sz="1800" dirty="0" err="1" smtClean="0"/>
              <a:t>atau</a:t>
            </a:r>
            <a:r>
              <a:rPr lang="en-US" sz="1800" dirty="0" smtClean="0"/>
              <a:t> </a:t>
            </a:r>
            <a:r>
              <a:rPr lang="en-US" sz="1800" dirty="0" err="1" smtClean="0"/>
              <a:t>nilai</a:t>
            </a:r>
            <a:r>
              <a:rPr lang="en-US" sz="1800" dirty="0" smtClean="0"/>
              <a:t> </a:t>
            </a:r>
            <a:r>
              <a:rPr lang="en-US" sz="1800" dirty="0" err="1" smtClean="0"/>
              <a:t>kolom</a:t>
            </a:r>
            <a:r>
              <a:rPr lang="en-US" sz="1800" dirty="0" smtClean="0"/>
              <a:t> </a:t>
            </a:r>
            <a:r>
              <a:rPr lang="en-US" sz="1800" dirty="0" err="1" smtClean="0"/>
              <a:t>tersebut</a:t>
            </a:r>
            <a:r>
              <a:rPr lang="en-US" sz="1800" dirty="0" smtClean="0"/>
              <a:t> </a:t>
            </a:r>
            <a:r>
              <a:rPr lang="en-US" sz="1800" dirty="0" err="1" smtClean="0"/>
              <a:t>pada</a:t>
            </a:r>
            <a:r>
              <a:rPr lang="en-US" sz="1800" dirty="0" smtClean="0"/>
              <a:t> </a:t>
            </a:r>
            <a:r>
              <a:rPr lang="en-US" sz="1800" dirty="0" err="1" smtClean="0"/>
              <a:t>tiap</a:t>
            </a:r>
            <a:r>
              <a:rPr lang="en-US" sz="1800" dirty="0" smtClean="0"/>
              <a:t> </a:t>
            </a:r>
            <a:r>
              <a:rPr lang="en-US" sz="1800" dirty="0" err="1" smtClean="0"/>
              <a:t>baris</a:t>
            </a:r>
            <a:r>
              <a:rPr lang="en-US" sz="1800" dirty="0" smtClean="0"/>
              <a:t> </a:t>
            </a:r>
            <a:r>
              <a:rPr lang="en-US" sz="1800" dirty="0" err="1" smtClean="0"/>
              <a:t>dalam</a:t>
            </a:r>
            <a:r>
              <a:rPr lang="en-US" sz="1800" dirty="0" smtClean="0"/>
              <a:t> </a:t>
            </a:r>
            <a:r>
              <a:rPr lang="en-US" sz="1800" dirty="0" err="1" smtClean="0"/>
              <a:t>tabel</a:t>
            </a:r>
            <a:r>
              <a:rPr lang="en-US" sz="1800" dirty="0" smtClean="0"/>
              <a:t> </a:t>
            </a:r>
            <a:r>
              <a:rPr lang="en-US" sz="1800" dirty="0" err="1" smtClean="0"/>
              <a:t>tidak</a:t>
            </a:r>
            <a:r>
              <a:rPr lang="en-US" sz="1800" dirty="0" smtClean="0"/>
              <a:t> </a:t>
            </a:r>
            <a:r>
              <a:rPr lang="en-US" sz="1800" dirty="0" err="1" smtClean="0"/>
              <a:t>boleh</a:t>
            </a:r>
            <a:r>
              <a:rPr lang="en-US" sz="1800" dirty="0" smtClean="0"/>
              <a:t> </a:t>
            </a:r>
            <a:r>
              <a:rPr lang="en-US" sz="1800" dirty="0" err="1" smtClean="0"/>
              <a:t>sama</a:t>
            </a:r>
            <a:r>
              <a:rPr lang="en-US" sz="1800" dirty="0" smtClean="0"/>
              <a:t>), </a:t>
            </a:r>
            <a:r>
              <a:rPr lang="en-US" sz="1800" dirty="0" err="1" smtClean="0"/>
              <a:t>dan</a:t>
            </a:r>
            <a:r>
              <a:rPr lang="en-US" sz="1800" dirty="0" smtClean="0"/>
              <a:t> </a:t>
            </a:r>
            <a:r>
              <a:rPr lang="en-US" sz="1800" dirty="0" err="1" smtClean="0"/>
              <a:t>kolom</a:t>
            </a:r>
            <a:r>
              <a:rPr lang="en-US" sz="1800" dirty="0" smtClean="0"/>
              <a:t> </a:t>
            </a:r>
            <a:r>
              <a:rPr lang="en-US" sz="1800" dirty="0" err="1" smtClean="0"/>
              <a:t>tersebut</a:t>
            </a:r>
            <a:r>
              <a:rPr lang="en-US" sz="1800" dirty="0" smtClean="0"/>
              <a:t> </a:t>
            </a:r>
            <a:r>
              <a:rPr lang="en-US" sz="1800" dirty="0" err="1" smtClean="0"/>
              <a:t>tidak</a:t>
            </a:r>
            <a:r>
              <a:rPr lang="en-US" sz="1800" dirty="0" smtClean="0"/>
              <a:t> </a:t>
            </a:r>
            <a:r>
              <a:rPr lang="en-US" sz="1800" dirty="0" err="1" smtClean="0"/>
              <a:t>memiliki</a:t>
            </a:r>
            <a:r>
              <a:rPr lang="en-US" sz="1800" dirty="0" smtClean="0"/>
              <a:t> subset.</a:t>
            </a:r>
          </a:p>
          <a:p>
            <a:pPr marL="457200" lvl="1" indent="0">
              <a:buNone/>
            </a:pPr>
            <a:endParaRPr lang="en-US" sz="900" smtClean="0"/>
          </a:p>
          <a:p>
            <a:pPr marL="400050" lvl="1" indent="0" algn="just">
              <a:buNone/>
            </a:pPr>
            <a:r>
              <a:rPr lang="en-US" sz="1800" b="1" smtClean="0"/>
              <a:t>Primary</a:t>
            </a:r>
            <a:r>
              <a:rPr lang="en-US" sz="1800" smtClean="0"/>
              <a:t> </a:t>
            </a:r>
            <a:r>
              <a:rPr lang="en-US" sz="1800" b="1" dirty="0"/>
              <a:t>key </a:t>
            </a:r>
            <a:r>
              <a:rPr lang="en-US" sz="1800" dirty="0" err="1" smtClean="0"/>
              <a:t>adalah</a:t>
            </a:r>
            <a:r>
              <a:rPr lang="en-US" sz="1800" dirty="0" smtClean="0"/>
              <a:t>:</a:t>
            </a:r>
            <a:endParaRPr lang="en-US" sz="1800" dirty="0"/>
          </a:p>
          <a:p>
            <a:pPr marL="741363" lvl="1" indent="0" algn="just">
              <a:buNone/>
            </a:pPr>
            <a:r>
              <a:rPr lang="en-US" sz="1800" dirty="0" smtClean="0"/>
              <a:t>Candidate key yang </a:t>
            </a:r>
            <a:r>
              <a:rPr lang="en-US" sz="1800" err="1" smtClean="0"/>
              <a:t>ditentukan</a:t>
            </a:r>
            <a:r>
              <a:rPr lang="en-US" sz="1800" smtClean="0"/>
              <a:t> untuk menjadi referensi </a:t>
            </a:r>
            <a:r>
              <a:rPr lang="en-US" sz="1800" dirty="0" err="1" smtClean="0"/>
              <a:t>eksternal</a:t>
            </a:r>
            <a:r>
              <a:rPr lang="en-US" sz="1800" dirty="0" smtClean="0"/>
              <a:t> </a:t>
            </a:r>
            <a:r>
              <a:rPr lang="en-US" sz="1800" dirty="0" err="1" smtClean="0"/>
              <a:t>oleh</a:t>
            </a:r>
            <a:r>
              <a:rPr lang="en-US" sz="1800" dirty="0" smtClean="0"/>
              <a:t> </a:t>
            </a:r>
            <a:r>
              <a:rPr lang="en-US" sz="1800" dirty="0" err="1" smtClean="0"/>
              <a:t>tabel</a:t>
            </a:r>
            <a:r>
              <a:rPr lang="en-US" sz="1800" dirty="0" smtClean="0"/>
              <a:t> lain. </a:t>
            </a:r>
          </a:p>
          <a:p>
            <a:pPr marL="457200" lvl="1" indent="0" algn="just">
              <a:buNone/>
            </a:pPr>
            <a:endParaRPr lang="en-US" sz="900" dirty="0" smtClean="0"/>
          </a:p>
          <a:p>
            <a:pPr marL="400050" lvl="1" indent="0" algn="just">
              <a:buNone/>
            </a:pPr>
            <a:r>
              <a:rPr lang="en-US" sz="1600" b="1" dirty="0" smtClean="0"/>
              <a:t>Unique </a:t>
            </a:r>
            <a:r>
              <a:rPr lang="en-US" sz="1600" b="1" dirty="0"/>
              <a:t>key</a:t>
            </a:r>
            <a:r>
              <a:rPr lang="en-US" sz="1600" dirty="0"/>
              <a:t> </a:t>
            </a:r>
            <a:r>
              <a:rPr lang="en-US" sz="1600" dirty="0" err="1" smtClean="0"/>
              <a:t>adalah</a:t>
            </a:r>
            <a:r>
              <a:rPr lang="en-US" sz="1600" dirty="0" smtClean="0"/>
              <a:t>:</a:t>
            </a:r>
            <a:endParaRPr lang="en-US" sz="1600" dirty="0"/>
          </a:p>
          <a:p>
            <a:pPr marL="741363" lvl="1" indent="0" algn="just">
              <a:buNone/>
            </a:pPr>
            <a:r>
              <a:rPr lang="en-US" sz="1600" dirty="0" smtClean="0"/>
              <a:t>Candidate </a:t>
            </a:r>
            <a:r>
              <a:rPr lang="en-US" sz="1600" dirty="0"/>
              <a:t>key </a:t>
            </a:r>
            <a:r>
              <a:rPr lang="en-US" sz="1600" dirty="0" smtClean="0"/>
              <a:t>yang </a:t>
            </a:r>
            <a:r>
              <a:rPr lang="en-US" sz="1600" dirty="0" err="1" smtClean="0"/>
              <a:t>bukan</a:t>
            </a:r>
            <a:r>
              <a:rPr lang="en-US" sz="1600" dirty="0" smtClean="0"/>
              <a:t> primary key.</a:t>
            </a:r>
            <a:endParaRPr lang="en-US" sz="1600" dirty="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09738556"/>
              </p:ext>
            </p:extLst>
          </p:nvPr>
        </p:nvGraphicFramePr>
        <p:xfrm>
          <a:off x="1973239" y="5562600"/>
          <a:ext cx="1989161" cy="741680"/>
        </p:xfrm>
        <a:graphic>
          <a:graphicData uri="http://schemas.openxmlformats.org/drawingml/2006/table">
            <a:tbl>
              <a:tblPr firstRow="1" bandRow="1">
                <a:tableStyleId>{5C22544A-7EE6-4342-B048-85BDC9FD1C3A}</a:tableStyleId>
              </a:tblPr>
              <a:tblGrid>
                <a:gridCol w="693761"/>
                <a:gridCol w="1295400"/>
              </a:tblGrid>
              <a:tr h="370840">
                <a:tc>
                  <a:txBody>
                    <a:bodyPr/>
                    <a:lstStyle/>
                    <a:p>
                      <a:r>
                        <a:rPr lang="en-US" u="sng" dirty="0" err="1" smtClean="0"/>
                        <a:t>sid</a:t>
                      </a:r>
                      <a:endParaRPr lang="en-US" u="sng" dirty="0"/>
                    </a:p>
                  </a:txBody>
                  <a:tcPr/>
                </a:tc>
                <a:tc>
                  <a:txBody>
                    <a:bodyPr/>
                    <a:lstStyle/>
                    <a:p>
                      <a:r>
                        <a:rPr lang="en-US" u="sng" dirty="0" smtClean="0"/>
                        <a:t>hobbies</a:t>
                      </a:r>
                      <a:endParaRPr lang="en-US" u="sng" dirty="0"/>
                    </a:p>
                  </a:txBody>
                  <a:tcPr/>
                </a:tc>
              </a:tr>
              <a:tr h="370840">
                <a:tc>
                  <a:txBody>
                    <a:bodyPr/>
                    <a:lstStyle/>
                    <a:p>
                      <a:endParaRPr lang="en-US"/>
                    </a:p>
                  </a:txBody>
                  <a:tcPr/>
                </a:tc>
                <a:tc>
                  <a:txBody>
                    <a:bodyPr/>
                    <a:lstStyle/>
                    <a:p>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38150411"/>
              </p:ext>
            </p:extLst>
          </p:nvPr>
        </p:nvGraphicFramePr>
        <p:xfrm>
          <a:off x="4724400" y="5582356"/>
          <a:ext cx="3581400" cy="741680"/>
        </p:xfrm>
        <a:graphic>
          <a:graphicData uri="http://schemas.openxmlformats.org/drawingml/2006/table">
            <a:tbl>
              <a:tblPr firstRow="1" bandRow="1">
                <a:tableStyleId>{5C22544A-7EE6-4342-B048-85BDC9FD1C3A}</a:tableStyleId>
              </a:tblPr>
              <a:tblGrid>
                <a:gridCol w="789865"/>
                <a:gridCol w="810335"/>
                <a:gridCol w="838200"/>
                <a:gridCol w="11430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9" name="Oval 8"/>
          <p:cNvSpPr/>
          <p:nvPr/>
        </p:nvSpPr>
        <p:spPr>
          <a:xfrm>
            <a:off x="4572000" y="5562600"/>
            <a:ext cx="838200" cy="38100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Line Callout 1 (No Border) 9"/>
          <p:cNvSpPr/>
          <p:nvPr/>
        </p:nvSpPr>
        <p:spPr>
          <a:xfrm>
            <a:off x="6096000" y="4944912"/>
            <a:ext cx="1219200" cy="457200"/>
          </a:xfrm>
          <a:prstGeom prst="callout1">
            <a:avLst>
              <a:gd name="adj1" fmla="val 18750"/>
              <a:gd name="adj2" fmla="val -8333"/>
              <a:gd name="adj3" fmla="val 161851"/>
              <a:gd name="adj4" fmla="val -58788"/>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Primary key</a:t>
            </a:r>
            <a:endParaRPr lang="en-US" sz="1600"/>
          </a:p>
        </p:txBody>
      </p:sp>
      <p:sp>
        <p:nvSpPr>
          <p:cNvPr id="11" name="Oval 10"/>
          <p:cNvSpPr/>
          <p:nvPr/>
        </p:nvSpPr>
        <p:spPr>
          <a:xfrm>
            <a:off x="1828800" y="5562600"/>
            <a:ext cx="762000" cy="27808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Line Callout 1 (No Border) 11"/>
          <p:cNvSpPr/>
          <p:nvPr/>
        </p:nvSpPr>
        <p:spPr>
          <a:xfrm flipH="1">
            <a:off x="152400" y="5208320"/>
            <a:ext cx="1219200" cy="457200"/>
          </a:xfrm>
          <a:prstGeom prst="callout1">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Candidate key</a:t>
            </a:r>
            <a:endParaRPr lang="en-US" sz="1600"/>
          </a:p>
        </p:txBody>
      </p:sp>
      <p:sp>
        <p:nvSpPr>
          <p:cNvPr id="13" name="Oval 12"/>
          <p:cNvSpPr/>
          <p:nvPr/>
        </p:nvSpPr>
        <p:spPr>
          <a:xfrm>
            <a:off x="1600200" y="5461660"/>
            <a:ext cx="2209800" cy="48194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 name="Line Callout 1 (No Border) 13"/>
          <p:cNvSpPr/>
          <p:nvPr/>
        </p:nvSpPr>
        <p:spPr>
          <a:xfrm flipH="1">
            <a:off x="152400" y="5867400"/>
            <a:ext cx="1219200" cy="457200"/>
          </a:xfrm>
          <a:prstGeom prst="callout1">
            <a:avLst>
              <a:gd name="adj1" fmla="val 18750"/>
              <a:gd name="adj2" fmla="val -8333"/>
              <a:gd name="adj3" fmla="val -6980"/>
              <a:gd name="adj4" fmla="val -32489"/>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Primary key</a:t>
            </a:r>
            <a:endParaRPr lang="en-US" sz="1600"/>
          </a:p>
        </p:txBody>
      </p:sp>
      <p:sp>
        <p:nvSpPr>
          <p:cNvPr id="15" name="TextBox 14"/>
          <p:cNvSpPr txBox="1"/>
          <p:nvPr/>
        </p:nvSpPr>
        <p:spPr>
          <a:xfrm>
            <a:off x="1905000" y="5173512"/>
            <a:ext cx="930063" cy="369332"/>
          </a:xfrm>
          <a:prstGeom prst="rect">
            <a:avLst/>
          </a:prstGeom>
          <a:noFill/>
        </p:spPr>
        <p:txBody>
          <a:bodyPr wrap="none" rtlCol="0">
            <a:spAutoFit/>
          </a:bodyPr>
          <a:lstStyle/>
          <a:p>
            <a:r>
              <a:rPr lang="en-US" dirty="0" smtClean="0">
                <a:solidFill>
                  <a:prstClr val="black"/>
                </a:solidFill>
              </a:rPr>
              <a:t>hobbies</a:t>
            </a:r>
            <a:endParaRPr lang="en-US" dirty="0">
              <a:solidFill>
                <a:prstClr val="black"/>
              </a:solidFill>
            </a:endParaRPr>
          </a:p>
        </p:txBody>
      </p:sp>
    </p:spTree>
    <p:extLst>
      <p:ext uri="{BB962C8B-B14F-4D97-AF65-F5344CB8AC3E}">
        <p14:creationId xmlns:p14="http://schemas.microsoft.com/office/powerpoint/2010/main" val="314112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righ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right)">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mtClean="0"/>
              <a:t>Buat ER Diagram untuk proses bisnis sesuai diagram proses yang diberikan berikut:</a:t>
            </a:r>
            <a:endParaRPr lang="en-US"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18</a:t>
            </a:fld>
            <a:endParaRPr dirty="0"/>
          </a:p>
        </p:txBody>
      </p:sp>
    </p:spTree>
    <p:extLst>
      <p:ext uri="{BB962C8B-B14F-4D97-AF65-F5344CB8AC3E}">
        <p14:creationId xmlns:p14="http://schemas.microsoft.com/office/powerpoint/2010/main" val="847190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smtClean="0"/>
              <a:t>Proses Peminjaman Buku Sederhana</a:t>
            </a:r>
            <a:endParaRPr lang="en-US" b="1"/>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19</a:t>
            </a:fld>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6248400" cy="4830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9210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nn-NO" smtClean="0"/>
              <a:t>Mahasiswa </a:t>
            </a:r>
            <a:r>
              <a:rPr lang="nn-NO"/>
              <a:t>akan mampu menjelaskan konsep dasar, istilah-istilah dan komponen ER (Entity Relationship</a:t>
            </a:r>
            <a:r>
              <a:rPr lang="nn-NO" smtClean="0"/>
              <a:t>) pada perancangan basis data</a:t>
            </a:r>
            <a:r>
              <a:rPr lang="en-US" smtClean="0"/>
              <a:t>.</a:t>
            </a:r>
          </a:p>
          <a:p>
            <a:r>
              <a:rPr lang="nn-NO"/>
              <a:t>Mahasiswa akan mampu membuat Diagram </a:t>
            </a:r>
            <a:r>
              <a:rPr lang="nn-NO" smtClean="0"/>
              <a:t>ER sederhana.</a:t>
            </a:r>
          </a:p>
          <a:p>
            <a:r>
              <a:rPr lang="nn-NO"/>
              <a:t>Mahasiswa akan mampu </a:t>
            </a:r>
            <a:r>
              <a:rPr lang="en-US" smtClean="0"/>
              <a:t>melakukan pemetaan Entity ke dalam tabel relasi.</a:t>
            </a:r>
          </a:p>
          <a:p>
            <a:endParaRPr lang="en-US"/>
          </a:p>
        </p:txBody>
      </p:sp>
      <p:sp>
        <p:nvSpPr>
          <p:cNvPr id="7" name="Date Placeholder 6"/>
          <p:cNvSpPr>
            <a:spLocks noGrp="1"/>
          </p:cNvSpPr>
          <p:nvPr>
            <p:ph type="dt" sz="half" idx="10"/>
          </p:nvPr>
        </p:nvSpPr>
        <p:spPr/>
        <p:txBody>
          <a:bodyPr/>
          <a:lstStyle/>
          <a:p>
            <a:r>
              <a:rPr lang="en-US"/>
              <a:t>AER – 2</a:t>
            </a:r>
            <a:r>
              <a:rPr lang="en-US" smtClean="0"/>
              <a:t>013/2014</a:t>
            </a:r>
            <a:endParaRPr lang="en-US"/>
          </a:p>
        </p:txBody>
      </p:sp>
      <p:sp>
        <p:nvSpPr>
          <p:cNvPr id="8" name="Slide Number Placeholder 7"/>
          <p:cNvSpPr>
            <a:spLocks noGrp="1"/>
          </p:cNvSpPr>
          <p:nvPr>
            <p:ph type="sldNum" sz="quarter" idx="12"/>
          </p:nvPr>
        </p:nvSpPr>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a:xfrm>
            <a:off x="457200" y="1600200"/>
            <a:ext cx="8229600" cy="4648200"/>
          </a:xfrm>
        </p:spPr>
        <p:txBody>
          <a:bodyPr>
            <a:normAutofit fontScale="55000" lnSpcReduction="20000"/>
          </a:bodyPr>
          <a:lstStyle/>
          <a:p>
            <a:pPr marL="514350" indent="-514350">
              <a:buFont typeface="+mj-lt"/>
              <a:buAutoNum type="arabicPeriod" startAt="2"/>
            </a:pPr>
            <a:r>
              <a:rPr lang="en-US" sz="4400" smtClean="0"/>
              <a:t>Buat ER Diagram untuk proses bisnis sesuai narasi yang diberikan berikut:</a:t>
            </a:r>
          </a:p>
          <a:p>
            <a:pPr marL="0" indent="0">
              <a:buNone/>
            </a:pPr>
            <a:endParaRPr lang="en-US" sz="2500"/>
          </a:p>
          <a:p>
            <a:pPr marL="0" indent="0">
              <a:buNone/>
            </a:pPr>
            <a:r>
              <a:rPr lang="en-US" sz="4400" smtClean="0"/>
              <a:t>Bisnis Proses di Perpustakaan </a:t>
            </a:r>
            <a:r>
              <a:rPr lang="en-US" sz="4400" b="1"/>
              <a:t>UNIVERSITAS </a:t>
            </a:r>
            <a:r>
              <a:rPr lang="en-US" sz="4400" b="1" smtClean="0"/>
              <a:t>XYZ</a:t>
            </a:r>
            <a:endParaRPr lang="en-US" sz="4400" b="1" smtClean="0"/>
          </a:p>
          <a:p>
            <a:pPr marL="0" indent="0">
              <a:buNone/>
            </a:pPr>
            <a:endParaRPr lang="en-US" sz="2900" smtClean="0"/>
          </a:p>
          <a:p>
            <a:pPr marL="0" indent="0">
              <a:buNone/>
            </a:pPr>
            <a:r>
              <a:rPr lang="en-US" b="1" smtClean="0"/>
              <a:t>Pendaftaran</a:t>
            </a:r>
            <a:r>
              <a:rPr lang="en-US" smtClean="0"/>
              <a:t>:</a:t>
            </a:r>
            <a:endParaRPr lang="en-US"/>
          </a:p>
          <a:p>
            <a:r>
              <a:rPr lang="en-US" smtClean="0"/>
              <a:t>Bertanya </a:t>
            </a:r>
            <a:r>
              <a:rPr lang="en-US"/>
              <a:t>kepada petugas perpustakaan mengenai pendaftaran sebagai anggota </a:t>
            </a:r>
            <a:r>
              <a:rPr lang="en-US" smtClean="0"/>
              <a:t>perpustakaan. </a:t>
            </a:r>
          </a:p>
          <a:p>
            <a:r>
              <a:rPr lang="en-US" smtClean="0"/>
              <a:t>Mendaftar sebagai anggota perpustakaan.</a:t>
            </a:r>
          </a:p>
          <a:p>
            <a:r>
              <a:rPr lang="en-US" smtClean="0"/>
              <a:t>Melampirkan </a:t>
            </a:r>
            <a:r>
              <a:rPr lang="en-US"/>
              <a:t>Foto ukuran 2 x 2 sebanyak 2 (dua) </a:t>
            </a:r>
            <a:r>
              <a:rPr lang="en-US" smtClean="0"/>
              <a:t>lembar.</a:t>
            </a:r>
            <a:endParaRPr lang="en-US"/>
          </a:p>
          <a:p>
            <a:r>
              <a:rPr lang="en-US" smtClean="0"/>
              <a:t>Melampirkan </a:t>
            </a:r>
            <a:r>
              <a:rPr lang="en-US"/>
              <a:t>fotokopi KTM (Kartu Tanda Mahasiswa) sebanyak 1 (satu) </a:t>
            </a:r>
            <a:r>
              <a:rPr lang="en-US" smtClean="0"/>
              <a:t>lembar.</a:t>
            </a:r>
            <a:endParaRPr lang="en-US"/>
          </a:p>
          <a:p>
            <a:r>
              <a:rPr lang="en-US" smtClean="0"/>
              <a:t>Menyerahkan </a:t>
            </a:r>
            <a:r>
              <a:rPr lang="en-US"/>
              <a:t>syarat-syarat pendaftaran kepada petugas </a:t>
            </a:r>
            <a:r>
              <a:rPr lang="en-US" smtClean="0"/>
              <a:t>perpustakaan.</a:t>
            </a:r>
            <a:endParaRPr lang="en-US"/>
          </a:p>
          <a:p>
            <a:r>
              <a:rPr lang="en-US" smtClean="0"/>
              <a:t>Membayar </a:t>
            </a:r>
            <a:r>
              <a:rPr lang="en-US"/>
              <a:t>uang pendaftaran kepada petugas </a:t>
            </a:r>
            <a:r>
              <a:rPr lang="en-US" smtClean="0"/>
              <a:t>perpustakaan.</a:t>
            </a:r>
            <a:endParaRPr lang="en-US"/>
          </a:p>
          <a:p>
            <a:r>
              <a:rPr lang="en-US" smtClean="0"/>
              <a:t>Petugas </a:t>
            </a:r>
            <a:r>
              <a:rPr lang="en-US"/>
              <a:t>memberitahukan kartu anggota perpustakaan jadi dalam waktu 2 </a:t>
            </a:r>
            <a:r>
              <a:rPr lang="en-US" smtClean="0"/>
              <a:t>hari.</a:t>
            </a:r>
            <a:endParaRPr lang="en-US"/>
          </a:p>
          <a:p>
            <a:r>
              <a:rPr lang="en-US" smtClean="0"/>
              <a:t>Keluar </a:t>
            </a:r>
            <a:r>
              <a:rPr lang="en-US"/>
              <a:t>dari </a:t>
            </a:r>
            <a:r>
              <a:rPr lang="en-US" smtClean="0"/>
              <a:t>perpustakaan.</a:t>
            </a:r>
            <a:endParaRPr lang="en-US"/>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20</a:t>
            </a:fld>
            <a:endParaRPr dirty="0"/>
          </a:p>
        </p:txBody>
      </p:sp>
    </p:spTree>
    <p:extLst>
      <p:ext uri="{BB962C8B-B14F-4D97-AF65-F5344CB8AC3E}">
        <p14:creationId xmlns:p14="http://schemas.microsoft.com/office/powerpoint/2010/main" val="1472247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a:t>
            </a:r>
            <a:r>
              <a:rPr lang="en-US" b="1" smtClean="0"/>
              <a:t>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smtClean="0"/>
              <a:t>Peminjaman:</a:t>
            </a:r>
            <a:endParaRPr lang="en-US" sz="1800" b="1"/>
          </a:p>
          <a:p>
            <a:r>
              <a:rPr lang="en-US" sz="1800" smtClean="0"/>
              <a:t> </a:t>
            </a:r>
            <a:r>
              <a:rPr lang="en-US" sz="1800"/>
              <a:t>Menuju perpustakaan </a:t>
            </a:r>
            <a:r>
              <a:rPr lang="en-US" sz="1800" smtClean="0"/>
              <a:t>universitas.</a:t>
            </a:r>
            <a:endParaRPr lang="en-US" sz="1800"/>
          </a:p>
          <a:p>
            <a:r>
              <a:rPr lang="en-US" sz="1800" smtClean="0"/>
              <a:t>Mengisi  </a:t>
            </a:r>
            <a:r>
              <a:rPr lang="en-US" sz="1800"/>
              <a:t>buku catatan </a:t>
            </a:r>
            <a:r>
              <a:rPr lang="en-US" sz="1800" smtClean="0"/>
              <a:t>kunjungan.</a:t>
            </a:r>
            <a:endParaRPr lang="en-US" sz="1800"/>
          </a:p>
          <a:p>
            <a:r>
              <a:rPr lang="en-US" sz="1800" smtClean="0"/>
              <a:t>Bertanya </a:t>
            </a:r>
            <a:r>
              <a:rPr lang="en-US" sz="1800"/>
              <a:t>kepada penjaga perpustakaan letak buku yang akan di </a:t>
            </a:r>
            <a:r>
              <a:rPr lang="en-US" sz="1800" smtClean="0"/>
              <a:t>pinjam.</a:t>
            </a:r>
            <a:endParaRPr lang="en-US" sz="1800"/>
          </a:p>
          <a:p>
            <a:r>
              <a:rPr lang="en-US" sz="1800" smtClean="0"/>
              <a:t>Memilah-milah buku dan mengambil </a:t>
            </a:r>
            <a:r>
              <a:rPr lang="en-US" sz="1800"/>
              <a:t>buku yang di </a:t>
            </a:r>
            <a:r>
              <a:rPr lang="en-US" sz="1800" smtClean="0"/>
              <a:t>cari.</a:t>
            </a:r>
            <a:endParaRPr lang="en-US" sz="1800"/>
          </a:p>
          <a:p>
            <a:r>
              <a:rPr lang="en-US" sz="1800" smtClean="0"/>
              <a:t>Membawa </a:t>
            </a:r>
            <a:r>
              <a:rPr lang="en-US" sz="1800"/>
              <a:t>buku kepada petugas </a:t>
            </a:r>
            <a:r>
              <a:rPr lang="en-US" sz="1800" smtClean="0"/>
              <a:t>perpustakaan.</a:t>
            </a:r>
            <a:endParaRPr lang="en-US" sz="1800"/>
          </a:p>
          <a:p>
            <a:r>
              <a:rPr lang="en-US" sz="1800" smtClean="0"/>
              <a:t>Peminjam mengisi </a:t>
            </a:r>
            <a:r>
              <a:rPr lang="en-US" sz="1800"/>
              <a:t>kartu buku (yang ada disampul buku bagian belakang</a:t>
            </a:r>
            <a:r>
              <a:rPr lang="en-US" sz="1800" smtClean="0"/>
              <a:t>) menulis </a:t>
            </a:r>
            <a:r>
              <a:rPr lang="en-US" sz="1800"/>
              <a:t>nama dan nomor </a:t>
            </a:r>
            <a:r>
              <a:rPr lang="en-US" sz="1800" smtClean="0"/>
              <a:t>mahasiswa.</a:t>
            </a:r>
            <a:endParaRPr lang="en-US" sz="1800"/>
          </a:p>
          <a:p>
            <a:r>
              <a:rPr lang="en-US" sz="1800" smtClean="0"/>
              <a:t>Menyerahkan </a:t>
            </a:r>
            <a:r>
              <a:rPr lang="en-US" sz="1800"/>
              <a:t>semua yang telah di isi tersebut dan menunjukkan KTM/ Kartu Anggota </a:t>
            </a:r>
            <a:r>
              <a:rPr lang="en-US" sz="1800" smtClean="0"/>
              <a:t>Perpustakaan ke Petugas perpustakaan.</a:t>
            </a:r>
            <a:endParaRPr lang="en-US" sz="1800"/>
          </a:p>
          <a:p>
            <a:r>
              <a:rPr lang="en-US" sz="1800" smtClean="0"/>
              <a:t>Buku </a:t>
            </a:r>
            <a:r>
              <a:rPr lang="en-US" sz="1800"/>
              <a:t>dicatat dan di cap </a:t>
            </a:r>
            <a:r>
              <a:rPr lang="en-US" sz="1800" smtClean="0"/>
              <a:t>tanggal </a:t>
            </a:r>
            <a:r>
              <a:rPr lang="en-US" sz="1800"/>
              <a:t>kembali oleh petugas </a:t>
            </a:r>
            <a:r>
              <a:rPr lang="en-US" sz="1800" smtClean="0"/>
              <a:t>perpustakaan.</a:t>
            </a:r>
            <a:endParaRPr lang="en-US" sz="1800"/>
          </a:p>
          <a:p>
            <a:r>
              <a:rPr lang="en-US" sz="1800" smtClean="0"/>
              <a:t>Petugas </a:t>
            </a:r>
            <a:r>
              <a:rPr lang="en-US" sz="1800"/>
              <a:t>memberikan buku yang di pinjam, beserta kartu anggota </a:t>
            </a:r>
            <a:r>
              <a:rPr lang="en-US" sz="1800" smtClean="0"/>
              <a:t>perpustakaan.</a:t>
            </a:r>
            <a:endParaRPr lang="en-US" sz="1800"/>
          </a:p>
          <a:p>
            <a:r>
              <a:rPr lang="en-US" sz="1800" smtClean="0"/>
              <a:t>Mengucapkan </a:t>
            </a:r>
            <a:r>
              <a:rPr lang="en-US" sz="1800"/>
              <a:t>terima kasih kepada petugas </a:t>
            </a:r>
            <a:r>
              <a:rPr lang="en-US" sz="1800" smtClean="0"/>
              <a:t>perpustakaan.</a:t>
            </a:r>
            <a:endParaRPr lang="en-US" sz="1800"/>
          </a:p>
          <a:p>
            <a:r>
              <a:rPr lang="en-US" sz="1800" smtClean="0"/>
              <a:t>Keluar </a:t>
            </a:r>
            <a:r>
              <a:rPr lang="en-US" sz="1800"/>
              <a:t>dari </a:t>
            </a:r>
            <a:r>
              <a:rPr lang="en-US" sz="1800" smtClean="0"/>
              <a:t>perpustakaan.</a:t>
            </a:r>
            <a:endParaRPr lang="en-US" sz="180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21</a:t>
            </a:fld>
            <a:endParaRPr dirty="0"/>
          </a:p>
        </p:txBody>
      </p:sp>
    </p:spTree>
    <p:extLst>
      <p:ext uri="{BB962C8B-B14F-4D97-AF65-F5344CB8AC3E}">
        <p14:creationId xmlns:p14="http://schemas.microsoft.com/office/powerpoint/2010/main" val="3687949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a:t>
            </a:r>
            <a:r>
              <a:rPr lang="en-US" b="1" smtClean="0"/>
              <a:t>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smtClean="0"/>
              <a:t>Pengembalian</a:t>
            </a:r>
            <a:r>
              <a:rPr lang="en-US" sz="1800" smtClean="0"/>
              <a:t>:</a:t>
            </a:r>
            <a:endParaRPr lang="en-US" sz="1800"/>
          </a:p>
          <a:p>
            <a:r>
              <a:rPr lang="en-US" sz="1800" smtClean="0"/>
              <a:t>Mempersiapkan </a:t>
            </a:r>
            <a:r>
              <a:rPr lang="en-US" sz="1800"/>
              <a:t>buku yang akan di </a:t>
            </a:r>
            <a:r>
              <a:rPr lang="en-US" sz="1800" smtClean="0"/>
              <a:t>kembalikan serta membawa </a:t>
            </a:r>
            <a:r>
              <a:rPr lang="en-US" sz="1800"/>
              <a:t>kartu anggota perpustakaan dan Kartu Tanda Mahasiswa (KTM</a:t>
            </a:r>
            <a:r>
              <a:rPr lang="en-US" sz="1800" smtClean="0"/>
              <a:t>).</a:t>
            </a:r>
            <a:endParaRPr lang="en-US" sz="1800"/>
          </a:p>
          <a:p>
            <a:r>
              <a:rPr lang="en-US" sz="1800" smtClean="0"/>
              <a:t>Mendatangi </a:t>
            </a:r>
            <a:r>
              <a:rPr lang="en-US" sz="1800"/>
              <a:t>perpustakaan </a:t>
            </a:r>
            <a:r>
              <a:rPr lang="en-US" sz="1800" smtClean="0"/>
              <a:t>universitas.</a:t>
            </a:r>
            <a:endParaRPr lang="en-US" sz="1800"/>
          </a:p>
          <a:p>
            <a:r>
              <a:rPr lang="en-US" sz="1800" smtClean="0"/>
              <a:t>Menuju </a:t>
            </a:r>
            <a:r>
              <a:rPr lang="en-US" sz="1800"/>
              <a:t>ke petugas </a:t>
            </a:r>
            <a:r>
              <a:rPr lang="en-US" sz="1800" smtClean="0"/>
              <a:t>perpustakaan.</a:t>
            </a:r>
            <a:endParaRPr lang="en-US" sz="1800"/>
          </a:p>
          <a:p>
            <a:r>
              <a:rPr lang="en-US" sz="1800" smtClean="0"/>
              <a:t>Menyerahkan </a:t>
            </a:r>
            <a:r>
              <a:rPr lang="en-US" sz="1800"/>
              <a:t>buku perpustakaan yang telah di pinjam kepada </a:t>
            </a:r>
            <a:r>
              <a:rPr lang="en-US" sz="1800" smtClean="0"/>
              <a:t>petugas serta kartu</a:t>
            </a:r>
            <a:r>
              <a:rPr lang="en-US" sz="1800"/>
              <a:t>  anggota perpustakaan dan Kartu Tanda Mahasiswa (KTM</a:t>
            </a:r>
            <a:r>
              <a:rPr lang="en-US" sz="1800" smtClean="0"/>
              <a:t>).</a:t>
            </a:r>
            <a:endParaRPr lang="en-US" sz="1800"/>
          </a:p>
          <a:p>
            <a:r>
              <a:rPr lang="en-US" sz="1800" smtClean="0"/>
              <a:t>Petugas </a:t>
            </a:r>
            <a:r>
              <a:rPr lang="en-US" sz="1800"/>
              <a:t>perpustakaan mengecek kelengkapan buku dan jumlah buku yang </a:t>
            </a:r>
            <a:r>
              <a:rPr lang="en-US" sz="1800" smtClean="0"/>
              <a:t>pinjam.</a:t>
            </a:r>
            <a:endParaRPr lang="en-US" sz="1800"/>
          </a:p>
          <a:p>
            <a:r>
              <a:rPr lang="en-US" sz="1800" smtClean="0"/>
              <a:t>Petugas </a:t>
            </a:r>
            <a:r>
              <a:rPr lang="en-US" sz="1800"/>
              <a:t>mencocokkan tanggal pengembalian dengan tanggal peminjaman</a:t>
            </a:r>
            <a:r>
              <a:rPr lang="en-US" sz="1800" smtClean="0"/>
              <a:t>.</a:t>
            </a:r>
            <a:endParaRPr lang="en-US" sz="1800"/>
          </a:p>
          <a:p>
            <a:r>
              <a:rPr lang="en-US" sz="1800" smtClean="0"/>
              <a:t>Setelah </a:t>
            </a:r>
            <a:r>
              <a:rPr lang="en-US" sz="1800"/>
              <a:t>selesai melengkapi syarat pengembalian buku</a:t>
            </a:r>
            <a:r>
              <a:rPr lang="en-US" sz="1800" smtClean="0"/>
              <a:t>, petugas </a:t>
            </a:r>
            <a:r>
              <a:rPr lang="en-US" sz="1800"/>
              <a:t>mengembalikankartu anggota perpustakaan dan Kartu Tanda Mahasiswa (KTM</a:t>
            </a:r>
            <a:r>
              <a:rPr lang="en-US" sz="1800" smtClean="0"/>
              <a:t>).</a:t>
            </a:r>
            <a:endParaRPr lang="en-US" sz="1800"/>
          </a:p>
          <a:p>
            <a:r>
              <a:rPr lang="en-US" sz="1800" smtClean="0"/>
              <a:t>Mengucapkan </a:t>
            </a:r>
            <a:r>
              <a:rPr lang="en-US" sz="1800"/>
              <a:t>terima kasih kepada petugas </a:t>
            </a:r>
            <a:r>
              <a:rPr lang="en-US" sz="1800" smtClean="0"/>
              <a:t>perpustakaan.</a:t>
            </a:r>
            <a:endParaRPr lang="en-US" sz="1800"/>
          </a:p>
          <a:p>
            <a:r>
              <a:rPr lang="en-US" sz="1800" smtClean="0"/>
              <a:t>Keluar </a:t>
            </a:r>
            <a:r>
              <a:rPr lang="en-US" sz="1800"/>
              <a:t>dari </a:t>
            </a:r>
            <a:r>
              <a:rPr lang="en-US" sz="1800" smtClean="0"/>
              <a:t>perpustakaan.</a:t>
            </a:r>
          </a:p>
          <a:p>
            <a:endParaRPr lang="en-US" sz="1800"/>
          </a:p>
          <a:p>
            <a:pPr marL="0" indent="0">
              <a:buNone/>
            </a:pPr>
            <a:r>
              <a:rPr lang="en-US" sz="1400" i="1" smtClean="0"/>
              <a:t>(data dari</a:t>
            </a:r>
            <a:r>
              <a:rPr lang="en-US" sz="1400" i="1"/>
              <a:t>: </a:t>
            </a:r>
            <a:r>
              <a:rPr lang="en-US" sz="1400" i="1" u="sng">
                <a:hlinkClick r:id="rId2"/>
              </a:rPr>
              <a:t>http://naelashofa.blogspot.com/2012/11/contoh-studi-kasus-apb-analisis-proses.html</a:t>
            </a:r>
            <a:r>
              <a:rPr lang="en-US" sz="1400" i="1"/>
              <a:t> </a:t>
            </a:r>
            <a:r>
              <a:rPr lang="en-US" sz="1400" i="1" smtClean="0"/>
              <a:t>)</a:t>
            </a:r>
            <a:endParaRPr lang="en-US" sz="140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22</a:t>
            </a:fld>
            <a:endParaRPr dirty="0"/>
          </a:p>
        </p:txBody>
      </p:sp>
    </p:spTree>
    <p:extLst>
      <p:ext uri="{BB962C8B-B14F-4D97-AF65-F5344CB8AC3E}">
        <p14:creationId xmlns:p14="http://schemas.microsoft.com/office/powerpoint/2010/main" val="1929317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See You Next Session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smtClean="0">
                <a:effectLst>
                  <a:outerShdw blurRad="38100" dist="38100" dir="2700000" algn="tl">
                    <a:srgbClr val="000000">
                      <a:alpha val="43137"/>
                    </a:srgbClr>
                  </a:outerShdw>
                </a:effectLst>
              </a:rPr>
              <a:t>Thank’s</a:t>
            </a:r>
            <a:endParaRPr lang="en-US" b="1">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23</a:t>
            </a:fld>
            <a:endParaRPr lang="en-US" dirty="0"/>
          </a:p>
        </p:txBody>
      </p:sp>
    </p:spTree>
    <p:extLst>
      <p:ext uri="{BB962C8B-B14F-4D97-AF65-F5344CB8AC3E}">
        <p14:creationId xmlns:p14="http://schemas.microsoft.com/office/powerpoint/2010/main" val="13062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smtClean="0">
                <a:effectLst>
                  <a:outerShdw blurRad="38100" dist="38100" dir="2700000" algn="tl">
                    <a:srgbClr val="000000">
                      <a:alpha val="43137"/>
                    </a:srgbClr>
                  </a:outerShdw>
                </a:effectLst>
              </a:rPr>
              <a:t>Pemodelan</a:t>
            </a:r>
            <a:r>
              <a:rPr lang="en-US" dirty="0" smtClean="0">
                <a:effectLst>
                  <a:outerShdw blurRad="38100" dist="38100" dir="2700000" algn="tl">
                    <a:srgbClr val="000000">
                      <a:alpha val="43137"/>
                    </a:srgbClr>
                  </a:outerShdw>
                </a:effectLst>
              </a:rPr>
              <a:t> Database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(Database </a:t>
            </a:r>
            <a:r>
              <a:rPr lang="en-US" dirty="0" err="1" smtClean="0">
                <a:effectLst>
                  <a:outerShdw blurRad="38100" dist="38100" dir="2700000" algn="tl">
                    <a:srgbClr val="000000">
                      <a:alpha val="43137"/>
                    </a:srgbClr>
                  </a:outerShdw>
                </a:effectLst>
              </a:rPr>
              <a:t>Modelling</a:t>
            </a:r>
            <a:r>
              <a:rPr lang="en-US" dirty="0" smtClean="0">
                <a:effectLst>
                  <a:outerShdw blurRad="38100" dist="38100" dir="2700000" algn="tl">
                    <a:srgbClr val="000000">
                      <a:alpha val="43137"/>
                    </a:srgbClr>
                  </a:outerShdw>
                </a:effectLst>
              </a:rPr>
              <a:t>)</a:t>
            </a:r>
            <a:endParaRPr lang="en-US" dirty="0"/>
          </a:p>
        </p:txBody>
      </p:sp>
      <p:sp>
        <p:nvSpPr>
          <p:cNvPr id="3" name="Content Placeholder 2"/>
          <p:cNvSpPr>
            <a:spLocks noGrp="1"/>
          </p:cNvSpPr>
          <p:nvPr>
            <p:ph idx="1"/>
          </p:nvPr>
        </p:nvSpPr>
        <p:spPr/>
        <p:txBody>
          <a:bodyPr>
            <a:normAutofit fontScale="70000" lnSpcReduction="20000"/>
          </a:bodyPr>
          <a:lstStyle/>
          <a:p>
            <a:pPr algn="just"/>
            <a:endParaRPr lang="en-US" dirty="0" smtClean="0"/>
          </a:p>
          <a:p>
            <a:pPr algn="just"/>
            <a:r>
              <a:rPr lang="en-US" dirty="0" err="1" smtClean="0"/>
              <a:t>Disain</a:t>
            </a:r>
            <a:r>
              <a:rPr lang="en-US" dirty="0" smtClean="0"/>
              <a:t> </a:t>
            </a:r>
            <a:r>
              <a:rPr lang="en-US" dirty="0"/>
              <a:t>logical </a:t>
            </a:r>
            <a:r>
              <a:rPr lang="en-US" dirty="0" smtClean="0"/>
              <a:t>database </a:t>
            </a:r>
            <a:r>
              <a:rPr lang="en-US" dirty="0" smtClean="0">
                <a:sym typeface="Wingdings" pitchFamily="2" charset="2"/>
              </a:rPr>
              <a:t> </a:t>
            </a:r>
            <a:r>
              <a:rPr lang="en-US" dirty="0" err="1" smtClean="0"/>
              <a:t>disain</a:t>
            </a:r>
            <a:r>
              <a:rPr lang="en-US" dirty="0" smtClean="0"/>
              <a:t> </a:t>
            </a:r>
            <a:r>
              <a:rPr lang="en-US" dirty="0"/>
              <a:t>database </a:t>
            </a:r>
            <a:r>
              <a:rPr lang="en-US" dirty="0" smtClean="0">
                <a:sym typeface="Wingdings" pitchFamily="2" charset="2"/>
              </a:rPr>
              <a:t></a:t>
            </a:r>
            <a:r>
              <a:rPr lang="en-US" dirty="0" smtClean="0"/>
              <a:t> </a:t>
            </a:r>
            <a:r>
              <a:rPr lang="en-US" b="1" dirty="0" err="1"/>
              <a:t>pemodelan</a:t>
            </a:r>
            <a:r>
              <a:rPr lang="en-US" b="1" dirty="0"/>
              <a:t> database</a:t>
            </a:r>
            <a:r>
              <a:rPr lang="en-US" dirty="0"/>
              <a:t>; </a:t>
            </a:r>
            <a:endParaRPr lang="en-US" dirty="0" smtClean="0"/>
          </a:p>
          <a:p>
            <a:pPr marL="400050" lvl="1" indent="0" algn="just">
              <a:buNone/>
            </a:pPr>
            <a:r>
              <a:rPr lang="en-US" dirty="0" smtClean="0"/>
              <a:t>“</a:t>
            </a:r>
            <a:r>
              <a:rPr lang="en-US" dirty="0" err="1" smtClean="0"/>
              <a:t>mempelajari</a:t>
            </a:r>
            <a:r>
              <a:rPr lang="en-US" dirty="0" smtClean="0"/>
              <a:t> </a:t>
            </a:r>
            <a:r>
              <a:rPr lang="en-US" dirty="0" err="1"/>
              <a:t>sifat</a:t>
            </a:r>
            <a:r>
              <a:rPr lang="en-US" dirty="0"/>
              <a:t> </a:t>
            </a:r>
            <a:r>
              <a:rPr lang="en-US" dirty="0" err="1"/>
              <a:t>dasar</a:t>
            </a:r>
            <a:r>
              <a:rPr lang="en-US" dirty="0"/>
              <a:t> </a:t>
            </a:r>
            <a:r>
              <a:rPr lang="en-US" dirty="0" err="1"/>
              <a:t>dan</a:t>
            </a:r>
            <a:r>
              <a:rPr lang="en-US" dirty="0"/>
              <a:t> </a:t>
            </a:r>
            <a:r>
              <a:rPr lang="en-US" dirty="0" err="1"/>
              <a:t>hubungan</a:t>
            </a:r>
            <a:r>
              <a:rPr lang="en-US" dirty="0"/>
              <a:t> </a:t>
            </a:r>
            <a:r>
              <a:rPr lang="en-US" dirty="0" err="1"/>
              <a:t>antara</a:t>
            </a:r>
            <a:r>
              <a:rPr lang="en-US" dirty="0"/>
              <a:t> item </a:t>
            </a:r>
            <a:r>
              <a:rPr lang="en-US" dirty="0" smtClean="0"/>
              <a:t>data, </a:t>
            </a:r>
            <a:r>
              <a:rPr lang="en-US" dirty="0" err="1" smtClean="0"/>
              <a:t>dengan</a:t>
            </a:r>
            <a:r>
              <a:rPr lang="en-US" dirty="0" smtClean="0"/>
              <a:t> </a:t>
            </a:r>
            <a:r>
              <a:rPr lang="en-US" dirty="0" err="1" smtClean="0"/>
              <a:t>tujuan</a:t>
            </a:r>
            <a:r>
              <a:rPr lang="en-US" dirty="0" smtClean="0"/>
              <a:t> </a:t>
            </a:r>
            <a:r>
              <a:rPr lang="en-US" dirty="0" err="1" smtClean="0"/>
              <a:t>untuk</a:t>
            </a:r>
            <a:r>
              <a:rPr lang="en-US" dirty="0" smtClean="0"/>
              <a:t> </a:t>
            </a:r>
            <a:r>
              <a:rPr lang="en-US" dirty="0" err="1" smtClean="0"/>
              <a:t>mendapatkan</a:t>
            </a:r>
            <a:r>
              <a:rPr lang="en-US" dirty="0" smtClean="0"/>
              <a:t> </a:t>
            </a:r>
            <a:r>
              <a:rPr lang="en-US" dirty="0" err="1" smtClean="0"/>
              <a:t>representasi</a:t>
            </a:r>
            <a:r>
              <a:rPr lang="en-US" dirty="0" smtClean="0"/>
              <a:t> </a:t>
            </a:r>
            <a:r>
              <a:rPr lang="en-US" dirty="0" err="1" smtClean="0"/>
              <a:t>setiap</a:t>
            </a:r>
            <a:r>
              <a:rPr lang="en-US" dirty="0" smtClean="0"/>
              <a:t> item </a:t>
            </a:r>
            <a:r>
              <a:rPr lang="en-US" dirty="0" err="1" smtClean="0"/>
              <a:t>dalam</a:t>
            </a:r>
            <a:r>
              <a:rPr lang="en-US" dirty="0" smtClean="0"/>
              <a:t> database”.</a:t>
            </a:r>
          </a:p>
          <a:p>
            <a:pPr marL="400050" lvl="1" indent="0" algn="just">
              <a:buNone/>
            </a:pPr>
            <a:endParaRPr lang="en-US" dirty="0" smtClean="0"/>
          </a:p>
          <a:p>
            <a:pPr algn="just"/>
            <a:r>
              <a:rPr lang="en-US" dirty="0" err="1" smtClean="0"/>
              <a:t>Dalam</a:t>
            </a:r>
            <a:r>
              <a:rPr lang="en-US" dirty="0" smtClean="0"/>
              <a:t> </a:t>
            </a:r>
            <a:r>
              <a:rPr lang="en-US" dirty="0" err="1" smtClean="0"/>
              <a:t>membuat</a:t>
            </a:r>
            <a:r>
              <a:rPr lang="en-US" dirty="0" smtClean="0"/>
              <a:t> model database, DBA </a:t>
            </a:r>
            <a:r>
              <a:rPr lang="en-US" dirty="0" err="1" smtClean="0"/>
              <a:t>melakukan</a:t>
            </a:r>
            <a:r>
              <a:rPr lang="en-US" dirty="0" smtClean="0"/>
              <a:t> </a:t>
            </a:r>
            <a:r>
              <a:rPr lang="en-US" b="1" dirty="0" smtClean="0"/>
              <a:t>interview/</a:t>
            </a:r>
            <a:r>
              <a:rPr lang="en-US" b="1" dirty="0" err="1" smtClean="0"/>
              <a:t>diskusi</a:t>
            </a:r>
            <a:r>
              <a:rPr lang="en-US" dirty="0" smtClean="0"/>
              <a:t> (</a:t>
            </a:r>
            <a:r>
              <a:rPr lang="en-US" dirty="0" err="1" smtClean="0"/>
              <a:t>bekerja</a:t>
            </a:r>
            <a:r>
              <a:rPr lang="en-US" dirty="0" smtClean="0"/>
              <a:t> </a:t>
            </a:r>
            <a:r>
              <a:rPr lang="en-US" dirty="0" err="1" smtClean="0"/>
              <a:t>sama</a:t>
            </a:r>
            <a:r>
              <a:rPr lang="en-US" dirty="0" smtClean="0"/>
              <a:t>) </a:t>
            </a:r>
            <a:r>
              <a:rPr lang="en-US" dirty="0" err="1" smtClean="0"/>
              <a:t>dengan</a:t>
            </a:r>
            <a:r>
              <a:rPr lang="en-US" dirty="0" smtClean="0"/>
              <a:t> orang yang </a:t>
            </a:r>
            <a:r>
              <a:rPr lang="en-US" dirty="0" err="1" smtClean="0"/>
              <a:t>menguasai</a:t>
            </a:r>
            <a:r>
              <a:rPr lang="en-US" dirty="0" smtClean="0"/>
              <a:t> </a:t>
            </a:r>
            <a:r>
              <a:rPr lang="en-US" dirty="0" err="1" smtClean="0"/>
              <a:t>detil</a:t>
            </a:r>
            <a:r>
              <a:rPr lang="en-US" dirty="0" smtClean="0"/>
              <a:t> </a:t>
            </a:r>
            <a:r>
              <a:rPr lang="en-US" dirty="0" err="1" smtClean="0"/>
              <a:t>dari</a:t>
            </a:r>
            <a:r>
              <a:rPr lang="en-US" dirty="0" smtClean="0"/>
              <a:t> </a:t>
            </a:r>
            <a:r>
              <a:rPr lang="en-US" dirty="0" err="1" smtClean="0"/>
              <a:t>perusahaan</a:t>
            </a:r>
            <a:r>
              <a:rPr lang="en-US" dirty="0" smtClean="0"/>
              <a:t> </a:t>
            </a:r>
            <a:r>
              <a:rPr lang="en-US" dirty="0" err="1" smtClean="0"/>
              <a:t>tersebut</a:t>
            </a:r>
            <a:r>
              <a:rPr lang="en-US" dirty="0" smtClean="0"/>
              <a:t>, </a:t>
            </a:r>
            <a:r>
              <a:rPr lang="en-US" dirty="0" err="1" smtClean="0"/>
              <a:t>selain</a:t>
            </a:r>
            <a:r>
              <a:rPr lang="en-US" dirty="0" smtClean="0"/>
              <a:t> </a:t>
            </a:r>
            <a:r>
              <a:rPr lang="en-US" dirty="0" err="1" smtClean="0"/>
              <a:t>itu</a:t>
            </a:r>
            <a:r>
              <a:rPr lang="en-US" dirty="0" smtClean="0"/>
              <a:t> </a:t>
            </a:r>
            <a:r>
              <a:rPr lang="en-US" dirty="0" err="1" smtClean="0"/>
              <a:t>jika</a:t>
            </a:r>
            <a:r>
              <a:rPr lang="en-US" dirty="0" smtClean="0"/>
              <a:t> </a:t>
            </a:r>
            <a:r>
              <a:rPr lang="en-US" dirty="0" err="1" smtClean="0"/>
              <a:t>ada</a:t>
            </a:r>
            <a:r>
              <a:rPr lang="en-US" dirty="0" smtClean="0"/>
              <a:t> </a:t>
            </a:r>
            <a:r>
              <a:rPr lang="en-US" b="1" dirty="0" smtClean="0"/>
              <a:t>diagram proses </a:t>
            </a:r>
            <a:r>
              <a:rPr lang="en-US" b="1" dirty="0" err="1" smtClean="0"/>
              <a:t>bisnis</a:t>
            </a:r>
            <a:r>
              <a:rPr lang="en-US" b="1" dirty="0" smtClean="0"/>
              <a:t> </a:t>
            </a:r>
            <a:r>
              <a:rPr lang="en-US" dirty="0" err="1" smtClean="0"/>
              <a:t>dapat</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mempermudah</a:t>
            </a:r>
            <a:r>
              <a:rPr lang="en-US" dirty="0" smtClean="0"/>
              <a:t> proses </a:t>
            </a:r>
            <a:r>
              <a:rPr lang="en-US" dirty="0" err="1" smtClean="0"/>
              <a:t>pemodelan</a:t>
            </a:r>
            <a:r>
              <a:rPr lang="en-US" dirty="0" smtClean="0"/>
              <a:t> database.</a:t>
            </a:r>
          </a:p>
          <a:p>
            <a:pPr algn="just"/>
            <a:endParaRPr lang="en-US" dirty="0" smtClean="0"/>
          </a:p>
          <a:p>
            <a:pPr marL="341313" indent="0">
              <a:buNone/>
            </a:pPr>
            <a:r>
              <a:rPr lang="en-US" dirty="0" smtClean="0"/>
              <a:t>Dari </a:t>
            </a:r>
            <a:r>
              <a:rPr lang="en-US" dirty="0" err="1" smtClean="0"/>
              <a:t>hasil</a:t>
            </a:r>
            <a:r>
              <a:rPr lang="en-US" dirty="0" smtClean="0"/>
              <a:t> interview </a:t>
            </a:r>
            <a:r>
              <a:rPr lang="en-US" dirty="0" err="1" smtClean="0"/>
              <a:t>atau</a:t>
            </a:r>
            <a:r>
              <a:rPr lang="en-US" dirty="0" smtClean="0"/>
              <a:t> </a:t>
            </a:r>
            <a:r>
              <a:rPr lang="en-US" dirty="0" err="1" smtClean="0"/>
              <a:t>diskusi</a:t>
            </a:r>
            <a:r>
              <a:rPr lang="en-US" dirty="0" smtClean="0"/>
              <a:t> </a:t>
            </a:r>
            <a:r>
              <a:rPr lang="en-US" dirty="0" err="1" smtClean="0"/>
              <a:t>tersebut</a:t>
            </a:r>
            <a:r>
              <a:rPr lang="en-US" dirty="0" smtClean="0"/>
              <a:t>  DBA </a:t>
            </a:r>
            <a:r>
              <a:rPr lang="en-US" dirty="0" err="1" smtClean="0"/>
              <a:t>akan</a:t>
            </a:r>
            <a:r>
              <a:rPr lang="en-US" dirty="0" smtClean="0"/>
              <a:t> </a:t>
            </a:r>
            <a:r>
              <a:rPr lang="en-US" dirty="0" err="1" smtClean="0"/>
              <a:t>mendapatkan</a:t>
            </a:r>
            <a:r>
              <a:rPr lang="en-US" dirty="0" smtClean="0"/>
              <a:t> </a:t>
            </a:r>
            <a:r>
              <a:rPr lang="en-US" b="1" dirty="0" err="1" smtClean="0"/>
              <a:t>daftar</a:t>
            </a:r>
            <a:r>
              <a:rPr lang="en-US" b="1" dirty="0" smtClean="0"/>
              <a:t> item data </a:t>
            </a:r>
            <a:r>
              <a:rPr lang="en-US" dirty="0" err="1" smtClean="0"/>
              <a:t>dan</a:t>
            </a:r>
            <a:r>
              <a:rPr lang="en-US" dirty="0" smtClean="0"/>
              <a:t> </a:t>
            </a:r>
            <a:r>
              <a:rPr lang="en-US" b="1" dirty="0" smtClean="0"/>
              <a:t>object data </a:t>
            </a:r>
            <a:r>
              <a:rPr lang="en-US" dirty="0" smtClean="0"/>
              <a:t>yang </a:t>
            </a:r>
            <a:r>
              <a:rPr lang="en-US" dirty="0" err="1" smtClean="0"/>
              <a:t>disertai</a:t>
            </a:r>
            <a:r>
              <a:rPr lang="en-US" dirty="0" smtClean="0"/>
              <a:t> </a:t>
            </a:r>
            <a:r>
              <a:rPr lang="en-US" dirty="0" err="1" smtClean="0"/>
              <a:t>dengan</a:t>
            </a:r>
            <a:r>
              <a:rPr lang="en-US" dirty="0" smtClean="0"/>
              <a:t> </a:t>
            </a:r>
            <a:r>
              <a:rPr lang="en-US" b="1" dirty="0" smtClean="0"/>
              <a:t>rules</a:t>
            </a:r>
            <a:r>
              <a:rPr lang="en-US" dirty="0" smtClean="0"/>
              <a:t> (</a:t>
            </a:r>
            <a:r>
              <a:rPr lang="en-US" dirty="0" err="1" smtClean="0"/>
              <a:t>aturan</a:t>
            </a:r>
            <a:r>
              <a:rPr lang="en-US" dirty="0" smtClean="0"/>
              <a:t>), </a:t>
            </a:r>
            <a:r>
              <a:rPr lang="en-US" b="1" dirty="0" smtClean="0"/>
              <a:t>constraints</a:t>
            </a:r>
            <a:r>
              <a:rPr lang="en-US" dirty="0" smtClean="0"/>
              <a:t> (</a:t>
            </a:r>
            <a:r>
              <a:rPr lang="en-US" dirty="0" err="1" smtClean="0"/>
              <a:t>batasan-batasan</a:t>
            </a:r>
            <a:r>
              <a:rPr lang="en-US" dirty="0" smtClean="0"/>
              <a:t>) </a:t>
            </a:r>
            <a:r>
              <a:rPr lang="en-US" dirty="0" err="1" smtClean="0"/>
              <a:t>sehubungan</a:t>
            </a:r>
            <a:r>
              <a:rPr lang="en-US" dirty="0" smtClean="0"/>
              <a:t> </a:t>
            </a:r>
            <a:r>
              <a:rPr lang="en-US" dirty="0" err="1" smtClean="0"/>
              <a:t>dengan</a:t>
            </a:r>
            <a:r>
              <a:rPr lang="en-US" dirty="0" smtClean="0"/>
              <a:t> </a:t>
            </a:r>
            <a:r>
              <a:rPr lang="en-US" dirty="0" err="1" smtClean="0"/>
              <a:t>interelasi</a:t>
            </a:r>
            <a:r>
              <a:rPr lang="en-US" dirty="0" smtClean="0"/>
              <a:t> item-item data </a:t>
            </a:r>
            <a:r>
              <a:rPr lang="en-US" dirty="0" err="1" smtClean="0"/>
              <a:t>tersebut</a:t>
            </a:r>
            <a:r>
              <a:rPr lang="en-US" dirty="0" smtClean="0"/>
              <a:t>.</a:t>
            </a:r>
          </a:p>
        </p:txBody>
      </p:sp>
      <p:sp>
        <p:nvSpPr>
          <p:cNvPr id="4" name="Date Placeholder 3"/>
          <p:cNvSpPr>
            <a:spLocks noGrp="1"/>
          </p:cNvSpPr>
          <p:nvPr>
            <p:ph type="dt" sz="half" idx="10"/>
          </p:nvPr>
        </p:nvSpPr>
        <p:spPr/>
        <p:txBody>
          <a:bodyPr/>
          <a:lstStyle/>
          <a:p>
            <a:r>
              <a:rPr lang="en-US" smtClean="0"/>
              <a:t>AER – 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3</a:t>
            </a:fld>
            <a:endParaRPr lang="en-US" dirty="0"/>
          </a:p>
        </p:txBody>
      </p:sp>
    </p:spTree>
    <p:extLst>
      <p:ext uri="{BB962C8B-B14F-4D97-AF65-F5344CB8AC3E}">
        <p14:creationId xmlns:p14="http://schemas.microsoft.com/office/powerpoint/2010/main" val="2395316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Pemodelan</a:t>
            </a:r>
            <a:r>
              <a:rPr lang="en-US" dirty="0">
                <a:effectLst>
                  <a:outerShdw blurRad="38100" dist="38100" dir="2700000" algn="tl">
                    <a:srgbClr val="000000">
                      <a:alpha val="43137"/>
                    </a:srgbClr>
                  </a:outerShdw>
                </a:effectLst>
              </a:rPr>
              <a:t> Database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(Database </a:t>
            </a:r>
            <a:r>
              <a:rPr lang="en-US" dirty="0" err="1" smtClean="0">
                <a:effectLst>
                  <a:outerShdw blurRad="38100" dist="38100" dir="2700000" algn="tl">
                    <a:srgbClr val="000000">
                      <a:alpha val="43137"/>
                    </a:srgbClr>
                  </a:outerShdw>
                </a:effectLst>
              </a:rPr>
              <a:t>Modelling</a:t>
            </a:r>
            <a:r>
              <a:rPr lang="en-US" dirty="0">
                <a:effectLst>
                  <a:outerShdw blurRad="38100" dist="38100" dir="2700000" algn="tl">
                    <a:srgbClr val="000000">
                      <a:alpha val="43137"/>
                    </a:srgbClr>
                  </a:outerShdw>
                </a:effectLst>
              </a:rPr>
              <a:t>)</a:t>
            </a:r>
          </a:p>
        </p:txBody>
      </p:sp>
      <p:sp>
        <p:nvSpPr>
          <p:cNvPr id="3" name="Content Placeholder 2"/>
          <p:cNvSpPr>
            <a:spLocks noGrp="1"/>
          </p:cNvSpPr>
          <p:nvPr>
            <p:ph idx="1"/>
          </p:nvPr>
        </p:nvSpPr>
        <p:spPr/>
        <p:txBody>
          <a:bodyPr>
            <a:normAutofit fontScale="70000" lnSpcReduction="20000"/>
          </a:bodyPr>
          <a:lstStyle/>
          <a:p>
            <a:pPr algn="just"/>
            <a:r>
              <a:rPr lang="en-US" smtClean="0"/>
              <a:t>Berikut </a:t>
            </a:r>
            <a:r>
              <a:rPr lang="en-US" dirty="0" err="1"/>
              <a:t>contoh</a:t>
            </a:r>
            <a:r>
              <a:rPr lang="en-US" dirty="0"/>
              <a:t> rules (</a:t>
            </a:r>
            <a:r>
              <a:rPr lang="en-US" dirty="0" err="1"/>
              <a:t>aturan-aturan</a:t>
            </a:r>
            <a:r>
              <a:rPr lang="en-US" dirty="0"/>
              <a:t>) </a:t>
            </a:r>
            <a:r>
              <a:rPr lang="en-US" dirty="0" err="1"/>
              <a:t>terkait</a:t>
            </a:r>
            <a:r>
              <a:rPr lang="en-US" dirty="0"/>
              <a:t> </a:t>
            </a:r>
            <a:r>
              <a:rPr lang="en-US" dirty="0" err="1"/>
              <a:t>registrasi</a:t>
            </a:r>
            <a:r>
              <a:rPr lang="en-US" dirty="0"/>
              <a:t> </a:t>
            </a:r>
            <a:r>
              <a:rPr lang="en-US" dirty="0" err="1"/>
              <a:t>siswa</a:t>
            </a:r>
            <a:r>
              <a:rPr lang="en-US" dirty="0"/>
              <a:t>;</a:t>
            </a:r>
          </a:p>
          <a:p>
            <a:pPr lvl="1" algn="just"/>
            <a:r>
              <a:rPr lang="en-US" dirty="0" err="1"/>
              <a:t>Setiap</a:t>
            </a:r>
            <a:r>
              <a:rPr lang="en-US" dirty="0"/>
              <a:t> </a:t>
            </a:r>
            <a:r>
              <a:rPr lang="en-US" dirty="0" err="1"/>
              <a:t>siiswa</a:t>
            </a:r>
            <a:r>
              <a:rPr lang="en-US" dirty="0"/>
              <a:t> yang </a:t>
            </a:r>
            <a:r>
              <a:rPr lang="en-US" dirty="0" err="1"/>
              <a:t>sudah</a:t>
            </a:r>
            <a:r>
              <a:rPr lang="en-US" dirty="0"/>
              <a:t> </a:t>
            </a:r>
            <a:r>
              <a:rPr lang="en-US" dirty="0" err="1"/>
              <a:t>terdaftar</a:t>
            </a:r>
            <a:r>
              <a:rPr lang="en-US" dirty="0"/>
              <a:t> </a:t>
            </a:r>
            <a:r>
              <a:rPr lang="en-US" dirty="0" err="1"/>
              <a:t>memiliki</a:t>
            </a:r>
            <a:r>
              <a:rPr lang="en-US" dirty="0"/>
              <a:t> </a:t>
            </a:r>
            <a:r>
              <a:rPr lang="en-US" dirty="0" err="1"/>
              <a:t>satu</a:t>
            </a:r>
            <a:r>
              <a:rPr lang="en-US" dirty="0"/>
              <a:t> </a:t>
            </a:r>
            <a:r>
              <a:rPr lang="en-US" dirty="0" err="1"/>
              <a:t>nomer</a:t>
            </a:r>
            <a:r>
              <a:rPr lang="en-US" dirty="0"/>
              <a:t> ID </a:t>
            </a:r>
            <a:r>
              <a:rPr lang="en-US" dirty="0" err="1"/>
              <a:t>Siswa</a:t>
            </a:r>
            <a:r>
              <a:rPr lang="en-US" dirty="0"/>
              <a:t> (</a:t>
            </a:r>
            <a:r>
              <a:rPr lang="en-US" dirty="0" err="1"/>
              <a:t>sid</a:t>
            </a:r>
            <a:r>
              <a:rPr lang="en-US"/>
              <a:t>) </a:t>
            </a:r>
            <a:r>
              <a:rPr lang="en-US" smtClean="0"/>
              <a:t>yang unik</a:t>
            </a:r>
            <a:r>
              <a:rPr lang="en-US" dirty="0"/>
              <a:t>.</a:t>
            </a:r>
          </a:p>
          <a:p>
            <a:pPr lvl="1" algn="just"/>
            <a:r>
              <a:rPr lang="en-US" dirty="0" err="1"/>
              <a:t>Seorang</a:t>
            </a:r>
            <a:r>
              <a:rPr lang="en-US" dirty="0"/>
              <a:t> </a:t>
            </a:r>
            <a:r>
              <a:rPr lang="en-US" dirty="0" err="1"/>
              <a:t>siswa</a:t>
            </a:r>
            <a:r>
              <a:rPr lang="en-US" dirty="0"/>
              <a:t> </a:t>
            </a:r>
            <a:r>
              <a:rPr lang="en-US" dirty="0" err="1"/>
              <a:t>bisa</a:t>
            </a:r>
            <a:r>
              <a:rPr lang="en-US" dirty="0"/>
              <a:t> </a:t>
            </a:r>
            <a:r>
              <a:rPr lang="en-US" dirty="0" err="1"/>
              <a:t>terdaftar</a:t>
            </a:r>
            <a:r>
              <a:rPr lang="en-US" dirty="0"/>
              <a:t> </a:t>
            </a:r>
            <a:r>
              <a:rPr lang="en-US" err="1"/>
              <a:t>untuk</a:t>
            </a:r>
            <a:r>
              <a:rPr lang="en-US"/>
              <a:t> (maksimal</a:t>
            </a:r>
            <a:r>
              <a:rPr lang="en-US" smtClean="0"/>
              <a:t>) satu </a:t>
            </a:r>
            <a:r>
              <a:rPr lang="en-US" err="1"/>
              <a:t>kursus</a:t>
            </a:r>
            <a:r>
              <a:rPr lang="en-US"/>
              <a:t> </a:t>
            </a:r>
            <a:r>
              <a:rPr lang="en-US" smtClean="0"/>
              <a:t>pada </a:t>
            </a:r>
            <a:r>
              <a:rPr lang="en-US" dirty="0" err="1"/>
              <a:t>satu</a:t>
            </a:r>
            <a:r>
              <a:rPr lang="en-US" dirty="0"/>
              <a:t> </a:t>
            </a:r>
            <a:r>
              <a:rPr lang="en-US" dirty="0" err="1"/>
              <a:t>periode</a:t>
            </a:r>
            <a:r>
              <a:rPr lang="en-US" dirty="0"/>
              <a:t> </a:t>
            </a:r>
            <a:r>
              <a:rPr lang="en-US" dirty="0" err="1"/>
              <a:t>kelas</a:t>
            </a:r>
            <a:r>
              <a:rPr lang="en-US" dirty="0"/>
              <a:t>.</a:t>
            </a:r>
          </a:p>
          <a:p>
            <a:pPr lvl="1" algn="just"/>
            <a:r>
              <a:rPr lang="en-US" dirty="0" err="1"/>
              <a:t>Ruang</a:t>
            </a:r>
            <a:r>
              <a:rPr lang="en-US" dirty="0"/>
              <a:t> </a:t>
            </a:r>
            <a:r>
              <a:rPr lang="en-US" dirty="0" err="1"/>
              <a:t>kelas</a:t>
            </a:r>
            <a:r>
              <a:rPr lang="en-US" dirty="0"/>
              <a:t> </a:t>
            </a:r>
            <a:r>
              <a:rPr lang="en-US" dirty="0" err="1"/>
              <a:t>dapat</a:t>
            </a:r>
            <a:r>
              <a:rPr lang="en-US" dirty="0"/>
              <a:t> </a:t>
            </a:r>
            <a:r>
              <a:rPr lang="en-US" err="1"/>
              <a:t>ditempati</a:t>
            </a:r>
            <a:r>
              <a:rPr lang="en-US"/>
              <a:t> (maksimal) </a:t>
            </a:r>
            <a:r>
              <a:rPr lang="en-US" err="1"/>
              <a:t>satu</a:t>
            </a:r>
            <a:r>
              <a:rPr lang="en-US"/>
              <a:t> </a:t>
            </a:r>
            <a:r>
              <a:rPr lang="en-US" smtClean="0"/>
              <a:t>kursus </a:t>
            </a:r>
            <a:r>
              <a:rPr lang="en-US" dirty="0" err="1"/>
              <a:t>pada</a:t>
            </a:r>
            <a:r>
              <a:rPr lang="en-US" dirty="0"/>
              <a:t> </a:t>
            </a:r>
            <a:r>
              <a:rPr lang="en-US" dirty="0" err="1"/>
              <a:t>satu</a:t>
            </a:r>
            <a:r>
              <a:rPr lang="en-US" dirty="0"/>
              <a:t> </a:t>
            </a:r>
            <a:r>
              <a:rPr lang="en-US" dirty="0" err="1"/>
              <a:t>periode</a:t>
            </a:r>
            <a:r>
              <a:rPr lang="en-US" dirty="0"/>
              <a:t> </a:t>
            </a:r>
            <a:r>
              <a:rPr lang="en-US" dirty="0" err="1"/>
              <a:t>kelas</a:t>
            </a:r>
            <a:r>
              <a:rPr lang="en-US" dirty="0" smtClean="0"/>
              <a:t>.</a:t>
            </a:r>
          </a:p>
          <a:p>
            <a:pPr lvl="1" algn="just"/>
            <a:endParaRPr lang="en-US" dirty="0"/>
          </a:p>
          <a:p>
            <a:r>
              <a:rPr lang="en-US" dirty="0" err="1" smtClean="0"/>
              <a:t>Berdasarkan</a:t>
            </a:r>
            <a:r>
              <a:rPr lang="en-US" dirty="0" smtClean="0"/>
              <a:t> item-item data, constraints </a:t>
            </a:r>
            <a:r>
              <a:rPr lang="en-US" dirty="0" err="1" smtClean="0"/>
              <a:t>dan</a:t>
            </a:r>
            <a:r>
              <a:rPr lang="en-US" dirty="0" smtClean="0"/>
              <a:t> rules </a:t>
            </a:r>
            <a:r>
              <a:rPr lang="en-US" dirty="0" err="1" smtClean="0"/>
              <a:t>ini</a:t>
            </a:r>
            <a:r>
              <a:rPr lang="en-US" dirty="0" smtClean="0"/>
              <a:t>, DBA </a:t>
            </a:r>
            <a:r>
              <a:rPr lang="en-US" dirty="0" err="1" smtClean="0"/>
              <a:t>kemudian</a:t>
            </a:r>
            <a:r>
              <a:rPr lang="en-US" dirty="0" smtClean="0"/>
              <a:t> </a:t>
            </a:r>
            <a:r>
              <a:rPr lang="en-US" dirty="0" err="1" smtClean="0"/>
              <a:t>melakukan</a:t>
            </a:r>
            <a:r>
              <a:rPr lang="en-US" dirty="0" smtClean="0"/>
              <a:t> logical design database.</a:t>
            </a:r>
          </a:p>
          <a:p>
            <a:endParaRPr lang="en-US" dirty="0" smtClean="0"/>
          </a:p>
          <a:p>
            <a:r>
              <a:rPr lang="en-US" smtClean="0"/>
              <a:t>Berikut ini adalah dua </a:t>
            </a:r>
            <a:r>
              <a:rPr lang="en-US" dirty="0" err="1" smtClean="0"/>
              <a:t>teknik</a:t>
            </a:r>
            <a:r>
              <a:rPr lang="en-US" dirty="0" smtClean="0"/>
              <a:t> yang </a:t>
            </a:r>
            <a:r>
              <a:rPr lang="en-US" dirty="0" err="1" smtClean="0"/>
              <a:t>umum</a:t>
            </a:r>
            <a:r>
              <a:rPr lang="en-US" dirty="0" smtClean="0"/>
              <a:t> </a:t>
            </a:r>
            <a:r>
              <a:rPr lang="en-US" dirty="0" err="1" smtClean="0"/>
              <a:t>dilakukan</a:t>
            </a:r>
            <a:r>
              <a:rPr lang="en-US" dirty="0" smtClean="0"/>
              <a:t> </a:t>
            </a:r>
            <a:r>
              <a:rPr lang="en-US" dirty="0" err="1" smtClean="0"/>
              <a:t>dalam</a:t>
            </a:r>
            <a:r>
              <a:rPr lang="en-US" dirty="0" smtClean="0"/>
              <a:t> </a:t>
            </a:r>
            <a:r>
              <a:rPr lang="en-US" dirty="0" err="1" smtClean="0"/>
              <a:t>melakukan</a:t>
            </a:r>
            <a:r>
              <a:rPr lang="en-US" dirty="0" smtClean="0"/>
              <a:t> logical design database;</a:t>
            </a:r>
          </a:p>
          <a:p>
            <a:pPr lvl="1"/>
            <a:r>
              <a:rPr lang="en-US" b="1" dirty="0" err="1" smtClean="0"/>
              <a:t>Pendekatan</a:t>
            </a:r>
            <a:r>
              <a:rPr lang="en-US" b="1" dirty="0" smtClean="0"/>
              <a:t> ER</a:t>
            </a:r>
            <a:r>
              <a:rPr lang="en-US" dirty="0" smtClean="0"/>
              <a:t> (Entity Relationship)</a:t>
            </a:r>
          </a:p>
          <a:p>
            <a:pPr lvl="1"/>
            <a:r>
              <a:rPr lang="en-US" b="1" dirty="0" smtClean="0"/>
              <a:t>Normalization</a:t>
            </a:r>
          </a:p>
          <a:p>
            <a:endParaRPr lang="en-US"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4</a:t>
            </a:fld>
            <a:endParaRPr lang="en-US" dirty="0"/>
          </a:p>
        </p:txBody>
      </p:sp>
    </p:spTree>
    <p:extLst>
      <p:ext uri="{BB962C8B-B14F-4D97-AF65-F5344CB8AC3E}">
        <p14:creationId xmlns:p14="http://schemas.microsoft.com/office/powerpoint/2010/main" val="202705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Entity</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2437"/>
            <a:ext cx="8229600" cy="4525963"/>
          </a:xfrm>
        </p:spPr>
        <p:txBody>
          <a:bodyPr>
            <a:noAutofit/>
          </a:bodyPr>
          <a:lstStyle/>
          <a:p>
            <a:pPr marL="0" indent="0">
              <a:buNone/>
            </a:pPr>
            <a:r>
              <a:rPr lang="en-US" sz="2400" b="1" dirty="0" smtClean="0"/>
              <a:t>Entity (</a:t>
            </a:r>
            <a:r>
              <a:rPr lang="en-US" sz="2400" b="1" dirty="0" err="1" smtClean="0"/>
              <a:t>Entitas</a:t>
            </a:r>
            <a:r>
              <a:rPr lang="en-US" sz="2400" b="1" dirty="0" smtClean="0"/>
              <a:t>)</a:t>
            </a:r>
          </a:p>
          <a:p>
            <a:pPr marL="231775" indent="0">
              <a:buNone/>
            </a:pPr>
            <a:r>
              <a:rPr lang="en-US" sz="2400" dirty="0" smtClean="0"/>
              <a:t>“</a:t>
            </a:r>
            <a:r>
              <a:rPr lang="en-US" sz="2400" dirty="0" err="1" smtClean="0"/>
              <a:t>Sekumpulan</a:t>
            </a:r>
            <a:r>
              <a:rPr lang="en-US" sz="2400" dirty="0" smtClean="0"/>
              <a:t> object </a:t>
            </a:r>
            <a:r>
              <a:rPr lang="en-US" sz="2400" dirty="0" err="1" smtClean="0"/>
              <a:t>dunia</a:t>
            </a:r>
            <a:r>
              <a:rPr lang="en-US" sz="2400" dirty="0" smtClean="0"/>
              <a:t> </a:t>
            </a:r>
            <a:r>
              <a:rPr lang="en-US" sz="2400" dirty="0" err="1" smtClean="0"/>
              <a:t>nyata</a:t>
            </a:r>
            <a:r>
              <a:rPr lang="en-US" sz="2400" dirty="0" smtClean="0"/>
              <a:t> </a:t>
            </a:r>
            <a:r>
              <a:rPr lang="en-US" sz="2400" dirty="0" err="1" smtClean="0"/>
              <a:t>atau</a:t>
            </a:r>
            <a:r>
              <a:rPr lang="en-US" sz="2400" dirty="0" smtClean="0"/>
              <a:t> </a:t>
            </a:r>
            <a:r>
              <a:rPr lang="en-US" sz="2400" dirty="0" err="1" smtClean="0"/>
              <a:t>kejadian</a:t>
            </a:r>
            <a:r>
              <a:rPr lang="en-US" sz="2400" dirty="0" smtClean="0"/>
              <a:t> yang </a:t>
            </a:r>
            <a:r>
              <a:rPr lang="en-US" sz="2400" dirty="0" err="1" smtClean="0"/>
              <a:t>dapat</a:t>
            </a:r>
            <a:r>
              <a:rPr lang="en-US" sz="2400" dirty="0" smtClean="0"/>
              <a:t> </a:t>
            </a:r>
            <a:r>
              <a:rPr lang="en-US" sz="2400" dirty="0" err="1" smtClean="0"/>
              <a:t>dibedakan</a:t>
            </a:r>
            <a:r>
              <a:rPr lang="en-US" sz="2400" dirty="0" smtClean="0"/>
              <a:t>, </a:t>
            </a:r>
            <a:r>
              <a:rPr lang="en-US" sz="2400" dirty="0" err="1" smtClean="0"/>
              <a:t>tapi</a:t>
            </a:r>
            <a:r>
              <a:rPr lang="en-US" sz="2400" dirty="0" smtClean="0"/>
              <a:t> object-object </a:t>
            </a:r>
            <a:r>
              <a:rPr lang="en-US" sz="2400" dirty="0" err="1" smtClean="0"/>
              <a:t>tersebut</a:t>
            </a:r>
            <a:r>
              <a:rPr lang="en-US" sz="2400" dirty="0" smtClean="0"/>
              <a:t> </a:t>
            </a:r>
            <a:r>
              <a:rPr lang="en-US" sz="2400" dirty="0" err="1" smtClean="0"/>
              <a:t>memiliki</a:t>
            </a:r>
            <a:r>
              <a:rPr lang="en-US" sz="2400" dirty="0" smtClean="0"/>
              <a:t> </a:t>
            </a:r>
            <a:r>
              <a:rPr lang="en-US" sz="2400" dirty="0" err="1" smtClean="0"/>
              <a:t>atribut</a:t>
            </a:r>
            <a:r>
              <a:rPr lang="en-US" sz="2400" dirty="0" smtClean="0"/>
              <a:t> </a:t>
            </a:r>
            <a:r>
              <a:rPr lang="en-US" sz="2400" dirty="0" err="1" smtClean="0"/>
              <a:t>sama</a:t>
            </a:r>
            <a:r>
              <a:rPr lang="en-US" sz="2400" dirty="0" smtClean="0"/>
              <a:t>”</a:t>
            </a:r>
          </a:p>
          <a:p>
            <a:endParaRPr lang="en-US" sz="2000" dirty="0" smtClean="0"/>
          </a:p>
          <a:p>
            <a:pPr marL="0" indent="0">
              <a:buNone/>
            </a:pPr>
            <a:r>
              <a:rPr lang="en-US" sz="2000" dirty="0" err="1" smtClean="0"/>
              <a:t>Contoh</a:t>
            </a:r>
            <a:r>
              <a:rPr lang="en-US" sz="2000" dirty="0" smtClean="0"/>
              <a:t>;</a:t>
            </a:r>
          </a:p>
          <a:p>
            <a:pPr marL="0" indent="0">
              <a:buNone/>
            </a:pPr>
            <a:r>
              <a:rPr lang="en-US" sz="2000" dirty="0" err="1" smtClean="0"/>
              <a:t>Pada</a:t>
            </a:r>
            <a:r>
              <a:rPr lang="en-US" sz="2000" dirty="0" smtClean="0"/>
              <a:t> </a:t>
            </a:r>
            <a:r>
              <a:rPr lang="en-US" sz="2000" dirty="0" err="1" smtClean="0"/>
              <a:t>registrasi</a:t>
            </a:r>
            <a:r>
              <a:rPr lang="en-US" sz="2000" dirty="0" smtClean="0"/>
              <a:t> </a:t>
            </a:r>
            <a:r>
              <a:rPr lang="en-US" sz="2000" dirty="0" err="1" smtClean="0"/>
              <a:t>kampus</a:t>
            </a:r>
            <a:r>
              <a:rPr lang="en-US" sz="2000" dirty="0" smtClean="0"/>
              <a:t>, </a:t>
            </a:r>
            <a:r>
              <a:rPr lang="en-US" sz="2000" dirty="0" err="1" smtClean="0"/>
              <a:t>dapat</a:t>
            </a:r>
            <a:r>
              <a:rPr lang="en-US" sz="2000" dirty="0" smtClean="0"/>
              <a:t> </a:t>
            </a:r>
            <a:r>
              <a:rPr lang="en-US" sz="2000" dirty="0" err="1" smtClean="0"/>
              <a:t>dikatakan</a:t>
            </a:r>
            <a:r>
              <a:rPr lang="en-US" sz="2000" dirty="0" smtClean="0"/>
              <a:t> </a:t>
            </a:r>
            <a:r>
              <a:rPr lang="en-US" sz="2000" dirty="0" err="1" smtClean="0"/>
              <a:t>memiliki</a:t>
            </a:r>
            <a:r>
              <a:rPr lang="en-US" sz="2000" dirty="0" smtClean="0"/>
              <a:t> object </a:t>
            </a:r>
            <a:r>
              <a:rPr lang="en-US" sz="2000" dirty="0" err="1" smtClean="0"/>
              <a:t>seperti</a:t>
            </a:r>
            <a:r>
              <a:rPr lang="en-US" sz="2000" dirty="0" smtClean="0"/>
              <a:t> </a:t>
            </a:r>
            <a:r>
              <a:rPr lang="en-US" sz="2000" dirty="0" err="1" smtClean="0"/>
              <a:t>berikut</a:t>
            </a:r>
            <a:r>
              <a:rPr lang="en-US" sz="2000" dirty="0" smtClean="0"/>
              <a:t>;</a:t>
            </a:r>
          </a:p>
          <a:p>
            <a:r>
              <a:rPr lang="en-US" sz="2000" dirty="0" smtClean="0"/>
              <a:t>Students </a:t>
            </a:r>
            <a:r>
              <a:rPr lang="en-US" sz="2000" dirty="0"/>
              <a:t>, Instructors , </a:t>
            </a:r>
            <a:r>
              <a:rPr lang="en-US" sz="2000" dirty="0" smtClean="0"/>
              <a:t>Class rooms </a:t>
            </a:r>
            <a:r>
              <a:rPr lang="en-US" sz="2000" dirty="0"/>
              <a:t>, Courses , Course </a:t>
            </a:r>
            <a:r>
              <a:rPr lang="en-US" sz="2000" dirty="0" smtClean="0"/>
              <a:t>sections , Class periods, </a:t>
            </a:r>
            <a:r>
              <a:rPr lang="en-US" sz="2000" dirty="0" err="1" smtClean="0"/>
              <a:t>dst</a:t>
            </a:r>
            <a:r>
              <a:rPr lang="en-US" sz="2000" dirty="0" smtClean="0"/>
              <a:t>…</a:t>
            </a:r>
          </a:p>
          <a:p>
            <a:pPr marL="0" indent="0">
              <a:buNone/>
            </a:pPr>
            <a:r>
              <a:rPr lang="en-US" sz="2000" dirty="0" err="1" smtClean="0"/>
              <a:t>Penulisan</a:t>
            </a:r>
            <a:r>
              <a:rPr lang="en-US" sz="2000" dirty="0" smtClean="0"/>
              <a:t> </a:t>
            </a:r>
            <a:r>
              <a:rPr lang="en-US" sz="2000" dirty="0" err="1" smtClean="0"/>
              <a:t>nama</a:t>
            </a:r>
            <a:r>
              <a:rPr lang="en-US" sz="2000" dirty="0" smtClean="0"/>
              <a:t> entity-</a:t>
            </a:r>
            <a:r>
              <a:rPr lang="en-US" sz="2000" dirty="0" err="1" smtClean="0"/>
              <a:t>nya</a:t>
            </a:r>
            <a:r>
              <a:rPr lang="en-US" sz="2000" dirty="0" smtClean="0"/>
              <a:t> </a:t>
            </a:r>
            <a:r>
              <a:rPr lang="en-US" sz="2000" dirty="0" err="1" smtClean="0"/>
              <a:t>adalah</a:t>
            </a:r>
            <a:r>
              <a:rPr lang="en-US" sz="2000" dirty="0" smtClean="0"/>
              <a:t> </a:t>
            </a:r>
            <a:r>
              <a:rPr lang="en-US" sz="2000" dirty="0" err="1" smtClean="0"/>
              <a:t>sebagai</a:t>
            </a:r>
            <a:r>
              <a:rPr lang="en-US" sz="2000" dirty="0" smtClean="0"/>
              <a:t> </a:t>
            </a:r>
            <a:r>
              <a:rPr lang="en-US" sz="2000" dirty="0" err="1" smtClean="0"/>
              <a:t>berikut</a:t>
            </a:r>
            <a:r>
              <a:rPr lang="en-US" sz="2000" dirty="0" smtClean="0"/>
              <a:t>;</a:t>
            </a:r>
          </a:p>
          <a:p>
            <a:r>
              <a:rPr lang="en-US" sz="2000" b="1" dirty="0" smtClean="0"/>
              <a:t>Student</a:t>
            </a:r>
            <a:r>
              <a:rPr lang="en-US" sz="2000" dirty="0" smtClean="0"/>
              <a:t> </a:t>
            </a:r>
            <a:r>
              <a:rPr lang="en-US" sz="2000" dirty="0"/>
              <a:t>, </a:t>
            </a:r>
            <a:r>
              <a:rPr lang="en-US" sz="2000" b="1" dirty="0" smtClean="0"/>
              <a:t>Instructor</a:t>
            </a:r>
            <a:r>
              <a:rPr lang="en-US" sz="2000" dirty="0" smtClean="0"/>
              <a:t>, </a:t>
            </a:r>
            <a:r>
              <a:rPr lang="en-US" sz="2000" b="1" dirty="0" err="1" smtClean="0"/>
              <a:t>Class_room</a:t>
            </a:r>
            <a:r>
              <a:rPr lang="en-US" sz="2000" dirty="0" smtClean="0"/>
              <a:t>, </a:t>
            </a:r>
            <a:r>
              <a:rPr lang="en-US" sz="2000" b="1" dirty="0" smtClean="0"/>
              <a:t>Course</a:t>
            </a:r>
            <a:r>
              <a:rPr lang="en-US" sz="2000" dirty="0" smtClean="0"/>
              <a:t>, </a:t>
            </a:r>
            <a:r>
              <a:rPr lang="en-US" sz="2000" b="1" dirty="0" err="1" smtClean="0"/>
              <a:t>Course_section</a:t>
            </a:r>
            <a:r>
              <a:rPr lang="en-US" sz="2000" dirty="0" smtClean="0"/>
              <a:t>, </a:t>
            </a:r>
            <a:r>
              <a:rPr lang="en-US" sz="2000" b="1" dirty="0" err="1" smtClean="0"/>
              <a:t>Class_period</a:t>
            </a:r>
            <a:r>
              <a:rPr lang="en-US" sz="2000" dirty="0" smtClean="0"/>
              <a:t>, </a:t>
            </a:r>
            <a:r>
              <a:rPr lang="en-US" sz="2000" dirty="0" err="1"/>
              <a:t>dst</a:t>
            </a:r>
            <a:r>
              <a:rPr lang="en-US" sz="2000" dirty="0" smtClean="0"/>
              <a:t>…</a:t>
            </a:r>
            <a:endParaRPr lang="en-US" sz="2400" dirty="0" smtClean="0"/>
          </a:p>
          <a:p>
            <a:pPr marL="0" indent="0">
              <a:buNone/>
            </a:pPr>
            <a:endParaRPr lang="en-US" sz="1200" dirty="0" smtClean="0"/>
          </a:p>
          <a:p>
            <a:pPr marL="0" indent="0">
              <a:buNone/>
            </a:pPr>
            <a:r>
              <a:rPr lang="en-US" sz="1600" dirty="0" smtClean="0"/>
              <a:t>(</a:t>
            </a:r>
            <a:r>
              <a:rPr lang="en-US" sz="1600" b="1" i="1" u="sng" dirty="0" err="1"/>
              <a:t>catatan</a:t>
            </a:r>
            <a:r>
              <a:rPr lang="en-US" sz="1600" i="1" dirty="0"/>
              <a:t>; </a:t>
            </a:r>
            <a:r>
              <a:rPr lang="en-US" sz="1600" i="1" dirty="0" err="1"/>
              <a:t>nama</a:t>
            </a:r>
            <a:r>
              <a:rPr lang="en-US" sz="1600" i="1" dirty="0"/>
              <a:t> entity </a:t>
            </a:r>
            <a:r>
              <a:rPr lang="en-US" sz="1600" i="1" dirty="0" err="1"/>
              <a:t>diawali</a:t>
            </a:r>
            <a:r>
              <a:rPr lang="en-US" sz="1600" i="1" dirty="0"/>
              <a:t> </a:t>
            </a:r>
            <a:r>
              <a:rPr lang="en-US" sz="1600" i="1" dirty="0" err="1"/>
              <a:t>dengan</a:t>
            </a:r>
            <a:r>
              <a:rPr lang="en-US" sz="1600" i="1" dirty="0"/>
              <a:t> </a:t>
            </a:r>
            <a:r>
              <a:rPr lang="en-US" sz="1600" i="1" dirty="0" err="1"/>
              <a:t>huruf</a:t>
            </a:r>
            <a:r>
              <a:rPr lang="en-US" sz="1600" i="1" dirty="0"/>
              <a:t> </a:t>
            </a:r>
            <a:r>
              <a:rPr lang="en-US" sz="1600" i="1" dirty="0" err="1"/>
              <a:t>besar</a:t>
            </a:r>
            <a:r>
              <a:rPr lang="en-US" sz="1600" i="1" dirty="0"/>
              <a:t>/</a:t>
            </a:r>
            <a:r>
              <a:rPr lang="en-US" sz="1600" i="1" dirty="0" err="1"/>
              <a:t>kapital</a:t>
            </a:r>
            <a:r>
              <a:rPr lang="en-US" sz="1600" i="1" dirty="0"/>
              <a:t> </a:t>
            </a:r>
            <a:r>
              <a:rPr lang="en-US" sz="1600" i="1" dirty="0" err="1"/>
              <a:t>dan</a:t>
            </a:r>
            <a:r>
              <a:rPr lang="en-US" sz="1600" i="1" dirty="0"/>
              <a:t> </a:t>
            </a:r>
            <a:r>
              <a:rPr lang="en-US" sz="1600" i="1" dirty="0" err="1"/>
              <a:t>tidak</a:t>
            </a:r>
            <a:r>
              <a:rPr lang="en-US" sz="1600" i="1" dirty="0"/>
              <a:t> </a:t>
            </a:r>
            <a:r>
              <a:rPr lang="en-US" sz="1600" i="1" dirty="0" err="1"/>
              <a:t>ada</a:t>
            </a:r>
            <a:r>
              <a:rPr lang="en-US" sz="1600" i="1" dirty="0"/>
              <a:t> </a:t>
            </a:r>
            <a:r>
              <a:rPr lang="en-US" sz="1600" i="1" dirty="0" err="1"/>
              <a:t>spasi</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5</a:t>
            </a:fld>
            <a:endParaRPr lang="en-US" dirty="0"/>
          </a:p>
        </p:txBody>
      </p:sp>
      <p:sp>
        <p:nvSpPr>
          <p:cNvPr id="7" name="Flowchart: Process 6"/>
          <p:cNvSpPr/>
          <p:nvPr/>
        </p:nvSpPr>
        <p:spPr>
          <a:xfrm>
            <a:off x="2971800" y="1524000"/>
            <a:ext cx="1447800" cy="5334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Nama_entity</a:t>
            </a:r>
            <a:endParaRPr lang="en-US" dirty="0"/>
          </a:p>
        </p:txBody>
      </p:sp>
    </p:spTree>
    <p:extLst>
      <p:ext uri="{BB962C8B-B14F-4D97-AF65-F5344CB8AC3E}">
        <p14:creationId xmlns:p14="http://schemas.microsoft.com/office/powerpoint/2010/main" val="12547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Attribute</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2437"/>
            <a:ext cx="8229600" cy="4525963"/>
          </a:xfrm>
        </p:spPr>
        <p:txBody>
          <a:bodyPr>
            <a:normAutofit fontScale="77500" lnSpcReduction="20000"/>
          </a:bodyPr>
          <a:lstStyle/>
          <a:p>
            <a:pPr marL="0" indent="0">
              <a:buNone/>
            </a:pPr>
            <a:r>
              <a:rPr lang="en-US" b="1" dirty="0" smtClean="0"/>
              <a:t>Attribute (</a:t>
            </a:r>
            <a:r>
              <a:rPr lang="en-US" b="1" dirty="0" err="1" smtClean="0"/>
              <a:t>atribut</a:t>
            </a:r>
            <a:r>
              <a:rPr lang="en-US" b="1" dirty="0" smtClean="0"/>
              <a:t>)</a:t>
            </a:r>
          </a:p>
          <a:p>
            <a:pPr marL="231775" indent="0">
              <a:buNone/>
            </a:pPr>
            <a:r>
              <a:rPr lang="en-US" dirty="0" smtClean="0"/>
              <a:t>“Item data yang </a:t>
            </a:r>
            <a:r>
              <a:rPr lang="en-US" dirty="0" err="1" smtClean="0"/>
              <a:t>mendeskripsikan</a:t>
            </a:r>
            <a:r>
              <a:rPr lang="en-US" dirty="0" smtClean="0"/>
              <a:t> property/</a:t>
            </a:r>
            <a:r>
              <a:rPr lang="en-US" dirty="0" err="1" smtClean="0"/>
              <a:t>atribut</a:t>
            </a:r>
            <a:r>
              <a:rPr lang="en-US" dirty="0" smtClean="0"/>
              <a:t> </a:t>
            </a:r>
            <a:r>
              <a:rPr lang="en-US" dirty="0" err="1" smtClean="0"/>
              <a:t>suatu</a:t>
            </a:r>
            <a:r>
              <a:rPr lang="en-US" dirty="0" smtClean="0"/>
              <a:t> entity </a:t>
            </a:r>
            <a:r>
              <a:rPr lang="en-US" dirty="0" err="1" smtClean="0"/>
              <a:t>atau</a:t>
            </a:r>
            <a:r>
              <a:rPr lang="en-US" dirty="0" smtClean="0"/>
              <a:t> relationship”</a:t>
            </a:r>
          </a:p>
          <a:p>
            <a:endParaRPr lang="en-US" sz="2600" dirty="0" smtClean="0"/>
          </a:p>
          <a:p>
            <a:pPr marL="0" indent="0">
              <a:buNone/>
            </a:pPr>
            <a:r>
              <a:rPr lang="en-US" sz="2800" b="1" dirty="0" err="1" smtClean="0"/>
              <a:t>Setiap</a:t>
            </a:r>
            <a:r>
              <a:rPr lang="en-US" sz="2800" b="1" dirty="0" smtClean="0"/>
              <a:t> entity </a:t>
            </a:r>
            <a:r>
              <a:rPr lang="en-US" sz="2800" b="1" err="1" smtClean="0"/>
              <a:t>memiliki</a:t>
            </a:r>
            <a:r>
              <a:rPr lang="en-US" sz="2800" b="1" smtClean="0"/>
              <a:t> identifier</a:t>
            </a:r>
            <a:r>
              <a:rPr lang="en-US" sz="2800" smtClean="0"/>
              <a:t>, </a:t>
            </a:r>
            <a:r>
              <a:rPr lang="en-US" sz="2800" dirty="0" err="1" smtClean="0"/>
              <a:t>yaitu</a:t>
            </a:r>
            <a:r>
              <a:rPr lang="en-US" sz="2800" dirty="0" smtClean="0"/>
              <a:t>; </a:t>
            </a:r>
            <a:r>
              <a:rPr lang="en-US" sz="2800" dirty="0" err="1" smtClean="0"/>
              <a:t>atribut</a:t>
            </a:r>
            <a:r>
              <a:rPr lang="en-US" sz="2800" dirty="0" smtClean="0"/>
              <a:t> </a:t>
            </a:r>
            <a:r>
              <a:rPr lang="en-US" sz="2800" dirty="0" err="1" smtClean="0"/>
              <a:t>atau</a:t>
            </a:r>
            <a:r>
              <a:rPr lang="en-US" sz="2800" dirty="0" smtClean="0"/>
              <a:t> </a:t>
            </a:r>
            <a:r>
              <a:rPr lang="en-US" sz="2800" dirty="0" err="1" smtClean="0"/>
              <a:t>satu</a:t>
            </a:r>
            <a:r>
              <a:rPr lang="en-US" sz="2800" dirty="0" smtClean="0"/>
              <a:t> set </a:t>
            </a:r>
            <a:r>
              <a:rPr lang="en-US" sz="2800" dirty="0" err="1" smtClean="0"/>
              <a:t>atribut</a:t>
            </a:r>
            <a:r>
              <a:rPr lang="en-US" sz="2800" dirty="0" smtClean="0"/>
              <a:t> yang </a:t>
            </a:r>
            <a:r>
              <a:rPr lang="en-US" sz="2800" dirty="0" err="1" smtClean="0"/>
              <a:t>akan</a:t>
            </a:r>
            <a:r>
              <a:rPr lang="en-US" sz="2800" dirty="0" smtClean="0"/>
              <a:t> </a:t>
            </a:r>
            <a:r>
              <a:rPr lang="en-US" sz="2800" dirty="0" err="1" smtClean="0"/>
              <a:t>membuat</a:t>
            </a:r>
            <a:r>
              <a:rPr lang="en-US" sz="2800" dirty="0" smtClean="0"/>
              <a:t> </a:t>
            </a:r>
            <a:r>
              <a:rPr lang="en-US" sz="2800" dirty="0" err="1" smtClean="0"/>
              <a:t>nilai</a:t>
            </a:r>
            <a:r>
              <a:rPr lang="en-US" sz="2800" dirty="0" smtClean="0"/>
              <a:t> </a:t>
            </a:r>
            <a:r>
              <a:rPr lang="en-US" sz="2800" dirty="0" err="1" smtClean="0"/>
              <a:t>dari</a:t>
            </a:r>
            <a:r>
              <a:rPr lang="en-US" sz="2800" dirty="0" smtClean="0"/>
              <a:t> </a:t>
            </a:r>
            <a:r>
              <a:rPr lang="en-US" sz="2800" dirty="0" err="1" smtClean="0"/>
              <a:t>setiap</a:t>
            </a:r>
            <a:r>
              <a:rPr lang="en-US" sz="2800" dirty="0" smtClean="0"/>
              <a:t> </a:t>
            </a:r>
            <a:r>
              <a:rPr lang="en-US" sz="2800" dirty="0" err="1" smtClean="0"/>
              <a:t>isi</a:t>
            </a:r>
            <a:r>
              <a:rPr lang="en-US" sz="2800" dirty="0" smtClean="0"/>
              <a:t> </a:t>
            </a:r>
            <a:r>
              <a:rPr lang="en-US" sz="2800" dirty="0" err="1" smtClean="0"/>
              <a:t>baris</a:t>
            </a:r>
            <a:r>
              <a:rPr lang="en-US" sz="2800" dirty="0" smtClean="0"/>
              <a:t> entity </a:t>
            </a:r>
            <a:r>
              <a:rPr lang="en-US" sz="2800" dirty="0" err="1" smtClean="0"/>
              <a:t>menjadi</a:t>
            </a:r>
            <a:r>
              <a:rPr lang="en-US" sz="2800" dirty="0" smtClean="0"/>
              <a:t> </a:t>
            </a:r>
            <a:r>
              <a:rPr lang="en-US" sz="2800" dirty="0" err="1" smtClean="0"/>
              <a:t>unik</a:t>
            </a:r>
            <a:r>
              <a:rPr lang="en-US" sz="2800" dirty="0" smtClean="0"/>
              <a:t>. </a:t>
            </a:r>
            <a:r>
              <a:rPr lang="en-US" sz="2800" dirty="0" err="1" smtClean="0"/>
              <a:t>Atribut</a:t>
            </a:r>
            <a:r>
              <a:rPr lang="en-US" sz="2800" dirty="0"/>
              <a:t> </a:t>
            </a:r>
            <a:r>
              <a:rPr lang="en-US" sz="2800" dirty="0" smtClean="0"/>
              <a:t>identifier </a:t>
            </a:r>
            <a:r>
              <a:rPr lang="en-US" sz="2800" dirty="0" err="1" smtClean="0"/>
              <a:t>ini</a:t>
            </a:r>
            <a:r>
              <a:rPr lang="en-US" sz="2800" dirty="0" smtClean="0"/>
              <a:t> </a:t>
            </a:r>
            <a:r>
              <a:rPr lang="en-US" sz="2800" dirty="0" err="1" smtClean="0"/>
              <a:t>dapat</a:t>
            </a:r>
            <a:r>
              <a:rPr lang="en-US" sz="2800" dirty="0" smtClean="0"/>
              <a:t> </a:t>
            </a:r>
            <a:r>
              <a:rPr lang="en-US" sz="2800" dirty="0" err="1" smtClean="0"/>
              <a:t>dikatakan</a:t>
            </a:r>
            <a:r>
              <a:rPr lang="en-US" sz="2800" dirty="0" smtClean="0"/>
              <a:t> </a:t>
            </a:r>
            <a:r>
              <a:rPr lang="en-US" sz="2800" dirty="0" err="1" smtClean="0"/>
              <a:t>sebagai</a:t>
            </a:r>
            <a:r>
              <a:rPr lang="en-US" sz="2800" dirty="0" smtClean="0"/>
              <a:t> </a:t>
            </a:r>
            <a:r>
              <a:rPr lang="en-US" sz="2800" b="1" dirty="0" smtClean="0"/>
              <a:t>primary identifier</a:t>
            </a:r>
            <a:r>
              <a:rPr lang="en-US" sz="2800" dirty="0" smtClean="0"/>
              <a:t>.</a:t>
            </a:r>
          </a:p>
          <a:p>
            <a:pPr marL="0" indent="0">
              <a:buNone/>
            </a:pPr>
            <a:endParaRPr lang="en-US" sz="2800" dirty="0" smtClean="0"/>
          </a:p>
          <a:p>
            <a:pPr marL="0" indent="0">
              <a:buNone/>
            </a:pPr>
            <a:r>
              <a:rPr lang="en-US" sz="2800" dirty="0" err="1" smtClean="0"/>
              <a:t>Contoh</a:t>
            </a:r>
            <a:r>
              <a:rPr lang="en-US" sz="2800" dirty="0" smtClean="0"/>
              <a:t>;</a:t>
            </a:r>
          </a:p>
          <a:p>
            <a:pPr marL="0" indent="0">
              <a:buNone/>
            </a:pPr>
            <a:r>
              <a:rPr lang="en-US" sz="2800" dirty="0" err="1" smtClean="0"/>
              <a:t>Atribut</a:t>
            </a:r>
            <a:r>
              <a:rPr lang="en-US" sz="2800" dirty="0" smtClean="0"/>
              <a:t> </a:t>
            </a:r>
            <a:r>
              <a:rPr lang="en-US" sz="2800" dirty="0" err="1" smtClean="0"/>
              <a:t>untuk</a:t>
            </a:r>
            <a:r>
              <a:rPr lang="en-US" sz="2800" dirty="0" smtClean="0"/>
              <a:t> entity Student </a:t>
            </a:r>
            <a:r>
              <a:rPr lang="en-US" sz="2800" dirty="0" err="1" smtClean="0"/>
              <a:t>adalah</a:t>
            </a:r>
            <a:r>
              <a:rPr lang="en-US" sz="2800" dirty="0" smtClean="0"/>
              <a:t>;</a:t>
            </a:r>
          </a:p>
          <a:p>
            <a:r>
              <a:rPr lang="en-US" sz="2800" b="1" u="sng" dirty="0" err="1" smtClean="0"/>
              <a:t>sid</a:t>
            </a:r>
            <a:r>
              <a:rPr lang="en-US" sz="2800" dirty="0" smtClean="0"/>
              <a:t>, </a:t>
            </a:r>
            <a:r>
              <a:rPr lang="en-US" sz="2800" b="1" dirty="0" err="1" smtClean="0"/>
              <a:t>student_name</a:t>
            </a:r>
            <a:r>
              <a:rPr lang="en-US" sz="2800" b="1" dirty="0" smtClean="0"/>
              <a:t>. hobbies</a:t>
            </a:r>
            <a:endParaRPr lang="en-US" sz="2800" dirty="0" smtClean="0"/>
          </a:p>
          <a:p>
            <a:endParaRPr lang="en-US" sz="2800" dirty="0" smtClean="0"/>
          </a:p>
          <a:p>
            <a:pPr marL="0" indent="0">
              <a:buNone/>
            </a:pPr>
            <a:r>
              <a:rPr lang="en-US" sz="2100" dirty="0" smtClean="0"/>
              <a:t>(</a:t>
            </a:r>
            <a:r>
              <a:rPr lang="en-US" sz="2100" b="1" i="1" u="sng" dirty="0" err="1"/>
              <a:t>catatan</a:t>
            </a:r>
            <a:r>
              <a:rPr lang="en-US" sz="2100" i="1" dirty="0"/>
              <a:t>; </a:t>
            </a:r>
            <a:r>
              <a:rPr lang="en-US" sz="2100" i="1" dirty="0" err="1"/>
              <a:t>nama</a:t>
            </a:r>
            <a:r>
              <a:rPr lang="en-US" sz="2100" i="1" dirty="0"/>
              <a:t> </a:t>
            </a:r>
            <a:r>
              <a:rPr lang="en-US" sz="2100" i="1" dirty="0" err="1" smtClean="0"/>
              <a:t>atribut</a:t>
            </a:r>
            <a:r>
              <a:rPr lang="en-US" sz="2100" i="1" dirty="0" smtClean="0"/>
              <a:t> </a:t>
            </a:r>
            <a:r>
              <a:rPr lang="en-US" sz="2100" i="1" dirty="0" err="1" smtClean="0"/>
              <a:t>ditulis</a:t>
            </a:r>
            <a:r>
              <a:rPr lang="en-US" sz="2100" i="1" dirty="0" smtClean="0"/>
              <a:t> </a:t>
            </a:r>
            <a:r>
              <a:rPr lang="en-US" sz="2100" i="1" dirty="0" err="1" smtClean="0"/>
              <a:t>dengan</a:t>
            </a:r>
            <a:r>
              <a:rPr lang="en-US" sz="2100" i="1" dirty="0" smtClean="0"/>
              <a:t> </a:t>
            </a:r>
            <a:r>
              <a:rPr lang="en-US" sz="2100" i="1" dirty="0" err="1" smtClean="0"/>
              <a:t>huruf</a:t>
            </a:r>
            <a:r>
              <a:rPr lang="en-US" sz="2100" i="1" dirty="0" smtClean="0"/>
              <a:t> </a:t>
            </a:r>
            <a:r>
              <a:rPr lang="en-US" sz="2100" i="1" dirty="0" err="1" smtClean="0"/>
              <a:t>kecil</a:t>
            </a:r>
            <a:r>
              <a:rPr lang="en-US" sz="2100" i="1" dirty="0" smtClean="0"/>
              <a:t> </a:t>
            </a:r>
            <a:r>
              <a:rPr lang="en-US" sz="2100" i="1" dirty="0" err="1"/>
              <a:t>dan</a:t>
            </a:r>
            <a:r>
              <a:rPr lang="en-US" sz="2100" i="1" dirty="0"/>
              <a:t> </a:t>
            </a:r>
            <a:r>
              <a:rPr lang="en-US" sz="2100" i="1" dirty="0" err="1"/>
              <a:t>tidak</a:t>
            </a:r>
            <a:r>
              <a:rPr lang="en-US" sz="2100" i="1" dirty="0"/>
              <a:t> </a:t>
            </a:r>
            <a:r>
              <a:rPr lang="en-US" sz="2100" i="1" dirty="0" err="1"/>
              <a:t>ada</a:t>
            </a:r>
            <a:r>
              <a:rPr lang="en-US" sz="2100" i="1" dirty="0"/>
              <a:t> </a:t>
            </a:r>
            <a:r>
              <a:rPr lang="en-US" sz="2100" i="1" dirty="0" err="1" smtClean="0"/>
              <a:t>spasi</a:t>
            </a:r>
            <a:r>
              <a:rPr lang="en-US" sz="2100" i="1" dirty="0" smtClean="0"/>
              <a:t>, </a:t>
            </a:r>
          </a:p>
          <a:p>
            <a:pPr marL="0" indent="0">
              <a:buNone/>
            </a:pPr>
            <a:r>
              <a:rPr lang="en-US" sz="2100" i="1" dirty="0" err="1" smtClean="0"/>
              <a:t>atribut</a:t>
            </a:r>
            <a:r>
              <a:rPr lang="en-US" sz="2100" i="1" dirty="0" smtClean="0"/>
              <a:t> primary identifier </a:t>
            </a:r>
            <a:r>
              <a:rPr lang="en-US" sz="2100" i="1" dirty="0" err="1" smtClean="0"/>
              <a:t>ditandai</a:t>
            </a:r>
            <a:r>
              <a:rPr lang="en-US" sz="2100" i="1" dirty="0" smtClean="0"/>
              <a:t> </a:t>
            </a:r>
            <a:r>
              <a:rPr lang="en-US" sz="2100" i="1" dirty="0" err="1" smtClean="0"/>
              <a:t>dengan</a:t>
            </a:r>
            <a:r>
              <a:rPr lang="en-US" sz="2100" i="1" dirty="0" smtClean="0"/>
              <a:t> </a:t>
            </a:r>
            <a:r>
              <a:rPr lang="en-US" sz="2100" i="1" dirty="0" err="1" smtClean="0"/>
              <a:t>garis</a:t>
            </a:r>
            <a:r>
              <a:rPr lang="en-US" sz="2100" i="1" dirty="0" smtClean="0"/>
              <a:t> </a:t>
            </a:r>
            <a:r>
              <a:rPr lang="en-US" sz="2100" i="1" dirty="0" err="1" smtClean="0"/>
              <a:t>bawah</a:t>
            </a:r>
            <a:r>
              <a:rPr lang="en-US" sz="2100" dirty="0" smtClean="0"/>
              <a:t>)</a:t>
            </a:r>
            <a:endParaRPr lang="en-US" sz="2100" dirty="0"/>
          </a:p>
          <a:p>
            <a:endParaRPr lang="en-US" sz="2800" dirty="0" smtClean="0"/>
          </a:p>
          <a:p>
            <a:endParaRPr lang="en-US"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6</a:t>
            </a:fld>
            <a:endParaRPr lang="en-US" dirty="0"/>
          </a:p>
        </p:txBody>
      </p:sp>
      <p:sp>
        <p:nvSpPr>
          <p:cNvPr id="9" name="Oval 8"/>
          <p:cNvSpPr/>
          <p:nvPr/>
        </p:nvSpPr>
        <p:spPr>
          <a:xfrm>
            <a:off x="3124200" y="1524000"/>
            <a:ext cx="1676400" cy="5334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nama_atribut</a:t>
            </a:r>
            <a:endParaRPr lang="en-US" sz="1400" dirty="0"/>
          </a:p>
        </p:txBody>
      </p:sp>
      <p:grpSp>
        <p:nvGrpSpPr>
          <p:cNvPr id="7" name="Group 6"/>
          <p:cNvGrpSpPr/>
          <p:nvPr/>
        </p:nvGrpSpPr>
        <p:grpSpPr>
          <a:xfrm>
            <a:off x="5334000" y="4153160"/>
            <a:ext cx="3352800" cy="1561840"/>
            <a:chOff x="5334000" y="4153160"/>
            <a:chExt cx="3352800" cy="1561840"/>
          </a:xfrm>
        </p:grpSpPr>
        <p:sp>
          <p:nvSpPr>
            <p:cNvPr id="10" name="Flowchart: Process 9"/>
            <p:cNvSpPr/>
            <p:nvPr/>
          </p:nvSpPr>
          <p:spPr>
            <a:xfrm>
              <a:off x="5715000" y="4777595"/>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11" name="Oval 10"/>
            <p:cNvSpPr/>
            <p:nvPr/>
          </p:nvSpPr>
          <p:spPr>
            <a:xfrm>
              <a:off x="5334000" y="4153160"/>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3" name="Straight Connector 12"/>
            <p:cNvCxnSpPr>
              <a:stCxn id="10" idx="0"/>
              <a:endCxn id="30" idx="4"/>
            </p:cNvCxnSpPr>
            <p:nvPr/>
          </p:nvCxnSpPr>
          <p:spPr>
            <a:xfrm flipV="1">
              <a:off x="6324600" y="4492596"/>
              <a:ext cx="838200" cy="284999"/>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6858000" y="5375564"/>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s</a:t>
              </a:r>
              <a:r>
                <a:rPr lang="en-US" sz="1400" dirty="0" err="1" smtClean="0"/>
                <a:t>tudent_name</a:t>
              </a:r>
              <a:endParaRPr lang="en-US" sz="1400" dirty="0"/>
            </a:p>
          </p:txBody>
        </p:sp>
        <p:cxnSp>
          <p:nvCxnSpPr>
            <p:cNvPr id="17" name="Straight Connector 16"/>
            <p:cNvCxnSpPr>
              <a:stCxn id="10" idx="3"/>
              <a:endCxn id="16" idx="0"/>
            </p:cNvCxnSpPr>
            <p:nvPr/>
          </p:nvCxnSpPr>
          <p:spPr>
            <a:xfrm>
              <a:off x="6934200" y="5006195"/>
              <a:ext cx="838200" cy="369369"/>
            </a:xfrm>
            <a:prstGeom prst="line">
              <a:avLst/>
            </a:prstGeom>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6553200" y="4153160"/>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cxnSp>
          <p:nvCxnSpPr>
            <p:cNvPr id="32" name="Straight Connector 31"/>
            <p:cNvCxnSpPr>
              <a:stCxn id="10" idx="0"/>
              <a:endCxn id="11" idx="4"/>
            </p:cNvCxnSpPr>
            <p:nvPr/>
          </p:nvCxnSpPr>
          <p:spPr>
            <a:xfrm flipH="1" flipV="1">
              <a:off x="5867400" y="4492596"/>
              <a:ext cx="457200" cy="284999"/>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630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Attribute</a:t>
            </a:r>
            <a:endParaRPr lang="en-US" b="1" dirty="0">
              <a:solidFill>
                <a:srgbClr val="FF0000"/>
              </a:solidFill>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1800" b="1" dirty="0" err="1" smtClean="0"/>
              <a:t>Atribut</a:t>
            </a:r>
            <a:r>
              <a:rPr lang="en-US" sz="1800" b="1" dirty="0" smtClean="0"/>
              <a:t> </a:t>
            </a:r>
            <a:r>
              <a:rPr lang="en-US" sz="1800" b="1" dirty="0" err="1" smtClean="0"/>
              <a:t>Multivalue</a:t>
            </a:r>
            <a:r>
              <a:rPr lang="en-US" sz="1800" b="1" dirty="0" smtClean="0"/>
              <a:t> </a:t>
            </a:r>
            <a:r>
              <a:rPr lang="en-US" sz="1800" dirty="0"/>
              <a:t>(</a:t>
            </a:r>
            <a:r>
              <a:rPr lang="en-US" sz="1800" i="1" dirty="0"/>
              <a:t>multivalued attribute</a:t>
            </a:r>
            <a:r>
              <a:rPr lang="en-US" sz="1800" dirty="0" smtClean="0"/>
              <a:t>) </a:t>
            </a:r>
            <a:r>
              <a:rPr lang="en-US" sz="1800" dirty="0" err="1" smtClean="0"/>
              <a:t>adalah</a:t>
            </a:r>
            <a:r>
              <a:rPr lang="en-US" sz="1800" dirty="0" smtClean="0"/>
              <a:t>:</a:t>
            </a:r>
          </a:p>
          <a:p>
            <a:pPr marL="341313" indent="0">
              <a:buNone/>
            </a:pPr>
            <a:r>
              <a:rPr lang="en-US" sz="1800" dirty="0" smtClean="0"/>
              <a:t>“</a:t>
            </a:r>
            <a:r>
              <a:rPr lang="en-US" sz="1800" dirty="0" err="1" smtClean="0"/>
              <a:t>Atribut</a:t>
            </a:r>
            <a:r>
              <a:rPr lang="en-US" sz="1800" dirty="0" smtClean="0"/>
              <a:t> yang </a:t>
            </a:r>
            <a:r>
              <a:rPr lang="en-US" sz="1800" dirty="0" err="1" smtClean="0"/>
              <a:t>dapat</a:t>
            </a:r>
            <a:r>
              <a:rPr lang="en-US" sz="1800" dirty="0" smtClean="0"/>
              <a:t> </a:t>
            </a:r>
            <a:r>
              <a:rPr lang="en-US" sz="1800" dirty="0" err="1" smtClean="0"/>
              <a:t>memiliki</a:t>
            </a:r>
            <a:r>
              <a:rPr lang="en-US" sz="1800" dirty="0" smtClean="0"/>
              <a:t> </a:t>
            </a:r>
            <a:r>
              <a:rPr lang="en-US" sz="1800" dirty="0" err="1" smtClean="0"/>
              <a:t>beberapa</a:t>
            </a:r>
            <a:r>
              <a:rPr lang="en-US" sz="1800" dirty="0" smtClean="0"/>
              <a:t> </a:t>
            </a:r>
            <a:r>
              <a:rPr lang="en-US" sz="1800" dirty="0" err="1" smtClean="0"/>
              <a:t>nilai</a:t>
            </a:r>
            <a:r>
              <a:rPr lang="en-US" sz="1800" dirty="0" smtClean="0"/>
              <a:t> </a:t>
            </a:r>
            <a:r>
              <a:rPr lang="en-US" sz="1800" dirty="0" err="1" smtClean="0"/>
              <a:t>dalam</a:t>
            </a:r>
            <a:r>
              <a:rPr lang="en-US" sz="1800" dirty="0" smtClean="0"/>
              <a:t> </a:t>
            </a:r>
            <a:r>
              <a:rPr lang="en-US" sz="1800" dirty="0" err="1" smtClean="0"/>
              <a:t>satu</a:t>
            </a:r>
            <a:r>
              <a:rPr lang="en-US" sz="1800" dirty="0" smtClean="0"/>
              <a:t> </a:t>
            </a:r>
            <a:r>
              <a:rPr lang="en-US" sz="1800" dirty="0" err="1" smtClean="0"/>
              <a:t>baris</a:t>
            </a:r>
            <a:r>
              <a:rPr lang="en-US" sz="1800" dirty="0" smtClean="0"/>
              <a:t>”</a:t>
            </a:r>
          </a:p>
          <a:p>
            <a:pPr marL="0" indent="0">
              <a:buNone/>
            </a:pPr>
            <a:r>
              <a:rPr lang="en-US" sz="1600" dirty="0"/>
              <a:t> </a:t>
            </a:r>
            <a:r>
              <a:rPr lang="en-US" sz="1600" dirty="0" err="1"/>
              <a:t>Contoh</a:t>
            </a:r>
            <a:r>
              <a:rPr lang="en-US" sz="1600" dirty="0" smtClean="0"/>
              <a:t>:</a:t>
            </a:r>
          </a:p>
          <a:p>
            <a:pPr marL="0" indent="0">
              <a:buNone/>
            </a:pPr>
            <a:r>
              <a:rPr lang="en-US" sz="1600" dirty="0" err="1" smtClean="0"/>
              <a:t>Atribut</a:t>
            </a:r>
            <a:r>
              <a:rPr lang="en-US" sz="1600" dirty="0" smtClean="0"/>
              <a:t> hobbies </a:t>
            </a:r>
            <a:r>
              <a:rPr lang="en-US" sz="1600" dirty="0" err="1" smtClean="0"/>
              <a:t>merupakan</a:t>
            </a:r>
            <a:r>
              <a:rPr lang="en-US" sz="1600" dirty="0" smtClean="0"/>
              <a:t> </a:t>
            </a:r>
            <a:r>
              <a:rPr lang="en-US" sz="1600" dirty="0" err="1" smtClean="0"/>
              <a:t>atribut</a:t>
            </a:r>
            <a:r>
              <a:rPr lang="en-US" sz="1600" dirty="0" smtClean="0"/>
              <a:t> yang </a:t>
            </a:r>
            <a:r>
              <a:rPr lang="en-US" sz="1600" dirty="0" err="1" smtClean="0"/>
              <a:t>dapat</a:t>
            </a:r>
            <a:r>
              <a:rPr lang="en-US" sz="1600" dirty="0" smtClean="0"/>
              <a:t> </a:t>
            </a:r>
            <a:r>
              <a:rPr lang="en-US" sz="1600" dirty="0" err="1" smtClean="0"/>
              <a:t>memiliki</a:t>
            </a:r>
            <a:r>
              <a:rPr lang="en-US" sz="1600" dirty="0" smtClean="0"/>
              <a:t> </a:t>
            </a:r>
            <a:r>
              <a:rPr lang="en-US" sz="1600" dirty="0" err="1" smtClean="0"/>
              <a:t>beberapa</a:t>
            </a:r>
            <a:r>
              <a:rPr lang="en-US" sz="1600" dirty="0" smtClean="0"/>
              <a:t> </a:t>
            </a:r>
            <a:r>
              <a:rPr lang="en-US" sz="1600" dirty="0" err="1" smtClean="0"/>
              <a:t>nilai</a:t>
            </a:r>
            <a:r>
              <a:rPr lang="en-US" sz="1600" dirty="0" smtClean="0"/>
              <a:t> </a:t>
            </a:r>
            <a:r>
              <a:rPr lang="en-US" sz="1600" dirty="0" err="1" smtClean="0"/>
              <a:t>dalam</a:t>
            </a:r>
            <a:r>
              <a:rPr lang="en-US" sz="1600" dirty="0" smtClean="0"/>
              <a:t> </a:t>
            </a:r>
            <a:r>
              <a:rPr lang="en-US" sz="1600" dirty="0" err="1" smtClean="0"/>
              <a:t>satu</a:t>
            </a:r>
            <a:r>
              <a:rPr lang="en-US" sz="1600" dirty="0" smtClean="0"/>
              <a:t> </a:t>
            </a:r>
            <a:r>
              <a:rPr lang="en-US" sz="1600" dirty="0" err="1" smtClean="0"/>
              <a:t>baris</a:t>
            </a:r>
            <a:r>
              <a:rPr lang="en-US" sz="1600" dirty="0" smtClean="0"/>
              <a:t>, </a:t>
            </a:r>
            <a:r>
              <a:rPr lang="en-US" sz="1600" dirty="0" err="1" smtClean="0"/>
              <a:t>karena</a:t>
            </a:r>
            <a:r>
              <a:rPr lang="en-US" sz="1600" dirty="0" smtClean="0"/>
              <a:t> </a:t>
            </a:r>
            <a:r>
              <a:rPr lang="en-US" sz="1600" dirty="0" err="1" smtClean="0"/>
              <a:t>seorang</a:t>
            </a:r>
            <a:r>
              <a:rPr lang="en-US" sz="1600" dirty="0" smtClean="0"/>
              <a:t> student </a:t>
            </a:r>
            <a:r>
              <a:rPr lang="en-US" sz="1600" dirty="0" err="1" smtClean="0"/>
              <a:t>mungkin</a:t>
            </a:r>
            <a:r>
              <a:rPr lang="en-US" sz="1600" dirty="0" smtClean="0"/>
              <a:t> </a:t>
            </a:r>
            <a:r>
              <a:rPr lang="en-US" sz="1600" dirty="0" err="1" smtClean="0"/>
              <a:t>memiliki</a:t>
            </a:r>
            <a:r>
              <a:rPr lang="en-US" sz="1600" dirty="0" smtClean="0"/>
              <a:t> </a:t>
            </a:r>
            <a:r>
              <a:rPr lang="en-US" sz="1600" dirty="0" err="1" smtClean="0"/>
              <a:t>lebih</a:t>
            </a:r>
            <a:r>
              <a:rPr lang="en-US" sz="1600" dirty="0" smtClean="0"/>
              <a:t> </a:t>
            </a:r>
            <a:r>
              <a:rPr lang="en-US" sz="1600" dirty="0" err="1" smtClean="0"/>
              <a:t>dari</a:t>
            </a:r>
            <a:r>
              <a:rPr lang="en-US" sz="1600" dirty="0" smtClean="0"/>
              <a:t> </a:t>
            </a:r>
            <a:r>
              <a:rPr lang="en-US" sz="1600" dirty="0" err="1" smtClean="0"/>
              <a:t>satu</a:t>
            </a:r>
            <a:r>
              <a:rPr lang="en-US" sz="1600" dirty="0" smtClean="0"/>
              <a:t> hobby. </a:t>
            </a:r>
            <a:r>
              <a:rPr lang="en-US" sz="1600" dirty="0" err="1" smtClean="0"/>
              <a:t>Untuk</a:t>
            </a:r>
            <a:r>
              <a:rPr lang="en-US" sz="1600" dirty="0" smtClean="0"/>
              <a:t> </a:t>
            </a:r>
            <a:r>
              <a:rPr lang="en-US" sz="1600" dirty="0" err="1" smtClean="0"/>
              <a:t>itu</a:t>
            </a:r>
            <a:r>
              <a:rPr lang="en-US" sz="1600" dirty="0" smtClean="0"/>
              <a:t> </a:t>
            </a:r>
            <a:r>
              <a:rPr lang="en-US" sz="1600" dirty="0" err="1" smtClean="0"/>
              <a:t>garis</a:t>
            </a:r>
            <a:r>
              <a:rPr lang="en-US" sz="1600" dirty="0" smtClean="0"/>
              <a:t> </a:t>
            </a:r>
            <a:r>
              <a:rPr lang="en-US" sz="1600" dirty="0" err="1" smtClean="0"/>
              <a:t>penghubung</a:t>
            </a:r>
            <a:r>
              <a:rPr lang="en-US" sz="1600" dirty="0" smtClean="0"/>
              <a:t> </a:t>
            </a:r>
            <a:r>
              <a:rPr lang="en-US" sz="1600" dirty="0" err="1" smtClean="0"/>
              <a:t>atibut</a:t>
            </a:r>
            <a:r>
              <a:rPr lang="en-US" sz="1600" dirty="0" smtClean="0"/>
              <a:t> hobbies </a:t>
            </a:r>
            <a:r>
              <a:rPr lang="en-US" sz="1600" dirty="0" err="1" smtClean="0"/>
              <a:t>digambarkan</a:t>
            </a:r>
            <a:r>
              <a:rPr lang="en-US" sz="1600" dirty="0" smtClean="0"/>
              <a:t> </a:t>
            </a:r>
            <a:r>
              <a:rPr lang="en-US" sz="1600" dirty="0" err="1" smtClean="0"/>
              <a:t>dengan</a:t>
            </a:r>
            <a:r>
              <a:rPr lang="en-US" sz="1600" dirty="0" smtClean="0"/>
              <a:t> </a:t>
            </a:r>
            <a:r>
              <a:rPr lang="en-US" sz="1600" dirty="0" err="1" smtClean="0"/>
              <a:t>dua</a:t>
            </a:r>
            <a:r>
              <a:rPr lang="en-US" sz="1600" dirty="0" smtClean="0"/>
              <a:t> </a:t>
            </a:r>
            <a:r>
              <a:rPr lang="en-US" sz="1600" dirty="0" err="1" smtClean="0"/>
              <a:t>garis</a:t>
            </a:r>
            <a:r>
              <a:rPr lang="en-US" sz="1600" dirty="0" smtClean="0"/>
              <a:t> (</a:t>
            </a:r>
            <a:r>
              <a:rPr lang="en-US" sz="1600" b="1" i="1" dirty="0" smtClean="0"/>
              <a:t>double line</a:t>
            </a:r>
            <a:r>
              <a:rPr lang="en-US" sz="1600" dirty="0" smtClean="0"/>
              <a:t>).</a:t>
            </a:r>
            <a:endParaRPr lang="en-US" sz="1600" dirty="0"/>
          </a:p>
          <a:p>
            <a:pPr marL="0" indent="0">
              <a:buNone/>
            </a:pPr>
            <a:endParaRPr lang="en-US" sz="1000" dirty="0" smtClean="0"/>
          </a:p>
          <a:p>
            <a:r>
              <a:rPr lang="en-US" sz="1800" b="1" dirty="0" err="1" smtClean="0"/>
              <a:t>Atribut</a:t>
            </a:r>
            <a:r>
              <a:rPr lang="en-US" sz="1800" b="1" dirty="0" smtClean="0"/>
              <a:t> </a:t>
            </a:r>
            <a:r>
              <a:rPr lang="en-US" sz="1800" b="1" dirty="0" err="1" smtClean="0"/>
              <a:t>komposit</a:t>
            </a:r>
            <a:r>
              <a:rPr lang="en-US" sz="1800" b="1" dirty="0" smtClean="0"/>
              <a:t> </a:t>
            </a:r>
            <a:r>
              <a:rPr lang="en-US" sz="1800" dirty="0" smtClean="0"/>
              <a:t>(</a:t>
            </a:r>
            <a:r>
              <a:rPr lang="en-US" sz="1800" i="1" dirty="0"/>
              <a:t>composite </a:t>
            </a:r>
            <a:r>
              <a:rPr lang="en-US" sz="1800" i="1" dirty="0" smtClean="0"/>
              <a:t>attribute</a:t>
            </a:r>
            <a:r>
              <a:rPr lang="en-US" sz="1800" dirty="0" smtClean="0"/>
              <a:t>) </a:t>
            </a:r>
            <a:r>
              <a:rPr lang="en-US" sz="1800" dirty="0" err="1" smtClean="0"/>
              <a:t>adalah</a:t>
            </a:r>
            <a:r>
              <a:rPr lang="en-US" sz="1800" dirty="0" smtClean="0"/>
              <a:t>:</a:t>
            </a:r>
          </a:p>
          <a:p>
            <a:pPr marL="341313" indent="0">
              <a:buNone/>
            </a:pPr>
            <a:r>
              <a:rPr lang="en-US" sz="1800" dirty="0" smtClean="0"/>
              <a:t>“</a:t>
            </a:r>
            <a:r>
              <a:rPr lang="en-US" sz="1800" dirty="0" err="1" smtClean="0"/>
              <a:t>Atribut</a:t>
            </a:r>
            <a:r>
              <a:rPr lang="en-US" sz="1800" dirty="0" smtClean="0"/>
              <a:t> yang </a:t>
            </a:r>
            <a:r>
              <a:rPr lang="en-US" sz="1800" dirty="0" err="1" smtClean="0"/>
              <a:t>terdiri</a:t>
            </a:r>
            <a:r>
              <a:rPr lang="en-US" sz="1800" dirty="0" smtClean="0"/>
              <a:t> </a:t>
            </a:r>
            <a:r>
              <a:rPr lang="en-US" sz="1800" dirty="0" err="1" smtClean="0"/>
              <a:t>dari</a:t>
            </a:r>
            <a:r>
              <a:rPr lang="en-US" sz="1800" dirty="0" smtClean="0"/>
              <a:t> </a:t>
            </a:r>
            <a:r>
              <a:rPr lang="en-US" sz="1800" dirty="0" err="1" smtClean="0"/>
              <a:t>beberapa</a:t>
            </a:r>
            <a:r>
              <a:rPr lang="en-US" sz="1800" dirty="0" smtClean="0"/>
              <a:t> subset </a:t>
            </a:r>
            <a:r>
              <a:rPr lang="en-US" sz="1800" dirty="0" err="1" smtClean="0"/>
              <a:t>atribut</a:t>
            </a:r>
            <a:r>
              <a:rPr lang="en-US" sz="1800" dirty="0" smtClean="0"/>
              <a:t> yang </a:t>
            </a:r>
            <a:r>
              <a:rPr lang="en-US" sz="1800" dirty="0" err="1" smtClean="0"/>
              <a:t>membentuknya</a:t>
            </a:r>
            <a:r>
              <a:rPr lang="en-US" sz="1800" dirty="0" smtClean="0"/>
              <a:t>”.</a:t>
            </a:r>
            <a:endParaRPr lang="en-US" sz="1050" dirty="0" smtClean="0"/>
          </a:p>
          <a:p>
            <a:pPr marL="0" indent="0">
              <a:buNone/>
            </a:pPr>
            <a:r>
              <a:rPr lang="en-US" sz="1600" dirty="0" err="1" smtClean="0"/>
              <a:t>Contoh</a:t>
            </a:r>
            <a:r>
              <a:rPr lang="en-US" sz="1600" dirty="0" smtClean="0"/>
              <a:t>:</a:t>
            </a:r>
            <a:endParaRPr lang="en-US" sz="1600" dirty="0"/>
          </a:p>
          <a:p>
            <a:pPr marL="0" indent="0">
              <a:buNone/>
            </a:pPr>
            <a:r>
              <a:rPr lang="en-US" sz="1600" dirty="0" err="1"/>
              <a:t>Atribut</a:t>
            </a:r>
            <a:r>
              <a:rPr lang="en-US" sz="1600" dirty="0"/>
              <a:t> </a:t>
            </a:r>
            <a:r>
              <a:rPr lang="en-US" sz="1600" b="1" dirty="0" err="1" smtClean="0"/>
              <a:t>student_name</a:t>
            </a:r>
            <a:r>
              <a:rPr lang="en-US" sz="1600" dirty="0" smtClean="0"/>
              <a:t> </a:t>
            </a:r>
            <a:r>
              <a:rPr lang="en-US" sz="1600" dirty="0" err="1" smtClean="0"/>
              <a:t>sebenarnya</a:t>
            </a:r>
            <a:r>
              <a:rPr lang="en-US" sz="1600" dirty="0" smtClean="0"/>
              <a:t> </a:t>
            </a:r>
            <a:r>
              <a:rPr lang="en-US" sz="1600" dirty="0" err="1" smtClean="0"/>
              <a:t>terdiri</a:t>
            </a:r>
            <a:r>
              <a:rPr lang="en-US" sz="1600" dirty="0" smtClean="0"/>
              <a:t> </a:t>
            </a:r>
            <a:r>
              <a:rPr lang="en-US" sz="1600" dirty="0" err="1" smtClean="0"/>
              <a:t>dari</a:t>
            </a:r>
            <a:r>
              <a:rPr lang="en-US" sz="1600" dirty="0" smtClean="0"/>
              <a:t> </a:t>
            </a:r>
            <a:r>
              <a:rPr lang="en-US" sz="1600" b="1" dirty="0" err="1" smtClean="0"/>
              <a:t>lname</a:t>
            </a:r>
            <a:r>
              <a:rPr lang="en-US" sz="1600" dirty="0" smtClean="0"/>
              <a:t> (last name), </a:t>
            </a:r>
            <a:r>
              <a:rPr lang="en-US" sz="1600" b="1" dirty="0" err="1" smtClean="0"/>
              <a:t>midinitial</a:t>
            </a:r>
            <a:r>
              <a:rPr lang="en-US" sz="1600" dirty="0" smtClean="0"/>
              <a:t> (middle </a:t>
            </a:r>
            <a:r>
              <a:rPr lang="en-US" sz="1600" dirty="0" err="1" smtClean="0"/>
              <a:t>atau</a:t>
            </a:r>
            <a:r>
              <a:rPr lang="en-US" sz="1600" dirty="0" smtClean="0"/>
              <a:t> initial name) </a:t>
            </a:r>
            <a:r>
              <a:rPr lang="en-US" sz="1600" dirty="0" err="1" smtClean="0"/>
              <a:t>dan</a:t>
            </a:r>
            <a:r>
              <a:rPr lang="en-US" sz="1600" dirty="0" smtClean="0"/>
              <a:t> </a:t>
            </a:r>
            <a:r>
              <a:rPr lang="en-US" sz="1600" b="1" dirty="0" err="1" smtClean="0"/>
              <a:t>fname</a:t>
            </a:r>
            <a:r>
              <a:rPr lang="en-US" sz="1600" dirty="0" smtClean="0"/>
              <a:t> (first name).  </a:t>
            </a:r>
            <a:r>
              <a:rPr lang="en-US" sz="1600" dirty="0" err="1" smtClean="0"/>
              <a:t>Dengan</a:t>
            </a:r>
            <a:r>
              <a:rPr lang="en-US" sz="1600" dirty="0" smtClean="0"/>
              <a:t> </a:t>
            </a:r>
            <a:r>
              <a:rPr lang="en-US" sz="1600" dirty="0" err="1" smtClean="0"/>
              <a:t>demikian</a:t>
            </a:r>
            <a:r>
              <a:rPr lang="en-US" sz="1600" dirty="0" smtClean="0"/>
              <a:t> </a:t>
            </a:r>
            <a:r>
              <a:rPr lang="en-US" sz="1600" dirty="0" err="1" smtClean="0"/>
              <a:t>berarti</a:t>
            </a:r>
            <a:r>
              <a:rPr lang="en-US" sz="1600" dirty="0" smtClean="0"/>
              <a:t> </a:t>
            </a:r>
            <a:r>
              <a:rPr lang="en-US" sz="1600" dirty="0" err="1" smtClean="0"/>
              <a:t>student_name</a:t>
            </a:r>
            <a:r>
              <a:rPr lang="en-US" sz="1600" dirty="0" smtClean="0"/>
              <a:t> </a:t>
            </a:r>
            <a:r>
              <a:rPr lang="en-US" sz="1600" dirty="0" err="1" smtClean="0"/>
              <a:t>adalah</a:t>
            </a:r>
            <a:r>
              <a:rPr lang="en-US" sz="1600" dirty="0" smtClean="0"/>
              <a:t> </a:t>
            </a:r>
            <a:r>
              <a:rPr lang="en-US" sz="1600" dirty="0" err="1" smtClean="0"/>
              <a:t>atribut</a:t>
            </a:r>
            <a:r>
              <a:rPr lang="en-US" sz="1600" dirty="0" smtClean="0"/>
              <a:t> </a:t>
            </a:r>
            <a:r>
              <a:rPr lang="en-US" sz="1600" dirty="0" err="1" smtClean="0"/>
              <a:t>komposit</a:t>
            </a:r>
            <a:r>
              <a:rPr lang="en-US" sz="1600" dirty="0" smtClean="0"/>
              <a:t>.</a:t>
            </a:r>
          </a:p>
          <a:p>
            <a:endParaRPr lang="en-US" sz="2400" dirty="0" smtClean="0"/>
          </a:p>
        </p:txBody>
      </p:sp>
      <p:sp>
        <p:nvSpPr>
          <p:cNvPr id="4" name="Date Placeholder 3"/>
          <p:cNvSpPr>
            <a:spLocks noGrp="1"/>
          </p:cNvSpPr>
          <p:nvPr>
            <p:ph type="dt" sz="half" idx="10"/>
          </p:nvPr>
        </p:nvSpPr>
        <p:spPr/>
        <p:txBody>
          <a:bodyPr/>
          <a:lstStyle/>
          <a:p>
            <a:r>
              <a:rPr lang="en-US" dirty="0" smtClean="0"/>
              <a:t>AER – </a:t>
            </a:r>
            <a:r>
              <a:rPr lang="en-US" dirty="0"/>
              <a:t>2013/2014</a:t>
            </a:r>
          </a:p>
        </p:txBody>
      </p:sp>
      <p:sp>
        <p:nvSpPr>
          <p:cNvPr id="5" name="Footer Placeholder 4"/>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7</a:t>
            </a:fld>
            <a:endParaRPr lang="en-US" dirty="0"/>
          </a:p>
        </p:txBody>
      </p:sp>
      <p:grpSp>
        <p:nvGrpSpPr>
          <p:cNvPr id="1031" name="Group 1030"/>
          <p:cNvGrpSpPr/>
          <p:nvPr/>
        </p:nvGrpSpPr>
        <p:grpSpPr>
          <a:xfrm>
            <a:off x="1074761" y="4953000"/>
            <a:ext cx="6850039" cy="1315987"/>
            <a:chOff x="998561" y="4780013"/>
            <a:chExt cx="6850039" cy="1315987"/>
          </a:xfrm>
        </p:grpSpPr>
        <p:sp>
          <p:nvSpPr>
            <p:cNvPr id="9" name="Flowchart: Process 8"/>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10" name="Oval 9"/>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1" name="Straight Connector 10"/>
            <p:cNvCxnSpPr>
              <a:stCxn id="9" idx="1"/>
              <a:endCxn id="10"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953000" y="4937311"/>
              <a:ext cx="1828800" cy="339436"/>
            </a:xfrm>
            <a:prstGeom prst="ellipse">
              <a:avLst/>
            </a:prstGeom>
            <a:ln>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student_name</a:t>
              </a:r>
              <a:endParaRPr lang="en-US" sz="1400" dirty="0"/>
            </a:p>
          </p:txBody>
        </p:sp>
        <p:cxnSp>
          <p:nvCxnSpPr>
            <p:cNvPr id="13" name="Straight Connector 12"/>
            <p:cNvCxnSpPr>
              <a:stCxn id="9" idx="3"/>
              <a:endCxn id="12"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lname</a:t>
              </a:r>
              <a:endParaRPr lang="en-US" sz="1400" dirty="0"/>
            </a:p>
          </p:txBody>
        </p:sp>
        <p:cxnSp>
          <p:nvCxnSpPr>
            <p:cNvPr id="23" name="Straight Connector 22"/>
            <p:cNvCxnSpPr>
              <a:stCxn id="22" idx="0"/>
              <a:endCxn id="12"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fname</a:t>
              </a:r>
              <a:endParaRPr lang="en-US" sz="1400" dirty="0"/>
            </a:p>
          </p:txBody>
        </p:sp>
        <p:cxnSp>
          <p:nvCxnSpPr>
            <p:cNvPr id="27" name="Straight Connector 26"/>
            <p:cNvCxnSpPr>
              <a:stCxn id="26" idx="0"/>
              <a:endCxn id="12"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midinitial</a:t>
              </a:r>
              <a:endParaRPr lang="en-US" sz="1400" dirty="0"/>
            </a:p>
          </p:txBody>
        </p:sp>
        <p:cxnSp>
          <p:nvCxnSpPr>
            <p:cNvPr id="30" name="Straight Connector 29"/>
            <p:cNvCxnSpPr>
              <a:stCxn id="29" idx="0"/>
              <a:endCxn id="12"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9" idx="1"/>
              <a:endCxn id="37" idx="6"/>
            </p:cNvCxnSpPr>
            <p:nvPr/>
          </p:nvCxnSpPr>
          <p:spPr>
            <a:xfrm flipH="1">
              <a:off x="2217761" y="5188528"/>
              <a:ext cx="710821" cy="457731"/>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grpSp>
      <p:graphicFrame>
        <p:nvGraphicFramePr>
          <p:cNvPr id="7" name="Table 6"/>
          <p:cNvGraphicFramePr>
            <a:graphicFrameLocks noGrp="1"/>
          </p:cNvGraphicFramePr>
          <p:nvPr>
            <p:extLst>
              <p:ext uri="{D42A27DB-BD31-4B8C-83A1-F6EECF244321}">
                <p14:modId xmlns:p14="http://schemas.microsoft.com/office/powerpoint/2010/main" val="480104558"/>
              </p:ext>
            </p:extLst>
          </p:nvPr>
        </p:nvGraphicFramePr>
        <p:xfrm>
          <a:off x="6934200" y="772160"/>
          <a:ext cx="1981200" cy="1285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57200"/>
                <a:gridCol w="609600"/>
                <a:gridCol w="914400"/>
              </a:tblGrid>
              <a:tr h="370840">
                <a:tc>
                  <a:txBody>
                    <a:bodyPr/>
                    <a:lstStyle/>
                    <a:p>
                      <a:r>
                        <a:rPr lang="en-US" sz="1400" smtClean="0"/>
                        <a:t>uid</a:t>
                      </a:r>
                      <a:endParaRPr lang="en-US" sz="1400"/>
                    </a:p>
                  </a:txBody>
                  <a:tcPr/>
                </a:tc>
                <a:tc>
                  <a:txBody>
                    <a:bodyPr/>
                    <a:lstStyle/>
                    <a:p>
                      <a:r>
                        <a:rPr lang="en-US" sz="1400" smtClean="0"/>
                        <a:t>nama</a:t>
                      </a:r>
                      <a:endParaRPr lang="en-US" sz="1400"/>
                    </a:p>
                  </a:txBody>
                  <a:tcPr/>
                </a:tc>
                <a:tc>
                  <a:txBody>
                    <a:bodyPr/>
                    <a:lstStyle/>
                    <a:p>
                      <a:r>
                        <a:rPr lang="en-US" sz="1400" smtClean="0"/>
                        <a:t>hobby</a:t>
                      </a:r>
                      <a:endParaRPr lang="en-US" sz="1400"/>
                    </a:p>
                  </a:txBody>
                  <a:tcPr/>
                </a:tc>
              </a:tr>
              <a:tr h="238760">
                <a:tc>
                  <a:txBody>
                    <a:bodyPr/>
                    <a:lstStyle/>
                    <a:p>
                      <a:r>
                        <a:rPr lang="en-US" sz="1400" smtClean="0"/>
                        <a:t>001</a:t>
                      </a:r>
                      <a:endParaRPr lang="en-US" sz="1400"/>
                    </a:p>
                  </a:txBody>
                  <a:tcPr/>
                </a:tc>
                <a:tc>
                  <a:txBody>
                    <a:bodyPr/>
                    <a:lstStyle/>
                    <a:p>
                      <a:r>
                        <a:rPr lang="en-US" sz="1400" smtClean="0"/>
                        <a:t>Ani</a:t>
                      </a:r>
                      <a:endParaRPr lang="en-US" sz="1400"/>
                    </a:p>
                  </a:txBody>
                  <a:tcPr/>
                </a:tc>
                <a:tc>
                  <a:txBody>
                    <a:bodyPr/>
                    <a:lstStyle/>
                    <a:p>
                      <a:r>
                        <a:rPr lang="en-US" sz="1400" smtClean="0"/>
                        <a:t>membaca</a:t>
                      </a:r>
                      <a:endParaRPr lang="en-US" sz="1400"/>
                    </a:p>
                  </a:txBody>
                  <a:tcPr/>
                </a:tc>
              </a:tr>
              <a:tr h="238760">
                <a:tc>
                  <a:txBody>
                    <a:bodyPr/>
                    <a:lstStyle/>
                    <a:p>
                      <a:r>
                        <a:rPr lang="en-US" sz="1400" smtClean="0"/>
                        <a:t>001</a:t>
                      </a:r>
                      <a:endParaRPr lang="en-US" sz="1400"/>
                    </a:p>
                  </a:txBody>
                  <a:tcPr/>
                </a:tc>
                <a:tc>
                  <a:txBody>
                    <a:bodyPr/>
                    <a:lstStyle/>
                    <a:p>
                      <a:r>
                        <a:rPr lang="en-US" sz="1400" smtClean="0"/>
                        <a:t>Ani</a:t>
                      </a:r>
                      <a:endParaRPr lang="en-US" sz="1400"/>
                    </a:p>
                  </a:txBody>
                  <a:tcPr/>
                </a:tc>
                <a:tc>
                  <a:txBody>
                    <a:bodyPr/>
                    <a:lstStyle/>
                    <a:p>
                      <a:r>
                        <a:rPr lang="en-US" sz="1400" smtClean="0"/>
                        <a:t>renang</a:t>
                      </a:r>
                      <a:endParaRPr lang="en-US" sz="1400"/>
                    </a:p>
                  </a:txBody>
                  <a:tcPr/>
                </a:tc>
              </a:tr>
              <a:tr h="238760">
                <a:tc>
                  <a:txBody>
                    <a:bodyPr/>
                    <a:lstStyle/>
                    <a:p>
                      <a:r>
                        <a:rPr lang="en-US" sz="1400" smtClean="0"/>
                        <a:t>002</a:t>
                      </a:r>
                      <a:endParaRPr lang="en-US" sz="1400"/>
                    </a:p>
                  </a:txBody>
                  <a:tcPr/>
                </a:tc>
                <a:tc>
                  <a:txBody>
                    <a:bodyPr/>
                    <a:lstStyle/>
                    <a:p>
                      <a:r>
                        <a:rPr lang="en-US" sz="1400" smtClean="0"/>
                        <a:t>Sari</a:t>
                      </a:r>
                      <a:endParaRPr lang="en-US" sz="1400"/>
                    </a:p>
                  </a:txBody>
                  <a:tcPr/>
                </a:tc>
                <a:tc>
                  <a:txBody>
                    <a:bodyPr/>
                    <a:lstStyle/>
                    <a:p>
                      <a:r>
                        <a:rPr lang="en-US" sz="1400" smtClean="0"/>
                        <a:t>musik</a:t>
                      </a:r>
                      <a:endParaRPr lang="en-US" sz="1400"/>
                    </a:p>
                  </a:txBody>
                  <a:tcPr/>
                </a:tc>
              </a:tr>
            </a:tbl>
          </a:graphicData>
        </a:graphic>
      </p:graphicFrame>
    </p:spTree>
    <p:extLst>
      <p:ext uri="{BB962C8B-B14F-4D97-AF65-F5344CB8AC3E}">
        <p14:creationId xmlns:p14="http://schemas.microsoft.com/office/powerpoint/2010/main" val="67002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31"/>
                                        </p:tgtEl>
                                        <p:attrNameLst>
                                          <p:attrName>style.visibility</p:attrName>
                                        </p:attrNameLst>
                                      </p:cBhvr>
                                      <p:to>
                                        <p:strVal val="visible"/>
                                      </p:to>
                                    </p:set>
                                    <p:animEffect transition="in" filter="fade">
                                      <p:cBhvr>
                                        <p:cTn id="11" dur="5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70037"/>
            <a:ext cx="8229600" cy="4525963"/>
          </a:xfrm>
        </p:spPr>
        <p:txBody>
          <a:bodyPr>
            <a:normAutofit/>
          </a:bodyPr>
          <a:lstStyle/>
          <a:p>
            <a:pPr marL="0" indent="0">
              <a:buNone/>
            </a:pPr>
            <a:r>
              <a:rPr lang="en-US" sz="2400" b="1" dirty="0" smtClean="0"/>
              <a:t>Relationship (</a:t>
            </a:r>
            <a:r>
              <a:rPr lang="en-US" sz="2400" b="1" dirty="0" err="1" smtClean="0"/>
              <a:t>Relasi</a:t>
            </a:r>
            <a:r>
              <a:rPr lang="en-US" sz="2400" b="1" dirty="0" smtClean="0"/>
              <a:t>)</a:t>
            </a:r>
          </a:p>
          <a:p>
            <a:pPr marL="231775" indent="0">
              <a:buNone/>
            </a:pPr>
            <a:r>
              <a:rPr lang="en-US" sz="2400" dirty="0" smtClean="0"/>
              <a:t>“</a:t>
            </a:r>
            <a:r>
              <a:rPr lang="en-US" sz="2400" dirty="0" err="1" smtClean="0"/>
              <a:t>Merupakan</a:t>
            </a:r>
            <a:r>
              <a:rPr lang="en-US" sz="2400" dirty="0" smtClean="0"/>
              <a:t> </a:t>
            </a:r>
            <a:r>
              <a:rPr lang="en-US" sz="2400" dirty="0" err="1"/>
              <a:t>hubungan</a:t>
            </a:r>
            <a:r>
              <a:rPr lang="en-US" sz="2400" dirty="0"/>
              <a:t> </a:t>
            </a:r>
            <a:r>
              <a:rPr lang="en-US" sz="2400" dirty="0" err="1"/>
              <a:t>atau</a:t>
            </a:r>
            <a:r>
              <a:rPr lang="en-US" sz="2400" dirty="0"/>
              <a:t> </a:t>
            </a:r>
            <a:r>
              <a:rPr lang="en-US" sz="2400" dirty="0" err="1"/>
              <a:t>interaksi</a:t>
            </a:r>
            <a:r>
              <a:rPr lang="en-US" sz="2400" dirty="0"/>
              <a:t> </a:t>
            </a:r>
            <a:r>
              <a:rPr lang="en-US" sz="2400" dirty="0" err="1"/>
              <a:t>antara</a:t>
            </a:r>
            <a:r>
              <a:rPr lang="en-US" sz="2400" dirty="0"/>
              <a:t> </a:t>
            </a:r>
            <a:r>
              <a:rPr lang="en-US" sz="2400" dirty="0" err="1"/>
              <a:t>satu</a:t>
            </a:r>
            <a:r>
              <a:rPr lang="en-US" sz="2400" dirty="0"/>
              <a:t> </a:t>
            </a:r>
            <a:r>
              <a:rPr lang="en-US" sz="2400" dirty="0" err="1"/>
              <a:t>entitas</a:t>
            </a:r>
            <a:r>
              <a:rPr lang="en-US" sz="2400" dirty="0"/>
              <a:t> </a:t>
            </a:r>
            <a:r>
              <a:rPr lang="en-US" sz="2400" dirty="0" err="1"/>
              <a:t>dengan</a:t>
            </a:r>
            <a:r>
              <a:rPr lang="en-US" sz="2400" dirty="0"/>
              <a:t> yang </a:t>
            </a:r>
            <a:r>
              <a:rPr lang="en-US" sz="2400" dirty="0" err="1" smtClean="0"/>
              <a:t>lainnya</a:t>
            </a:r>
            <a:r>
              <a:rPr lang="en-US" sz="2400" dirty="0" smtClean="0"/>
              <a:t>”.</a:t>
            </a:r>
          </a:p>
          <a:p>
            <a:endParaRPr lang="en-US" sz="1400" dirty="0" smtClean="0"/>
          </a:p>
          <a:p>
            <a:pPr marL="0" indent="0">
              <a:buNone/>
            </a:pPr>
            <a:r>
              <a:rPr lang="en-US" sz="2000" dirty="0" err="1" smtClean="0"/>
              <a:t>Contoh</a:t>
            </a:r>
            <a:r>
              <a:rPr lang="en-US" sz="2000" dirty="0" smtClean="0"/>
              <a:t>:</a:t>
            </a:r>
          </a:p>
          <a:p>
            <a:pPr marL="0" indent="0">
              <a:buNone/>
            </a:pPr>
            <a:r>
              <a:rPr lang="en-US" sz="2000" dirty="0" err="1" smtClean="0"/>
              <a:t>entitas</a:t>
            </a:r>
            <a:r>
              <a:rPr lang="en-US" sz="2000" dirty="0" smtClean="0"/>
              <a:t> </a:t>
            </a:r>
            <a:r>
              <a:rPr lang="en-US" sz="2000" dirty="0" err="1" smtClean="0"/>
              <a:t>Cusomer</a:t>
            </a:r>
            <a:r>
              <a:rPr lang="en-US" sz="2000" dirty="0" smtClean="0"/>
              <a:t> </a:t>
            </a:r>
            <a:r>
              <a:rPr lang="en-US" sz="2000" dirty="0" err="1"/>
              <a:t>berhubungan</a:t>
            </a:r>
            <a:r>
              <a:rPr lang="en-US" sz="2000" dirty="0"/>
              <a:t> </a:t>
            </a:r>
            <a:r>
              <a:rPr lang="en-US" sz="2000" dirty="0" err="1"/>
              <a:t>dengan</a:t>
            </a:r>
            <a:r>
              <a:rPr lang="en-US" sz="2000" dirty="0"/>
              <a:t> </a:t>
            </a:r>
            <a:r>
              <a:rPr lang="en-US" sz="2000" dirty="0" err="1"/>
              <a:t>entitas</a:t>
            </a:r>
            <a:r>
              <a:rPr lang="en-US" sz="2000" dirty="0"/>
              <a:t> </a:t>
            </a:r>
            <a:r>
              <a:rPr lang="en-US" sz="2000" dirty="0" smtClean="0"/>
              <a:t>Product yang </a:t>
            </a:r>
            <a:r>
              <a:rPr lang="en-US" sz="2000" dirty="0" err="1" smtClean="0"/>
              <a:t>dibelinya</a:t>
            </a:r>
            <a:r>
              <a:rPr lang="en-US" sz="2000" smtClean="0"/>
              <a:t>, </a:t>
            </a:r>
          </a:p>
          <a:p>
            <a:pPr marL="0" indent="0">
              <a:buNone/>
            </a:pPr>
            <a:r>
              <a:rPr lang="en-US" sz="2000" smtClean="0"/>
              <a:t>entitas </a:t>
            </a:r>
            <a:r>
              <a:rPr lang="en-US" sz="2000" dirty="0" smtClean="0"/>
              <a:t>instructor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Course_section</a:t>
            </a:r>
            <a:r>
              <a:rPr lang="en-US" sz="2000" dirty="0" smtClean="0"/>
              <a:t> yang </a:t>
            </a:r>
            <a:r>
              <a:rPr lang="en-US" sz="2000" dirty="0" err="1" smtClean="0"/>
              <a:t>diajarnya</a:t>
            </a:r>
            <a:r>
              <a:rPr lang="en-US" sz="2000" smtClean="0"/>
              <a:t>, </a:t>
            </a:r>
          </a:p>
          <a:p>
            <a:pPr marL="0" indent="0">
              <a:buNone/>
            </a:pPr>
            <a:r>
              <a:rPr lang="en-US" sz="2000" smtClean="0"/>
              <a:t>Employee </a:t>
            </a:r>
            <a:r>
              <a:rPr lang="en-US" sz="2000" dirty="0" err="1" smtClean="0"/>
              <a:t>berhubungan</a:t>
            </a:r>
            <a:r>
              <a:rPr lang="en-US" sz="2000" dirty="0" smtClean="0"/>
              <a:t> </a:t>
            </a:r>
            <a:r>
              <a:rPr lang="en-US" sz="2000" dirty="0" err="1" smtClean="0"/>
              <a:t>dengan</a:t>
            </a:r>
            <a:r>
              <a:rPr lang="en-US" sz="2000" dirty="0" smtClean="0"/>
              <a:t> Project yang </a:t>
            </a:r>
            <a:r>
              <a:rPr lang="en-US" sz="2000" dirty="0" err="1" smtClean="0"/>
              <a:t>dikerjakannya</a:t>
            </a:r>
            <a:r>
              <a:rPr lang="en-US" sz="2000" dirty="0" smtClean="0"/>
              <a:t>, </a:t>
            </a:r>
            <a:r>
              <a:rPr lang="en-US" sz="2000" dirty="0" err="1" smtClean="0"/>
              <a:t>dsb</a:t>
            </a:r>
            <a:r>
              <a:rPr lang="en-US" sz="2000" dirty="0" smtClean="0"/>
              <a:t>…</a:t>
            </a:r>
          </a:p>
          <a:p>
            <a:pPr marL="0" indent="0">
              <a:buNone/>
            </a:pPr>
            <a:endParaRPr lang="en-US" sz="2000" dirty="0" smtClean="0">
              <a:solidFill>
                <a:srgbClr val="FF0000"/>
              </a:solidFill>
            </a:endParaRPr>
          </a:p>
          <a:p>
            <a:endParaRPr lang="en-US" sz="2000" dirty="0" smtClean="0"/>
          </a:p>
          <a:p>
            <a:endParaRPr lang="en-US" sz="24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8</a:t>
            </a:fld>
            <a:endParaRPr lang="en-US" dirty="0"/>
          </a:p>
        </p:txBody>
      </p:sp>
      <p:sp>
        <p:nvSpPr>
          <p:cNvPr id="7" name="Flowchart: Decision 6"/>
          <p:cNvSpPr/>
          <p:nvPr/>
        </p:nvSpPr>
        <p:spPr>
          <a:xfrm>
            <a:off x="3505200" y="1447800"/>
            <a:ext cx="2286000" cy="6096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nama_relasi</a:t>
            </a:r>
            <a:endParaRPr lang="en-US" sz="1400" dirty="0"/>
          </a:p>
        </p:txBody>
      </p:sp>
      <p:grpSp>
        <p:nvGrpSpPr>
          <p:cNvPr id="9" name="Group 8"/>
          <p:cNvGrpSpPr/>
          <p:nvPr/>
        </p:nvGrpSpPr>
        <p:grpSpPr>
          <a:xfrm>
            <a:off x="381000" y="4724400"/>
            <a:ext cx="3886200" cy="457200"/>
            <a:chOff x="381000" y="4591903"/>
            <a:chExt cx="3886200" cy="457200"/>
          </a:xfrm>
        </p:grpSpPr>
        <p:sp>
          <p:nvSpPr>
            <p:cNvPr id="18" name="Flowchart: Decision 17"/>
            <p:cNvSpPr/>
            <p:nvPr/>
          </p:nvSpPr>
          <p:spPr>
            <a:xfrm>
              <a:off x="1752600" y="4591903"/>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8" name="Flowchart: Process 7"/>
            <p:cNvSpPr/>
            <p:nvPr/>
          </p:nvSpPr>
          <p:spPr>
            <a:xfrm>
              <a:off x="3810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19" name="Flowchart: Process 18"/>
            <p:cNvSpPr/>
            <p:nvPr/>
          </p:nvSpPr>
          <p:spPr>
            <a:xfrm>
              <a:off x="32766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14" name="Straight Connector 13"/>
            <p:cNvCxnSpPr>
              <a:stCxn id="8" idx="3"/>
            </p:cNvCxnSpPr>
            <p:nvPr/>
          </p:nvCxnSpPr>
          <p:spPr>
            <a:xfrm>
              <a:off x="1371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8" idx="3"/>
              <a:endCxn id="19" idx="1"/>
            </p:cNvCxnSpPr>
            <p:nvPr/>
          </p:nvCxnSpPr>
          <p:spPr>
            <a:xfrm>
              <a:off x="2895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81000" y="5486400"/>
            <a:ext cx="3886200" cy="457200"/>
            <a:chOff x="381000" y="5486400"/>
            <a:chExt cx="3886200" cy="457200"/>
          </a:xfrm>
        </p:grpSpPr>
        <p:sp>
          <p:nvSpPr>
            <p:cNvPr id="24" name="Flowchart: Decision 23"/>
            <p:cNvSpPr/>
            <p:nvPr/>
          </p:nvSpPr>
          <p:spPr>
            <a:xfrm>
              <a:off x="1562100" y="5486400"/>
              <a:ext cx="1524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teaches</a:t>
              </a:r>
              <a:endParaRPr lang="en-US" sz="1400" dirty="0"/>
            </a:p>
          </p:txBody>
        </p:sp>
        <p:sp>
          <p:nvSpPr>
            <p:cNvPr id="25" name="Flowchart: Process 24"/>
            <p:cNvSpPr/>
            <p:nvPr/>
          </p:nvSpPr>
          <p:spPr>
            <a:xfrm>
              <a:off x="3810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Instructor</a:t>
              </a:r>
              <a:endParaRPr lang="en-US" sz="1400" dirty="0"/>
            </a:p>
          </p:txBody>
        </p:sp>
        <p:sp>
          <p:nvSpPr>
            <p:cNvPr id="26" name="Flowchart: Process 25"/>
            <p:cNvSpPr/>
            <p:nvPr/>
          </p:nvSpPr>
          <p:spPr>
            <a:xfrm>
              <a:off x="3276600" y="5486400"/>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Course_sections</a:t>
              </a:r>
              <a:endParaRPr lang="en-US" sz="1400" dirty="0"/>
            </a:p>
          </p:txBody>
        </p:sp>
        <p:cxnSp>
          <p:nvCxnSpPr>
            <p:cNvPr id="27" name="Straight Connector 26"/>
            <p:cNvCxnSpPr>
              <a:stCxn id="25" idx="3"/>
              <a:endCxn id="24" idx="1"/>
            </p:cNvCxnSpPr>
            <p:nvPr/>
          </p:nvCxnSpPr>
          <p:spPr>
            <a:xfrm>
              <a:off x="13716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4" idx="3"/>
              <a:endCxn id="26" idx="1"/>
            </p:cNvCxnSpPr>
            <p:nvPr/>
          </p:nvCxnSpPr>
          <p:spPr>
            <a:xfrm>
              <a:off x="3086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648200" y="4724400"/>
            <a:ext cx="4191000" cy="457200"/>
            <a:chOff x="4648200" y="4591903"/>
            <a:chExt cx="4191000" cy="457200"/>
          </a:xfrm>
        </p:grpSpPr>
        <p:sp>
          <p:nvSpPr>
            <p:cNvPr id="34" name="Flowchart: Decision 33"/>
            <p:cNvSpPr/>
            <p:nvPr/>
          </p:nvSpPr>
          <p:spPr>
            <a:xfrm>
              <a:off x="5791200" y="4591903"/>
              <a:ext cx="18669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morks_on</a:t>
              </a:r>
              <a:endParaRPr lang="en-US" sz="1400" dirty="0"/>
            </a:p>
          </p:txBody>
        </p:sp>
        <p:sp>
          <p:nvSpPr>
            <p:cNvPr id="35" name="Flowchart: Process 34"/>
            <p:cNvSpPr/>
            <p:nvPr/>
          </p:nvSpPr>
          <p:spPr>
            <a:xfrm>
              <a:off x="46482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Employee</a:t>
              </a:r>
              <a:endParaRPr lang="en-US" sz="1400" dirty="0"/>
            </a:p>
          </p:txBody>
        </p:sp>
        <p:sp>
          <p:nvSpPr>
            <p:cNvPr id="36" name="Flowchart: Process 35"/>
            <p:cNvSpPr/>
            <p:nvPr/>
          </p:nvSpPr>
          <p:spPr>
            <a:xfrm>
              <a:off x="7848600" y="4591903"/>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Project</a:t>
              </a:r>
              <a:endParaRPr lang="en-US" sz="1400" dirty="0"/>
            </a:p>
          </p:txBody>
        </p:sp>
        <p:cxnSp>
          <p:nvCxnSpPr>
            <p:cNvPr id="37" name="Straight Connector 36"/>
            <p:cNvCxnSpPr>
              <a:stCxn id="35" idx="3"/>
              <a:endCxn id="34" idx="1"/>
            </p:cNvCxnSpPr>
            <p:nvPr/>
          </p:nvCxnSpPr>
          <p:spPr>
            <a:xfrm>
              <a:off x="5638800" y="4820503"/>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4" idx="3"/>
              <a:endCxn id="36" idx="1"/>
            </p:cNvCxnSpPr>
            <p:nvPr/>
          </p:nvCxnSpPr>
          <p:spPr>
            <a:xfrm>
              <a:off x="7658100" y="4820503"/>
              <a:ext cx="1905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77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buNone/>
            </a:pPr>
            <a:r>
              <a:rPr lang="en-US" sz="2000" b="1" dirty="0" smtClean="0"/>
              <a:t>Relationship (</a:t>
            </a:r>
            <a:r>
              <a:rPr lang="en-US" sz="2000" b="1" dirty="0" err="1" smtClean="0"/>
              <a:t>Relasi</a:t>
            </a:r>
            <a:r>
              <a:rPr lang="en-US" sz="2000" b="1" dirty="0" smtClean="0"/>
              <a:t>)</a:t>
            </a:r>
          </a:p>
          <a:p>
            <a:pPr marL="231775" indent="0">
              <a:buNone/>
            </a:pPr>
            <a:r>
              <a:rPr lang="en-US" sz="2000" dirty="0" err="1" smtClean="0"/>
              <a:t>Jika</a:t>
            </a:r>
            <a:r>
              <a:rPr lang="en-US" sz="2000" dirty="0" smtClean="0"/>
              <a:t> </a:t>
            </a:r>
            <a:r>
              <a:rPr lang="en-US" sz="2000" dirty="0" err="1" smtClean="0"/>
              <a:t>Terdapat</a:t>
            </a:r>
            <a:r>
              <a:rPr lang="en-US" sz="2000" dirty="0" smtClean="0"/>
              <a:t> </a:t>
            </a:r>
            <a:r>
              <a:rPr lang="en-US" sz="2000" dirty="0" err="1" smtClean="0"/>
              <a:t>sekumpulan</a:t>
            </a:r>
            <a:r>
              <a:rPr lang="en-US" sz="2000" dirty="0" smtClean="0"/>
              <a:t> </a:t>
            </a:r>
            <a:r>
              <a:rPr lang="en-US" sz="2000" b="1" dirty="0" smtClean="0"/>
              <a:t>m</a:t>
            </a:r>
            <a:r>
              <a:rPr lang="en-US" sz="2000" dirty="0" smtClean="0"/>
              <a:t> entity </a:t>
            </a:r>
            <a:r>
              <a:rPr lang="en-US" sz="2000" dirty="0" err="1" smtClean="0"/>
              <a:t>sbb</a:t>
            </a:r>
            <a:r>
              <a:rPr lang="en-US" sz="2000" smtClean="0"/>
              <a:t>;  E</a:t>
            </a:r>
            <a:r>
              <a:rPr lang="en-US" sz="2000" baseline="-25000" smtClean="0"/>
              <a:t>1</a:t>
            </a:r>
            <a:r>
              <a:rPr lang="en-US" sz="2000" dirty="0" smtClean="0"/>
              <a:t>, E</a:t>
            </a:r>
            <a:r>
              <a:rPr lang="en-US" sz="2000" baseline="-25000" dirty="0" smtClean="0"/>
              <a:t>2</a:t>
            </a:r>
            <a:r>
              <a:rPr lang="en-US" sz="2000" dirty="0" smtClean="0"/>
              <a:t>, …, </a:t>
            </a:r>
            <a:r>
              <a:rPr lang="en-US" sz="2000" dirty="0" err="1" smtClean="0"/>
              <a:t>E</a:t>
            </a:r>
            <a:r>
              <a:rPr lang="en-US" sz="2000" baseline="-25000" dirty="0" err="1" smtClean="0"/>
              <a:t>m</a:t>
            </a:r>
            <a:r>
              <a:rPr lang="en-US" sz="2000" dirty="0" smtClean="0"/>
              <a:t> (</a:t>
            </a:r>
            <a:r>
              <a:rPr lang="en-US" sz="2000" dirty="0" err="1" smtClean="0"/>
              <a:t>berurutan</a:t>
            </a:r>
            <a:r>
              <a:rPr lang="en-US" sz="2000" dirty="0" smtClean="0"/>
              <a:t> </a:t>
            </a:r>
            <a:r>
              <a:rPr lang="en-US" sz="2000" dirty="0" err="1" smtClean="0"/>
              <a:t>dan</a:t>
            </a:r>
            <a:r>
              <a:rPr lang="en-US" sz="2000" dirty="0" smtClean="0"/>
              <a:t> entity yang </a:t>
            </a:r>
            <a:r>
              <a:rPr lang="en-US" sz="2000" dirty="0" err="1" smtClean="0"/>
              <a:t>sama</a:t>
            </a:r>
            <a:r>
              <a:rPr lang="en-US" sz="2000" dirty="0" smtClean="0"/>
              <a:t> </a:t>
            </a:r>
            <a:r>
              <a:rPr lang="en-US" sz="2000" dirty="0" err="1" smtClean="0"/>
              <a:t>mungkin</a:t>
            </a:r>
            <a:r>
              <a:rPr lang="en-US" sz="2000" dirty="0" smtClean="0"/>
              <a:t> </a:t>
            </a:r>
            <a:r>
              <a:rPr lang="en-US" sz="2000" dirty="0" err="1" smtClean="0"/>
              <a:t>muncul</a:t>
            </a:r>
            <a:r>
              <a:rPr lang="en-US" sz="2000" dirty="0" smtClean="0"/>
              <a:t> </a:t>
            </a:r>
            <a:r>
              <a:rPr lang="en-US" sz="2000" dirty="0" err="1" smtClean="0"/>
              <a:t>lebih</a:t>
            </a:r>
            <a:r>
              <a:rPr lang="en-US" sz="2000" dirty="0" smtClean="0"/>
              <a:t> </a:t>
            </a:r>
            <a:r>
              <a:rPr lang="en-US" sz="2000" dirty="0" err="1" smtClean="0"/>
              <a:t>dari</a:t>
            </a:r>
            <a:r>
              <a:rPr lang="en-US" sz="2000" dirty="0" smtClean="0"/>
              <a:t> </a:t>
            </a:r>
            <a:r>
              <a:rPr lang="en-US" sz="2000" dirty="0" err="1" smtClean="0"/>
              <a:t>sekali</a:t>
            </a:r>
            <a:r>
              <a:rPr lang="en-US" sz="2000" dirty="0" smtClean="0"/>
              <a:t>), </a:t>
            </a:r>
            <a:r>
              <a:rPr lang="en-US" sz="2000" dirty="0" err="1" smtClean="0"/>
              <a:t>dan</a:t>
            </a:r>
            <a:r>
              <a:rPr lang="en-US" sz="2000" dirty="0" smtClean="0"/>
              <a:t> </a:t>
            </a:r>
            <a:r>
              <a:rPr lang="en-US" sz="2000" dirty="0" err="1" smtClean="0"/>
              <a:t>suatu</a:t>
            </a:r>
            <a:r>
              <a:rPr lang="en-US" sz="2000" dirty="0" smtClean="0"/>
              <a:t> relationship </a:t>
            </a:r>
            <a:r>
              <a:rPr lang="en-US" sz="2000" b="1" dirty="0" smtClean="0"/>
              <a:t>R</a:t>
            </a:r>
            <a:r>
              <a:rPr lang="en-US" sz="2000" dirty="0" smtClean="0"/>
              <a:t> </a:t>
            </a:r>
            <a:r>
              <a:rPr lang="en-US" sz="2000" b="1" dirty="0" err="1" smtClean="0"/>
              <a:t>merupakan</a:t>
            </a:r>
            <a:r>
              <a:rPr lang="en-US" sz="2000" b="1" dirty="0" smtClean="0"/>
              <a:t> </a:t>
            </a:r>
            <a:r>
              <a:rPr lang="en-US" sz="2000" b="1" dirty="0" err="1" smtClean="0"/>
              <a:t>definisi</a:t>
            </a:r>
            <a:r>
              <a:rPr lang="en-US" sz="2000" b="1" dirty="0" smtClean="0"/>
              <a:t> rule </a:t>
            </a:r>
            <a:r>
              <a:rPr lang="en-US" sz="2000" b="1" dirty="0" err="1" smtClean="0"/>
              <a:t>hubungan</a:t>
            </a:r>
            <a:r>
              <a:rPr lang="en-US" sz="2000" b="1" dirty="0" smtClean="0"/>
              <a:t> </a:t>
            </a:r>
            <a:r>
              <a:rPr lang="en-US" sz="2000" dirty="0" err="1"/>
              <a:t>antar</a:t>
            </a:r>
            <a:r>
              <a:rPr lang="en-US" sz="2000" dirty="0"/>
              <a:t> entity </a:t>
            </a:r>
            <a:r>
              <a:rPr lang="en-US" sz="2000" dirty="0" err="1"/>
              <a:t>tersebut</a:t>
            </a:r>
            <a:r>
              <a:rPr lang="en-US" sz="2000" dirty="0"/>
              <a:t> </a:t>
            </a:r>
            <a:r>
              <a:rPr lang="en-US" sz="2000" dirty="0" err="1"/>
              <a:t>melalui</a:t>
            </a:r>
            <a:r>
              <a:rPr lang="en-US" sz="2000" dirty="0"/>
              <a:t> </a:t>
            </a:r>
            <a:r>
              <a:rPr lang="en-US" sz="2000" dirty="0" err="1"/>
              <a:t>atributnya</a:t>
            </a:r>
            <a:r>
              <a:rPr lang="en-US" sz="2000" dirty="0" smtClean="0"/>
              <a:t>.</a:t>
            </a:r>
          </a:p>
          <a:p>
            <a:pPr marL="231775" indent="0">
              <a:buNone/>
            </a:pPr>
            <a:r>
              <a:rPr lang="en-US" sz="2000" dirty="0" err="1" smtClean="0"/>
              <a:t>Maka</a:t>
            </a:r>
            <a:r>
              <a:rPr lang="en-US" sz="2000" dirty="0" smtClean="0"/>
              <a:t>; </a:t>
            </a:r>
            <a:r>
              <a:rPr lang="en-US" sz="2000" b="1" dirty="0" smtClean="0"/>
              <a:t>R</a:t>
            </a:r>
            <a:r>
              <a:rPr lang="en-US" sz="2000" dirty="0" smtClean="0"/>
              <a:t> </a:t>
            </a:r>
            <a:r>
              <a:rPr lang="en-US" sz="2000" dirty="0" err="1" smtClean="0"/>
              <a:t>adalah</a:t>
            </a:r>
            <a:r>
              <a:rPr lang="en-US" sz="2000" dirty="0" smtClean="0"/>
              <a:t> </a:t>
            </a:r>
            <a:r>
              <a:rPr lang="en-US" sz="2000" dirty="0" err="1" smtClean="0"/>
              <a:t>representasi</a:t>
            </a:r>
            <a:r>
              <a:rPr lang="en-US" sz="2000" dirty="0" smtClean="0"/>
              <a:t> </a:t>
            </a:r>
            <a:r>
              <a:rPr lang="en-US" sz="2000" dirty="0" err="1" smtClean="0"/>
              <a:t>dari</a:t>
            </a:r>
            <a:r>
              <a:rPr lang="en-US" sz="2000" dirty="0" smtClean="0"/>
              <a:t> </a:t>
            </a:r>
            <a:r>
              <a:rPr lang="en-US" sz="2000" dirty="0" err="1" smtClean="0"/>
              <a:t>hubungan</a:t>
            </a:r>
            <a:r>
              <a:rPr lang="en-US" sz="2000" dirty="0" smtClean="0"/>
              <a:t> </a:t>
            </a:r>
            <a:r>
              <a:rPr lang="en-US" sz="2000" dirty="0" err="1" smtClean="0"/>
              <a:t>antar</a:t>
            </a:r>
            <a:r>
              <a:rPr lang="en-US" sz="2000" dirty="0" smtClean="0"/>
              <a:t> entity </a:t>
            </a:r>
            <a:r>
              <a:rPr lang="en-US" sz="2000" dirty="0" err="1" smtClean="0"/>
              <a:t>tersebut</a:t>
            </a:r>
            <a:r>
              <a:rPr lang="en-US" sz="2000" dirty="0" smtClean="0"/>
              <a:t>, </a:t>
            </a:r>
            <a:r>
              <a:rPr lang="en-US" sz="2000" dirty="0" err="1" smtClean="0"/>
              <a:t>dan</a:t>
            </a:r>
            <a:r>
              <a:rPr lang="en-US" sz="2000" dirty="0" smtClean="0"/>
              <a:t> </a:t>
            </a:r>
            <a:r>
              <a:rPr lang="en-US" sz="2000" b="1" dirty="0" smtClean="0"/>
              <a:t>R</a:t>
            </a:r>
            <a:r>
              <a:rPr lang="en-US" sz="2000" dirty="0" smtClean="0"/>
              <a:t> </a:t>
            </a:r>
            <a:r>
              <a:rPr lang="en-US" sz="2000" dirty="0" err="1" smtClean="0"/>
              <a:t>berisi</a:t>
            </a:r>
            <a:r>
              <a:rPr lang="en-US" sz="2000" dirty="0" smtClean="0"/>
              <a:t> </a:t>
            </a:r>
            <a:r>
              <a:rPr lang="en-US" sz="2000" dirty="0" err="1" smtClean="0"/>
              <a:t>kolom</a:t>
            </a:r>
            <a:r>
              <a:rPr lang="en-US" sz="2000" dirty="0" smtClean="0"/>
              <a:t>/</a:t>
            </a:r>
            <a:r>
              <a:rPr lang="en-US" sz="2000" dirty="0" err="1" smtClean="0"/>
              <a:t>atribut</a:t>
            </a:r>
            <a:r>
              <a:rPr lang="en-US" sz="2000" dirty="0" smtClean="0"/>
              <a:t> yang </a:t>
            </a:r>
            <a:r>
              <a:rPr lang="en-US" sz="2000" dirty="0" err="1" smtClean="0"/>
              <a:t>menghubungkan</a:t>
            </a:r>
            <a:r>
              <a:rPr lang="en-US" sz="2000" dirty="0" smtClean="0"/>
              <a:t> </a:t>
            </a:r>
            <a:r>
              <a:rPr lang="en-US" sz="2000" dirty="0" err="1" smtClean="0"/>
              <a:t>antar</a:t>
            </a:r>
            <a:r>
              <a:rPr lang="en-US" sz="2000" dirty="0" smtClean="0"/>
              <a:t> entity </a:t>
            </a:r>
            <a:r>
              <a:rPr lang="en-US" sz="2000" dirty="0" err="1" smtClean="0"/>
              <a:t>tersebut</a:t>
            </a:r>
            <a:r>
              <a:rPr lang="en-US" sz="2000" dirty="0" smtClean="0"/>
              <a:t>.</a:t>
            </a:r>
          </a:p>
          <a:p>
            <a:pPr marL="231775" indent="0">
              <a:buNone/>
            </a:pPr>
            <a:r>
              <a:rPr lang="en-US" sz="1600" dirty="0" err="1" smtClean="0"/>
              <a:t>Secara</a:t>
            </a:r>
            <a:r>
              <a:rPr lang="en-US" sz="1600" dirty="0" smtClean="0"/>
              <a:t> </a:t>
            </a:r>
            <a:r>
              <a:rPr lang="en-US" sz="1600" dirty="0" err="1" smtClean="0"/>
              <a:t>matematika</a:t>
            </a:r>
            <a:r>
              <a:rPr lang="en-US" sz="1600" dirty="0" smtClean="0"/>
              <a:t>; R = E</a:t>
            </a:r>
            <a:r>
              <a:rPr lang="en-US" sz="1600" baseline="-25000" dirty="0" smtClean="0"/>
              <a:t>1</a:t>
            </a:r>
            <a:r>
              <a:rPr lang="en-US" sz="1600" dirty="0"/>
              <a:t> </a:t>
            </a:r>
            <a:r>
              <a:rPr lang="en-US" sz="1600" dirty="0" smtClean="0"/>
              <a:t>x E</a:t>
            </a:r>
            <a:r>
              <a:rPr lang="en-US" sz="1600" baseline="-25000" dirty="0" smtClean="0"/>
              <a:t>2</a:t>
            </a:r>
            <a:r>
              <a:rPr lang="en-US" sz="1600" dirty="0"/>
              <a:t> </a:t>
            </a:r>
            <a:r>
              <a:rPr lang="en-US" sz="1600" dirty="0" smtClean="0"/>
              <a:t>x </a:t>
            </a:r>
            <a:r>
              <a:rPr lang="en-US" sz="1600" dirty="0" err="1"/>
              <a:t>E</a:t>
            </a:r>
            <a:r>
              <a:rPr lang="en-US" sz="1600" baseline="-25000" dirty="0" err="1"/>
              <a:t>m</a:t>
            </a:r>
            <a:r>
              <a:rPr lang="en-US" sz="1600" dirty="0"/>
              <a:t> </a:t>
            </a:r>
            <a:r>
              <a:rPr lang="en-US" sz="1600" dirty="0" smtClean="0"/>
              <a:t> (R represent set </a:t>
            </a:r>
            <a:r>
              <a:rPr lang="en-US" sz="1600" dirty="0"/>
              <a:t>of m-tuples, a subset of the Cartesian product of </a:t>
            </a:r>
            <a:r>
              <a:rPr lang="en-US" sz="1600" dirty="0" smtClean="0"/>
              <a:t>entity instances).</a:t>
            </a:r>
          </a:p>
          <a:p>
            <a:endParaRPr lang="en-US" sz="12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9</a:t>
            </a:fld>
            <a:endParaRPr lang="en-US" dirty="0"/>
          </a:p>
        </p:txBody>
      </p:sp>
      <p:grpSp>
        <p:nvGrpSpPr>
          <p:cNvPr id="60" name="Group 59"/>
          <p:cNvGrpSpPr/>
          <p:nvPr/>
        </p:nvGrpSpPr>
        <p:grpSpPr>
          <a:xfrm>
            <a:off x="76200" y="47244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72000" y="47262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65" name="Straight Connector 64"/>
            <p:cNvCxnSpPr>
              <a:stCxn id="63" idx="3"/>
            </p:cNvCxnSpPr>
            <p:nvPr/>
          </p:nvCxnSpPr>
          <p:spPr>
            <a:xfrm>
              <a:off x="1338262" y="5715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cid</a:t>
              </a:r>
              <a:endParaRPr lang="en-US" u="sng" dirty="0">
                <a:solidFill>
                  <a:srgbClr val="C00000"/>
                </a:solidFill>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pid</a:t>
              </a:r>
              <a:endParaRPr lang="en-US" u="sng" dirty="0">
                <a:solidFill>
                  <a:srgbClr val="C00000"/>
                </a:solidFill>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45720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46312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69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fade">
                                      <p:cBhvr>
                                        <p:cTn id="10" dur="500"/>
                                        <p:tgtEl>
                                          <p:spTgt spid="10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9"/>
                                        </p:tgtEl>
                                        <p:attrNameLst>
                                          <p:attrName>style.visibility</p:attrName>
                                        </p:attrNameLst>
                                      </p:cBhvr>
                                      <p:to>
                                        <p:strVal val="visible"/>
                                      </p:to>
                                    </p:set>
                                    <p:animEffect transition="in" filter="wipe(left)">
                                      <p:cBhvr>
                                        <p:cTn id="15" dur="500"/>
                                        <p:tgtEl>
                                          <p:spTgt spid="109"/>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fade">
                                      <p:cBhvr>
                                        <p:cTn id="19"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44875</TotalTime>
  <Words>2351</Words>
  <Application>Microsoft Office PowerPoint</Application>
  <PresentationFormat>On-screen Show (4:3)</PresentationFormat>
  <Paragraphs>439</Paragraphs>
  <Slides>23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Perancangan Basis Data</vt:lpstr>
      <vt:lpstr>Tujuan Pertemuan</vt:lpstr>
      <vt:lpstr>Pemodelan Database  (Database Modelling)</vt:lpstr>
      <vt:lpstr>Pemodelan Database  (Database Modelling)</vt:lpstr>
      <vt:lpstr>Intro ER Concept -Entity</vt:lpstr>
      <vt:lpstr>Intro ER Concept -Attribute</vt:lpstr>
      <vt:lpstr>Intro ER Concept -Attribute</vt:lpstr>
      <vt:lpstr>Intro ER Concept -Relationship </vt:lpstr>
      <vt:lpstr>Intro ER Concept -Relationship </vt:lpstr>
      <vt:lpstr>Intro ER Concept -Relationship </vt:lpstr>
      <vt:lpstr>Intro ER Concept -Relationship </vt:lpstr>
      <vt:lpstr>Intro ER Concept -Transformasi ER Menjadi Tabel</vt:lpstr>
      <vt:lpstr>Intro ER Concept -Transformasi ER Menjadi Tabel</vt:lpstr>
      <vt:lpstr>Intro ER Concept -Transformasi ER Menjadi Tabel</vt:lpstr>
      <vt:lpstr>Intro ER Concept -Transformasi ER Menjadi Tabel</vt:lpstr>
      <vt:lpstr>Intro ER Concept -Transformasi ER Menjadi Tabel</vt:lpstr>
      <vt:lpstr>Intro ER Concept -Table Key</vt:lpstr>
      <vt:lpstr>Tugas</vt:lpstr>
      <vt:lpstr>Proses Peminjaman Buku Sederhana</vt:lpstr>
      <vt:lpstr>Tugas</vt:lpstr>
      <vt:lpstr>Bisnis Proses di Perpustakaan UNIVERSITAS XYZ</vt:lpstr>
      <vt:lpstr>Bisnis Proses di Perpustakaan UNIVERSITAS XYZ</vt:lpstr>
      <vt:lpstr>See You Next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Augury El Rayeb</cp:lastModifiedBy>
  <cp:revision>316</cp:revision>
  <dcterms:created xsi:type="dcterms:W3CDTF">2011-08-04T03:20:05Z</dcterms:created>
  <dcterms:modified xsi:type="dcterms:W3CDTF">2015-02-12T02:37:32Z</dcterms:modified>
</cp:coreProperties>
</file>