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5" r:id="rId4"/>
    <p:sldId id="266" r:id="rId5"/>
    <p:sldId id="267" r:id="rId6"/>
    <p:sldId id="268" r:id="rId7"/>
    <p:sldId id="270" r:id="rId8"/>
    <p:sldId id="269" r:id="rId9"/>
    <p:sldId id="271" r:id="rId10"/>
    <p:sldId id="273" r:id="rId11"/>
    <p:sldId id="274" r:id="rId12"/>
    <p:sldId id="275" r:id="rId13"/>
    <p:sldId id="272" r:id="rId14"/>
    <p:sldId id="276" r:id="rId15"/>
    <p:sldId id="277" r:id="rId16"/>
    <p:sldId id="278" r:id="rId17"/>
    <p:sldId id="279" r:id="rId18"/>
    <p:sldId id="281" r:id="rId19"/>
    <p:sldId id="280" r:id="rId20"/>
    <p:sldId id="282" r:id="rId21"/>
    <p:sldId id="263" r:id="rId22"/>
    <p:sldId id="26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1" autoAdjust="0"/>
    <p:restoredTop sz="87961" autoAdjust="0"/>
  </p:normalViewPr>
  <p:slideViewPr>
    <p:cSldViewPr>
      <p:cViewPr varScale="1">
        <p:scale>
          <a:sx n="62" d="100"/>
          <a:sy n="62" d="100"/>
        </p:scale>
        <p:origin x="16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r>
              <a:rPr lang="en-US" smtClean="0"/>
              <a:t>Skema</a:t>
            </a:r>
            <a:r>
              <a:rPr lang="en-US" baseline="0" smtClean="0"/>
              <a:t> database yg dipakai utk mencoba query:</a:t>
            </a:r>
          </a:p>
          <a:p>
            <a:pPr marL="0" lvl="0" indent="-114300">
              <a:buNone/>
            </a:pPr>
            <a:endParaRPr lang="en-US" smtClean="0"/>
          </a:p>
          <a:p>
            <a:pPr marL="0" lvl="0" indent="-114300">
              <a:buNone/>
            </a:pPr>
            <a:r>
              <a:rPr lang="en-US" smtClean="0"/>
              <a:t>Beers(</a:t>
            </a:r>
            <a:r>
              <a:rPr lang="en-US" u="sng" smtClean="0"/>
              <a:t>name</a:t>
            </a:r>
            <a:r>
              <a:rPr lang="en-US" smtClean="0"/>
              <a:t>: varchar(20), manf: varchar(50))</a:t>
            </a:r>
          </a:p>
          <a:p>
            <a:pPr marL="0" lvl="0" indent="-114300">
              <a:buNone/>
            </a:pPr>
            <a:r>
              <a:rPr lang="en-US" smtClean="0"/>
              <a:t>Bars(</a:t>
            </a:r>
            <a:r>
              <a:rPr lang="en-US" u="sng" smtClean="0"/>
              <a:t>name</a:t>
            </a:r>
            <a:r>
              <a:rPr lang="en-US" smtClean="0"/>
              <a:t>: varchar(50), addr varchar(100), license varchar(20))</a:t>
            </a:r>
          </a:p>
          <a:p>
            <a:pPr marL="0" lvl="0" indent="-114300">
              <a:buNone/>
            </a:pPr>
            <a:r>
              <a:rPr lang="en-US" smtClean="0"/>
              <a:t>Drinkers(</a:t>
            </a:r>
            <a:r>
              <a:rPr lang="en-US" u="sng" smtClean="0"/>
              <a:t>name</a:t>
            </a:r>
            <a:r>
              <a:rPr lang="en-US" smtClean="0"/>
              <a:t>: varchar(50), addr: varchar(100), phone: varchar(12))</a:t>
            </a:r>
          </a:p>
          <a:p>
            <a:pPr marL="0" lvl="0" indent="-114300">
              <a:buNone/>
            </a:pPr>
            <a:r>
              <a:rPr lang="en-US" smtClean="0"/>
              <a:t>Likes(</a:t>
            </a:r>
            <a:r>
              <a:rPr lang="en-US" u="sng" smtClean="0"/>
              <a:t>drinker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varchar(20))</a:t>
            </a:r>
          </a:p>
          <a:p>
            <a:pPr marL="0" lvl="0" indent="-114300">
              <a:buNone/>
            </a:pPr>
            <a:r>
              <a:rPr lang="en-US" smtClean="0"/>
              <a:t>Sells(</a:t>
            </a:r>
            <a:r>
              <a:rPr lang="en-US" u="sng" smtClean="0"/>
              <a:t>bar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varchar(20), price: double)</a:t>
            </a:r>
          </a:p>
          <a:p>
            <a:pPr marL="0" lvl="0" indent="-114300">
              <a:buNone/>
            </a:pPr>
            <a:r>
              <a:rPr lang="en-US" smtClean="0"/>
              <a:t>Frequents(</a:t>
            </a:r>
            <a:r>
              <a:rPr lang="en-US" u="sng" smtClean="0"/>
              <a:t>drinker</a:t>
            </a:r>
            <a:r>
              <a:rPr lang="en-US" smtClean="0"/>
              <a:t>, </a:t>
            </a:r>
            <a:r>
              <a:rPr lang="en-US" u="sng" smtClean="0"/>
              <a:t>bar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atau</a:t>
            </a:r>
          </a:p>
          <a:p>
            <a:r>
              <a:rPr lang="en-US" smtClean="0"/>
              <a:t>mhs(</a:t>
            </a:r>
            <a:r>
              <a:rPr lang="en-US" u="sng" smtClean="0"/>
              <a:t>nim</a:t>
            </a:r>
            <a:r>
              <a:rPr lang="en-US" smtClean="0"/>
              <a:t>: char(9), nama: varchar(30), jurusan: char(2))</a:t>
            </a:r>
          </a:p>
          <a:p>
            <a:r>
              <a:rPr lang="en-US" smtClean="0"/>
              <a:t>tblmk(</a:t>
            </a:r>
            <a:r>
              <a:rPr lang="en-US" u="sng" smtClean="0"/>
              <a:t>kodeMK</a:t>
            </a:r>
            <a:r>
              <a:rPr lang="en-US" smtClean="0"/>
              <a:t>: char(5), namaMK: varchar(150), sks: tinyint)</a:t>
            </a:r>
          </a:p>
          <a:p>
            <a:r>
              <a:rPr lang="en-US" smtClean="0"/>
              <a:t>tblnilai(</a:t>
            </a:r>
            <a:r>
              <a:rPr lang="en-US" u="sng" smtClean="0"/>
              <a:t>nim</a:t>
            </a:r>
            <a:r>
              <a:rPr lang="en-US" smtClean="0"/>
              <a:t>: char(9), </a:t>
            </a:r>
            <a:r>
              <a:rPr lang="en-US" u="sng" smtClean="0"/>
              <a:t>kodeMK</a:t>
            </a:r>
            <a:r>
              <a:rPr lang="en-US" smtClean="0"/>
              <a:t>: char(5), grade: enum, </a:t>
            </a:r>
            <a:r>
              <a:rPr lang="en-US" u="sng" smtClean="0"/>
              <a:t>tahunAmbil</a:t>
            </a:r>
            <a:r>
              <a:rPr lang="en-US" smtClean="0"/>
              <a:t>: year)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6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</a:t>
            </a:r>
            <a:r>
              <a:rPr lang="en-US" smtClean="0"/>
              <a:t>6</a:t>
            </a:r>
            <a:endParaRPr lang="en-US" smtClean="0"/>
          </a:p>
          <a:p>
            <a:r>
              <a:rPr lang="en-US" sz="1800" smtClean="0"/>
              <a:t>Relational Algebra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Theta–join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⋈</a:t>
            </a:r>
            <a:r>
              <a:rPr lang="en-US" baseline="-25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C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smtClean="0"/>
              <a:t>Lakukan product </a:t>
            </a:r>
            <a:r>
              <a:rPr lang="en-US">
                <a:solidFill>
                  <a:srgbClr val="C00000"/>
                </a:solidFill>
              </a:rPr>
              <a:t>R1 Χ </a:t>
            </a:r>
            <a:r>
              <a:rPr lang="en-US" smtClean="0">
                <a:solidFill>
                  <a:srgbClr val="C00000"/>
                </a:solidFill>
              </a:rPr>
              <a:t>R2</a:t>
            </a:r>
            <a:r>
              <a:rPr lang="en-US" smtClean="0"/>
              <a:t>,</a:t>
            </a:r>
            <a:endParaRPr lang="en-US"/>
          </a:p>
          <a:p>
            <a:pPr lvl="1"/>
            <a:r>
              <a:rPr lang="en-US" smtClean="0"/>
              <a:t>Kemudian aplikasikan </a:t>
            </a:r>
            <a:r>
              <a:rPr lang="en-US" b="1" smtClean="0">
                <a:solidFill>
                  <a:srgbClr val="C00000"/>
                </a:solidFill>
              </a:rPr>
              <a:t>σ</a:t>
            </a:r>
            <a:r>
              <a:rPr lang="en-US" b="1" baseline="-25000" smtClean="0">
                <a:solidFill>
                  <a:srgbClr val="C00000"/>
                </a:solidFill>
              </a:rPr>
              <a:t>C</a:t>
            </a:r>
            <a:r>
              <a:rPr lang="en-US" smtClean="0"/>
              <a:t>  untuk mendapatkan hasil.</a:t>
            </a:r>
          </a:p>
          <a:p>
            <a:pPr lvl="1"/>
            <a:r>
              <a:rPr lang="en-US" sz="2600">
                <a:solidFill>
                  <a:srgbClr val="C00000"/>
                </a:solidFill>
              </a:rPr>
              <a:t>C</a:t>
            </a:r>
            <a:r>
              <a:rPr lang="en-US" sz="2600"/>
              <a:t>  adalah kondisi </a:t>
            </a:r>
            <a:r>
              <a:rPr lang="en-US" sz="2600" smtClean="0"/>
              <a:t>yang memiliki nilai boolean.</a:t>
            </a:r>
          </a:p>
          <a:p>
            <a:pPr lvl="2"/>
            <a:r>
              <a:rPr lang="en-US" sz="2200" smtClean="0"/>
              <a:t>Operator yang boleh digunakan </a:t>
            </a:r>
            <a:r>
              <a:rPr lang="en-US" sz="2200"/>
              <a:t>A </a:t>
            </a:r>
            <a:r>
              <a:rPr lang="en-US" sz="1800">
                <a:sym typeface="Symbol" pitchFamily="18" charset="2"/>
              </a:rPr>
              <a:t></a:t>
            </a:r>
            <a:r>
              <a:rPr lang="en-US" sz="2200" smtClean="0"/>
              <a:t> </a:t>
            </a:r>
            <a:r>
              <a:rPr lang="en-US" sz="2200"/>
              <a:t>B, </a:t>
            </a:r>
            <a:r>
              <a:rPr lang="en-US" sz="2200" smtClean="0"/>
              <a:t>dimana </a:t>
            </a:r>
            <a:r>
              <a:rPr lang="en-US" sz="1800">
                <a:sym typeface="Symbol" pitchFamily="18" charset="2"/>
              </a:rPr>
              <a:t></a:t>
            </a:r>
            <a:r>
              <a:rPr lang="en-US" sz="2200" smtClean="0"/>
              <a:t> </a:t>
            </a:r>
            <a:r>
              <a:rPr lang="en-US" sz="2200"/>
              <a:t>is =, &lt;, </a:t>
            </a:r>
            <a:r>
              <a:rPr lang="en-US" sz="2200" smtClean="0"/>
              <a:t>dst.; </a:t>
            </a:r>
          </a:p>
          <a:p>
            <a:pPr marL="1146175" lvl="2" indent="0">
              <a:buNone/>
            </a:pPr>
            <a:r>
              <a:rPr lang="en-US" sz="2200" smtClean="0"/>
              <a:t>karenanya operasi ini dinamakan “</a:t>
            </a:r>
            <a:r>
              <a:rPr lang="en-US" sz="2200"/>
              <a:t>theta-join</a:t>
            </a:r>
            <a:r>
              <a:rPr lang="en-US" sz="2200" smtClean="0"/>
              <a:t>.”</a:t>
            </a:r>
          </a:p>
          <a:p>
            <a:pPr marL="400050" lvl="1" indent="0">
              <a:buNone/>
            </a:pPr>
            <a:r>
              <a:rPr lang="en-US" sz="2600" u="sng" smtClean="0"/>
              <a:t>Contoh</a:t>
            </a:r>
            <a:r>
              <a:rPr lang="en-US" sz="2600" smtClean="0"/>
              <a:t>:</a:t>
            </a:r>
          </a:p>
          <a:p>
            <a:pPr marL="457200" lvl="1" indent="0">
              <a:buNone/>
            </a:pPr>
            <a:endParaRPr lang="en-US" sz="2600" smtClean="0"/>
          </a:p>
          <a:p>
            <a:pPr marL="457200" lvl="1" indent="0">
              <a:buNone/>
            </a:pPr>
            <a:endParaRPr lang="en-US" sz="2600" smtClean="0"/>
          </a:p>
          <a:p>
            <a:endParaRPr lang="en-US" sz="3000" smtClean="0"/>
          </a:p>
          <a:p>
            <a:endParaRPr lang="en-US" sz="3000" smtClean="0"/>
          </a:p>
          <a:p>
            <a:pPr marL="400050" lvl="1" indent="0">
              <a:buNone/>
            </a:pPr>
            <a:endParaRPr lang="en-US" sz="2600" smtClean="0"/>
          </a:p>
          <a:p>
            <a:pPr marL="400050" lvl="1" indent="0">
              <a:buNone/>
            </a:pPr>
            <a:endParaRPr lang="en-US" sz="2600" smtClean="0"/>
          </a:p>
          <a:p>
            <a:pPr marL="400050" lvl="1" indent="0">
              <a:buNone/>
            </a:pPr>
            <a:r>
              <a:rPr lang="en-US" sz="2600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10</a:t>
            </a:fld>
            <a:endParaRPr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447800"/>
            <a:ext cx="82296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0">
              <a:buNone/>
            </a:pPr>
            <a:r>
              <a:rPr lang="en-US">
                <a:solidFill>
                  <a:prstClr val="black"/>
                </a:solidFill>
              </a:rPr>
              <a:t>R3 := R1 </a:t>
            </a:r>
            <a:r>
              <a:rPr lang="en-US">
                <a:solidFill>
                  <a:srgbClr val="C00000"/>
                </a:solidFill>
              </a:rPr>
              <a:t>⋈</a:t>
            </a:r>
            <a:r>
              <a:rPr lang="en-US" baseline="-25000">
                <a:solidFill>
                  <a:prstClr val="black"/>
                </a:solidFill>
              </a:rPr>
              <a:t>C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smtClean="0">
                <a:solidFill>
                  <a:prstClr val="black"/>
                </a:solidFill>
              </a:rPr>
              <a:t>R2</a:t>
            </a:r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67539"/>
              </p:ext>
            </p:extLst>
          </p:nvPr>
        </p:nvGraphicFramePr>
        <p:xfrm>
          <a:off x="1447800" y="4026932"/>
          <a:ext cx="1905000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858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Bar,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Beer,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Miller</a:t>
                      </a:r>
                    </a:p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Miller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2.50</a:t>
                      </a:r>
                    </a:p>
                    <a:p>
                      <a:pPr algn="r"/>
                      <a:r>
                        <a:rPr lang="en-US" sz="1400" smtClean="0"/>
                        <a:t>2.75</a:t>
                      </a:r>
                    </a:p>
                    <a:p>
                      <a:pPr algn="r"/>
                      <a:r>
                        <a:rPr lang="en-US" sz="1400" smtClean="0"/>
                        <a:t>2,50</a:t>
                      </a:r>
                    </a:p>
                    <a:p>
                      <a:pPr algn="r"/>
                      <a:r>
                        <a:rPr lang="en-US" sz="1400" smtClean="0"/>
                        <a:t>3.00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246717"/>
              </p:ext>
            </p:extLst>
          </p:nvPr>
        </p:nvGraphicFramePr>
        <p:xfrm>
          <a:off x="4734677" y="4572000"/>
          <a:ext cx="3657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323"/>
                <a:gridCol w="685800"/>
                <a:gridCol w="685800"/>
                <a:gridCol w="762000"/>
                <a:gridCol w="9246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Addr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Miller</a:t>
                      </a:r>
                    </a:p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Miller</a:t>
                      </a:r>
                    </a:p>
                    <a:p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2.50</a:t>
                      </a:r>
                    </a:p>
                    <a:p>
                      <a:pPr algn="r"/>
                      <a:r>
                        <a:rPr lang="en-US" sz="1400" smtClean="0"/>
                        <a:t>2.75</a:t>
                      </a:r>
                    </a:p>
                    <a:p>
                      <a:pPr algn="r"/>
                      <a:r>
                        <a:rPr lang="en-US" sz="1400" smtClean="0"/>
                        <a:t>2,50</a:t>
                      </a:r>
                    </a:p>
                    <a:p>
                      <a:pPr algn="r"/>
                      <a:r>
                        <a:rPr lang="en-US" sz="1400" smtClean="0"/>
                        <a:t>3.00</a:t>
                      </a:r>
                    </a:p>
                    <a:p>
                      <a:pPr algn="r"/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Joe’s</a:t>
                      </a:r>
                    </a:p>
                    <a:p>
                      <a:pPr algn="l"/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  <a:p>
                      <a:pPr algn="l"/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Maple St.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Maple St.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River Rd.</a:t>
                      </a:r>
                    </a:p>
                    <a:p>
                      <a:pPr algn="l"/>
                      <a:r>
                        <a:rPr lang="en-US" sz="1400" smtClean="0"/>
                        <a:t>River Rd.</a:t>
                      </a:r>
                    </a:p>
                    <a:p>
                      <a:pPr algn="l"/>
                      <a:endParaRPr lang="en-US" sz="140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3962400"/>
            <a:ext cx="282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Sells (                                      )</a:t>
            </a:r>
            <a:endParaRPr lang="en-US" b="1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37946"/>
              </p:ext>
            </p:extLst>
          </p:nvPr>
        </p:nvGraphicFramePr>
        <p:xfrm>
          <a:off x="1447800" y="5398532"/>
          <a:ext cx="16764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Name,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Addr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Maple St.</a:t>
                      </a:r>
                    </a:p>
                    <a:p>
                      <a:r>
                        <a:rPr lang="en-US" sz="1400" smtClean="0"/>
                        <a:t>River Rd.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62000" y="5334000"/>
            <a:ext cx="2594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Bars (                                  )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0" y="4038600"/>
            <a:ext cx="3820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BarInfo := Sells ⋈</a:t>
            </a:r>
            <a:r>
              <a:rPr lang="en-US" sz="2000" b="1" baseline="-25000">
                <a:solidFill>
                  <a:srgbClr val="C00000"/>
                </a:solidFill>
              </a:rPr>
              <a:t>Sells.bar = Bars.name</a:t>
            </a:r>
            <a:r>
              <a:rPr lang="en-US" sz="2400" b="1" baseline="-25000">
                <a:solidFill>
                  <a:srgbClr val="C00000"/>
                </a:solidFill>
              </a:rPr>
              <a:t> </a:t>
            </a:r>
            <a:r>
              <a:rPr lang="en-US" b="1" smtClean="0">
                <a:solidFill>
                  <a:srgbClr val="C00000"/>
                </a:solidFill>
              </a:rPr>
              <a:t>Bars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0" y="4495800"/>
            <a:ext cx="4839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BarInfo (                                                                       )</a:t>
            </a:r>
            <a:endParaRPr lang="en-US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Natural join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⋈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mtClean="0"/>
              <a:t>Natural join menggabungkan dua relasi dengan cara:</a:t>
            </a:r>
            <a:endParaRPr lang="en-US"/>
          </a:p>
          <a:p>
            <a:pPr lvl="2"/>
            <a:r>
              <a:rPr lang="en-US" smtClean="0"/>
              <a:t>Menyamakan attribute yang memiliki nama sama, dan</a:t>
            </a:r>
            <a:endParaRPr lang="en-US"/>
          </a:p>
          <a:p>
            <a:pPr lvl="2"/>
            <a:r>
              <a:rPr lang="en-US" smtClean="0"/>
              <a:t>Memproyeksikan satu attribute untuk tiap pasang attribute yang sama</a:t>
            </a:r>
          </a:p>
          <a:p>
            <a:pPr marL="400050" lvl="1" indent="0">
              <a:buNone/>
            </a:pPr>
            <a:r>
              <a:rPr lang="en-US" sz="2600" u="sng" smtClean="0"/>
              <a:t>Contoh</a:t>
            </a:r>
            <a:r>
              <a:rPr lang="en-US" sz="2600" smtClean="0"/>
              <a:t>:</a:t>
            </a:r>
          </a:p>
          <a:p>
            <a:pPr marL="457200" lvl="1" indent="0">
              <a:buNone/>
            </a:pPr>
            <a:endParaRPr lang="en-US" sz="2600" smtClean="0"/>
          </a:p>
          <a:p>
            <a:pPr marL="457200" lvl="1" indent="0">
              <a:buNone/>
            </a:pPr>
            <a:endParaRPr lang="en-US" sz="2600" smtClean="0"/>
          </a:p>
          <a:p>
            <a:endParaRPr lang="en-US" sz="3000" smtClean="0"/>
          </a:p>
          <a:p>
            <a:endParaRPr lang="en-US" sz="3000" smtClean="0"/>
          </a:p>
          <a:p>
            <a:pPr marL="400050" lvl="1" indent="0">
              <a:buNone/>
            </a:pPr>
            <a:endParaRPr lang="en-US" sz="2600" smtClean="0"/>
          </a:p>
          <a:p>
            <a:pPr marL="400050" lvl="1" indent="0">
              <a:buNone/>
            </a:pPr>
            <a:endParaRPr lang="en-US" sz="2600" smtClean="0"/>
          </a:p>
          <a:p>
            <a:pPr marL="400050" lvl="1" indent="0">
              <a:buNone/>
            </a:pPr>
            <a:r>
              <a:rPr lang="en-US" sz="2600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11</a:t>
            </a:fld>
            <a:endParaRPr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447800"/>
            <a:ext cx="82296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0">
              <a:buNone/>
            </a:pPr>
            <a:r>
              <a:rPr lang="en-US">
                <a:solidFill>
                  <a:prstClr val="black"/>
                </a:solidFill>
              </a:rPr>
              <a:t>R3 := R1 </a:t>
            </a:r>
            <a:r>
              <a:rPr lang="en-US" smtClean="0">
                <a:solidFill>
                  <a:srgbClr val="C00000"/>
                </a:solidFill>
              </a:rPr>
              <a:t>⋈</a:t>
            </a:r>
            <a:r>
              <a:rPr lang="en-US" smtClean="0">
                <a:solidFill>
                  <a:prstClr val="black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R2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503650"/>
              </p:ext>
            </p:extLst>
          </p:nvPr>
        </p:nvGraphicFramePr>
        <p:xfrm>
          <a:off x="1447800" y="3874532"/>
          <a:ext cx="1905000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858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Bar,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Beer,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Miller</a:t>
                      </a:r>
                    </a:p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Miller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2.50</a:t>
                      </a:r>
                    </a:p>
                    <a:p>
                      <a:pPr algn="r"/>
                      <a:r>
                        <a:rPr lang="en-US" sz="1400" smtClean="0"/>
                        <a:t>2.75</a:t>
                      </a:r>
                    </a:p>
                    <a:p>
                      <a:pPr algn="r"/>
                      <a:r>
                        <a:rPr lang="en-US" sz="1400" smtClean="0"/>
                        <a:t>2,50</a:t>
                      </a:r>
                    </a:p>
                    <a:p>
                      <a:pPr algn="r"/>
                      <a:r>
                        <a:rPr lang="en-US" sz="1400" smtClean="0"/>
                        <a:t>3.00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605868"/>
              </p:ext>
            </p:extLst>
          </p:nvPr>
        </p:nvGraphicFramePr>
        <p:xfrm>
          <a:off x="5101551" y="4343400"/>
          <a:ext cx="2895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323"/>
                <a:gridCol w="685800"/>
                <a:gridCol w="685800"/>
                <a:gridCol w="9246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Addr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Miller</a:t>
                      </a:r>
                    </a:p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Miller</a:t>
                      </a:r>
                    </a:p>
                    <a:p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2.50</a:t>
                      </a:r>
                    </a:p>
                    <a:p>
                      <a:pPr algn="r"/>
                      <a:r>
                        <a:rPr lang="en-US" sz="1400" smtClean="0"/>
                        <a:t>2.75</a:t>
                      </a:r>
                    </a:p>
                    <a:p>
                      <a:pPr algn="r"/>
                      <a:r>
                        <a:rPr lang="en-US" sz="1400" smtClean="0"/>
                        <a:t>2,50</a:t>
                      </a:r>
                    </a:p>
                    <a:p>
                      <a:pPr algn="r"/>
                      <a:r>
                        <a:rPr lang="en-US" sz="1400" smtClean="0"/>
                        <a:t>3.00</a:t>
                      </a:r>
                    </a:p>
                    <a:p>
                      <a:pPr algn="r"/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Maple St.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Maple St.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River Rd.</a:t>
                      </a:r>
                    </a:p>
                    <a:p>
                      <a:pPr algn="l"/>
                      <a:r>
                        <a:rPr lang="en-US" sz="1400" smtClean="0"/>
                        <a:t>River Rd.</a:t>
                      </a:r>
                    </a:p>
                    <a:p>
                      <a:pPr algn="l"/>
                      <a:endParaRPr lang="en-US" sz="140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3810000"/>
            <a:ext cx="282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Sells (                                      )</a:t>
            </a:r>
            <a:endParaRPr lang="en-US" b="1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669813"/>
              </p:ext>
            </p:extLst>
          </p:nvPr>
        </p:nvGraphicFramePr>
        <p:xfrm>
          <a:off x="1447800" y="5322332"/>
          <a:ext cx="16764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Bar,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Addr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Maple St.</a:t>
                      </a:r>
                    </a:p>
                    <a:p>
                      <a:r>
                        <a:rPr lang="en-US" sz="1400" smtClean="0"/>
                        <a:t>River Rd.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62000" y="5257800"/>
            <a:ext cx="2594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Bars (                                  )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76874" y="3810000"/>
            <a:ext cx="2301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BarInfo := Sells </a:t>
            </a:r>
            <a:r>
              <a:rPr lang="en-US" b="1" smtClean="0">
                <a:solidFill>
                  <a:srgbClr val="C00000"/>
                </a:solidFill>
              </a:rPr>
              <a:t>⋈</a:t>
            </a:r>
            <a:r>
              <a:rPr lang="en-US" sz="2400" b="1" baseline="-25000" smtClean="0">
                <a:solidFill>
                  <a:srgbClr val="C00000"/>
                </a:solidFill>
              </a:rPr>
              <a:t> </a:t>
            </a:r>
            <a:r>
              <a:rPr lang="en-US" b="1" smtClean="0">
                <a:solidFill>
                  <a:srgbClr val="C00000"/>
                </a:solidFill>
              </a:rPr>
              <a:t>Bars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76874" y="4267200"/>
            <a:ext cx="4205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BarInfo (                                                        )</a:t>
            </a:r>
            <a:endParaRPr lang="en-US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825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Renaming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>
                <a:latin typeface="Lucida Sans Unicode" pitchFamily="34" charset="0"/>
              </a:rPr>
              <a:t>ρ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295400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operator</a:t>
            </a:r>
            <a:r>
              <a:rPr lang="en-US" sz="3600"/>
              <a:t> </a:t>
            </a:r>
            <a:r>
              <a:rPr lang="en-US" sz="4000" smtClean="0">
                <a:latin typeface="Lucida Sans Unicode" pitchFamily="34" charset="0"/>
              </a:rPr>
              <a:t>ρ</a:t>
            </a:r>
            <a:r>
              <a:rPr lang="en-US" smtClean="0"/>
              <a:t> menghasilkan skema baru pada suatu relasi.</a:t>
            </a:r>
          </a:p>
          <a:p>
            <a:r>
              <a:rPr lang="en-US" smtClean="0">
                <a:solidFill>
                  <a:srgbClr val="C00000"/>
                </a:solidFill>
              </a:rPr>
              <a:t>R1 </a:t>
            </a:r>
            <a:r>
              <a:rPr lang="en-US">
                <a:solidFill>
                  <a:srgbClr val="C00000"/>
                </a:solidFill>
              </a:rPr>
              <a:t>:= </a:t>
            </a:r>
            <a:r>
              <a:rPr lang="en-US" b="1">
                <a:solidFill>
                  <a:srgbClr val="C00000"/>
                </a:solidFill>
              </a:rPr>
              <a:t>ρ</a:t>
            </a:r>
            <a:r>
              <a:rPr lang="en-US">
                <a:solidFill>
                  <a:srgbClr val="C00000"/>
                </a:solidFill>
              </a:rPr>
              <a:t>R1(A1,…,An)(R2) </a:t>
            </a:r>
            <a:r>
              <a:rPr lang="en-US" smtClean="0"/>
              <a:t>, membuat </a:t>
            </a:r>
            <a:r>
              <a:rPr lang="en-US"/>
              <a:t>R1 </a:t>
            </a:r>
            <a:r>
              <a:rPr lang="en-US" smtClean="0"/>
              <a:t>menjadi relasi dengan attributes </a:t>
            </a:r>
            <a:r>
              <a:rPr lang="en-US"/>
              <a:t>A1,…,An  </a:t>
            </a:r>
            <a:r>
              <a:rPr lang="en-US" smtClean="0"/>
              <a:t>dan memiliki tuples yang sama dengan R2.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12</a:t>
            </a:fld>
            <a:endParaRPr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590800"/>
            <a:ext cx="82296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0">
              <a:buNone/>
            </a:pPr>
            <a:r>
              <a:rPr lang="en-US" smtClean="0"/>
              <a:t>Simplified notation: </a:t>
            </a:r>
            <a:r>
              <a:rPr lang="en-US" b="1">
                <a:solidFill>
                  <a:srgbClr val="C00000"/>
                </a:solidFill>
              </a:rPr>
              <a:t>R1(A1,…,A</a:t>
            </a:r>
            <a:r>
              <a:rPr lang="en-US" b="1" i="1">
                <a:solidFill>
                  <a:srgbClr val="C00000"/>
                </a:solidFill>
              </a:rPr>
              <a:t>n</a:t>
            </a:r>
            <a:r>
              <a:rPr lang="en-US" b="1">
                <a:solidFill>
                  <a:srgbClr val="C00000"/>
                </a:solidFill>
              </a:rPr>
              <a:t>)</a:t>
            </a:r>
            <a:r>
              <a:rPr lang="en-US" b="1"/>
              <a:t> := R2</a:t>
            </a:r>
            <a:endParaRPr lang="en-US" b="1">
              <a:solidFill>
                <a:prstClr val="black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82658"/>
              </p:ext>
            </p:extLst>
          </p:nvPr>
        </p:nvGraphicFramePr>
        <p:xfrm>
          <a:off x="2511035" y="3530600"/>
          <a:ext cx="16764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Name,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Addr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Maple St.</a:t>
                      </a:r>
                    </a:p>
                    <a:p>
                      <a:r>
                        <a:rPr lang="en-US" sz="1400" smtClean="0"/>
                        <a:t>River Rd.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825235" y="3466068"/>
            <a:ext cx="2594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Bars (                                  )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0469" y="3440668"/>
            <a:ext cx="930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Contoh:</a:t>
            </a:r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822607" y="4572000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R(bar, addr) </a:t>
            </a:r>
            <a:r>
              <a:rPr lang="en-US"/>
              <a:t>:= Bars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65086"/>
              </p:ext>
            </p:extLst>
          </p:nvPr>
        </p:nvGraphicFramePr>
        <p:xfrm>
          <a:off x="2511035" y="5181600"/>
          <a:ext cx="16764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bar,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addr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Joe’s</a:t>
                      </a:r>
                    </a:p>
                    <a:p>
                      <a:r>
                        <a:rPr lang="en-US" sz="1400" smtClean="0"/>
                        <a:t>Sue’s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Maple St.</a:t>
                      </a:r>
                    </a:p>
                    <a:p>
                      <a:r>
                        <a:rPr lang="en-US" sz="1400" smtClean="0"/>
                        <a:t>River Rd.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825235" y="5117068"/>
            <a:ext cx="2627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  R   (                                    )</a:t>
            </a:r>
            <a:endParaRPr lang="en-US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2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Complex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Kombinasikan operator dengan tanda kurung dan sesuai aturannya</a:t>
            </a:r>
          </a:p>
          <a:p>
            <a:r>
              <a:rPr lang="en-US" smtClean="0"/>
              <a:t>Tiga notasi, seperti dalam aritmatika:</a:t>
            </a:r>
            <a:endParaRPr lang="en-US"/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Sequences of assignment statements</a:t>
            </a:r>
            <a:r>
              <a:rPr lang="en-US" smtClean="0"/>
              <a:t>.</a:t>
            </a:r>
          </a:p>
          <a:p>
            <a:pPr marL="984250" lvl="2" indent="0">
              <a:buNone/>
            </a:pPr>
            <a:r>
              <a:rPr lang="en-US" smtClean="0"/>
              <a:t>Urutan dari instruksi tugas</a:t>
            </a:r>
            <a:endParaRPr lang="en-US"/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Expressions with several operators</a:t>
            </a:r>
            <a:r>
              <a:rPr lang="en-US" smtClean="0"/>
              <a:t>.</a:t>
            </a:r>
          </a:p>
          <a:p>
            <a:pPr marL="984250" lvl="2" indent="0">
              <a:buNone/>
            </a:pPr>
            <a:r>
              <a:rPr lang="en-US" smtClean="0"/>
              <a:t>Ekspresi dengan beberapa operator</a:t>
            </a:r>
            <a:endParaRPr lang="en-US"/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Expression trees</a:t>
            </a:r>
            <a:r>
              <a:rPr lang="en-US" smtClean="0"/>
              <a:t>.</a:t>
            </a:r>
          </a:p>
          <a:p>
            <a:pPr marL="984250" lvl="2" indent="0">
              <a:buNone/>
            </a:pPr>
            <a:r>
              <a:rPr lang="en-US" smtClean="0"/>
              <a:t>Pohon ekspresi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929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Sequences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Buat nama relasi sementara.</a:t>
            </a:r>
            <a:endParaRPr lang="en-US"/>
          </a:p>
          <a:p>
            <a:r>
              <a:rPr lang="en-US"/>
              <a:t>Renaming </a:t>
            </a:r>
            <a:r>
              <a:rPr lang="en-US" smtClean="0"/>
              <a:t>dapat dilakukan dengan menyertakan attributes pada relasi</a:t>
            </a:r>
          </a:p>
          <a:p>
            <a:r>
              <a:rPr lang="en-US" smtClean="0"/>
              <a:t>Contoh: </a:t>
            </a:r>
          </a:p>
          <a:p>
            <a:pPr marL="1150938" indent="0">
              <a:buNone/>
            </a:pPr>
            <a:r>
              <a:rPr lang="en-US" smtClean="0"/>
              <a:t>R3 </a:t>
            </a:r>
            <a:r>
              <a:rPr lang="en-US"/>
              <a:t>:= R1 </a:t>
            </a:r>
            <a:r>
              <a:rPr lang="en-US" b="1">
                <a:solidFill>
                  <a:srgbClr val="C00000"/>
                </a:solidFill>
              </a:rPr>
              <a:t>⋈</a:t>
            </a:r>
            <a:r>
              <a:rPr lang="en-US" b="1" baseline="-25000">
                <a:solidFill>
                  <a:srgbClr val="C00000"/>
                </a:solidFill>
              </a:rPr>
              <a:t>C</a:t>
            </a:r>
            <a:r>
              <a:rPr lang="en-US"/>
              <a:t> R2 </a:t>
            </a:r>
            <a:r>
              <a:rPr lang="en-US" smtClean="0"/>
              <a:t>, Dapat ditulis menjadi:</a:t>
            </a:r>
            <a:endParaRPr lang="en-US"/>
          </a:p>
          <a:p>
            <a:pPr marL="1150938" indent="0">
              <a:buNone/>
            </a:pPr>
            <a:r>
              <a:rPr lang="en-US"/>
              <a:t>R4 := R1 </a:t>
            </a:r>
            <a:r>
              <a:rPr lang="en-US" b="1">
                <a:solidFill>
                  <a:srgbClr val="C00000"/>
                </a:solidFill>
              </a:rPr>
              <a:t>Χ</a:t>
            </a:r>
            <a:r>
              <a:rPr lang="en-US"/>
              <a:t> R2</a:t>
            </a:r>
          </a:p>
          <a:p>
            <a:pPr marL="1150938" indent="0">
              <a:buNone/>
            </a:pPr>
            <a:r>
              <a:rPr lang="en-US"/>
              <a:t>R3 := </a:t>
            </a:r>
            <a:r>
              <a:rPr lang="en-US" b="1">
                <a:solidFill>
                  <a:srgbClr val="C00000"/>
                </a:solidFill>
              </a:rPr>
              <a:t>σ</a:t>
            </a:r>
            <a:r>
              <a:rPr lang="en-US" b="1" baseline="-25000">
                <a:solidFill>
                  <a:srgbClr val="C00000"/>
                </a:solidFill>
              </a:rPr>
              <a:t>C</a:t>
            </a:r>
            <a:r>
              <a:rPr lang="en-US"/>
              <a:t> (R4)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8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Expressions with several operators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Expressions </a:t>
            </a: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Single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Contoh: </a:t>
            </a:r>
          </a:p>
          <a:p>
            <a:pPr marL="346075" indent="0">
              <a:buNone/>
            </a:pPr>
            <a:r>
              <a:rPr lang="en-US" smtClean="0"/>
              <a:t>theta-join </a:t>
            </a:r>
            <a:r>
              <a:rPr lang="en-US"/>
              <a:t>R3 := R1 </a:t>
            </a:r>
            <a:r>
              <a:rPr lang="en-US" b="1">
                <a:solidFill>
                  <a:srgbClr val="C00000"/>
                </a:solidFill>
              </a:rPr>
              <a:t>⋈</a:t>
            </a:r>
            <a:r>
              <a:rPr lang="en-US" b="1" baseline="-25000">
                <a:solidFill>
                  <a:srgbClr val="C00000"/>
                </a:solidFill>
              </a:rPr>
              <a:t>C</a:t>
            </a:r>
            <a:r>
              <a:rPr lang="en-US"/>
              <a:t> R2 can be written: </a:t>
            </a:r>
            <a:endParaRPr lang="en-US" smtClean="0"/>
          </a:p>
          <a:p>
            <a:pPr marL="346075" indent="0">
              <a:buNone/>
            </a:pPr>
            <a:r>
              <a:rPr lang="en-US" smtClean="0"/>
              <a:t>R3 </a:t>
            </a:r>
            <a:r>
              <a:rPr lang="en-US"/>
              <a:t>:= </a:t>
            </a:r>
            <a:r>
              <a:rPr lang="en-US" b="1">
                <a:solidFill>
                  <a:srgbClr val="C00000"/>
                </a:solidFill>
              </a:rPr>
              <a:t>σ</a:t>
            </a:r>
            <a:r>
              <a:rPr lang="en-US" b="1" baseline="-25000">
                <a:solidFill>
                  <a:srgbClr val="C00000"/>
                </a:solidFill>
              </a:rPr>
              <a:t>C</a:t>
            </a:r>
            <a:r>
              <a:rPr lang="en-US"/>
              <a:t> (R1 </a:t>
            </a:r>
            <a:r>
              <a:rPr lang="en-US" b="1">
                <a:solidFill>
                  <a:srgbClr val="C00000"/>
                </a:solidFill>
              </a:rPr>
              <a:t>Χ</a:t>
            </a:r>
            <a:r>
              <a:rPr lang="en-US"/>
              <a:t> R2)</a:t>
            </a:r>
          </a:p>
          <a:p>
            <a:r>
              <a:rPr lang="en-US" smtClean="0"/>
              <a:t>Urutan prioritas operator-operator relational: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[</a:t>
            </a:r>
            <a:r>
              <a:rPr lang="en-US" b="1">
                <a:solidFill>
                  <a:srgbClr val="C00000"/>
                </a:solidFill>
              </a:rPr>
              <a:t>σ</a:t>
            </a:r>
            <a:r>
              <a:rPr lang="en-US"/>
              <a:t>, </a:t>
            </a:r>
            <a:r>
              <a:rPr lang="en-US" b="1">
                <a:solidFill>
                  <a:srgbClr val="C00000"/>
                </a:solidFill>
              </a:rPr>
              <a:t>π</a:t>
            </a:r>
            <a:r>
              <a:rPr lang="en-US"/>
              <a:t>, </a:t>
            </a:r>
            <a:r>
              <a:rPr lang="en-US" b="1">
                <a:solidFill>
                  <a:srgbClr val="C00000"/>
                </a:solidFill>
              </a:rPr>
              <a:t>ρ</a:t>
            </a:r>
            <a:r>
              <a:rPr lang="en-US"/>
              <a:t>] </a:t>
            </a:r>
            <a:r>
              <a:rPr lang="en-US" smtClean="0"/>
              <a:t>(</a:t>
            </a:r>
            <a:r>
              <a:rPr lang="en-US" i="1" smtClean="0"/>
              <a:t>prioritas tertinggi</a:t>
            </a:r>
            <a:r>
              <a:rPr lang="en-US" smtClean="0"/>
              <a:t>).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[</a:t>
            </a:r>
            <a:r>
              <a:rPr lang="en-US" b="1">
                <a:solidFill>
                  <a:srgbClr val="C00000"/>
                </a:solidFill>
              </a:rPr>
              <a:t>Χ</a:t>
            </a:r>
            <a:r>
              <a:rPr lang="en-US"/>
              <a:t>, </a:t>
            </a:r>
            <a:r>
              <a:rPr lang="en-US" b="1">
                <a:solidFill>
                  <a:srgbClr val="C00000"/>
                </a:solidFill>
              </a:rPr>
              <a:t>⋈</a:t>
            </a:r>
            <a:r>
              <a:rPr lang="en-US"/>
              <a:t>].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 </a:t>
            </a: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∩</a:t>
            </a:r>
            <a:r>
              <a:rPr lang="en-US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[</a:t>
            </a:r>
            <a:r>
              <a:rPr lang="en-US" b="1">
                <a:solidFill>
                  <a:srgbClr val="C00000"/>
                </a:solidFill>
              </a:rPr>
              <a:t>∪</a:t>
            </a:r>
            <a:r>
              <a:rPr lang="en-US"/>
              <a:t>, </a:t>
            </a:r>
            <a:r>
              <a:rPr lang="en-US" b="1">
                <a:solidFill>
                  <a:srgbClr val="C00000"/>
                </a:solidFill>
              </a:rPr>
              <a:t>—</a:t>
            </a:r>
            <a:r>
              <a:rPr lang="en-US"/>
              <a:t>]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26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Leaves </a:t>
            </a:r>
            <a:r>
              <a:rPr lang="en-US" smtClean="0"/>
              <a:t>(daun) adalah operands </a:t>
            </a:r>
            <a:r>
              <a:rPr lang="en-US"/>
              <a:t>--- </a:t>
            </a:r>
            <a:r>
              <a:rPr lang="en-US" smtClean="0"/>
              <a:t>termasuk  </a:t>
            </a:r>
            <a:r>
              <a:rPr lang="en-US"/>
              <a:t>variables </a:t>
            </a:r>
            <a:r>
              <a:rPr lang="en-US" smtClean="0"/>
              <a:t>untuk relasi atau konstanta relasi tertentu.</a:t>
            </a:r>
            <a:endParaRPr lang="en-US"/>
          </a:p>
          <a:p>
            <a:r>
              <a:rPr lang="en-US"/>
              <a:t>Interior nodes </a:t>
            </a:r>
            <a:r>
              <a:rPr lang="en-US" smtClean="0"/>
              <a:t>(titik yang bukan leaves) adalah  </a:t>
            </a:r>
            <a:r>
              <a:rPr lang="en-US"/>
              <a:t>operators, </a:t>
            </a:r>
            <a:r>
              <a:rPr lang="en-US" smtClean="0"/>
              <a:t>yang diaplikasikan kepada child atau children–nya (titik dibawahnya).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85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trees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Tree untuk Query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smtClean="0"/>
              <a:t>Gunakan relasi </a:t>
            </a:r>
            <a:r>
              <a:rPr lang="en-US" sz="2400" smtClean="0">
                <a:solidFill>
                  <a:srgbClr val="C00000"/>
                </a:solidFill>
              </a:rPr>
              <a:t>Bars(name</a:t>
            </a:r>
            <a:r>
              <a:rPr lang="en-US" sz="2400">
                <a:solidFill>
                  <a:srgbClr val="C00000"/>
                </a:solidFill>
              </a:rPr>
              <a:t>, addr)</a:t>
            </a:r>
            <a:r>
              <a:rPr lang="en-US" sz="2400"/>
              <a:t> </a:t>
            </a:r>
            <a:r>
              <a:rPr lang="en-US" sz="2400" smtClean="0"/>
              <a:t>dan </a:t>
            </a:r>
            <a:r>
              <a:rPr lang="en-US" sz="2400">
                <a:solidFill>
                  <a:srgbClr val="C00000"/>
                </a:solidFill>
              </a:rPr>
              <a:t>Sells(bar, beer, price)</a:t>
            </a:r>
            <a:r>
              <a:rPr lang="en-US" sz="2400"/>
              <a:t>, </a:t>
            </a:r>
            <a:r>
              <a:rPr lang="en-US" sz="2400" smtClean="0"/>
              <a:t>cari nama-nama dari semua bar yang terletak di Maple St. atau yang menjual Bud dengan harga kurang dari $3.</a:t>
            </a:r>
          </a:p>
          <a:p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1219200" y="2667000"/>
            <a:ext cx="6677025" cy="3657600"/>
            <a:chOff x="1219200" y="2667000"/>
            <a:chExt cx="6677025" cy="3657600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1676400" y="5867400"/>
              <a:ext cx="7699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Bars</a:t>
              </a: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5638800" y="5867400"/>
              <a:ext cx="7905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Sells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219200" y="4937125"/>
              <a:ext cx="2201863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σ</a:t>
              </a:r>
              <a:r>
                <a:rPr lang="en-US" baseline="-25000"/>
                <a:t>addr = “Maple St.”</a:t>
              </a: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981200" y="5600700"/>
              <a:ext cx="0" cy="266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5105400" y="5013325"/>
              <a:ext cx="2790825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σ</a:t>
              </a:r>
              <a:r>
                <a:rPr lang="en-US" baseline="-25000"/>
                <a:t>price&lt;3 AND beer=“Bud”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5867400" y="5638800"/>
              <a:ext cx="0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665287" y="4175125"/>
              <a:ext cx="1077913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π</a:t>
              </a:r>
              <a:r>
                <a:rPr lang="en-US" baseline="-25000"/>
                <a:t>name</a:t>
              </a: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981200" y="4724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5562600" y="3565525"/>
              <a:ext cx="1277938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ρ</a:t>
              </a:r>
              <a:r>
                <a:rPr lang="en-US" baseline="-25000">
                  <a:solidFill>
                    <a:srgbClr val="CC00CC"/>
                  </a:solidFill>
                </a:rPr>
                <a:t>R(name)</a:t>
              </a: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5867400" y="4175124"/>
              <a:ext cx="0" cy="244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5562600" y="4327525"/>
              <a:ext cx="873125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π</a:t>
              </a:r>
              <a:r>
                <a:rPr lang="en-US" baseline="-25000"/>
                <a:t>bar</a:t>
              </a: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5867400" y="48768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4038600" y="2667000"/>
              <a:ext cx="593432" cy="9848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 b="1">
                  <a:latin typeface="Lucida Sans Unicode" pitchFamily="34" charset="0"/>
                </a:rPr>
                <a:t>∪</a:t>
              </a:r>
            </a:p>
            <a:p>
              <a:endParaRPr lang="en-US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H="1">
              <a:off x="1981200" y="3216274"/>
              <a:ext cx="2209800" cy="1050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4481594" y="3200400"/>
              <a:ext cx="1233406" cy="541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5609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trees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Self-Join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1066800"/>
          </a:xfrm>
        </p:spPr>
        <p:txBody>
          <a:bodyPr>
            <a:normAutofit/>
          </a:bodyPr>
          <a:lstStyle/>
          <a:p>
            <a:r>
              <a:rPr lang="en-US" sz="2400" smtClean="0"/>
              <a:t>Gunakan </a:t>
            </a:r>
            <a:r>
              <a:rPr lang="en-US" sz="2400">
                <a:solidFill>
                  <a:srgbClr val="C00000"/>
                </a:solidFill>
              </a:rPr>
              <a:t>Sells(bar, beer, price)</a:t>
            </a:r>
            <a:r>
              <a:rPr lang="en-US" sz="2400"/>
              <a:t>, </a:t>
            </a:r>
            <a:r>
              <a:rPr lang="en-US" sz="2400" smtClean="0"/>
              <a:t>Cari bar yang menjual dua beer yang berbeda tapi harganya sama.</a:t>
            </a:r>
            <a:endParaRPr lang="en-US" sz="2400"/>
          </a:p>
          <a:p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18</a:t>
            </a:fld>
            <a:endParaRPr dirty="0"/>
          </a:p>
        </p:txBody>
      </p:sp>
      <p:sp>
        <p:nvSpPr>
          <p:cNvPr id="22" name="TextBox 21"/>
          <p:cNvSpPr txBox="1"/>
          <p:nvPr/>
        </p:nvSpPr>
        <p:spPr>
          <a:xfrm>
            <a:off x="838200" y="2286000"/>
            <a:ext cx="2819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Strategy</a:t>
            </a:r>
            <a:r>
              <a:rPr lang="en-US"/>
              <a:t>: </a:t>
            </a:r>
            <a:endParaRPr lang="en-US" smtClean="0"/>
          </a:p>
          <a:p>
            <a:r>
              <a:rPr lang="en-US" smtClean="0"/>
              <a:t>Lakukan </a:t>
            </a:r>
            <a:r>
              <a:rPr lang="en-US" b="1" u="sng" smtClean="0"/>
              <a:t>copy</a:t>
            </a:r>
            <a:r>
              <a:rPr lang="en-US" smtClean="0"/>
              <a:t> </a:t>
            </a:r>
            <a:r>
              <a:rPr lang="en-US" smtClean="0">
                <a:solidFill>
                  <a:srgbClr val="C00000"/>
                </a:solidFill>
              </a:rPr>
              <a:t>sells</a:t>
            </a:r>
            <a:r>
              <a:rPr lang="en-US" smtClean="0"/>
              <a:t> dengan nama </a:t>
            </a:r>
            <a:r>
              <a:rPr lang="en-US" smtClean="0">
                <a:solidFill>
                  <a:srgbClr val="C00000"/>
                </a:solidFill>
              </a:rPr>
              <a:t>S</a:t>
            </a:r>
            <a:r>
              <a:rPr lang="en-US" smtClean="0"/>
              <a:t> dan </a:t>
            </a:r>
            <a:r>
              <a:rPr lang="en-US" b="1" u="sng" smtClean="0"/>
              <a:t>rename</a:t>
            </a:r>
            <a:r>
              <a:rPr lang="en-US" smtClean="0"/>
              <a:t> attribute  beer </a:t>
            </a:r>
            <a:r>
              <a:rPr lang="en-US" smtClean="0">
                <a:sym typeface="Wingdings" pitchFamily="2" charset="2"/>
              </a:rPr>
              <a:t> beer1 </a:t>
            </a:r>
            <a:r>
              <a:rPr lang="en-US" smtClean="0"/>
              <a:t>sehingga menjadi </a:t>
            </a:r>
          </a:p>
          <a:p>
            <a:r>
              <a:rPr lang="en-US" smtClean="0">
                <a:solidFill>
                  <a:srgbClr val="C00000"/>
                </a:solidFill>
              </a:rPr>
              <a:t>S(bar</a:t>
            </a:r>
            <a:r>
              <a:rPr lang="en-US">
                <a:solidFill>
                  <a:srgbClr val="C00000"/>
                </a:solidFill>
              </a:rPr>
              <a:t>, beer1, price)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 </a:t>
            </a:r>
          </a:p>
          <a:p>
            <a:r>
              <a:rPr lang="en-US" smtClean="0"/>
              <a:t>Lakukan </a:t>
            </a:r>
            <a:r>
              <a:rPr lang="en-US" b="1" u="sng" smtClean="0"/>
              <a:t>natural </a:t>
            </a:r>
            <a:r>
              <a:rPr lang="en-US" b="1" u="sng"/>
              <a:t>join </a:t>
            </a:r>
            <a:r>
              <a:rPr lang="en-US" smtClean="0">
                <a:solidFill>
                  <a:srgbClr val="C00000"/>
                </a:solidFill>
              </a:rPr>
              <a:t>Sells</a:t>
            </a:r>
            <a:r>
              <a:rPr lang="en-US" smtClean="0"/>
              <a:t> dan </a:t>
            </a:r>
            <a:r>
              <a:rPr lang="en-US">
                <a:solidFill>
                  <a:srgbClr val="C00000"/>
                </a:solidFill>
              </a:rPr>
              <a:t>S</a:t>
            </a:r>
            <a:r>
              <a:rPr lang="en-US"/>
              <a:t> </a:t>
            </a:r>
            <a:r>
              <a:rPr lang="en-US" smtClean="0"/>
              <a:t>sehingga menjadi </a:t>
            </a:r>
          </a:p>
          <a:p>
            <a:r>
              <a:rPr lang="en-US" smtClean="0">
                <a:solidFill>
                  <a:srgbClr val="C00000"/>
                </a:solidFill>
              </a:rPr>
              <a:t>quadruples </a:t>
            </a:r>
            <a:r>
              <a:rPr lang="en-US">
                <a:solidFill>
                  <a:srgbClr val="C00000"/>
                </a:solidFill>
              </a:rPr>
              <a:t>(bar, beer, beer1, price)</a:t>
            </a:r>
            <a:r>
              <a:rPr lang="en-US"/>
              <a:t> </a:t>
            </a:r>
            <a:r>
              <a:rPr lang="en-US" smtClean="0"/>
              <a:t>hingga bisa diketauhi Bar yang menjual dua beer berbeda dengan harga yang sama</a:t>
            </a:r>
            <a:endParaRPr lang="en-US"/>
          </a:p>
          <a:p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4419600" y="2346325"/>
            <a:ext cx="4191000" cy="3902075"/>
            <a:chOff x="4419600" y="2346325"/>
            <a:chExt cx="4191000" cy="3902075"/>
          </a:xfrm>
        </p:grpSpPr>
        <p:sp>
          <p:nvSpPr>
            <p:cNvPr id="24" name="Text Box 3"/>
            <p:cNvSpPr txBox="1">
              <a:spLocks noChangeArrowheads="1"/>
            </p:cNvSpPr>
            <p:nvPr/>
          </p:nvSpPr>
          <p:spPr bwMode="auto">
            <a:xfrm>
              <a:off x="5029200" y="5791200"/>
              <a:ext cx="7905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Sells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7820025" y="5791200"/>
              <a:ext cx="7905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Sells</a:t>
              </a: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4419600" y="4708525"/>
              <a:ext cx="2252663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ρ</a:t>
              </a:r>
              <a:r>
                <a:rPr lang="en-US" baseline="-25000">
                  <a:solidFill>
                    <a:srgbClr val="CC00CC"/>
                  </a:solidFill>
                </a:rPr>
                <a:t>S(bar, beer1, price)</a:t>
              </a:r>
            </a:p>
          </p:txBody>
        </p:sp>
        <p:sp>
          <p:nvSpPr>
            <p:cNvPr id="27" name="Line 7"/>
            <p:cNvSpPr>
              <a:spLocks noChangeShapeType="1"/>
            </p:cNvSpPr>
            <p:nvPr/>
          </p:nvSpPr>
          <p:spPr bwMode="auto">
            <a:xfrm>
              <a:off x="5334000" y="5505450"/>
              <a:ext cx="0" cy="266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6091237" y="3946525"/>
              <a:ext cx="690563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⋈</a:t>
              </a:r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 flipH="1">
              <a:off x="5333996" y="4495800"/>
              <a:ext cx="809625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6710363" y="4495800"/>
              <a:ext cx="1490662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 Box 13"/>
            <p:cNvSpPr txBox="1">
              <a:spLocks noChangeArrowheads="1"/>
            </p:cNvSpPr>
            <p:nvPr/>
          </p:nvSpPr>
          <p:spPr bwMode="auto">
            <a:xfrm>
              <a:off x="6096000" y="2346325"/>
              <a:ext cx="873125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π</a:t>
              </a:r>
              <a:r>
                <a:rPr lang="en-US" baseline="-25000"/>
                <a:t>bar</a:t>
              </a:r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6400800" y="2933700"/>
              <a:ext cx="0" cy="266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6"/>
            <p:cNvSpPr txBox="1">
              <a:spLocks noChangeArrowheads="1"/>
            </p:cNvSpPr>
            <p:nvPr/>
          </p:nvSpPr>
          <p:spPr bwMode="auto">
            <a:xfrm>
              <a:off x="6148387" y="3108325"/>
              <a:ext cx="1776413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latin typeface="Lucida Sans Unicode" pitchFamily="34" charset="0"/>
                </a:rPr>
                <a:t>σ</a:t>
              </a:r>
              <a:r>
                <a:rPr lang="en-US" baseline="-25000"/>
                <a:t>beer != beer1</a:t>
              </a:r>
            </a:p>
          </p:txBody>
        </p:sp>
        <p:sp>
          <p:nvSpPr>
            <p:cNvPr id="34" name="Line 17"/>
            <p:cNvSpPr>
              <a:spLocks noChangeShapeType="1"/>
            </p:cNvSpPr>
            <p:nvPr/>
          </p:nvSpPr>
          <p:spPr bwMode="auto">
            <a:xfrm>
              <a:off x="6400800" y="3695700"/>
              <a:ext cx="0" cy="266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2755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Skema dari hasil operasi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>
                <a:solidFill>
                  <a:srgbClr val="C00000"/>
                </a:solidFill>
              </a:rPr>
              <a:t>Union</a:t>
            </a:r>
            <a:r>
              <a:rPr lang="en-US" sz="2400"/>
              <a:t>, </a:t>
            </a:r>
            <a:r>
              <a:rPr lang="en-US" sz="2400">
                <a:solidFill>
                  <a:srgbClr val="C00000"/>
                </a:solidFill>
              </a:rPr>
              <a:t>intersection</a:t>
            </a:r>
            <a:r>
              <a:rPr lang="en-US" sz="2400"/>
              <a:t>, </a:t>
            </a:r>
            <a:r>
              <a:rPr lang="en-US" sz="2400" smtClean="0"/>
              <a:t>dan </a:t>
            </a:r>
            <a:r>
              <a:rPr lang="en-US" sz="2400" smtClean="0">
                <a:solidFill>
                  <a:srgbClr val="C00000"/>
                </a:solidFill>
              </a:rPr>
              <a:t>difference</a:t>
            </a:r>
            <a:r>
              <a:rPr lang="en-US" sz="2400"/>
              <a:t>: </a:t>
            </a:r>
            <a:endParaRPr lang="en-US" sz="2400" smtClean="0"/>
          </a:p>
          <a:p>
            <a:pPr marL="400050" lvl="1" indent="0">
              <a:buNone/>
            </a:pPr>
            <a:r>
              <a:rPr lang="en-US" sz="1800" smtClean="0"/>
              <a:t>Skema dari dua operands harus sama, jadi skema relasi dari hasil operasi tersebut sama dengan skema operand.</a:t>
            </a:r>
            <a:endParaRPr lang="en-US" sz="1800"/>
          </a:p>
          <a:p>
            <a:r>
              <a:rPr lang="en-US" sz="2400">
                <a:solidFill>
                  <a:srgbClr val="C00000"/>
                </a:solidFill>
              </a:rPr>
              <a:t>Selection</a:t>
            </a:r>
            <a:r>
              <a:rPr lang="en-US" sz="2400"/>
              <a:t>: </a:t>
            </a:r>
            <a:r>
              <a:rPr lang="en-US" sz="1800" smtClean="0"/>
              <a:t>Skema relasi dari hasil operasi sama dengan skema operands.</a:t>
            </a:r>
            <a:endParaRPr lang="en-US" sz="1800"/>
          </a:p>
          <a:p>
            <a:r>
              <a:rPr lang="en-US" sz="2400">
                <a:solidFill>
                  <a:srgbClr val="C00000"/>
                </a:solidFill>
              </a:rPr>
              <a:t>Projection</a:t>
            </a:r>
            <a:r>
              <a:rPr lang="en-US" sz="2400"/>
              <a:t>: </a:t>
            </a:r>
            <a:r>
              <a:rPr lang="en-US" sz="1800" smtClean="0"/>
              <a:t>Daftar atribut menentukan skema relasi hasil operasi.</a:t>
            </a:r>
          </a:p>
          <a:p>
            <a:r>
              <a:rPr lang="en-US" sz="2400">
                <a:solidFill>
                  <a:srgbClr val="C00000"/>
                </a:solidFill>
              </a:rPr>
              <a:t>Product</a:t>
            </a:r>
            <a:r>
              <a:rPr lang="en-US" sz="2400"/>
              <a:t>: </a:t>
            </a:r>
            <a:r>
              <a:rPr lang="en-US" sz="1800" smtClean="0"/>
              <a:t>Skema </a:t>
            </a:r>
            <a:r>
              <a:rPr lang="en-US" sz="1800"/>
              <a:t>hasil relasi adalah berupa atribut gabungan dari atribut-atribut dua operands.</a:t>
            </a:r>
          </a:p>
          <a:p>
            <a:pPr marL="352425" lvl="1" indent="0">
              <a:buNone/>
            </a:pPr>
            <a:r>
              <a:rPr lang="en-US" sz="1800" smtClean="0"/>
              <a:t>(Gunakan </a:t>
            </a:r>
            <a:r>
              <a:rPr lang="en-US" sz="1800"/>
              <a:t>penulisan R.A, untuk mengatasi attribute yang memiliki nama </a:t>
            </a:r>
            <a:r>
              <a:rPr lang="en-US" sz="1800" smtClean="0"/>
              <a:t>sama)</a:t>
            </a:r>
            <a:endParaRPr lang="en-US" sz="1800"/>
          </a:p>
          <a:p>
            <a:r>
              <a:rPr lang="en-US" sz="2400">
                <a:solidFill>
                  <a:srgbClr val="C00000"/>
                </a:solidFill>
              </a:rPr>
              <a:t>Theta-join</a:t>
            </a:r>
            <a:r>
              <a:rPr lang="en-US" sz="2400"/>
              <a:t>: </a:t>
            </a:r>
            <a:r>
              <a:rPr lang="en-US" sz="1800" smtClean="0"/>
              <a:t>sama </a:t>
            </a:r>
            <a:r>
              <a:rPr lang="en-US" sz="1800"/>
              <a:t>dengan operasi product.</a:t>
            </a:r>
          </a:p>
          <a:p>
            <a:r>
              <a:rPr lang="en-US" sz="2400">
                <a:solidFill>
                  <a:srgbClr val="C00000"/>
                </a:solidFill>
              </a:rPr>
              <a:t>Natural join</a:t>
            </a:r>
            <a:r>
              <a:rPr lang="en-US" sz="2400"/>
              <a:t>: </a:t>
            </a:r>
            <a:r>
              <a:rPr lang="en-US" sz="1800" smtClean="0"/>
              <a:t>Gabungan </a:t>
            </a:r>
            <a:r>
              <a:rPr lang="en-US" sz="1800"/>
              <a:t>dari atribut-atribut dua relasi.</a:t>
            </a:r>
          </a:p>
          <a:p>
            <a:r>
              <a:rPr lang="en-US" sz="2400">
                <a:solidFill>
                  <a:srgbClr val="C00000"/>
                </a:solidFill>
              </a:rPr>
              <a:t>Renaming</a:t>
            </a:r>
            <a:r>
              <a:rPr lang="en-US" sz="2400"/>
              <a:t>: </a:t>
            </a:r>
            <a:r>
              <a:rPr lang="en-US" sz="1800" smtClean="0"/>
              <a:t>Operator </a:t>
            </a:r>
            <a:r>
              <a:rPr lang="en-US" sz="1800"/>
              <a:t>yang menentukan skema relasi hasil</a:t>
            </a:r>
            <a:r>
              <a:rPr lang="en-US" sz="1800" smtClean="0"/>
              <a:t>.</a:t>
            </a:r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3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Mahasiswa memahami prinsip dasar </a:t>
            </a:r>
            <a:r>
              <a:rPr lang="en-US" smtClean="0"/>
              <a:t>relational algebra.</a:t>
            </a:r>
          </a:p>
          <a:p>
            <a:r>
              <a:rPr lang="en-US" smtClean="0"/>
              <a:t>Mahasiswa mampu menggunakan operator selection, projection.</a:t>
            </a:r>
          </a:p>
          <a:p>
            <a:r>
              <a:rPr lang="en-US" smtClean="0"/>
              <a:t>Mahasiswa mampu menggunakan operator product, theta-join, natural join &amp; renaming.</a:t>
            </a:r>
          </a:p>
          <a:p>
            <a:r>
              <a:rPr lang="en-US" smtClean="0"/>
              <a:t>Mahasiswa mampu membuat complex expressions pada relational algebra.</a:t>
            </a:r>
          </a:p>
          <a:p>
            <a:r>
              <a:rPr lang="en-US" smtClean="0"/>
              <a:t>Mahasiswa </a:t>
            </a:r>
            <a:r>
              <a:rPr lang="en-US"/>
              <a:t>akan mampu membuat bahasa query formal berupa relational </a:t>
            </a:r>
            <a:r>
              <a:rPr lang="en-US" smtClean="0"/>
              <a:t>algebra.</a:t>
            </a:r>
            <a:endParaRPr lang="en-US"/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20</a:t>
            </a:fld>
            <a:endParaRPr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61" y="1905000"/>
            <a:ext cx="2786939" cy="28898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" y="1524000"/>
            <a:ext cx="59343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Mhs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71800" y="1524000"/>
            <a:ext cx="46038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93332"/>
            <a:ext cx="2906512" cy="16899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007192" y="1524000"/>
            <a:ext cx="499047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936" y="1893332"/>
            <a:ext cx="2987968" cy="15140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39916" y="3600033"/>
            <a:ext cx="41228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smtClean="0">
                <a:solidFill>
                  <a:prstClr val="black"/>
                </a:solidFill>
              </a:rPr>
              <a:t>Kasus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smtClean="0">
                <a:solidFill>
                  <a:prstClr val="black"/>
                </a:solidFill>
              </a:rPr>
              <a:t>Mhs_Ik </a:t>
            </a:r>
            <a:r>
              <a:rPr lang="en-US" sz="1600">
                <a:solidFill>
                  <a:prstClr val="black"/>
                </a:solidFill>
              </a:rPr>
              <a:t>:= </a:t>
            </a:r>
            <a:r>
              <a:rPr lang="el-GR" sz="1600">
                <a:solidFill>
                  <a:prstClr val="black"/>
                </a:solidFill>
              </a:rPr>
              <a:t>σ</a:t>
            </a:r>
            <a:r>
              <a:rPr lang="en-US" sz="1600" baseline="-25000">
                <a:solidFill>
                  <a:prstClr val="black"/>
                </a:solidFill>
              </a:rPr>
              <a:t>jurusan=“IK”</a:t>
            </a:r>
            <a:r>
              <a:rPr lang="en-US" sz="1600">
                <a:solidFill>
                  <a:prstClr val="black"/>
                </a:solidFill>
              </a:rPr>
              <a:t>(Mhs)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solidFill>
                  <a:prstClr val="black"/>
                </a:solidFill>
              </a:rPr>
              <a:t>Mhs_Jur := </a:t>
            </a:r>
            <a:r>
              <a:rPr lang="el-GR" sz="1600">
                <a:solidFill>
                  <a:prstClr val="black"/>
                </a:solidFill>
              </a:rPr>
              <a:t>π</a:t>
            </a:r>
            <a:r>
              <a:rPr lang="en-US" sz="1600" baseline="-25000">
                <a:solidFill>
                  <a:prstClr val="black"/>
                </a:solidFill>
              </a:rPr>
              <a:t>nama,jurusan</a:t>
            </a:r>
            <a:r>
              <a:rPr lang="en-US" sz="1600">
                <a:solidFill>
                  <a:prstClr val="black"/>
                </a:solidFill>
              </a:rPr>
              <a:t>(Mhs)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solidFill>
                  <a:prstClr val="black"/>
                </a:solidFill>
              </a:rPr>
              <a:t>Mhs_lengkap := Mhs X Jur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solidFill>
                  <a:prstClr val="black"/>
                </a:solidFill>
              </a:rPr>
              <a:t>InfoMhs := Mhs ⋈</a:t>
            </a:r>
            <a:r>
              <a:rPr lang="en-US" sz="1600" baseline="-25000">
                <a:solidFill>
                  <a:prstClr val="black"/>
                </a:solidFill>
              </a:rPr>
              <a:t>Mhs.jurusan = </a:t>
            </a:r>
            <a:r>
              <a:rPr lang="en-US" sz="1600" baseline="-25000" smtClean="0">
                <a:solidFill>
                  <a:prstClr val="black"/>
                </a:solidFill>
              </a:rPr>
              <a:t>Jur.kd_jur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r>
              <a:rPr lang="en-US" sz="1600">
                <a:solidFill>
                  <a:prstClr val="black"/>
                </a:solidFill>
              </a:rPr>
              <a:t>Jur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solidFill>
                  <a:prstClr val="black"/>
                </a:solidFill>
              </a:rPr>
              <a:t>InfoMhs := Mhs ⋈ Jur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solidFill>
                  <a:prstClr val="black"/>
                </a:solidFill>
              </a:rPr>
              <a:t>Berdasarkan relational algebra pada no 4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solidFill>
                  <a:prstClr val="black"/>
                </a:solidFill>
              </a:rPr>
              <a:t>Buat sequence of assignment-nya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solidFill>
                  <a:prstClr val="black"/>
                </a:solidFill>
              </a:rPr>
              <a:t>Buat Tree Expression-nya</a:t>
            </a:r>
          </a:p>
          <a:p>
            <a:endParaRPr lang="en-US" sz="16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7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tugas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581400" cy="3124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pPr marL="514350" indent="-514350">
              <a:buFont typeface="+mj-lt"/>
              <a:buAutoNum type="arabicPeriod"/>
            </a:pPr>
            <a:r>
              <a:rPr lang="el-GR"/>
              <a:t>σ</a:t>
            </a:r>
            <a:r>
              <a:rPr lang="en-US" baseline="-25000"/>
              <a:t>A+B &lt; 5 </a:t>
            </a:r>
            <a:r>
              <a:rPr lang="en-US"/>
              <a:t>(R) </a:t>
            </a:r>
            <a:r>
              <a:rPr lang="en-US" smtClean="0"/>
              <a:t>=  …</a:t>
            </a:r>
          </a:p>
          <a:p>
            <a:pPr marL="514350" indent="-514350">
              <a:buFont typeface="+mj-lt"/>
              <a:buAutoNum type="arabicPeriod"/>
            </a:pPr>
            <a:r>
              <a:rPr lang="el-GR"/>
              <a:t>π</a:t>
            </a:r>
            <a:r>
              <a:rPr lang="en-US" baseline="-25000"/>
              <a:t>A</a:t>
            </a:r>
            <a:r>
              <a:rPr lang="en-US"/>
              <a:t> (R) </a:t>
            </a:r>
            <a:r>
              <a:rPr lang="en-US" smtClean="0"/>
              <a:t>= …</a:t>
            </a:r>
          </a:p>
          <a:p>
            <a:pPr marL="514350" indent="-514350">
              <a:buFont typeface="+mj-lt"/>
              <a:buAutoNum type="arabicPeriod"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858902"/>
              </p:ext>
            </p:extLst>
          </p:nvPr>
        </p:nvGraphicFramePr>
        <p:xfrm>
          <a:off x="1302723" y="1695510"/>
          <a:ext cx="990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</a:p>
                    <a:p>
                      <a:pPr algn="ctr"/>
                      <a:r>
                        <a:rPr lang="en-US" smtClean="0"/>
                        <a:t>7</a:t>
                      </a:r>
                    </a:p>
                    <a:p>
                      <a:pPr algn="ctr"/>
                      <a:r>
                        <a:rPr lang="en-US" smtClean="0"/>
                        <a:t>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</a:p>
                    <a:p>
                      <a:pPr algn="ctr"/>
                      <a:r>
                        <a:rPr lang="en-US" smtClean="0"/>
                        <a:t>8</a:t>
                      </a:r>
                    </a:p>
                    <a:p>
                      <a:pPr algn="ctr"/>
                      <a:r>
                        <a:rPr lang="en-US" smtClean="0"/>
                        <a:t>10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676400"/>
            <a:ext cx="2016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C00000"/>
                </a:solidFill>
              </a:rPr>
              <a:t>R2 = (                    )</a:t>
            </a:r>
            <a:endParaRPr lang="en-US" sz="2000" b="1">
              <a:solidFill>
                <a:srgbClr val="C0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643395"/>
              </p:ext>
            </p:extLst>
          </p:nvPr>
        </p:nvGraphicFramePr>
        <p:xfrm>
          <a:off x="5265123" y="1754862"/>
          <a:ext cx="990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</a:p>
                    <a:p>
                      <a:pPr algn="ctr"/>
                      <a:r>
                        <a:rPr lang="en-US" smtClean="0"/>
                        <a:t>5</a:t>
                      </a:r>
                    </a:p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</a:p>
                    <a:p>
                      <a:pPr algn="ctr"/>
                      <a:r>
                        <a:rPr lang="en-US" smtClean="0"/>
                        <a:t>6</a:t>
                      </a:r>
                    </a:p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66145" y="1735752"/>
            <a:ext cx="1887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C00000"/>
                </a:solidFill>
              </a:rPr>
              <a:t>R = (                   )</a:t>
            </a:r>
            <a:endParaRPr lang="en-US" sz="2000" b="1">
              <a:solidFill>
                <a:srgbClr val="C0000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758629"/>
              </p:ext>
            </p:extLst>
          </p:nvPr>
        </p:nvGraphicFramePr>
        <p:xfrm>
          <a:off x="7286824" y="1762760"/>
          <a:ext cx="990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</a:p>
                    <a:p>
                      <a:pPr algn="ctr"/>
                      <a:r>
                        <a:rPr lang="en-US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</a:p>
                    <a:p>
                      <a:pPr algn="ctr"/>
                      <a:r>
                        <a:rPr lang="en-US" smtClean="0"/>
                        <a:t>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745987" y="1743650"/>
            <a:ext cx="1749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S</a:t>
            </a:r>
            <a:r>
              <a:rPr lang="en-US" sz="2000" b="1" smtClean="0">
                <a:solidFill>
                  <a:srgbClr val="C00000"/>
                </a:solidFill>
              </a:rPr>
              <a:t> = (                  )</a:t>
            </a:r>
            <a:endParaRPr lang="en-US" sz="2000" b="1">
              <a:solidFill>
                <a:srgbClr val="C00000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419600" y="1600201"/>
            <a:ext cx="4267200" cy="3124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mtClean="0"/>
              <a:t>R </a:t>
            </a:r>
            <a:r>
              <a:rPr lang="en-US" sz="2800">
                <a:latin typeface="Lucida Sans Unicode" pitchFamily="34" charset="0"/>
              </a:rPr>
              <a:t>Χ</a:t>
            </a:r>
            <a:r>
              <a:rPr lang="en-US"/>
              <a:t> S =</a:t>
            </a:r>
            <a:r>
              <a:rPr lang="en-US" smtClean="0"/>
              <a:t>  …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/>
              <a:t>R ⋈ </a:t>
            </a:r>
            <a:r>
              <a:rPr lang="en-US" baseline="-25000"/>
              <a:t>R.B&lt;S.B</a:t>
            </a:r>
            <a:r>
              <a:rPr lang="en-US"/>
              <a:t> S =…</a:t>
            </a:r>
          </a:p>
          <a:p>
            <a:pPr marL="514350" indent="-514350">
              <a:buFont typeface="+mj-lt"/>
              <a:buAutoNum type="arabicPeriod" startAt="3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760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Algebra adalah sistem matematika yang terdiri dari:</a:t>
            </a:r>
            <a:endParaRPr lang="en-US" sz="3600"/>
          </a:p>
          <a:p>
            <a:pPr lvl="1"/>
            <a:r>
              <a:rPr lang="en-US" sz="3200" i="1">
                <a:solidFill>
                  <a:srgbClr val="C00000"/>
                </a:solidFill>
              </a:rPr>
              <a:t>Operands</a:t>
            </a:r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 smtClean="0">
                <a:sym typeface="Wingdings" pitchFamily="2" charset="2"/>
              </a:rPr>
              <a:t></a:t>
            </a:r>
            <a:r>
              <a:rPr lang="en-US" sz="3200" smtClean="0"/>
              <a:t> variabel atau nilai dimana nilai baru akan terbentuk darinya.</a:t>
            </a:r>
          </a:p>
          <a:p>
            <a:pPr lvl="1"/>
            <a:r>
              <a:rPr lang="en-US" sz="3200" i="1" smtClean="0">
                <a:solidFill>
                  <a:srgbClr val="C00000"/>
                </a:solidFill>
              </a:rPr>
              <a:t>Operators</a:t>
            </a:r>
            <a:r>
              <a:rPr lang="en-US" sz="3200" smtClean="0"/>
              <a:t> </a:t>
            </a:r>
            <a:r>
              <a:rPr lang="en-US" sz="3200" smtClean="0">
                <a:sym typeface="Wingdings" pitchFamily="2" charset="2"/>
              </a:rPr>
              <a:t> Simbol yang menyatakan prosedur pembentukan nilai baru dari nilai-nilai yang diberikan (pada operands)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6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Relational Algebra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Relational Algebra adalah:</a:t>
            </a:r>
          </a:p>
          <a:p>
            <a:pPr lvl="1"/>
            <a:r>
              <a:rPr lang="en-US" smtClean="0"/>
              <a:t>Suatu algebra dimana </a:t>
            </a:r>
            <a:r>
              <a:rPr lang="en-US" i="1" smtClean="0">
                <a:solidFill>
                  <a:srgbClr val="C00000"/>
                </a:solidFill>
              </a:rPr>
              <a:t>operands</a:t>
            </a:r>
            <a:r>
              <a:rPr lang="en-US" i="1" smtClean="0"/>
              <a:t> </a:t>
            </a:r>
            <a:r>
              <a:rPr lang="en-US" smtClean="0"/>
              <a:t>–nya  adalah relasi-relasi atau variabel-variabel yang merepresentasikan relasi-relasi.</a:t>
            </a:r>
          </a:p>
          <a:p>
            <a:pPr lvl="1"/>
            <a:r>
              <a:rPr lang="en-US" smtClean="0"/>
              <a:t>Menggunakan </a:t>
            </a:r>
            <a:r>
              <a:rPr lang="en-US" i="1" smtClean="0">
                <a:solidFill>
                  <a:srgbClr val="C00000"/>
                </a:solidFill>
              </a:rPr>
              <a:t>operators</a:t>
            </a:r>
            <a:r>
              <a:rPr lang="en-US" smtClean="0"/>
              <a:t> yang didisain untuk melakukan hal-hal </a:t>
            </a:r>
            <a:r>
              <a:rPr lang="en-US"/>
              <a:t>yang paling </a:t>
            </a:r>
            <a:r>
              <a:rPr lang="en-US" smtClean="0"/>
              <a:t>umum </a:t>
            </a:r>
            <a:r>
              <a:rPr lang="en-US"/>
              <a:t>yang perlu kita lakukan </a:t>
            </a:r>
            <a:r>
              <a:rPr lang="en-US" smtClean="0"/>
              <a:t>terhadap relasi-relasi pada suatu database.</a:t>
            </a:r>
          </a:p>
          <a:p>
            <a:pPr lvl="2"/>
            <a:r>
              <a:rPr lang="en-US"/>
              <a:t>Hasilnya adalah suatu algebra yang dapat digunakan sebagai bahasa query (</a:t>
            </a:r>
            <a:r>
              <a:rPr lang="en-US" i="1">
                <a:solidFill>
                  <a:srgbClr val="C00000"/>
                </a:solidFill>
              </a:rPr>
              <a:t>query </a:t>
            </a:r>
            <a:r>
              <a:rPr lang="en-US" i="1" smtClean="0">
                <a:solidFill>
                  <a:srgbClr val="C00000"/>
                </a:solidFill>
              </a:rPr>
              <a:t>language</a:t>
            </a:r>
            <a:r>
              <a:rPr lang="en-US" smtClean="0"/>
              <a:t>) </a:t>
            </a:r>
            <a:r>
              <a:rPr lang="en-US"/>
              <a:t>pada relasi-relasi.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2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(Inti) Relational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rgbClr val="C00000"/>
                </a:solidFill>
              </a:rPr>
              <a:t>Union</a:t>
            </a:r>
            <a:r>
              <a:rPr lang="en-US"/>
              <a:t>, </a:t>
            </a:r>
            <a:r>
              <a:rPr lang="en-US">
                <a:solidFill>
                  <a:srgbClr val="C00000"/>
                </a:solidFill>
              </a:rPr>
              <a:t>intersection</a:t>
            </a:r>
            <a:r>
              <a:rPr lang="en-US"/>
              <a:t>, </a:t>
            </a:r>
            <a:r>
              <a:rPr lang="en-US" smtClean="0"/>
              <a:t>dan </a:t>
            </a:r>
            <a:r>
              <a:rPr lang="en-US" smtClean="0">
                <a:solidFill>
                  <a:srgbClr val="C00000"/>
                </a:solidFill>
              </a:rPr>
              <a:t>difference</a:t>
            </a:r>
            <a:r>
              <a:rPr lang="en-US"/>
              <a:t>.</a:t>
            </a:r>
          </a:p>
          <a:p>
            <a:pPr lvl="1"/>
            <a:r>
              <a:rPr lang="en-US" smtClean="0"/>
              <a:t>Set operasi biasa, tapi dua operand yang digunakan </a:t>
            </a:r>
            <a:r>
              <a:rPr lang="en-US" u="sng" smtClean="0"/>
              <a:t>harus memiliki skema relasi yang sama</a:t>
            </a:r>
            <a:r>
              <a:rPr lang="en-US" smtClean="0"/>
              <a:t>.</a:t>
            </a:r>
            <a:endParaRPr lang="en-US"/>
          </a:p>
          <a:p>
            <a:r>
              <a:rPr lang="en-US">
                <a:solidFill>
                  <a:srgbClr val="C00000"/>
                </a:solidFill>
              </a:rPr>
              <a:t>Selection</a:t>
            </a:r>
            <a:r>
              <a:rPr lang="en-US"/>
              <a:t>: </a:t>
            </a:r>
            <a:r>
              <a:rPr lang="en-US" smtClean="0"/>
              <a:t>Pemilihan baris </a:t>
            </a:r>
            <a:r>
              <a:rPr lang="en-US"/>
              <a:t>(</a:t>
            </a:r>
            <a:r>
              <a:rPr lang="en-US" smtClean="0"/>
              <a:t>tuples) data tertentu.</a:t>
            </a:r>
            <a:endParaRPr lang="en-US"/>
          </a:p>
          <a:p>
            <a:r>
              <a:rPr lang="en-US">
                <a:solidFill>
                  <a:srgbClr val="C00000"/>
                </a:solidFill>
              </a:rPr>
              <a:t>Projection</a:t>
            </a:r>
            <a:r>
              <a:rPr lang="en-US"/>
              <a:t>: </a:t>
            </a:r>
            <a:r>
              <a:rPr lang="en-US" smtClean="0"/>
              <a:t>Pemilihan kolom (attributes) data tertentu. </a:t>
            </a:r>
            <a:endParaRPr lang="en-US"/>
          </a:p>
          <a:p>
            <a:r>
              <a:rPr lang="en-US">
                <a:solidFill>
                  <a:srgbClr val="C00000"/>
                </a:solidFill>
              </a:rPr>
              <a:t>Products</a:t>
            </a:r>
            <a:r>
              <a:rPr lang="en-US"/>
              <a:t> </a:t>
            </a:r>
            <a:r>
              <a:rPr lang="en-US" smtClean="0"/>
              <a:t>dan </a:t>
            </a:r>
            <a:r>
              <a:rPr lang="en-US" smtClean="0">
                <a:solidFill>
                  <a:srgbClr val="C00000"/>
                </a:solidFill>
              </a:rPr>
              <a:t>joins</a:t>
            </a:r>
            <a:r>
              <a:rPr lang="en-US"/>
              <a:t>: </a:t>
            </a:r>
            <a:r>
              <a:rPr lang="en-US" smtClean="0"/>
              <a:t>Komposisi relasi.</a:t>
            </a:r>
            <a:endParaRPr lang="en-US"/>
          </a:p>
          <a:p>
            <a:r>
              <a:rPr lang="en-US">
                <a:solidFill>
                  <a:srgbClr val="C00000"/>
                </a:solidFill>
              </a:rPr>
              <a:t>Renaming</a:t>
            </a:r>
            <a:r>
              <a:rPr lang="en-US"/>
              <a:t> </a:t>
            </a:r>
            <a:r>
              <a:rPr lang="en-US" smtClean="0"/>
              <a:t>terhadap relasi dan attributes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(</a:t>
            </a:r>
            <a:r>
              <a:rPr lang="en-US" smtClean="0">
                <a:latin typeface="Lucida Sans Unicode" pitchFamily="34" charset="0"/>
              </a:rPr>
              <a:t>σ / theta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mtClean="0">
                <a:solidFill>
                  <a:srgbClr val="C00000"/>
                </a:solidFill>
              </a:rPr>
              <a:t>C</a:t>
            </a:r>
            <a:r>
              <a:rPr lang="en-US" smtClean="0"/>
              <a:t>  adalah kondisi (seperti dalam </a:t>
            </a:r>
            <a:r>
              <a:rPr lang="en-US" i="1" smtClean="0"/>
              <a:t>statement</a:t>
            </a:r>
            <a:r>
              <a:rPr lang="en-US" smtClean="0"/>
              <a:t> “</a:t>
            </a:r>
            <a:r>
              <a:rPr lang="en-US" i="1" smtClean="0"/>
              <a:t>if </a:t>
            </a:r>
            <a:r>
              <a:rPr lang="en-US" smtClean="0"/>
              <a:t>”) yang me-</a:t>
            </a:r>
            <a:r>
              <a:rPr lang="en-US" i="1" smtClean="0"/>
              <a:t>refer</a:t>
            </a:r>
            <a:r>
              <a:rPr lang="en-US" smtClean="0"/>
              <a:t> pada </a:t>
            </a:r>
            <a:r>
              <a:rPr lang="en-US" i="1" smtClean="0"/>
              <a:t>atributes</a:t>
            </a:r>
            <a:r>
              <a:rPr lang="en-US" smtClean="0"/>
              <a:t> -nya </a:t>
            </a:r>
            <a:r>
              <a:rPr lang="en-US" smtClean="0">
                <a:solidFill>
                  <a:srgbClr val="C00000"/>
                </a:solidFill>
              </a:rPr>
              <a:t>R2</a:t>
            </a:r>
            <a:r>
              <a:rPr lang="en-US" smtClean="0"/>
              <a:t>.</a:t>
            </a:r>
            <a:endParaRPr lang="en-US"/>
          </a:p>
          <a:p>
            <a:pPr lvl="1"/>
            <a:r>
              <a:rPr lang="en-US">
                <a:solidFill>
                  <a:srgbClr val="C00000"/>
                </a:solidFill>
              </a:rPr>
              <a:t>R1</a:t>
            </a:r>
            <a:r>
              <a:rPr lang="en-US"/>
              <a:t> </a:t>
            </a:r>
            <a:r>
              <a:rPr lang="en-US" smtClean="0"/>
              <a:t>adalah tuples dari </a:t>
            </a:r>
            <a:r>
              <a:rPr lang="en-US" smtClean="0">
                <a:solidFill>
                  <a:srgbClr val="C00000"/>
                </a:solidFill>
              </a:rPr>
              <a:t>R2</a:t>
            </a:r>
            <a:r>
              <a:rPr lang="en-US" smtClean="0"/>
              <a:t> yang memenuhi kondisi yang ditetapkan di </a:t>
            </a:r>
            <a:r>
              <a:rPr lang="en-US" smtClean="0">
                <a:solidFill>
                  <a:srgbClr val="C00000"/>
                </a:solidFill>
              </a:rPr>
              <a:t>C</a:t>
            </a:r>
            <a:r>
              <a:rPr lang="en-US" smtClean="0"/>
              <a:t>.</a:t>
            </a:r>
          </a:p>
          <a:p>
            <a:pPr marL="457200" lvl="1" indent="0">
              <a:buNone/>
            </a:pPr>
            <a:endParaRPr lang="en-US" sz="2600" smtClean="0"/>
          </a:p>
          <a:p>
            <a:r>
              <a:rPr lang="en-US" sz="3000" u="sng" smtClean="0"/>
              <a:t>Contoh</a:t>
            </a:r>
            <a:r>
              <a:rPr lang="en-US" sz="3000" smtClean="0"/>
              <a:t>:</a:t>
            </a:r>
          </a:p>
          <a:p>
            <a:pPr marL="457200" lvl="1" indent="0">
              <a:buNone/>
            </a:pPr>
            <a:r>
              <a:rPr lang="en-US" sz="2600" smtClean="0"/>
              <a:t>Relasi Sells: </a:t>
            </a:r>
          </a:p>
          <a:p>
            <a:endParaRPr lang="en-US" sz="3000" smtClean="0"/>
          </a:p>
          <a:p>
            <a:endParaRPr lang="en-US" sz="3000" smtClean="0"/>
          </a:p>
          <a:p>
            <a:pPr marL="400050" lvl="1" indent="0">
              <a:buNone/>
            </a:pPr>
            <a:endParaRPr lang="en-US" sz="2600" smtClean="0"/>
          </a:p>
          <a:p>
            <a:pPr marL="400050" lvl="1" indent="0">
              <a:buNone/>
            </a:pPr>
            <a:r>
              <a:rPr lang="en-US" sz="2600" smtClean="0"/>
              <a:t>JoeMenu </a:t>
            </a:r>
            <a:r>
              <a:rPr lang="en-US" sz="2600"/>
              <a:t>:= </a:t>
            </a:r>
            <a:r>
              <a:rPr lang="el-GR"/>
              <a:t>σ</a:t>
            </a:r>
            <a:r>
              <a:rPr lang="en-US" baseline="-25000"/>
              <a:t>bar=“Joe’s”</a:t>
            </a:r>
            <a:r>
              <a:rPr lang="en-US"/>
              <a:t>(Sells):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447800"/>
            <a:ext cx="82296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0">
              <a:buNone/>
            </a:pPr>
            <a:r>
              <a:rPr lang="en-US" smtClean="0"/>
              <a:t>R1 := </a:t>
            </a:r>
            <a:r>
              <a:rPr lang="en-US" b="1" smtClean="0">
                <a:solidFill>
                  <a:srgbClr val="C00000"/>
                </a:solidFill>
              </a:rPr>
              <a:t>σ</a:t>
            </a:r>
            <a:r>
              <a:rPr lang="en-US" b="1" baseline="-25000" smtClean="0">
                <a:solidFill>
                  <a:srgbClr val="C00000"/>
                </a:solidFill>
              </a:rPr>
              <a:t>C</a:t>
            </a:r>
            <a:r>
              <a:rPr lang="en-US" b="1" smtClean="0">
                <a:solidFill>
                  <a:srgbClr val="C00000"/>
                </a:solidFill>
              </a:rPr>
              <a:t> </a:t>
            </a:r>
            <a:r>
              <a:rPr lang="en-US" smtClean="0"/>
              <a:t>(R2)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3895"/>
              </p:ext>
            </p:extLst>
          </p:nvPr>
        </p:nvGraphicFramePr>
        <p:xfrm>
          <a:off x="2438400" y="3926840"/>
          <a:ext cx="2133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62000"/>
                <a:gridCol w="68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beer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price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Joe’s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Joe’s</a:t>
                      </a:r>
                    </a:p>
                    <a:p>
                      <a:r>
                        <a:rPr lang="en-US" smtClean="0"/>
                        <a:t>Sue’s</a:t>
                      </a:r>
                    </a:p>
                    <a:p>
                      <a:r>
                        <a:rPr lang="en-US" smtClean="0"/>
                        <a:t>Sue’s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Bud</a:t>
                      </a:r>
                    </a:p>
                    <a:p>
                      <a:r>
                        <a:rPr lang="en-US" smtClean="0"/>
                        <a:t>Miller</a:t>
                      </a:r>
                    </a:p>
                    <a:p>
                      <a:r>
                        <a:rPr lang="en-US" smtClean="0"/>
                        <a:t>Bud</a:t>
                      </a:r>
                    </a:p>
                    <a:p>
                      <a:r>
                        <a:rPr lang="en-US" smtClean="0"/>
                        <a:t>Miller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2.50</a:t>
                      </a:r>
                    </a:p>
                    <a:p>
                      <a:pPr algn="r"/>
                      <a:r>
                        <a:rPr lang="en-US" smtClean="0"/>
                        <a:t>2.75</a:t>
                      </a:r>
                    </a:p>
                    <a:p>
                      <a:pPr algn="r"/>
                      <a:r>
                        <a:rPr lang="en-US" smtClean="0"/>
                        <a:t>2,50</a:t>
                      </a:r>
                    </a:p>
                    <a:p>
                      <a:pPr algn="r"/>
                      <a:r>
                        <a:rPr lang="en-US" smtClean="0"/>
                        <a:t>3.00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693042"/>
              </p:ext>
            </p:extLst>
          </p:nvPr>
        </p:nvGraphicFramePr>
        <p:xfrm>
          <a:off x="4953000" y="5257800"/>
          <a:ext cx="228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beer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price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Joe’s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Joe’s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Bud</a:t>
                      </a:r>
                    </a:p>
                    <a:p>
                      <a:r>
                        <a:rPr lang="en-US" smtClean="0"/>
                        <a:t>Miller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2.50</a:t>
                      </a:r>
                    </a:p>
                    <a:p>
                      <a:pPr algn="r"/>
                      <a:r>
                        <a:rPr lang="en-US" smtClean="0"/>
                        <a:t>2.75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4419600" y="5791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66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Projection (</a:t>
            </a:r>
            <a:r>
              <a:rPr lang="el-GR">
                <a:latin typeface="Lucida Sans Unicode" pitchFamily="34" charset="0"/>
              </a:rPr>
              <a:t>π</a:t>
            </a:r>
            <a:r>
              <a:rPr lang="en-US" smtClean="0">
                <a:latin typeface="Lucida Sans Unicode" pitchFamily="34" charset="0"/>
              </a:rPr>
              <a:t> / Pi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 fontScale="77500" lnSpcReduction="20000"/>
          </a:bodyPr>
          <a:lstStyle/>
          <a:p>
            <a:r>
              <a:rPr lang="en-US" sz="3100">
                <a:solidFill>
                  <a:srgbClr val="C00000"/>
                </a:solidFill>
              </a:rPr>
              <a:t>L</a:t>
            </a:r>
            <a:r>
              <a:rPr lang="en-US" sz="3100"/>
              <a:t>  </a:t>
            </a:r>
            <a:r>
              <a:rPr lang="en-US" sz="3100" smtClean="0"/>
              <a:t>adalah daftar attributes dari skema relasi </a:t>
            </a:r>
            <a:r>
              <a:rPr lang="en-US" sz="3100" smtClean="0">
                <a:solidFill>
                  <a:srgbClr val="C00000"/>
                </a:solidFill>
              </a:rPr>
              <a:t>R2</a:t>
            </a:r>
            <a:r>
              <a:rPr lang="en-US" sz="3100"/>
              <a:t>.</a:t>
            </a:r>
          </a:p>
          <a:p>
            <a:r>
              <a:rPr lang="en-US" sz="3100">
                <a:solidFill>
                  <a:srgbClr val="C00000"/>
                </a:solidFill>
              </a:rPr>
              <a:t>R1</a:t>
            </a:r>
            <a:r>
              <a:rPr lang="en-US" sz="3100"/>
              <a:t> </a:t>
            </a:r>
            <a:r>
              <a:rPr lang="en-US" sz="3100" smtClean="0"/>
              <a:t>dibentuk dengan melihat setiap tuple pada </a:t>
            </a:r>
            <a:r>
              <a:rPr lang="en-US" sz="3100" smtClean="0">
                <a:solidFill>
                  <a:srgbClr val="C00000"/>
                </a:solidFill>
              </a:rPr>
              <a:t>R2</a:t>
            </a:r>
            <a:r>
              <a:rPr lang="en-US" sz="3100" smtClean="0"/>
              <a:t>, </a:t>
            </a:r>
            <a:r>
              <a:rPr lang="nb-NO" sz="3100"/>
              <a:t>ekstraksi atribut pada daftar </a:t>
            </a:r>
            <a:r>
              <a:rPr lang="nb-NO" sz="3100" smtClean="0">
                <a:solidFill>
                  <a:srgbClr val="C00000"/>
                </a:solidFill>
              </a:rPr>
              <a:t>L</a:t>
            </a:r>
            <a:r>
              <a:rPr lang="nb-NO" sz="3100" smtClean="0"/>
              <a:t> </a:t>
            </a:r>
            <a:r>
              <a:rPr lang="en-US" sz="3100" smtClean="0"/>
              <a:t>(sesuai urutan pada daftar), dan dibuat tuple untuk </a:t>
            </a:r>
            <a:r>
              <a:rPr lang="en-US" sz="3100" smtClean="0">
                <a:solidFill>
                  <a:srgbClr val="C00000"/>
                </a:solidFill>
              </a:rPr>
              <a:t>R1</a:t>
            </a:r>
            <a:r>
              <a:rPr lang="en-US" sz="3100" smtClean="0"/>
              <a:t> dari komponen tersebut.</a:t>
            </a:r>
          </a:p>
          <a:p>
            <a:r>
              <a:rPr lang="en-US" sz="3100" smtClean="0">
                <a:solidFill>
                  <a:srgbClr val="C00000"/>
                </a:solidFill>
              </a:rPr>
              <a:t>Eliminasi</a:t>
            </a:r>
            <a:r>
              <a:rPr lang="en-US" sz="3100" smtClean="0"/>
              <a:t> tuples yang duplikat, jika ada.</a:t>
            </a:r>
            <a:endParaRPr lang="en-US" sz="3100"/>
          </a:p>
          <a:p>
            <a:pPr marL="457200" lvl="1" indent="0">
              <a:buNone/>
            </a:pPr>
            <a:endParaRPr lang="en-US" sz="2600" smtClean="0"/>
          </a:p>
          <a:p>
            <a:r>
              <a:rPr lang="en-US" sz="3000" u="sng" smtClean="0"/>
              <a:t>Contoh</a:t>
            </a:r>
            <a:r>
              <a:rPr lang="en-US" sz="3000" smtClean="0"/>
              <a:t>:</a:t>
            </a:r>
          </a:p>
          <a:p>
            <a:pPr marL="457200" lvl="1" indent="0">
              <a:buNone/>
            </a:pPr>
            <a:r>
              <a:rPr lang="en-US" sz="2600" smtClean="0"/>
              <a:t>Relasi </a:t>
            </a:r>
            <a:r>
              <a:rPr lang="en-US" sz="2600" b="1" smtClean="0"/>
              <a:t>Sells</a:t>
            </a:r>
            <a:r>
              <a:rPr lang="en-US" sz="2600" smtClean="0"/>
              <a:t>: </a:t>
            </a:r>
          </a:p>
          <a:p>
            <a:endParaRPr lang="en-US" sz="3000" smtClean="0"/>
          </a:p>
          <a:p>
            <a:endParaRPr lang="en-US" sz="3000" smtClean="0"/>
          </a:p>
          <a:p>
            <a:pPr marL="400050" lvl="1" indent="0">
              <a:buNone/>
            </a:pPr>
            <a:endParaRPr lang="en-US" sz="2600" smtClean="0"/>
          </a:p>
          <a:p>
            <a:pPr marL="1093788" lvl="1" indent="0">
              <a:buNone/>
            </a:pPr>
            <a:r>
              <a:rPr lang="en-US" sz="2600" b="1"/>
              <a:t>Prices := </a:t>
            </a:r>
            <a:r>
              <a:rPr lang="el-GR" sz="3100" b="1"/>
              <a:t>π</a:t>
            </a:r>
            <a:r>
              <a:rPr lang="en-US" sz="2600" b="1" baseline="-25000"/>
              <a:t>beer,price</a:t>
            </a:r>
            <a:r>
              <a:rPr lang="en-US" sz="2600" b="1"/>
              <a:t>(Sells</a:t>
            </a:r>
            <a:r>
              <a:rPr lang="en-US" sz="2600" b="1" smtClean="0"/>
              <a:t>) </a:t>
            </a:r>
            <a:r>
              <a:rPr lang="en-US" sz="2600" smtClean="0"/>
              <a:t>:</a:t>
            </a:r>
            <a:endParaRPr lang="en-US" sz="2600"/>
          </a:p>
          <a:p>
            <a:pPr marL="400050" lvl="1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447800"/>
            <a:ext cx="82296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R1 := </a:t>
            </a:r>
            <a:r>
              <a:rPr lang="en-US" b="1">
                <a:solidFill>
                  <a:srgbClr val="C00000"/>
                </a:solidFill>
              </a:rPr>
              <a:t>π</a:t>
            </a:r>
            <a:r>
              <a:rPr lang="en-US" b="1" baseline="-25000">
                <a:solidFill>
                  <a:srgbClr val="C00000"/>
                </a:solidFill>
              </a:rPr>
              <a:t>L</a:t>
            </a:r>
            <a:r>
              <a:rPr lang="en-US"/>
              <a:t> (R2)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404445"/>
              </p:ext>
            </p:extLst>
          </p:nvPr>
        </p:nvGraphicFramePr>
        <p:xfrm>
          <a:off x="2286000" y="4003040"/>
          <a:ext cx="2133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62000"/>
                <a:gridCol w="68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beer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price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Joe’s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Joe’s</a:t>
                      </a:r>
                    </a:p>
                    <a:p>
                      <a:r>
                        <a:rPr lang="en-US" smtClean="0"/>
                        <a:t>Sue’s</a:t>
                      </a:r>
                    </a:p>
                    <a:p>
                      <a:r>
                        <a:rPr lang="en-US" smtClean="0"/>
                        <a:t>Sue’s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Bud</a:t>
                      </a:r>
                    </a:p>
                    <a:p>
                      <a:r>
                        <a:rPr lang="en-US" smtClean="0"/>
                        <a:t>Miller</a:t>
                      </a:r>
                    </a:p>
                    <a:p>
                      <a:r>
                        <a:rPr lang="en-US" smtClean="0"/>
                        <a:t>Bud</a:t>
                      </a:r>
                    </a:p>
                    <a:p>
                      <a:r>
                        <a:rPr lang="en-US" smtClean="0"/>
                        <a:t>Miller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2.50</a:t>
                      </a:r>
                    </a:p>
                    <a:p>
                      <a:pPr algn="r"/>
                      <a:r>
                        <a:rPr lang="en-US" smtClean="0"/>
                        <a:t>2.75</a:t>
                      </a:r>
                    </a:p>
                    <a:p>
                      <a:pPr algn="r"/>
                      <a:r>
                        <a:rPr lang="en-US" smtClean="0"/>
                        <a:t>2,50</a:t>
                      </a:r>
                    </a:p>
                    <a:p>
                      <a:pPr algn="r"/>
                      <a:r>
                        <a:rPr lang="en-US" smtClean="0"/>
                        <a:t>3.00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148626"/>
              </p:ext>
            </p:extLst>
          </p:nvPr>
        </p:nvGraphicFramePr>
        <p:xfrm>
          <a:off x="4953000" y="5029200"/>
          <a:ext cx="1524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beer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price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Bud</a:t>
                      </a:r>
                    </a:p>
                    <a:p>
                      <a:r>
                        <a:rPr lang="en-US" smtClean="0"/>
                        <a:t>Miller</a:t>
                      </a:r>
                    </a:p>
                    <a:p>
                      <a:r>
                        <a:rPr lang="en-US" smtClean="0"/>
                        <a:t>Miller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2.50</a:t>
                      </a:r>
                    </a:p>
                    <a:p>
                      <a:pPr algn="r"/>
                      <a:r>
                        <a:rPr lang="en-US" smtClean="0"/>
                        <a:t>2.75</a:t>
                      </a:r>
                    </a:p>
                    <a:p>
                      <a:pPr algn="r"/>
                      <a:r>
                        <a:rPr lang="en-US" smtClean="0"/>
                        <a:t>3.00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4419600" y="5867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3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Projection Lanjutan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Dengan menggunakan operator </a:t>
            </a:r>
            <a:r>
              <a:rPr lang="en-US">
                <a:solidFill>
                  <a:srgbClr val="C00000"/>
                </a:solidFill>
              </a:rPr>
              <a:t>π</a:t>
            </a:r>
            <a:r>
              <a:rPr lang="en-US" baseline="-25000">
                <a:solidFill>
                  <a:srgbClr val="C00000"/>
                </a:solidFill>
              </a:rPr>
              <a:t>L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 smtClean="0"/>
              <a:t>yang sama, dimungkinkan untuk daftar </a:t>
            </a:r>
            <a:r>
              <a:rPr lang="en-US" smtClean="0">
                <a:solidFill>
                  <a:srgbClr val="C00000"/>
                </a:solidFill>
              </a:rPr>
              <a:t>L</a:t>
            </a:r>
            <a:r>
              <a:rPr lang="en-US" smtClean="0"/>
              <a:t> berisi </a:t>
            </a:r>
            <a:r>
              <a:rPr lang="en-US" u="sng" smtClean="0"/>
              <a:t>ekspresi yang melibatkan attributes</a:t>
            </a:r>
            <a:r>
              <a:rPr lang="en-US" smtClean="0"/>
              <a:t>:</a:t>
            </a:r>
          </a:p>
          <a:p>
            <a:pPr lvl="1"/>
            <a:r>
              <a:rPr lang="en-US" sz="3200" smtClean="0"/>
              <a:t>Arithmetic terhadap  </a:t>
            </a:r>
            <a:r>
              <a:rPr lang="en-US" sz="3200"/>
              <a:t>attributes, </a:t>
            </a:r>
            <a:endParaRPr lang="en-US" sz="3200" smtClean="0"/>
          </a:p>
          <a:p>
            <a:pPr marL="857250" lvl="2" indent="0">
              <a:buNone/>
            </a:pPr>
            <a:r>
              <a:rPr lang="en-US" smtClean="0"/>
              <a:t>Contoh;  </a:t>
            </a:r>
            <a:r>
              <a:rPr lang="en-US"/>
              <a:t>A+B-&gt;C.</a:t>
            </a:r>
          </a:p>
          <a:p>
            <a:pPr lvl="1"/>
            <a:r>
              <a:rPr lang="en-US" sz="3200" smtClean="0"/>
              <a:t>Melakukan duplikasi kemunculan attribute yang sama,</a:t>
            </a:r>
          </a:p>
          <a:p>
            <a:pPr marL="857250" lvl="2" indent="0">
              <a:buNone/>
            </a:pPr>
            <a:r>
              <a:rPr lang="en-US"/>
              <a:t>A+B-&gt;C,A,A 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886922"/>
              </p:ext>
            </p:extLst>
          </p:nvPr>
        </p:nvGraphicFramePr>
        <p:xfrm>
          <a:off x="1813034" y="4114800"/>
          <a:ext cx="990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</a:p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</a:p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60945" y="4095690"/>
            <a:ext cx="1887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C00000"/>
                </a:solidFill>
              </a:rPr>
              <a:t>R = (                    )</a:t>
            </a:r>
            <a:endParaRPr lang="en-US" sz="2000" b="1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81400" y="4095690"/>
            <a:ext cx="2105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C00000"/>
                </a:solidFill>
              </a:rPr>
              <a:t>π</a:t>
            </a:r>
            <a:r>
              <a:rPr lang="en-US" sz="2000" b="1">
                <a:solidFill>
                  <a:srgbClr val="C00000"/>
                </a:solidFill>
              </a:rPr>
              <a:t>A+B-&gt;C,A,A (R) =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540949"/>
              </p:ext>
            </p:extLst>
          </p:nvPr>
        </p:nvGraphicFramePr>
        <p:xfrm>
          <a:off x="5691911" y="4114800"/>
          <a:ext cx="1524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581526"/>
                <a:gridCol w="5614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A2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</a:p>
                    <a:p>
                      <a:pPr algn="ctr"/>
                      <a:r>
                        <a:rPr lang="en-US" smtClean="0"/>
                        <a:t>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</a:p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</a:p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515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 (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X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 fontScale="62500" lnSpcReduction="20000"/>
          </a:bodyPr>
          <a:lstStyle/>
          <a:p>
            <a:r>
              <a:rPr lang="en-US" sz="3100" smtClean="0"/>
              <a:t>Pasangkan tiap tuple t1 (dari R1) dengan tiap tuple t2 (dari R2)</a:t>
            </a:r>
          </a:p>
          <a:p>
            <a:r>
              <a:rPr lang="en-US" sz="3100" smtClean="0"/>
              <a:t>Rentetan/Penggabungan t1t2 tersebut merupakan tuple dari R3</a:t>
            </a:r>
          </a:p>
          <a:p>
            <a:r>
              <a:rPr lang="en-US" sz="3100" smtClean="0"/>
              <a:t>Skema dari R3 merupakan atribute2 dari R1 dan kemudian R2, secara berurutan.</a:t>
            </a:r>
            <a:endParaRPr lang="en-US" sz="3100"/>
          </a:p>
          <a:p>
            <a:r>
              <a:rPr lang="en-US" sz="3100" smtClean="0"/>
              <a:t>Hati2 dengan attribute yang memiliki nama sama di R1 dan R2; misal attribute A terdapat di R1 maupun R2, maka gunakan: R1.A  dan R2.A</a:t>
            </a:r>
            <a:endParaRPr lang="en-US" sz="3100"/>
          </a:p>
          <a:p>
            <a:pPr marL="457200" lvl="1" indent="0">
              <a:buNone/>
            </a:pPr>
            <a:endParaRPr lang="en-US" sz="2600" smtClean="0"/>
          </a:p>
          <a:p>
            <a:r>
              <a:rPr lang="en-US" sz="3000" u="sng" smtClean="0"/>
              <a:t>Contoh</a:t>
            </a:r>
            <a:r>
              <a:rPr lang="en-US" sz="3000" smtClean="0"/>
              <a:t>: R3 := R1 X R2</a:t>
            </a:r>
          </a:p>
          <a:p>
            <a:pPr marL="457200" lvl="1" indent="0">
              <a:buNone/>
            </a:pPr>
            <a:endParaRPr lang="en-US" sz="2600" smtClean="0"/>
          </a:p>
          <a:p>
            <a:endParaRPr lang="en-US" sz="3000" smtClean="0"/>
          </a:p>
          <a:p>
            <a:endParaRPr lang="en-US" sz="3000" smtClean="0"/>
          </a:p>
          <a:p>
            <a:pPr marL="400050" lvl="1" indent="0">
              <a:buNone/>
            </a:pPr>
            <a:endParaRPr lang="en-US" sz="2600" smtClean="0"/>
          </a:p>
          <a:p>
            <a:pPr marL="1093788" lvl="1" indent="0">
              <a:buNone/>
            </a:pPr>
            <a:endParaRPr lang="en-US" sz="2600" smtClean="0"/>
          </a:p>
          <a:p>
            <a:pPr marL="1093788" lvl="1" indent="0">
              <a:buNone/>
            </a:pPr>
            <a:endParaRPr lang="en-US" sz="2600"/>
          </a:p>
          <a:p>
            <a:pPr marL="1093788" lvl="1" indent="0">
              <a:buNone/>
            </a:pPr>
            <a:r>
              <a:rPr lang="en-US" sz="2600" smtClean="0"/>
              <a:t>.</a:t>
            </a:r>
          </a:p>
          <a:p>
            <a:pPr marL="400050" lvl="1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9</a:t>
            </a:fld>
            <a:endParaRPr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447800"/>
            <a:ext cx="82296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prstClr val="black"/>
                </a:solidFill>
              </a:rPr>
              <a:t>R3 := R1 </a:t>
            </a:r>
            <a:r>
              <a:rPr lang="el-GR">
                <a:solidFill>
                  <a:prstClr val="black"/>
                </a:solidFill>
              </a:rPr>
              <a:t>Χ </a:t>
            </a:r>
            <a:r>
              <a:rPr lang="en-US">
                <a:solidFill>
                  <a:prstClr val="black"/>
                </a:solidFill>
              </a:rPr>
              <a:t>R2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58417"/>
              </p:ext>
            </p:extLst>
          </p:nvPr>
        </p:nvGraphicFramePr>
        <p:xfrm>
          <a:off x="1531323" y="4847530"/>
          <a:ext cx="990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</a:p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</a:p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0" y="4828420"/>
            <a:ext cx="2016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C00000"/>
                </a:solidFill>
              </a:rPr>
              <a:t>R1 = (                    )</a:t>
            </a:r>
            <a:endParaRPr lang="en-US" sz="2000" b="1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779031"/>
              </p:ext>
            </p:extLst>
          </p:nvPr>
        </p:nvGraphicFramePr>
        <p:xfrm>
          <a:off x="6201539" y="4066835"/>
          <a:ext cx="22098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556"/>
                <a:gridCol w="658690"/>
                <a:gridCol w="635977"/>
                <a:gridCol w="4835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R1.B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R2.B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</a:p>
                    <a:p>
                      <a:pPr algn="ctr"/>
                      <a:r>
                        <a:rPr lang="en-US" smtClean="0"/>
                        <a:t>1</a:t>
                      </a:r>
                    </a:p>
                    <a:p>
                      <a:pPr algn="ctr"/>
                      <a:r>
                        <a:rPr lang="en-US" smtClean="0"/>
                        <a:t>1</a:t>
                      </a:r>
                    </a:p>
                    <a:p>
                      <a:pPr algn="ctr"/>
                      <a:r>
                        <a:rPr lang="en-US" smtClean="0"/>
                        <a:t>3</a:t>
                      </a:r>
                    </a:p>
                    <a:p>
                      <a:pPr algn="ctr"/>
                      <a:r>
                        <a:rPr lang="en-US" smtClean="0"/>
                        <a:t>3</a:t>
                      </a:r>
                    </a:p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</a:p>
                    <a:p>
                      <a:pPr algn="ctr"/>
                      <a:r>
                        <a:rPr lang="en-US" smtClean="0"/>
                        <a:t>2</a:t>
                      </a:r>
                    </a:p>
                    <a:p>
                      <a:pPr algn="ctr"/>
                      <a:r>
                        <a:rPr lang="en-US" smtClean="0"/>
                        <a:t>2</a:t>
                      </a:r>
                    </a:p>
                    <a:p>
                      <a:pPr algn="ctr"/>
                      <a:r>
                        <a:rPr lang="en-US" smtClean="0"/>
                        <a:t>4</a:t>
                      </a:r>
                    </a:p>
                    <a:p>
                      <a:pPr algn="ctr"/>
                      <a:r>
                        <a:rPr lang="en-US" smtClean="0"/>
                        <a:t>4</a:t>
                      </a:r>
                    </a:p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</a:p>
                    <a:p>
                      <a:pPr algn="ctr"/>
                      <a:r>
                        <a:rPr lang="en-US" smtClean="0"/>
                        <a:t>7</a:t>
                      </a:r>
                    </a:p>
                    <a:p>
                      <a:pPr algn="ctr"/>
                      <a:r>
                        <a:rPr lang="en-US" smtClean="0"/>
                        <a:t>9</a:t>
                      </a:r>
                    </a:p>
                    <a:p>
                      <a:pPr algn="ctr"/>
                      <a:r>
                        <a:rPr lang="en-US" smtClean="0"/>
                        <a:t>5</a:t>
                      </a:r>
                    </a:p>
                    <a:p>
                      <a:pPr algn="ctr"/>
                      <a:r>
                        <a:rPr lang="en-US" smtClean="0"/>
                        <a:t>7</a:t>
                      </a:r>
                    </a:p>
                    <a:p>
                      <a:pPr algn="ctr"/>
                      <a:r>
                        <a:rPr lang="en-US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</a:p>
                    <a:p>
                      <a:pPr algn="ctr"/>
                      <a:r>
                        <a:rPr lang="en-US" smtClean="0"/>
                        <a:t>8</a:t>
                      </a:r>
                    </a:p>
                    <a:p>
                      <a:pPr algn="ctr"/>
                      <a:r>
                        <a:rPr lang="en-US" smtClean="0"/>
                        <a:t>106</a:t>
                      </a:r>
                    </a:p>
                    <a:p>
                      <a:pPr algn="ctr"/>
                      <a:r>
                        <a:rPr lang="en-US" smtClean="0"/>
                        <a:t>8</a:t>
                      </a:r>
                    </a:p>
                    <a:p>
                      <a:pPr algn="ctr"/>
                      <a:r>
                        <a:rPr lang="en-US" smtClean="0"/>
                        <a:t>10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572183"/>
              </p:ext>
            </p:extLst>
          </p:nvPr>
        </p:nvGraphicFramePr>
        <p:xfrm>
          <a:off x="3553024" y="4855428"/>
          <a:ext cx="990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</a:p>
                    <a:p>
                      <a:pPr algn="ctr"/>
                      <a:r>
                        <a:rPr lang="en-US" smtClean="0"/>
                        <a:t>7</a:t>
                      </a:r>
                    </a:p>
                    <a:p>
                      <a:pPr algn="ctr"/>
                      <a:r>
                        <a:rPr lang="en-US" smtClean="0"/>
                        <a:t>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</a:p>
                    <a:p>
                      <a:pPr algn="ctr"/>
                      <a:r>
                        <a:rPr lang="en-US" smtClean="0"/>
                        <a:t>8</a:t>
                      </a:r>
                    </a:p>
                    <a:p>
                      <a:pPr algn="ctr"/>
                      <a:r>
                        <a:rPr lang="en-US" smtClean="0"/>
                        <a:t>10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783701" y="4836318"/>
            <a:ext cx="2016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C00000"/>
                </a:solidFill>
              </a:rPr>
              <a:t>R2 = (                    )</a:t>
            </a:r>
            <a:endParaRPr lang="en-US" sz="2000" b="1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39539" y="4038600"/>
            <a:ext cx="3228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C00000"/>
                </a:solidFill>
              </a:rPr>
              <a:t>R3 = (                                         )</a:t>
            </a:r>
            <a:endParaRPr lang="en-US" sz="2000" b="1">
              <a:solidFill>
                <a:srgbClr val="C0000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276600" y="4038600"/>
            <a:ext cx="2162939" cy="4001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51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47067</TotalTime>
  <Words>1795</Words>
  <Application>Microsoft Office PowerPoint</Application>
  <PresentationFormat>On-screen Show (4:3)</PresentationFormat>
  <Paragraphs>514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Lucida Sans Unicode</vt:lpstr>
      <vt:lpstr>Symbol</vt:lpstr>
      <vt:lpstr>Wingdings</vt:lpstr>
      <vt:lpstr>Office Theme</vt:lpstr>
      <vt:lpstr>Sistem Basis Data</vt:lpstr>
      <vt:lpstr>Tujuan Pertemuan</vt:lpstr>
      <vt:lpstr>Algebra</vt:lpstr>
      <vt:lpstr>Relational Algebra</vt:lpstr>
      <vt:lpstr>Core (Inti) Relational Algebra</vt:lpstr>
      <vt:lpstr>Selection (σ / theta)</vt:lpstr>
      <vt:lpstr>Projection (π / Pi)</vt:lpstr>
      <vt:lpstr>Projection Lanjutan</vt:lpstr>
      <vt:lpstr>Product (X)</vt:lpstr>
      <vt:lpstr>Theta–join (⋈C)</vt:lpstr>
      <vt:lpstr>Natural join (⋈)</vt:lpstr>
      <vt:lpstr>Renaming (ρ)</vt:lpstr>
      <vt:lpstr>Building Complex Expressions</vt:lpstr>
      <vt:lpstr>Sequences of Assignments</vt:lpstr>
      <vt:lpstr>Expressions with several operators (Expressions in a Single Assignment)</vt:lpstr>
      <vt:lpstr>Expression trees</vt:lpstr>
      <vt:lpstr>Expression trees Contoh: Tree untuk Query</vt:lpstr>
      <vt:lpstr>Expression trees Contoh: Self-Join</vt:lpstr>
      <vt:lpstr>Skema dari hasil operasi</vt:lpstr>
      <vt:lpstr>Quiz</vt:lpstr>
      <vt:lpstr>tugas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405</cp:revision>
  <dcterms:created xsi:type="dcterms:W3CDTF">2011-08-04T03:20:05Z</dcterms:created>
  <dcterms:modified xsi:type="dcterms:W3CDTF">2016-05-02T02:55:03Z</dcterms:modified>
</cp:coreProperties>
</file>