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5" r:id="rId4"/>
    <p:sldId id="266" r:id="rId5"/>
    <p:sldId id="308" r:id="rId6"/>
    <p:sldId id="309" r:id="rId7"/>
    <p:sldId id="310" r:id="rId8"/>
    <p:sldId id="311" r:id="rId9"/>
    <p:sldId id="312" r:id="rId10"/>
    <p:sldId id="313" r:id="rId11"/>
    <p:sldId id="31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0" autoAdjust="0"/>
    <p:restoredTop sz="87961" autoAdjust="0"/>
  </p:normalViewPr>
  <p:slideViewPr>
    <p:cSldViewPr>
      <p:cViewPr varScale="1">
        <p:scale>
          <a:sx n="62" d="100"/>
          <a:sy n="62" d="100"/>
        </p:scale>
        <p:origin x="146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768C1-09E0-429C-8B60-FE9F2DBAF374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819B2-0548-43D2-9E90-69853082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4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94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-114300">
              <a:buNone/>
            </a:pPr>
            <a:r>
              <a:rPr lang="en-US" smtClean="0"/>
              <a:t>Skema</a:t>
            </a:r>
            <a:r>
              <a:rPr lang="en-US" baseline="0" smtClean="0"/>
              <a:t> database yg dipakai utk mencoba query:</a:t>
            </a:r>
          </a:p>
          <a:p>
            <a:pPr marL="0" lvl="0" indent="-114300">
              <a:buNone/>
            </a:pPr>
            <a:endParaRPr lang="en-US" smtClean="0"/>
          </a:p>
          <a:p>
            <a:pPr marL="0" lvl="0" indent="-114300">
              <a:buNone/>
            </a:pPr>
            <a:r>
              <a:rPr lang="en-US" smtClean="0"/>
              <a:t>Beers(</a:t>
            </a:r>
            <a:r>
              <a:rPr lang="en-US" u="sng" smtClean="0"/>
              <a:t>name</a:t>
            </a:r>
            <a:r>
              <a:rPr lang="en-US" smtClean="0"/>
              <a:t>: varchar(20), manf: varchar(50))</a:t>
            </a:r>
          </a:p>
          <a:p>
            <a:pPr marL="0" lvl="0" indent="-114300">
              <a:buNone/>
            </a:pPr>
            <a:r>
              <a:rPr lang="en-US" smtClean="0"/>
              <a:t>Bars(</a:t>
            </a:r>
            <a:r>
              <a:rPr lang="en-US" u="sng" smtClean="0"/>
              <a:t>name</a:t>
            </a:r>
            <a:r>
              <a:rPr lang="en-US" smtClean="0"/>
              <a:t>: varchar(50), addr varchar(100), license varchar(20))</a:t>
            </a:r>
          </a:p>
          <a:p>
            <a:pPr marL="0" lvl="0" indent="-114300">
              <a:buNone/>
            </a:pPr>
            <a:r>
              <a:rPr lang="en-US" smtClean="0"/>
              <a:t>Drinkers(</a:t>
            </a:r>
            <a:r>
              <a:rPr lang="en-US" u="sng" smtClean="0"/>
              <a:t>name</a:t>
            </a:r>
            <a:r>
              <a:rPr lang="en-US" smtClean="0"/>
              <a:t>: varchar(50), addr: varchar(100), phone: varchar(12))</a:t>
            </a:r>
          </a:p>
          <a:p>
            <a:pPr marL="0" lvl="0" indent="-114300">
              <a:buNone/>
            </a:pPr>
            <a:r>
              <a:rPr lang="en-US" smtClean="0"/>
              <a:t>Likes(</a:t>
            </a:r>
            <a:r>
              <a:rPr lang="en-US" u="sng" smtClean="0"/>
              <a:t>drinker</a:t>
            </a:r>
            <a:r>
              <a:rPr lang="en-US" smtClean="0"/>
              <a:t>: varchar(50), </a:t>
            </a:r>
            <a:r>
              <a:rPr lang="en-US" u="sng" smtClean="0"/>
              <a:t>beer</a:t>
            </a:r>
            <a:r>
              <a:rPr lang="en-US" smtClean="0"/>
              <a:t>: varchar(20))</a:t>
            </a:r>
          </a:p>
          <a:p>
            <a:pPr marL="0" lvl="0" indent="-114300">
              <a:buNone/>
            </a:pPr>
            <a:r>
              <a:rPr lang="en-US" smtClean="0"/>
              <a:t>Sells(</a:t>
            </a:r>
            <a:r>
              <a:rPr lang="en-US" u="sng" smtClean="0"/>
              <a:t>bar</a:t>
            </a:r>
            <a:r>
              <a:rPr lang="en-US" smtClean="0"/>
              <a:t>: varchar(50), </a:t>
            </a:r>
            <a:r>
              <a:rPr lang="en-US" u="sng" smtClean="0"/>
              <a:t>beer</a:t>
            </a:r>
            <a:r>
              <a:rPr lang="en-US" smtClean="0"/>
              <a:t>: varchar(20), price: double)</a:t>
            </a:r>
          </a:p>
          <a:p>
            <a:pPr marL="0" lvl="0" indent="-114300">
              <a:buNone/>
            </a:pPr>
            <a:r>
              <a:rPr lang="en-US" smtClean="0"/>
              <a:t>Frequents(</a:t>
            </a:r>
            <a:r>
              <a:rPr lang="en-US" u="sng" smtClean="0"/>
              <a:t>drinker</a:t>
            </a:r>
            <a:r>
              <a:rPr lang="en-US" smtClean="0"/>
              <a:t>, </a:t>
            </a:r>
            <a:r>
              <a:rPr lang="en-US" u="sng" smtClean="0"/>
              <a:t>bar</a:t>
            </a:r>
            <a:r>
              <a:rPr lang="en-US" smtClean="0"/>
              <a:t>)</a:t>
            </a:r>
          </a:p>
          <a:p>
            <a:endParaRPr lang="en-US" smtClean="0"/>
          </a:p>
          <a:p>
            <a:r>
              <a:rPr lang="en-US" smtClean="0"/>
              <a:t>atau</a:t>
            </a:r>
          </a:p>
          <a:p>
            <a:r>
              <a:rPr lang="en-US" smtClean="0"/>
              <a:t>mhs(</a:t>
            </a:r>
            <a:r>
              <a:rPr lang="en-US" u="sng" smtClean="0"/>
              <a:t>nim</a:t>
            </a:r>
            <a:r>
              <a:rPr lang="en-US" smtClean="0"/>
              <a:t>: char(9), nama: varchar(30), jurusan: char(2))</a:t>
            </a:r>
          </a:p>
          <a:p>
            <a:r>
              <a:rPr lang="en-US" smtClean="0"/>
              <a:t>tblmk(</a:t>
            </a:r>
            <a:r>
              <a:rPr lang="en-US" u="sng" smtClean="0"/>
              <a:t>kodeMK</a:t>
            </a:r>
            <a:r>
              <a:rPr lang="en-US" smtClean="0"/>
              <a:t>: char(5), namaMK: varchar(150), sks: tinyint)</a:t>
            </a:r>
          </a:p>
          <a:p>
            <a:r>
              <a:rPr lang="en-US" smtClean="0"/>
              <a:t>tblnilai(</a:t>
            </a:r>
            <a:r>
              <a:rPr lang="en-US" u="sng" smtClean="0"/>
              <a:t>nim</a:t>
            </a:r>
            <a:r>
              <a:rPr lang="en-US" smtClean="0"/>
              <a:t>: char(9), </a:t>
            </a:r>
            <a:r>
              <a:rPr lang="en-US" u="sng" smtClean="0"/>
              <a:t>kodeMK</a:t>
            </a:r>
            <a:r>
              <a:rPr lang="en-US" smtClean="0"/>
              <a:t>: char(5), grade: enum, </a:t>
            </a:r>
            <a:r>
              <a:rPr lang="en-US" u="sng" smtClean="0"/>
              <a:t>tahunAmbil</a:t>
            </a:r>
            <a:r>
              <a:rPr lang="en-US" smtClean="0"/>
              <a:t>: year)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6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-114300">
              <a:buNone/>
            </a:pPr>
            <a:r>
              <a:rPr lang="en-US" smtClean="0"/>
              <a:t>Skema</a:t>
            </a:r>
            <a:r>
              <a:rPr lang="en-US" baseline="0" smtClean="0"/>
              <a:t> database yg dipakai utk mencoba query:</a:t>
            </a:r>
          </a:p>
          <a:p>
            <a:pPr marL="0" lvl="0" indent="-114300">
              <a:buNone/>
            </a:pPr>
            <a:endParaRPr lang="en-US" smtClean="0"/>
          </a:p>
          <a:p>
            <a:pPr marL="0" lvl="0" indent="-114300">
              <a:buNone/>
            </a:pPr>
            <a:r>
              <a:rPr lang="en-US" smtClean="0"/>
              <a:t>Beers(</a:t>
            </a:r>
            <a:r>
              <a:rPr lang="en-US" u="sng" smtClean="0"/>
              <a:t>name</a:t>
            </a:r>
            <a:r>
              <a:rPr lang="en-US" smtClean="0"/>
              <a:t>: varchar(20), manf: varchar(50))</a:t>
            </a:r>
          </a:p>
          <a:p>
            <a:pPr marL="0" lvl="0" indent="-114300">
              <a:buNone/>
            </a:pPr>
            <a:r>
              <a:rPr lang="en-US" smtClean="0"/>
              <a:t>Bars(</a:t>
            </a:r>
            <a:r>
              <a:rPr lang="en-US" u="sng" smtClean="0"/>
              <a:t>name</a:t>
            </a:r>
            <a:r>
              <a:rPr lang="en-US" smtClean="0"/>
              <a:t>: varchar(50), addr varchar(100), license varchar(20))</a:t>
            </a:r>
          </a:p>
          <a:p>
            <a:pPr marL="0" lvl="0" indent="-114300">
              <a:buNone/>
            </a:pPr>
            <a:r>
              <a:rPr lang="en-US" smtClean="0"/>
              <a:t>Drinkers(</a:t>
            </a:r>
            <a:r>
              <a:rPr lang="en-US" u="sng" smtClean="0"/>
              <a:t>name</a:t>
            </a:r>
            <a:r>
              <a:rPr lang="en-US" smtClean="0"/>
              <a:t>: varchar(50), addr: varchar(100), phone: varchar(12))</a:t>
            </a:r>
          </a:p>
          <a:p>
            <a:pPr marL="0" lvl="0" indent="-114300">
              <a:buNone/>
            </a:pPr>
            <a:r>
              <a:rPr lang="en-US" smtClean="0"/>
              <a:t>Likes(</a:t>
            </a:r>
            <a:r>
              <a:rPr lang="en-US" u="sng" smtClean="0"/>
              <a:t>drinker</a:t>
            </a:r>
            <a:r>
              <a:rPr lang="en-US" smtClean="0"/>
              <a:t>: varchar(50), </a:t>
            </a:r>
            <a:r>
              <a:rPr lang="en-US" u="sng" smtClean="0"/>
              <a:t>beer</a:t>
            </a:r>
            <a:r>
              <a:rPr lang="en-US" smtClean="0"/>
              <a:t>: varchar(20))</a:t>
            </a:r>
          </a:p>
          <a:p>
            <a:pPr marL="0" lvl="0" indent="-114300">
              <a:buNone/>
            </a:pPr>
            <a:r>
              <a:rPr lang="en-US" smtClean="0"/>
              <a:t>Sells(</a:t>
            </a:r>
            <a:r>
              <a:rPr lang="en-US" u="sng" smtClean="0"/>
              <a:t>bar</a:t>
            </a:r>
            <a:r>
              <a:rPr lang="en-US" smtClean="0"/>
              <a:t>: varchar(50), </a:t>
            </a:r>
            <a:r>
              <a:rPr lang="en-US" u="sng" smtClean="0"/>
              <a:t>beer</a:t>
            </a:r>
            <a:r>
              <a:rPr lang="en-US" smtClean="0"/>
              <a:t>: varchar(20), price: double)</a:t>
            </a:r>
          </a:p>
          <a:p>
            <a:pPr marL="0" lvl="0" indent="-114300">
              <a:buNone/>
            </a:pPr>
            <a:r>
              <a:rPr lang="en-US" smtClean="0"/>
              <a:t>Frequents(</a:t>
            </a:r>
            <a:r>
              <a:rPr lang="en-US" u="sng" smtClean="0"/>
              <a:t>drinker</a:t>
            </a:r>
            <a:r>
              <a:rPr lang="en-US" smtClean="0"/>
              <a:t>, </a:t>
            </a:r>
            <a:r>
              <a:rPr lang="en-US" u="sng" smtClean="0"/>
              <a:t>bar</a:t>
            </a:r>
            <a:r>
              <a:rPr lang="en-US" smtClean="0"/>
              <a:t>)</a:t>
            </a:r>
          </a:p>
          <a:p>
            <a:endParaRPr lang="en-US" smtClean="0"/>
          </a:p>
          <a:p>
            <a:r>
              <a:rPr lang="en-US" smtClean="0"/>
              <a:t>atau</a:t>
            </a:r>
          </a:p>
          <a:p>
            <a:r>
              <a:rPr lang="en-US" smtClean="0"/>
              <a:t>mhs(</a:t>
            </a:r>
            <a:r>
              <a:rPr lang="en-US" u="sng" smtClean="0"/>
              <a:t>nim</a:t>
            </a:r>
            <a:r>
              <a:rPr lang="en-US" smtClean="0"/>
              <a:t>: char(9), nama: varchar(30), jurusan: char(2))</a:t>
            </a:r>
          </a:p>
          <a:p>
            <a:r>
              <a:rPr lang="en-US" smtClean="0"/>
              <a:t>tblmk(</a:t>
            </a:r>
            <a:r>
              <a:rPr lang="en-US" u="sng" smtClean="0"/>
              <a:t>kodeMK</a:t>
            </a:r>
            <a:r>
              <a:rPr lang="en-US" smtClean="0"/>
              <a:t>: char(5), namaMK: varchar(150), sks: tinyint)</a:t>
            </a:r>
          </a:p>
          <a:p>
            <a:r>
              <a:rPr lang="en-US" smtClean="0"/>
              <a:t>tblnilai(</a:t>
            </a:r>
            <a:r>
              <a:rPr lang="en-US" u="sng" smtClean="0"/>
              <a:t>nim</a:t>
            </a:r>
            <a:r>
              <a:rPr lang="en-US" smtClean="0"/>
              <a:t>: char(9), </a:t>
            </a:r>
            <a:r>
              <a:rPr lang="en-US" u="sng" smtClean="0"/>
              <a:t>kodeMK</a:t>
            </a:r>
            <a:r>
              <a:rPr lang="en-US" smtClean="0"/>
              <a:t>: char(5), grade: enum, </a:t>
            </a:r>
            <a:r>
              <a:rPr lang="en-US" u="sng" smtClean="0"/>
              <a:t>tahunAmbil</a:t>
            </a:r>
            <a:r>
              <a:rPr lang="en-US" smtClean="0"/>
              <a:t>: year)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58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-114300">
              <a:buNone/>
            </a:pPr>
            <a:r>
              <a:rPr lang="en-US" smtClean="0"/>
              <a:t>Skema</a:t>
            </a:r>
            <a:r>
              <a:rPr lang="en-US" baseline="0" smtClean="0"/>
              <a:t> database yg dipakai utk mencoba query:</a:t>
            </a:r>
          </a:p>
          <a:p>
            <a:pPr marL="0" lvl="0" indent="-114300">
              <a:buNone/>
            </a:pPr>
            <a:endParaRPr lang="en-US" smtClean="0"/>
          </a:p>
          <a:p>
            <a:pPr marL="0" lvl="0" indent="-114300">
              <a:buNone/>
            </a:pPr>
            <a:r>
              <a:rPr lang="en-US" smtClean="0"/>
              <a:t>Beers(</a:t>
            </a:r>
            <a:r>
              <a:rPr lang="en-US" u="sng" smtClean="0"/>
              <a:t>name</a:t>
            </a:r>
            <a:r>
              <a:rPr lang="en-US" smtClean="0"/>
              <a:t>: varchar(20), manf: varchar(50))</a:t>
            </a:r>
          </a:p>
          <a:p>
            <a:pPr marL="0" lvl="0" indent="-114300">
              <a:buNone/>
            </a:pPr>
            <a:r>
              <a:rPr lang="en-US" smtClean="0"/>
              <a:t>Bars(</a:t>
            </a:r>
            <a:r>
              <a:rPr lang="en-US" u="sng" smtClean="0"/>
              <a:t>name</a:t>
            </a:r>
            <a:r>
              <a:rPr lang="en-US" smtClean="0"/>
              <a:t>: varchar(50), addr varchar(100), license varchar(20))</a:t>
            </a:r>
          </a:p>
          <a:p>
            <a:pPr marL="0" lvl="0" indent="-114300">
              <a:buNone/>
            </a:pPr>
            <a:r>
              <a:rPr lang="en-US" smtClean="0"/>
              <a:t>Drinkers(</a:t>
            </a:r>
            <a:r>
              <a:rPr lang="en-US" u="sng" smtClean="0"/>
              <a:t>name</a:t>
            </a:r>
            <a:r>
              <a:rPr lang="en-US" smtClean="0"/>
              <a:t>: varchar(50), addr: varchar(100), phone: varchar(12))</a:t>
            </a:r>
          </a:p>
          <a:p>
            <a:pPr marL="0" lvl="0" indent="-114300">
              <a:buNone/>
            </a:pPr>
            <a:r>
              <a:rPr lang="en-US" smtClean="0"/>
              <a:t>Likes(</a:t>
            </a:r>
            <a:r>
              <a:rPr lang="en-US" u="sng" smtClean="0"/>
              <a:t>drinker</a:t>
            </a:r>
            <a:r>
              <a:rPr lang="en-US" smtClean="0"/>
              <a:t>: varchar(50), </a:t>
            </a:r>
            <a:r>
              <a:rPr lang="en-US" u="sng" smtClean="0"/>
              <a:t>beer</a:t>
            </a:r>
            <a:r>
              <a:rPr lang="en-US" smtClean="0"/>
              <a:t>: varchar(20))</a:t>
            </a:r>
          </a:p>
          <a:p>
            <a:pPr marL="0" lvl="0" indent="-114300">
              <a:buNone/>
            </a:pPr>
            <a:r>
              <a:rPr lang="en-US" smtClean="0"/>
              <a:t>Sells(</a:t>
            </a:r>
            <a:r>
              <a:rPr lang="en-US" u="sng" smtClean="0"/>
              <a:t>bar</a:t>
            </a:r>
            <a:r>
              <a:rPr lang="en-US" smtClean="0"/>
              <a:t>: varchar(50), </a:t>
            </a:r>
            <a:r>
              <a:rPr lang="en-US" u="sng" smtClean="0"/>
              <a:t>beer</a:t>
            </a:r>
            <a:r>
              <a:rPr lang="en-US" smtClean="0"/>
              <a:t>: varchar(20), price: double)</a:t>
            </a:r>
          </a:p>
          <a:p>
            <a:pPr marL="0" lvl="0" indent="-114300">
              <a:buNone/>
            </a:pPr>
            <a:r>
              <a:rPr lang="en-US" smtClean="0"/>
              <a:t>Frequents(</a:t>
            </a:r>
            <a:r>
              <a:rPr lang="en-US" u="sng" smtClean="0"/>
              <a:t>drinker</a:t>
            </a:r>
            <a:r>
              <a:rPr lang="en-US" smtClean="0"/>
              <a:t>, </a:t>
            </a:r>
            <a:r>
              <a:rPr lang="en-US" u="sng" smtClean="0"/>
              <a:t>bar</a:t>
            </a:r>
            <a:r>
              <a:rPr lang="en-US" smtClean="0"/>
              <a:t>)</a:t>
            </a:r>
          </a:p>
          <a:p>
            <a:endParaRPr lang="en-US" smtClean="0"/>
          </a:p>
          <a:p>
            <a:r>
              <a:rPr lang="en-US" smtClean="0"/>
              <a:t>atau</a:t>
            </a:r>
          </a:p>
          <a:p>
            <a:r>
              <a:rPr lang="en-US" smtClean="0"/>
              <a:t>mhs(</a:t>
            </a:r>
            <a:r>
              <a:rPr lang="en-US" u="sng" smtClean="0"/>
              <a:t>nim</a:t>
            </a:r>
            <a:r>
              <a:rPr lang="en-US" smtClean="0"/>
              <a:t>: char(9), nama: varchar(30), jurusan: char(2))</a:t>
            </a:r>
          </a:p>
          <a:p>
            <a:r>
              <a:rPr lang="en-US" smtClean="0"/>
              <a:t>tblmk(</a:t>
            </a:r>
            <a:r>
              <a:rPr lang="en-US" u="sng" smtClean="0"/>
              <a:t>kodeMK</a:t>
            </a:r>
            <a:r>
              <a:rPr lang="en-US" smtClean="0"/>
              <a:t>: char(5), namaMK: varchar(150), sks: tinyint)</a:t>
            </a:r>
          </a:p>
          <a:p>
            <a:r>
              <a:rPr lang="en-US" smtClean="0"/>
              <a:t>tblnilai(</a:t>
            </a:r>
            <a:r>
              <a:rPr lang="en-US" u="sng" smtClean="0"/>
              <a:t>nim</a:t>
            </a:r>
            <a:r>
              <a:rPr lang="en-US" smtClean="0"/>
              <a:t>: char(9), </a:t>
            </a:r>
            <a:r>
              <a:rPr lang="en-US" u="sng" smtClean="0"/>
              <a:t>kodeMK</a:t>
            </a:r>
            <a:r>
              <a:rPr lang="en-US" smtClean="0"/>
              <a:t>: char(5), grade: enum, </a:t>
            </a:r>
            <a:r>
              <a:rPr lang="en-US" u="sng" smtClean="0"/>
              <a:t>tahunAmbil</a:t>
            </a:r>
            <a:r>
              <a:rPr lang="en-US" smtClean="0"/>
              <a:t>: year)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910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-114300">
              <a:buNone/>
            </a:pPr>
            <a:r>
              <a:rPr lang="en-US" smtClean="0"/>
              <a:t>Skema</a:t>
            </a:r>
            <a:r>
              <a:rPr lang="en-US" baseline="0" smtClean="0"/>
              <a:t> database yg dipakai utk mencoba query:</a:t>
            </a:r>
          </a:p>
          <a:p>
            <a:pPr marL="0" lvl="0" indent="-114300">
              <a:buNone/>
            </a:pPr>
            <a:endParaRPr lang="en-US" smtClean="0"/>
          </a:p>
          <a:p>
            <a:pPr marL="0" lvl="0" indent="-114300">
              <a:buNone/>
            </a:pPr>
            <a:r>
              <a:rPr lang="en-US" smtClean="0"/>
              <a:t>Beers(</a:t>
            </a:r>
            <a:r>
              <a:rPr lang="en-US" u="sng" smtClean="0"/>
              <a:t>name</a:t>
            </a:r>
            <a:r>
              <a:rPr lang="en-US" smtClean="0"/>
              <a:t>: varchar(20), manf: varchar(50))</a:t>
            </a:r>
          </a:p>
          <a:p>
            <a:pPr marL="0" lvl="0" indent="-114300">
              <a:buNone/>
            </a:pPr>
            <a:r>
              <a:rPr lang="en-US" smtClean="0"/>
              <a:t>Bars(</a:t>
            </a:r>
            <a:r>
              <a:rPr lang="en-US" u="sng" smtClean="0"/>
              <a:t>name</a:t>
            </a:r>
            <a:r>
              <a:rPr lang="en-US" smtClean="0"/>
              <a:t>: varchar(50), addr varchar(100), license varchar(20))</a:t>
            </a:r>
          </a:p>
          <a:p>
            <a:pPr marL="0" lvl="0" indent="-114300">
              <a:buNone/>
            </a:pPr>
            <a:r>
              <a:rPr lang="en-US" smtClean="0"/>
              <a:t>Drinkers(</a:t>
            </a:r>
            <a:r>
              <a:rPr lang="en-US" u="sng" smtClean="0"/>
              <a:t>name</a:t>
            </a:r>
            <a:r>
              <a:rPr lang="en-US" smtClean="0"/>
              <a:t>: varchar(50), addr: varchar(100), phone: varchar(12))</a:t>
            </a:r>
          </a:p>
          <a:p>
            <a:pPr marL="0" lvl="0" indent="-114300">
              <a:buNone/>
            </a:pPr>
            <a:r>
              <a:rPr lang="en-US" smtClean="0"/>
              <a:t>Likes(</a:t>
            </a:r>
            <a:r>
              <a:rPr lang="en-US" u="sng" smtClean="0"/>
              <a:t>drinker</a:t>
            </a:r>
            <a:r>
              <a:rPr lang="en-US" smtClean="0"/>
              <a:t>: varchar(50), </a:t>
            </a:r>
            <a:r>
              <a:rPr lang="en-US" u="sng" smtClean="0"/>
              <a:t>beer</a:t>
            </a:r>
            <a:r>
              <a:rPr lang="en-US" smtClean="0"/>
              <a:t>: varchar(20))</a:t>
            </a:r>
          </a:p>
          <a:p>
            <a:pPr marL="0" lvl="0" indent="-114300">
              <a:buNone/>
            </a:pPr>
            <a:r>
              <a:rPr lang="en-US" smtClean="0"/>
              <a:t>Sells(</a:t>
            </a:r>
            <a:r>
              <a:rPr lang="en-US" u="sng" smtClean="0"/>
              <a:t>bar</a:t>
            </a:r>
            <a:r>
              <a:rPr lang="en-US" smtClean="0"/>
              <a:t>: varchar(50), </a:t>
            </a:r>
            <a:r>
              <a:rPr lang="en-US" u="sng" smtClean="0"/>
              <a:t>beer</a:t>
            </a:r>
            <a:r>
              <a:rPr lang="en-US" smtClean="0"/>
              <a:t>: varchar(20), price: double)</a:t>
            </a:r>
          </a:p>
          <a:p>
            <a:pPr marL="0" lvl="0" indent="-114300">
              <a:buNone/>
            </a:pPr>
            <a:r>
              <a:rPr lang="en-US" smtClean="0"/>
              <a:t>Frequents(</a:t>
            </a:r>
            <a:r>
              <a:rPr lang="en-US" u="sng" smtClean="0"/>
              <a:t>drinker</a:t>
            </a:r>
            <a:r>
              <a:rPr lang="en-US" smtClean="0"/>
              <a:t>, </a:t>
            </a:r>
            <a:r>
              <a:rPr lang="en-US" u="sng" smtClean="0"/>
              <a:t>bar</a:t>
            </a:r>
            <a:r>
              <a:rPr lang="en-US" smtClean="0"/>
              <a:t>)</a:t>
            </a:r>
          </a:p>
          <a:p>
            <a:endParaRPr lang="en-US" smtClean="0"/>
          </a:p>
          <a:p>
            <a:r>
              <a:rPr lang="en-US" smtClean="0"/>
              <a:t>atau</a:t>
            </a:r>
          </a:p>
          <a:p>
            <a:r>
              <a:rPr lang="en-US" smtClean="0"/>
              <a:t>mhs(</a:t>
            </a:r>
            <a:r>
              <a:rPr lang="en-US" u="sng" smtClean="0"/>
              <a:t>nim</a:t>
            </a:r>
            <a:r>
              <a:rPr lang="en-US" smtClean="0"/>
              <a:t>: char(9), nama: varchar(30), jurusan: char(2))</a:t>
            </a:r>
          </a:p>
          <a:p>
            <a:r>
              <a:rPr lang="en-US" smtClean="0"/>
              <a:t>tblmk(</a:t>
            </a:r>
            <a:r>
              <a:rPr lang="en-US" u="sng" smtClean="0"/>
              <a:t>kodeMK</a:t>
            </a:r>
            <a:r>
              <a:rPr lang="en-US" smtClean="0"/>
              <a:t>: char(5), namaMK: varchar(150), sks: tinyint)</a:t>
            </a:r>
          </a:p>
          <a:p>
            <a:r>
              <a:rPr lang="en-US" smtClean="0"/>
              <a:t>tblnilai(</a:t>
            </a:r>
            <a:r>
              <a:rPr lang="en-US" u="sng" smtClean="0"/>
              <a:t>nim</a:t>
            </a:r>
            <a:r>
              <a:rPr lang="en-US" smtClean="0"/>
              <a:t>: char(9), </a:t>
            </a:r>
            <a:r>
              <a:rPr lang="en-US" u="sng" smtClean="0"/>
              <a:t>kodeMK</a:t>
            </a:r>
            <a:r>
              <a:rPr lang="en-US" smtClean="0"/>
              <a:t>: char(5), grade: enum, </a:t>
            </a:r>
            <a:r>
              <a:rPr lang="en-US" u="sng" smtClean="0"/>
              <a:t>tahunAmbil</a:t>
            </a:r>
            <a:r>
              <a:rPr lang="en-US" smtClean="0"/>
              <a:t>: year)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597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  <a:solidFill>
            <a:srgbClr val="00BCF4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2296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AER – 2011/2012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SIF-1213 -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Sistem Basis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err="1" smtClean="0"/>
              <a:t>Pertemuan</a:t>
            </a:r>
            <a:r>
              <a:rPr lang="en-US" smtClean="0"/>
              <a:t> 4</a:t>
            </a:r>
          </a:p>
          <a:p>
            <a:r>
              <a:rPr lang="en-US" sz="1800" smtClean="0"/>
              <a:t>SQL Query</a:t>
            </a:r>
            <a:endParaRPr lang="en-US" sz="1800" dirty="0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</p:spPr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524A2-1DDE-4CC8-AD9C-EA4094C56FD8}" type="slidenum">
              <a:rPr lang="en-US" smtClean="0"/>
              <a:t>1</a:t>
            </a:fld>
            <a:endParaRPr lang="en-US" dirty="0"/>
          </a:p>
        </p:txBody>
      </p:sp>
      <p:sp>
        <p:nvSpPr>
          <p:cNvPr id="12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</p:spPr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Query dengan SQL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sz="3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 Query SQL dengan </a:t>
            </a:r>
            <a:r>
              <a:rPr lang="en-US" sz="3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COUNT() dan GROUP BY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93837"/>
            <a:ext cx="8229600" cy="4525963"/>
          </a:xfrm>
        </p:spPr>
        <p:txBody>
          <a:bodyPr>
            <a:normAutofit/>
          </a:bodyPr>
          <a:lstStyle/>
          <a:p>
            <a:pPr marL="231775" indent="-231775"/>
            <a:r>
              <a:rPr lang="en-US" sz="1800" smtClean="0"/>
              <a:t>SELECT * FROM mhs;</a:t>
            </a:r>
          </a:p>
          <a:p>
            <a:pPr marL="231775" indent="-231775"/>
            <a:endParaRPr lang="en-US" sz="1800" smtClean="0"/>
          </a:p>
          <a:p>
            <a:pPr marL="231775" indent="-231775"/>
            <a:r>
              <a:rPr lang="en-US" sz="1800" smtClean="0"/>
              <a:t>SELECT thn, count(nim) FROM mhs GROUP BY thn;</a:t>
            </a:r>
            <a:endParaRPr lang="en-US" sz="1800"/>
          </a:p>
          <a:p>
            <a:pPr marL="231775" indent="-231775"/>
            <a:endParaRPr lang="en-US" sz="1800" smtClean="0"/>
          </a:p>
          <a:p>
            <a:pPr marL="231775" indent="-231775"/>
            <a:endParaRPr lang="en-US" sz="1800" smtClean="0"/>
          </a:p>
          <a:p>
            <a:pPr marL="231775" indent="-231775"/>
            <a:endParaRPr lang="en-US" sz="1800" smtClean="0"/>
          </a:p>
          <a:p>
            <a:pPr marL="231775" indent="-231775"/>
            <a:endParaRPr lang="en-US" sz="1800" smtClean="0"/>
          </a:p>
          <a:p>
            <a:pPr marL="231775" indent="-231775"/>
            <a:endParaRPr lang="en-US" sz="1800"/>
          </a:p>
          <a:p>
            <a:pPr marL="231775" indent="-231775"/>
            <a:r>
              <a:rPr lang="en-US" sz="1800" smtClean="0"/>
              <a:t>SELECT prodi, count(nim) FROM mhs GROUP BY prodi;</a:t>
            </a:r>
          </a:p>
          <a:p>
            <a:pPr marL="231775" indent="-231775"/>
            <a:endParaRPr lang="en-US" sz="1800"/>
          </a:p>
          <a:p>
            <a:pPr marL="231775" indent="-231775"/>
            <a:endParaRPr lang="en-US" sz="18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10</a:t>
            </a:fld>
            <a:endParaRPr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855844"/>
              </p:ext>
            </p:extLst>
          </p:nvPr>
        </p:nvGraphicFramePr>
        <p:xfrm>
          <a:off x="5627928" y="1558290"/>
          <a:ext cx="3439872" cy="3547110"/>
        </p:xfrm>
        <a:graphic>
          <a:graphicData uri="http://schemas.openxmlformats.org/drawingml/2006/table">
            <a:tbl>
              <a:tblPr/>
              <a:tblGrid>
                <a:gridCol w="1206500"/>
                <a:gridCol w="879094"/>
                <a:gridCol w="499936"/>
                <a:gridCol w="376504"/>
                <a:gridCol w="477838"/>
              </a:tblGrid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jnk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2012082003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Joko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Hanum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Alya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Tika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Yahdi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2014111001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Jim Bobo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2014111002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Lanang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2015111010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295931"/>
              </p:ext>
            </p:extLst>
          </p:nvPr>
        </p:nvGraphicFramePr>
        <p:xfrm>
          <a:off x="2816817" y="2644140"/>
          <a:ext cx="1752600" cy="1013460"/>
        </p:xfrm>
        <a:graphic>
          <a:graphicData uri="http://schemas.openxmlformats.org/drawingml/2006/table">
            <a:tbl>
              <a:tblPr/>
              <a:tblGrid>
                <a:gridCol w="6096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 (nim)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63057"/>
              </p:ext>
            </p:extLst>
          </p:nvPr>
        </p:nvGraphicFramePr>
        <p:xfrm>
          <a:off x="2581759" y="4598670"/>
          <a:ext cx="1983783" cy="1013460"/>
        </p:xfrm>
        <a:graphic>
          <a:graphicData uri="http://schemas.openxmlformats.org/drawingml/2006/table">
            <a:tbl>
              <a:tblPr/>
              <a:tblGrid>
                <a:gridCol w="609600"/>
                <a:gridCol w="1374183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 (nim)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30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Thank’s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11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6432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Mahasiswa akan mampu menggunakan statement select (query) untuk mendapatkan data/informasi dari suatu database.</a:t>
            </a:r>
          </a:p>
          <a:p>
            <a:r>
              <a:rPr lang="en-US" smtClean="0"/>
              <a:t>Mahasiswa </a:t>
            </a:r>
            <a:r>
              <a:rPr lang="en-US"/>
              <a:t>akan mampu melakukan basic query dengan SQL </a:t>
            </a:r>
            <a:r>
              <a:rPr lang="en-US" smtClean="0"/>
              <a:t>language.</a:t>
            </a:r>
          </a:p>
          <a:p>
            <a:r>
              <a:rPr lang="en-US" smtClean="0"/>
              <a:t>Mahasiswa akan mampu melakukan query </a:t>
            </a:r>
            <a:r>
              <a:rPr lang="en-US" smtClean="0"/>
              <a:t>menggunakan operator GROUP BY </a:t>
            </a:r>
            <a:r>
              <a:rPr lang="en-US" smtClean="0"/>
              <a:t>(integrasi informasi).</a:t>
            </a:r>
          </a:p>
          <a:p>
            <a:r>
              <a:rPr lang="en-US" smtClean="0"/>
              <a:t>Mahasiswa akan mampu </a:t>
            </a:r>
            <a:r>
              <a:rPr lang="en-US" smtClean="0"/>
              <a:t>menggunakan fungsi count untuk menghitung jumlah baris.</a:t>
            </a:r>
          </a:p>
          <a:p>
            <a:r>
              <a:rPr lang="en-US"/>
              <a:t>Mahasiswa akan mampu menggunakan fungsi </a:t>
            </a:r>
            <a:r>
              <a:rPr lang="en-US"/>
              <a:t>count </a:t>
            </a:r>
            <a:r>
              <a:rPr lang="en-US" smtClean="0"/>
              <a:t>kombinasi GROUP BY untuk </a:t>
            </a:r>
            <a:r>
              <a:rPr lang="en-US"/>
              <a:t>menghitung jumlah baris.</a:t>
            </a:r>
            <a:endParaRPr lang="en-US"/>
          </a:p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Query dengan SQL Language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#Select Distinct-From Statements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399"/>
          </a:xfrm>
          <a:solidFill>
            <a:srgbClr val="FFFF00"/>
          </a:solidFill>
        </p:spPr>
        <p:txBody>
          <a:bodyPr/>
          <a:lstStyle/>
          <a:p>
            <a:pPr marL="850900" indent="0">
              <a:buNone/>
            </a:pPr>
            <a:r>
              <a:rPr lang="en-US" b="1" smtClean="0"/>
              <a:t>SELECT</a:t>
            </a:r>
            <a:r>
              <a:rPr lang="en-US" smtClean="0"/>
              <a:t> &lt;</a:t>
            </a:r>
            <a:r>
              <a:rPr lang="en-US" i="1" smtClean="0"/>
              <a:t>DISTINCT</a:t>
            </a:r>
            <a:r>
              <a:rPr lang="en-US" smtClean="0"/>
              <a:t>&gt; </a:t>
            </a:r>
            <a:r>
              <a:rPr lang="en-US" sz="2600" smtClean="0"/>
              <a:t>&lt;</a:t>
            </a:r>
            <a:r>
              <a:rPr lang="en-US" sz="2600" i="1" smtClean="0"/>
              <a:t>nama_field_yg diinginkan</a:t>
            </a:r>
            <a:r>
              <a:rPr lang="en-US" sz="2600" smtClean="0"/>
              <a:t>&gt;</a:t>
            </a:r>
            <a:endParaRPr lang="en-US" sz="2600"/>
          </a:p>
          <a:p>
            <a:pPr marL="850900" indent="0">
              <a:buNone/>
              <a:tabLst>
                <a:tab pos="1371600" algn="l"/>
              </a:tabLst>
            </a:pPr>
            <a:r>
              <a:rPr lang="en-US" b="1" smtClean="0"/>
              <a:t>FROM</a:t>
            </a:r>
            <a:r>
              <a:rPr lang="en-US" smtClean="0"/>
              <a:t> </a:t>
            </a:r>
            <a:r>
              <a:rPr lang="en-US" sz="2600" smtClean="0"/>
              <a:t>&lt;</a:t>
            </a:r>
            <a:r>
              <a:rPr lang="en-US" sz="2600" i="1" smtClean="0"/>
              <a:t>nama_tabel</a:t>
            </a:r>
            <a:r>
              <a:rPr lang="en-US" sz="2600" smtClean="0"/>
              <a:t>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733800"/>
            <a:ext cx="82296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mtClean="0"/>
              <a:t>Penambahan DISTINCT bertujuan untuk menampilkan data tanpa ada duplikat tiap barisnya.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6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Query dengan SQL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 Query SQL dengan DISTINCT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93837"/>
            <a:ext cx="8229600" cy="4525963"/>
          </a:xfrm>
        </p:spPr>
        <p:txBody>
          <a:bodyPr>
            <a:normAutofit/>
          </a:bodyPr>
          <a:lstStyle/>
          <a:p>
            <a:r>
              <a:rPr lang="en-US" sz="1800" smtClean="0"/>
              <a:t>SELECT * FROM mhs;</a:t>
            </a:r>
          </a:p>
          <a:p>
            <a:endParaRPr lang="en-US" sz="1800"/>
          </a:p>
          <a:p>
            <a:endParaRPr lang="en-US" sz="1800" smtClean="0"/>
          </a:p>
          <a:p>
            <a:r>
              <a:rPr lang="en-US" sz="1800" smtClean="0"/>
              <a:t>SELECT DISTINCT thn FROM mhs;</a:t>
            </a:r>
          </a:p>
          <a:p>
            <a:endParaRPr lang="en-US" sz="1800"/>
          </a:p>
          <a:p>
            <a:endParaRPr lang="en-US" sz="1800" smtClean="0"/>
          </a:p>
          <a:p>
            <a:endParaRPr lang="en-US" sz="1800"/>
          </a:p>
          <a:p>
            <a:r>
              <a:rPr lang="en-US" sz="1800" smtClean="0"/>
              <a:t>SELECT DISTINCT prodi, thn FROM mhs;</a:t>
            </a:r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884005"/>
              </p:ext>
            </p:extLst>
          </p:nvPr>
        </p:nvGraphicFramePr>
        <p:xfrm>
          <a:off x="5551728" y="1482090"/>
          <a:ext cx="3439872" cy="3547110"/>
        </p:xfrm>
        <a:graphic>
          <a:graphicData uri="http://schemas.openxmlformats.org/drawingml/2006/table">
            <a:tbl>
              <a:tblPr/>
              <a:tblGrid>
                <a:gridCol w="1206500"/>
                <a:gridCol w="879094"/>
                <a:gridCol w="499936"/>
                <a:gridCol w="376504"/>
                <a:gridCol w="477838"/>
              </a:tblGrid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jnk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2012082003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Joko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Hanum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Alya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Tika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Yahdi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2014111001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Jim Bobo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2014111002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Lanang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2015111010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168674"/>
              </p:ext>
            </p:extLst>
          </p:nvPr>
        </p:nvGraphicFramePr>
        <p:xfrm>
          <a:off x="3733800" y="2514600"/>
          <a:ext cx="609600" cy="1013460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378101"/>
              </p:ext>
            </p:extLst>
          </p:nvPr>
        </p:nvGraphicFramePr>
        <p:xfrm>
          <a:off x="3139159" y="4297680"/>
          <a:ext cx="1219200" cy="1266825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8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Query dengan SQL Language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#Select-From-Group By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850900" indent="0">
              <a:buNone/>
            </a:pPr>
            <a:r>
              <a:rPr lang="en-US" b="1"/>
              <a:t>SELECT</a:t>
            </a:r>
            <a:r>
              <a:rPr lang="en-US"/>
              <a:t> </a:t>
            </a:r>
            <a:r>
              <a:rPr lang="en-US" smtClean="0"/>
              <a:t>&lt;</a:t>
            </a:r>
            <a:r>
              <a:rPr lang="en-US" i="1" smtClean="0"/>
              <a:t>nama_field_yg diinginkan</a:t>
            </a:r>
            <a:r>
              <a:rPr lang="en-US" smtClean="0"/>
              <a:t>&gt;</a:t>
            </a:r>
            <a:endParaRPr lang="en-US"/>
          </a:p>
          <a:p>
            <a:pPr marL="850900" indent="0">
              <a:buNone/>
              <a:tabLst>
                <a:tab pos="1371600" algn="l"/>
              </a:tabLst>
            </a:pPr>
            <a:r>
              <a:rPr lang="en-US" b="1"/>
              <a:t>FROM</a:t>
            </a:r>
            <a:r>
              <a:rPr lang="en-US"/>
              <a:t> &lt;</a:t>
            </a:r>
            <a:r>
              <a:rPr lang="en-US" i="1"/>
              <a:t>nama_tabel</a:t>
            </a:r>
            <a:r>
              <a:rPr lang="en-US"/>
              <a:t>&gt;</a:t>
            </a:r>
          </a:p>
          <a:p>
            <a:pPr marL="850900" indent="0">
              <a:buNone/>
              <a:tabLst>
                <a:tab pos="1371600" algn="l"/>
              </a:tabLst>
            </a:pPr>
            <a:r>
              <a:rPr lang="en-US" b="1" smtClean="0"/>
              <a:t>GROUP BY </a:t>
            </a:r>
            <a:r>
              <a:rPr lang="en-US" sz="2600" smtClean="0"/>
              <a:t>&lt;</a:t>
            </a:r>
            <a:r>
              <a:rPr lang="en-US" sz="2600" i="1" smtClean="0"/>
              <a:t>nama_field_yg_ingin_dikelompokkan</a:t>
            </a:r>
            <a:r>
              <a:rPr lang="en-US" sz="2600" smtClean="0"/>
              <a:t>&gt;</a:t>
            </a:r>
            <a:endParaRPr lang="en-US" sz="2600"/>
          </a:p>
          <a:p>
            <a:pPr marL="850900" indent="0">
              <a:buNone/>
              <a:tabLst>
                <a:tab pos="1371600" algn="l"/>
              </a:tabLst>
            </a:pPr>
            <a:endParaRPr lang="en-US" sz="2600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733800"/>
            <a:ext cx="82296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mtClean="0"/>
              <a:t>Penambahan GROUP BY bertujuan untuk menampilkan data dengan pengelompokan sesuai dengan field yang kita tulis setelah tulisan GROUP BY.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0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Query dengan SQL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 Query SQL dengan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BY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93837"/>
            <a:ext cx="8229600" cy="4525963"/>
          </a:xfrm>
        </p:spPr>
        <p:txBody>
          <a:bodyPr>
            <a:normAutofit/>
          </a:bodyPr>
          <a:lstStyle/>
          <a:p>
            <a:r>
              <a:rPr lang="en-US" sz="1800" smtClean="0"/>
              <a:t>SELECT * FROM mhs;</a:t>
            </a:r>
          </a:p>
          <a:p>
            <a:r>
              <a:rPr lang="en-US" sz="1800" smtClean="0"/>
              <a:t>SELECT thn FROM mhs GROUP BY thn;</a:t>
            </a:r>
          </a:p>
          <a:p>
            <a:endParaRPr lang="en-US" sz="1800"/>
          </a:p>
          <a:p>
            <a:endParaRPr lang="en-US" sz="1800" smtClean="0"/>
          </a:p>
          <a:p>
            <a:endParaRPr lang="en-US" sz="1800"/>
          </a:p>
          <a:p>
            <a:r>
              <a:rPr lang="en-US" sz="1800" smtClean="0"/>
              <a:t>SELECT prodi, thn FROM mhs GROUP BY thn;</a:t>
            </a:r>
          </a:p>
          <a:p>
            <a:endParaRPr lang="en-US" sz="1800"/>
          </a:p>
          <a:p>
            <a:endParaRPr lang="en-US" sz="1800" smtClean="0"/>
          </a:p>
          <a:p>
            <a:endParaRPr lang="en-US" sz="1800" smtClean="0"/>
          </a:p>
          <a:p>
            <a:endParaRPr lang="en-US" sz="1800"/>
          </a:p>
          <a:p>
            <a:r>
              <a:rPr lang="en-US" sz="1800" smtClean="0"/>
              <a:t>SELECT </a:t>
            </a:r>
            <a:r>
              <a:rPr lang="en-US" sz="1800"/>
              <a:t>prodi, thn FROM test.mhs group by prodi</a:t>
            </a:r>
            <a:r>
              <a:rPr lang="en-US" sz="1800" smtClean="0"/>
              <a:t>;</a:t>
            </a:r>
          </a:p>
          <a:p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884005"/>
              </p:ext>
            </p:extLst>
          </p:nvPr>
        </p:nvGraphicFramePr>
        <p:xfrm>
          <a:off x="5551728" y="1482090"/>
          <a:ext cx="3439872" cy="3547110"/>
        </p:xfrm>
        <a:graphic>
          <a:graphicData uri="http://schemas.openxmlformats.org/drawingml/2006/table">
            <a:tbl>
              <a:tblPr/>
              <a:tblGrid>
                <a:gridCol w="1206500"/>
                <a:gridCol w="879094"/>
                <a:gridCol w="499936"/>
                <a:gridCol w="376504"/>
                <a:gridCol w="477838"/>
              </a:tblGrid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jnk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2012082003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Joko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Hanum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Alya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Tika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Yahdi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2014111001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Jim Bobo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2014111002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Lanang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2015111010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796499"/>
              </p:ext>
            </p:extLst>
          </p:nvPr>
        </p:nvGraphicFramePr>
        <p:xfrm>
          <a:off x="4158712" y="1963907"/>
          <a:ext cx="609600" cy="1013460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435170"/>
              </p:ext>
            </p:extLst>
          </p:nvPr>
        </p:nvGraphicFramePr>
        <p:xfrm>
          <a:off x="3590817" y="3528623"/>
          <a:ext cx="1219200" cy="101346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414995"/>
              </p:ext>
            </p:extLst>
          </p:nvPr>
        </p:nvGraphicFramePr>
        <p:xfrm>
          <a:off x="3590817" y="5253966"/>
          <a:ext cx="1219200" cy="101346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96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Query dengan SQL Language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#Select COUNT()-From Statements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399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850900" indent="0">
              <a:buNone/>
            </a:pPr>
            <a:r>
              <a:rPr lang="en-US" b="1"/>
              <a:t>SELECT</a:t>
            </a:r>
            <a:r>
              <a:rPr lang="en-US"/>
              <a:t> </a:t>
            </a:r>
            <a:r>
              <a:rPr lang="en-US" smtClean="0"/>
              <a:t>COUNT(&lt;</a:t>
            </a:r>
            <a:r>
              <a:rPr lang="en-US" i="1" smtClean="0"/>
              <a:t>nama_field_yg_dihitung</a:t>
            </a:r>
            <a:r>
              <a:rPr lang="en-US" smtClean="0"/>
              <a:t>&gt;)</a:t>
            </a:r>
            <a:endParaRPr lang="en-US"/>
          </a:p>
          <a:p>
            <a:pPr marL="850900" indent="0">
              <a:buNone/>
              <a:tabLst>
                <a:tab pos="1371600" algn="l"/>
              </a:tabLst>
            </a:pPr>
            <a:r>
              <a:rPr lang="en-US" b="1"/>
              <a:t>FROM</a:t>
            </a:r>
            <a:r>
              <a:rPr lang="en-US"/>
              <a:t> &lt;</a:t>
            </a:r>
            <a:r>
              <a:rPr lang="en-US" i="1"/>
              <a:t>nama_tabel</a:t>
            </a:r>
            <a:r>
              <a:rPr lang="en-US" smtClean="0"/>
              <a:t>&gt;</a:t>
            </a:r>
            <a:endParaRPr lang="en-US" sz="2600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7</a:t>
            </a:fld>
            <a:endParaRPr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3733800"/>
            <a:ext cx="85344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mtClean="0">
                <a:solidFill>
                  <a:prstClr val="black"/>
                </a:solidFill>
              </a:rPr>
              <a:t>Penambahan COUNT() bertujuan untuk menghitung banyaknya baris (sesuai hasil query) yang dihitung berdasarkan nama field yang kita tulis pada operator COUNT.</a:t>
            </a: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64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Query dengan SQL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 Query SQL dengan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COUNT()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93837"/>
            <a:ext cx="8229600" cy="4525963"/>
          </a:xfrm>
        </p:spPr>
        <p:txBody>
          <a:bodyPr>
            <a:normAutofit/>
          </a:bodyPr>
          <a:lstStyle/>
          <a:p>
            <a:r>
              <a:rPr lang="en-US" sz="1800" smtClean="0"/>
              <a:t>SELECT * FROM mhs;</a:t>
            </a:r>
          </a:p>
          <a:p>
            <a:endParaRPr lang="en-US" sz="1800" smtClean="0"/>
          </a:p>
          <a:p>
            <a:r>
              <a:rPr lang="en-US" sz="1800" smtClean="0"/>
              <a:t>SELECT count(nim) FROM mhs;</a:t>
            </a:r>
            <a:endParaRPr lang="en-US" sz="1800"/>
          </a:p>
          <a:p>
            <a:endParaRPr lang="en-US" sz="1800" smtClean="0"/>
          </a:p>
          <a:p>
            <a:endParaRPr lang="en-US" sz="1800"/>
          </a:p>
          <a:p>
            <a:r>
              <a:rPr lang="en-US" sz="1800" smtClean="0"/>
              <a:t>SELECT count(prodi) FROM mhs;</a:t>
            </a:r>
          </a:p>
          <a:p>
            <a:endParaRPr lang="en-US" sz="1800"/>
          </a:p>
          <a:p>
            <a:endParaRPr lang="en-US" sz="1800" smtClean="0"/>
          </a:p>
          <a:p>
            <a:endParaRPr lang="en-US" sz="1800" smtClean="0"/>
          </a:p>
          <a:p>
            <a:r>
              <a:rPr lang="en-US" sz="1800" smtClean="0"/>
              <a:t>SELECT COUNT(nama) </a:t>
            </a:r>
            <a:r>
              <a:rPr lang="en-US" sz="1800"/>
              <a:t>FROM </a:t>
            </a:r>
            <a:r>
              <a:rPr lang="en-US" sz="1800" smtClean="0"/>
              <a:t>mhs;</a:t>
            </a:r>
          </a:p>
          <a:p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8</a:t>
            </a:fld>
            <a:endParaRPr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551728" y="1482090"/>
          <a:ext cx="3439872" cy="3547110"/>
        </p:xfrm>
        <a:graphic>
          <a:graphicData uri="http://schemas.openxmlformats.org/drawingml/2006/table">
            <a:tbl>
              <a:tblPr/>
              <a:tblGrid>
                <a:gridCol w="1206500"/>
                <a:gridCol w="879094"/>
                <a:gridCol w="499936"/>
                <a:gridCol w="376504"/>
                <a:gridCol w="477838"/>
              </a:tblGrid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jnk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2012082003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Joko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Hanum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Alya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Tika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Yahdi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2014111001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Jim Bobo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2014111002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Lanang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2015111010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651777"/>
              </p:ext>
            </p:extLst>
          </p:nvPr>
        </p:nvGraphicFramePr>
        <p:xfrm>
          <a:off x="2819400" y="2513035"/>
          <a:ext cx="1219200" cy="506730"/>
        </p:xfrm>
        <a:graphic>
          <a:graphicData uri="http://schemas.openxmlformats.org/drawingml/2006/table">
            <a:tbl>
              <a:tblPr/>
              <a:tblGrid>
                <a:gridCol w="1219200"/>
              </a:tblGrid>
              <a:tr h="19050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 (nim)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584194"/>
              </p:ext>
            </p:extLst>
          </p:nvPr>
        </p:nvGraphicFramePr>
        <p:xfrm>
          <a:off x="2819400" y="3553959"/>
          <a:ext cx="1219200" cy="506730"/>
        </p:xfrm>
        <a:graphic>
          <a:graphicData uri="http://schemas.openxmlformats.org/drawingml/2006/table">
            <a:tbl>
              <a:tblPr/>
              <a:tblGrid>
                <a:gridCol w="12192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Count(prodi)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494996"/>
              </p:ext>
            </p:extLst>
          </p:nvPr>
        </p:nvGraphicFramePr>
        <p:xfrm>
          <a:off x="2819400" y="4804687"/>
          <a:ext cx="1219200" cy="506730"/>
        </p:xfrm>
        <a:graphic>
          <a:graphicData uri="http://schemas.openxmlformats.org/drawingml/2006/table">
            <a:tbl>
              <a:tblPr/>
              <a:tblGrid>
                <a:gridCol w="12192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Count(nama)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67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Query dengan SQL Language</a:t>
            </a:r>
            <a:r>
              <a: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#Select COUNT()-From-Group By </a:t>
            </a:r>
            <a:r>
              <a:rPr lang="en-US"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47799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pPr marL="850900" indent="0">
              <a:buNone/>
            </a:pPr>
            <a:r>
              <a:rPr lang="en-US" b="1"/>
              <a:t>SELECT</a:t>
            </a:r>
            <a:r>
              <a:rPr lang="en-US"/>
              <a:t> </a:t>
            </a:r>
            <a:r>
              <a:rPr lang="en-US" smtClean="0"/>
              <a:t>COUNT(&lt;</a:t>
            </a:r>
            <a:r>
              <a:rPr lang="en-US" i="1" smtClean="0"/>
              <a:t>nama_field_yg_dihitung</a:t>
            </a:r>
            <a:r>
              <a:rPr lang="en-US" smtClean="0"/>
              <a:t>&gt;)</a:t>
            </a:r>
            <a:endParaRPr lang="en-US"/>
          </a:p>
          <a:p>
            <a:pPr marL="850900" indent="0">
              <a:buNone/>
              <a:tabLst>
                <a:tab pos="1371600" algn="l"/>
              </a:tabLst>
            </a:pPr>
            <a:r>
              <a:rPr lang="en-US" b="1"/>
              <a:t>FROM</a:t>
            </a:r>
            <a:r>
              <a:rPr lang="en-US"/>
              <a:t> &lt;</a:t>
            </a:r>
            <a:r>
              <a:rPr lang="en-US" i="1"/>
              <a:t>nama_tabel</a:t>
            </a:r>
            <a:r>
              <a:rPr lang="en-US" smtClean="0"/>
              <a:t>&gt;</a:t>
            </a:r>
          </a:p>
          <a:p>
            <a:pPr marL="850900" indent="0">
              <a:buNone/>
              <a:tabLst>
                <a:tab pos="1371600" algn="l"/>
              </a:tabLst>
            </a:pPr>
            <a:r>
              <a:rPr lang="en-US" sz="2800" b="1"/>
              <a:t>GROUP BY </a:t>
            </a:r>
            <a:r>
              <a:rPr lang="en-US" sz="2600"/>
              <a:t>&lt;</a:t>
            </a:r>
            <a:r>
              <a:rPr lang="en-US" sz="2600" i="1"/>
              <a:t>nama_field_yg_ingin_dikelompokkan</a:t>
            </a:r>
            <a:r>
              <a:rPr lang="en-US" sz="2600" smtClean="0"/>
              <a:t>&gt;</a:t>
            </a:r>
            <a:endParaRPr lang="en-US" sz="2600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9</a:t>
            </a:fld>
            <a:endParaRPr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3733800"/>
            <a:ext cx="85344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mtClean="0">
                <a:solidFill>
                  <a:prstClr val="black"/>
                </a:solidFill>
              </a:rPr>
              <a:t>Penggunaan COUNT() dan GROUP BY bertujuan untuk menghitung banyaknya baris (sesuai hasil pengelompokan) yang dihitung berdasarkan nama field yang kita tulis pada operator COUNT.</a:t>
            </a: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47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46713</TotalTime>
  <Words>1239</Words>
  <Application>Microsoft Office PowerPoint</Application>
  <PresentationFormat>On-screen Show (4:3)</PresentationFormat>
  <Paragraphs>497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Sistem Basis Data</vt:lpstr>
      <vt:lpstr>Tujuan Pertemuan</vt:lpstr>
      <vt:lpstr>Query dengan SQL Language #Select Distinct-From Statements</vt:lpstr>
      <vt:lpstr>Query dengan SQL Language #Contoh Query SQL dengan DISTINCT</vt:lpstr>
      <vt:lpstr>Query dengan SQL Language #Select-From-Group By Statements</vt:lpstr>
      <vt:lpstr>Query dengan SQL Language #Contoh Query SQL dengan GROUP BY</vt:lpstr>
      <vt:lpstr>Query dengan SQL Language #Select COUNT()-From Statements</vt:lpstr>
      <vt:lpstr>Query dengan SQL Language #Contoh Query SQL dengan COUNT()</vt:lpstr>
      <vt:lpstr>Query dengan SQL Language #Select COUNT()-From-Group By Statements</vt:lpstr>
      <vt:lpstr>Query dengan SQL Language #Contoh Query SQL dengan COUNT() dan GROUP BY</vt:lpstr>
      <vt:lpstr>See You Next Session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Pemrograman &amp; Struktur Data</dc:title>
  <dc:creator>Augury</dc:creator>
  <cp:lastModifiedBy>Augury El Rayeb</cp:lastModifiedBy>
  <cp:revision>376</cp:revision>
  <dcterms:created xsi:type="dcterms:W3CDTF">2011-08-04T03:20:05Z</dcterms:created>
  <dcterms:modified xsi:type="dcterms:W3CDTF">2016-04-03T12:30:17Z</dcterms:modified>
</cp:coreProperties>
</file>