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67" r:id="rId4"/>
    <p:sldId id="268" r:id="rId5"/>
    <p:sldId id="269" r:id="rId6"/>
    <p:sldId id="270" r:id="rId7"/>
    <p:sldId id="273" r:id="rId8"/>
    <p:sldId id="272" r:id="rId9"/>
    <p:sldId id="271" r:id="rId10"/>
    <p:sldId id="274" r:id="rId11"/>
    <p:sldId id="275" r:id="rId12"/>
    <p:sldId id="276" r:id="rId13"/>
    <p:sldId id="277" r:id="rId14"/>
    <p:sldId id="286" r:id="rId15"/>
    <p:sldId id="288" r:id="rId16"/>
    <p:sldId id="287" r:id="rId17"/>
    <p:sldId id="290" r:id="rId18"/>
    <p:sldId id="291" r:id="rId19"/>
    <p:sldId id="281" r:id="rId20"/>
    <p:sldId id="282" r:id="rId21"/>
    <p:sldId id="283" r:id="rId22"/>
    <p:sldId id="285" r:id="rId23"/>
    <p:sldId id="292" r:id="rId24"/>
    <p:sldId id="264" r:id="rId25"/>
    <p:sldId id="263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02" autoAdjust="0"/>
    <p:restoredTop sz="88155" autoAdjust="0"/>
  </p:normalViewPr>
  <p:slideViewPr>
    <p:cSldViewPr>
      <p:cViewPr varScale="1">
        <p:scale>
          <a:sx n="62" d="100"/>
          <a:sy n="62" d="100"/>
        </p:scale>
        <p:origin x="137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C768C1-09E0-429C-8B60-FE9F2DBAF374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819B2-0548-43D2-9E90-69853082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45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394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CREATE TABLE &lt;nama_tabel&gt; (&lt;nama_kolom&gt;  &lt;tipe_kolom&gt;  [atribut_kolom],  …  … …  , </a:t>
            </a:r>
          </a:p>
          <a:p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[definisi_key] (&lt;nama_kolom&gt;) );</a:t>
            </a:r>
          </a:p>
          <a:p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592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>
                <a:solidFill>
                  <a:srgbClr val="C00000"/>
                </a:solidFill>
              </a:rPr>
              <a:t>Mahasiswa(</a:t>
            </a:r>
            <a:r>
              <a:rPr lang="en-US" u="sng" smtClean="0">
                <a:solidFill>
                  <a:srgbClr val="C00000"/>
                </a:solidFill>
              </a:rPr>
              <a:t>nim</a:t>
            </a:r>
            <a:r>
              <a:rPr lang="en-US" smtClean="0">
                <a:solidFill>
                  <a:srgbClr val="C00000"/>
                </a:solidFill>
              </a:rPr>
              <a:t>, nama, thnMasuk)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0816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8036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/>
            </a:r>
            <a:br>
              <a:rPr lang="en-US" smtClean="0"/>
            </a:b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7141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Kegunaan</a:t>
            </a:r>
            <a:r>
              <a:rPr lang="en-US" baseline="0" smtClean="0"/>
              <a:t> key biasanya untuk memudahkan pencarian data, yang sesuai dengan patokan Key tersebut.</a:t>
            </a:r>
          </a:p>
          <a:p>
            <a:r>
              <a:rPr lang="en-US" baseline="0" smtClean="0"/>
              <a:t>Selain itu pencarian pada table dengan mengacu pada key prosesnya lebih cepat, karena Key biasanya di index dalam database, sehingga pencarian dengan key akan lebih cepat.</a:t>
            </a:r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7655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65138" lvl="2" indent="0">
              <a:buNone/>
            </a:pPr>
            <a:endParaRPr lang="en-US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0663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65138" lvl="2" indent="0">
              <a:buNone/>
            </a:pPr>
            <a:r>
              <a:rPr lang="en-US" smtClean="0">
                <a:solidFill>
                  <a:srgbClr val="C00000"/>
                </a:solidFill>
              </a:rPr>
              <a:t>Mahasiswa(</a:t>
            </a:r>
            <a:r>
              <a:rPr lang="en-US" u="sng" smtClean="0">
                <a:solidFill>
                  <a:srgbClr val="C00000"/>
                </a:solidFill>
              </a:rPr>
              <a:t>nim</a:t>
            </a:r>
            <a:r>
              <a:rPr lang="en-US" smtClean="0">
                <a:solidFill>
                  <a:srgbClr val="C00000"/>
                </a:solidFill>
              </a:rPr>
              <a:t>, nama, thnMasuk)</a:t>
            </a:r>
          </a:p>
          <a:p>
            <a:pPr marL="465138" lvl="2" indent="0">
              <a:buNone/>
            </a:pPr>
            <a:r>
              <a:rPr lang="en-US" smtClean="0">
                <a:solidFill>
                  <a:srgbClr val="C00000"/>
                </a:solidFill>
              </a:rPr>
              <a:t>Kelas(</a:t>
            </a:r>
            <a:r>
              <a:rPr lang="en-US" u="sng" smtClean="0">
                <a:solidFill>
                  <a:srgbClr val="C00000"/>
                </a:solidFill>
              </a:rPr>
              <a:t>nid</a:t>
            </a:r>
            <a:r>
              <a:rPr lang="en-US" smtClean="0">
                <a:solidFill>
                  <a:srgbClr val="C00000"/>
                </a:solidFill>
              </a:rPr>
              <a:t>, </a:t>
            </a:r>
            <a:r>
              <a:rPr lang="en-US" u="sng" smtClean="0">
                <a:solidFill>
                  <a:srgbClr val="C00000"/>
                </a:solidFill>
              </a:rPr>
              <a:t>kdmk</a:t>
            </a:r>
            <a:r>
              <a:rPr lang="en-US" smtClean="0">
                <a:solidFill>
                  <a:srgbClr val="C00000"/>
                </a:solidFill>
              </a:rPr>
              <a:t>)</a:t>
            </a:r>
          </a:p>
          <a:p>
            <a:pPr marL="465138" lvl="2" indent="0">
              <a:buNone/>
            </a:pPr>
            <a:r>
              <a:rPr lang="en-US" smtClean="0">
                <a:solidFill>
                  <a:srgbClr val="C00000"/>
                </a:solidFill>
              </a:rPr>
              <a:t>MataKuliah(</a:t>
            </a:r>
            <a:r>
              <a:rPr lang="en-US" u="sng" smtClean="0">
                <a:solidFill>
                  <a:srgbClr val="C00000"/>
                </a:solidFill>
              </a:rPr>
              <a:t>kdMk</a:t>
            </a:r>
            <a:r>
              <a:rPr lang="en-US" smtClean="0">
                <a:solidFill>
                  <a:srgbClr val="C00000"/>
                </a:solidFill>
              </a:rPr>
              <a:t>, namaMk, sks)</a:t>
            </a:r>
          </a:p>
          <a:p>
            <a:pPr marL="465138" lvl="2" indent="0">
              <a:buNone/>
            </a:pPr>
            <a:r>
              <a:rPr lang="en-US" smtClean="0">
                <a:solidFill>
                  <a:srgbClr val="C00000"/>
                </a:solidFill>
              </a:rPr>
              <a:t>Nilai(</a:t>
            </a:r>
            <a:r>
              <a:rPr lang="en-US" u="sng" smtClean="0">
                <a:solidFill>
                  <a:srgbClr val="C00000"/>
                </a:solidFill>
              </a:rPr>
              <a:t>nim</a:t>
            </a:r>
            <a:r>
              <a:rPr lang="en-US" smtClean="0">
                <a:solidFill>
                  <a:srgbClr val="C00000"/>
                </a:solidFill>
              </a:rPr>
              <a:t>, </a:t>
            </a:r>
            <a:r>
              <a:rPr lang="en-US" u="sng" smtClean="0">
                <a:solidFill>
                  <a:srgbClr val="C00000"/>
                </a:solidFill>
              </a:rPr>
              <a:t>kdMk</a:t>
            </a:r>
            <a:r>
              <a:rPr lang="en-US" smtClean="0">
                <a:solidFill>
                  <a:srgbClr val="C00000"/>
                </a:solidFill>
              </a:rPr>
              <a:t>, grade)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819B2-0548-43D2-9E90-69853082FE4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639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229600" cy="1470025"/>
          </a:xfrm>
          <a:solidFill>
            <a:srgbClr val="00BCF4"/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86200"/>
            <a:ext cx="8229600" cy="1752600"/>
          </a:xfrm>
          <a:noFill/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AER – 2015/2016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</a:t>
            </a:r>
            <a:r>
              <a:rPr lang="en-US" smtClean="0"/>
              <a:t>– SIF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IST102 - </a:t>
            </a:r>
            <a:fld id="{856524A2-1DDE-4CC8-AD9C-EA4094C56F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CF4"/>
          </a:solidFill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AER – 2015/2016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</a:t>
            </a:r>
            <a:r>
              <a:rPr lang="en-US" smtClean="0"/>
              <a:t>– SIF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solidFill>
            <a:srgbClr val="00BCF4"/>
          </a:solidFill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IST102 - </a:t>
            </a:r>
            <a:fld id="{856524A2-1DDE-4CC8-AD9C-EA4094C56F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2011/2012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SIF_TIF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AER – 2011/2012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/>
              <a:t>Universitas</a:t>
            </a:r>
            <a:r>
              <a:rPr lang="en-US" dirty="0" smtClean="0"/>
              <a:t> Pembangunan Jaya – SIF_TIF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SIF-1213 - </a:t>
            </a:r>
            <a:fld id="{856524A2-1DDE-4CC8-AD9C-EA4094C56F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Sistem Basis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err="1" smtClean="0"/>
              <a:t>Pertemuan</a:t>
            </a:r>
            <a:r>
              <a:rPr lang="en-US" smtClean="0"/>
              <a:t> 2</a:t>
            </a:r>
          </a:p>
          <a:p>
            <a:r>
              <a:rPr lang="en-US" sz="1800" smtClean="0"/>
              <a:t>Model Data, Relational Data Model, Database Schema, DDL</a:t>
            </a:r>
            <a:endParaRPr lang="en-US" sz="1800" dirty="0"/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590800" cy="365125"/>
          </a:xfrm>
        </p:spPr>
        <p:txBody>
          <a:bodyPr/>
          <a:lstStyle/>
          <a:p>
            <a:r>
              <a:rPr lang="en-US" smtClean="0"/>
              <a:t>AER – 2015/2016</a:t>
            </a:r>
            <a:endParaRPr lang="en-US"/>
          </a:p>
        </p:txBody>
      </p:sp>
      <p:sp>
        <p:nvSpPr>
          <p:cNvPr id="11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56524A2-1DDE-4CC8-AD9C-EA4094C56FD8}" type="slidenum">
              <a:rPr lang="en-US" smtClean="0"/>
              <a:t>1</a:t>
            </a:fld>
            <a:endParaRPr lang="en-US" dirty="0"/>
          </a:p>
        </p:txBody>
      </p:sp>
      <p:sp>
        <p:nvSpPr>
          <p:cNvPr id="12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352800" cy="365125"/>
          </a:xfrm>
        </p:spPr>
        <p:txBody>
          <a:bodyPr/>
          <a:lstStyle/>
          <a:p>
            <a:r>
              <a:rPr lang="en-US" dirty="0" err="1" smtClean="0"/>
              <a:t>Universitas</a:t>
            </a:r>
            <a:r>
              <a:rPr lang="en-US" dirty="0" smtClean="0"/>
              <a:t> Pembangunan Jaya </a:t>
            </a:r>
            <a:r>
              <a:rPr lang="en-US" smtClean="0"/>
              <a:t>– SIF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Database 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Schemas in SQL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mtClean="0"/>
          </a:p>
          <a:p>
            <a:r>
              <a:rPr lang="en-US" smtClean="0"/>
              <a:t>Keutamaan penggunaan dari SQL adalah </a:t>
            </a:r>
            <a:r>
              <a:rPr lang="en-US" b="1" smtClean="0"/>
              <a:t>bahasa query </a:t>
            </a:r>
            <a:r>
              <a:rPr lang="en-US" smtClean="0"/>
              <a:t>(bagian dari </a:t>
            </a:r>
            <a:r>
              <a:rPr lang="en-US" b="1" smtClean="0"/>
              <a:t>DML</a:t>
            </a:r>
            <a:r>
              <a:rPr lang="en-US" smtClean="0"/>
              <a:t>), untuk mendapatkan informasi dari suatu database.</a:t>
            </a:r>
          </a:p>
          <a:p>
            <a:endParaRPr lang="en-US" smtClean="0"/>
          </a:p>
          <a:p>
            <a:r>
              <a:rPr lang="en-US" smtClean="0"/>
              <a:t>Tapi pada SQL juga disertakan suatu komponen </a:t>
            </a:r>
            <a:r>
              <a:rPr lang="en-US" b="1" smtClean="0"/>
              <a:t>data-definition</a:t>
            </a:r>
            <a:r>
              <a:rPr lang="en-US" smtClean="0"/>
              <a:t> (</a:t>
            </a:r>
            <a:r>
              <a:rPr lang="en-US" b="1" smtClean="0"/>
              <a:t>DDL</a:t>
            </a:r>
            <a:r>
              <a:rPr lang="en-US" smtClean="0"/>
              <a:t>) untuk mendeskripsikan skema database</a:t>
            </a:r>
            <a:endParaRPr lang="en-US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2015/2016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IST102 - </a:t>
            </a:r>
            <a:fld id="{856524A2-1DDE-4CC8-AD9C-EA4094C56FD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80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SQL – Definisi untuk Database</a:t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(CREATE DATABASE dan DROP DATABASE)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CREATE DATABASE </a:t>
            </a:r>
            <a:r>
              <a:rPr lang="en-US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&lt;nama database&gt; ;</a:t>
            </a:r>
          </a:p>
          <a:p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DROP DATABASE</a:t>
            </a:r>
            <a:r>
              <a:rPr lang="en-US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&lt;nama database&gt; ;</a:t>
            </a:r>
            <a:endParaRPr lang="en-US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mtClean="0"/>
              <a:t>Contoh:</a:t>
            </a:r>
          </a:p>
          <a:p>
            <a:pPr marL="857250" lvl="1" indent="-457200">
              <a:buFont typeface="Wingdings" pitchFamily="2" charset="2"/>
              <a:buChar char="§"/>
            </a:pPr>
            <a:r>
              <a:rPr lang="en-US" smtClean="0"/>
              <a:t>CREATE DATABASE latihan;</a:t>
            </a:r>
          </a:p>
          <a:p>
            <a:pPr marL="800100" lvl="2" indent="0">
              <a:buNone/>
            </a:pPr>
            <a:r>
              <a:rPr lang="en-US" smtClean="0"/>
              <a:t>Perintah pada contoh di atas akan </a:t>
            </a:r>
            <a:r>
              <a:rPr lang="en-US" b="1" smtClean="0"/>
              <a:t>menghasilkan database</a:t>
            </a:r>
            <a:r>
              <a:rPr lang="en-US" smtClean="0"/>
              <a:t> dengan nama </a:t>
            </a:r>
            <a:r>
              <a:rPr lang="en-US" b="1" smtClean="0"/>
              <a:t>latihan</a:t>
            </a:r>
            <a:r>
              <a:rPr lang="en-US" smtClean="0"/>
              <a:t>.</a:t>
            </a:r>
          </a:p>
          <a:p>
            <a:pPr marL="857250" lvl="1" indent="-457200">
              <a:buFont typeface="Wingdings" pitchFamily="2" charset="2"/>
              <a:buChar char="§"/>
            </a:pPr>
            <a:r>
              <a:rPr lang="en-US" smtClean="0"/>
              <a:t>DROP DATABASE latihan;</a:t>
            </a:r>
          </a:p>
          <a:p>
            <a:pPr marL="800100" lvl="2" indent="0">
              <a:buNone/>
            </a:pPr>
            <a:r>
              <a:rPr lang="en-US" smtClean="0"/>
              <a:t>Perintah </a:t>
            </a:r>
            <a:r>
              <a:rPr lang="en-US"/>
              <a:t>pada contoh di atas akan </a:t>
            </a:r>
            <a:r>
              <a:rPr lang="en-US" b="1" smtClean="0"/>
              <a:t>menghapus </a:t>
            </a:r>
            <a:r>
              <a:rPr lang="en-US" b="1"/>
              <a:t>database</a:t>
            </a:r>
            <a:r>
              <a:rPr lang="en-US"/>
              <a:t> dengan nama </a:t>
            </a:r>
            <a:r>
              <a:rPr lang="en-US" b="1"/>
              <a:t>latihan</a:t>
            </a:r>
            <a:r>
              <a:rPr lang="en-US" smtClean="0"/>
              <a:t>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2015/2016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IST102 - </a:t>
            </a:r>
            <a:fld id="{856524A2-1DDE-4CC8-AD9C-EA4094C56FD8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62000" y="1676400"/>
            <a:ext cx="6477000" cy="4572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8790" y="2255004"/>
            <a:ext cx="6477000" cy="4572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6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SQL – Definisi untuk Table</a:t>
            </a:r>
            <a:b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(CREATE </a:t>
            </a:r>
            <a:r>
              <a:rPr lang="en-US" sz="36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TABLE dan </a:t>
            </a:r>
            <a:r>
              <a:rPr lang="en-US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DROP </a:t>
            </a:r>
            <a:r>
              <a:rPr lang="en-US" sz="36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TABLE)</a:t>
            </a:r>
            <a:endParaRPr lang="en-US" sz="36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70000" lnSpcReduction="20000"/>
          </a:bodyPr>
          <a:lstStyle/>
          <a:p>
            <a:r>
              <a:rPr 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CREATE </a:t>
            </a:r>
            <a:r>
              <a:rPr lang="en-US" sz="3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TABLE </a:t>
            </a:r>
            <a:r>
              <a:rPr lang="en-US" sz="26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&lt;nama_tabel&gt;</a:t>
            </a:r>
            <a:r>
              <a:rPr lang="en-US" sz="29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6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3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&lt;nama_kolom&gt;  &lt;tipe_kolom&gt; </a:t>
            </a:r>
            <a:r>
              <a:rPr lang="en-US" sz="23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en-US" sz="23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atribut_kolom</a:t>
            </a:r>
            <a:r>
              <a:rPr lang="en-US" sz="23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 , … … …</a:t>
            </a:r>
          </a:p>
          <a:p>
            <a:pPr marL="3487738" indent="0">
              <a:buNone/>
            </a:pPr>
            <a:r>
              <a:rPr lang="en-US" sz="23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3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3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en-US" sz="23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definisi_key] (&lt;nama_kolom&gt;) </a:t>
            </a:r>
            <a:r>
              <a:rPr lang="en-US" sz="30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);</a:t>
            </a:r>
          </a:p>
          <a:p>
            <a:pPr marL="400050" lvl="1" indent="0">
              <a:buNone/>
            </a:pPr>
            <a:endParaRPr lang="en-US" sz="26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00050" lvl="1" indent="0">
              <a:buNone/>
            </a:pPr>
            <a:r>
              <a:rPr lang="en-US" sz="2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&lt;tipe_kolom&gt;</a:t>
            </a:r>
            <a:r>
              <a:rPr lang="en-US" sz="26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600" smtClean="0"/>
              <a:t>, Merupakan tipe dari data yang akan diisikan pada kolom.</a:t>
            </a:r>
            <a:endParaRPr lang="en-US" sz="26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00050" lvl="1" indent="0">
              <a:buNone/>
            </a:pPr>
            <a:r>
              <a:rPr lang="en-US" sz="2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</a:t>
            </a:r>
            <a:r>
              <a:rPr lang="en-US" sz="2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atribut_kolom</a:t>
            </a:r>
            <a:r>
              <a:rPr lang="en-US" sz="2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  <a:r>
              <a:rPr lang="en-US" sz="26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,</a:t>
            </a:r>
            <a:endParaRPr lang="en-US" sz="2600"/>
          </a:p>
          <a:p>
            <a:pPr marL="400050" lvl="1" indent="0">
              <a:buNone/>
            </a:pPr>
            <a:r>
              <a:rPr lang="en-US" sz="2600" b="1"/>
              <a:t>NOT NULL </a:t>
            </a:r>
            <a:r>
              <a:rPr lang="en-US" sz="2600"/>
              <a:t>: isi kolom ini tidak boleh NULL (atau tidak diisi). </a:t>
            </a:r>
            <a:endParaRPr lang="en-US" sz="2600" smtClean="0"/>
          </a:p>
          <a:p>
            <a:pPr marL="400050" lvl="1" indent="0">
              <a:buNone/>
            </a:pPr>
            <a:r>
              <a:rPr lang="en-US" sz="2600" b="1" smtClean="0"/>
              <a:t>AUTO_INCREMENT</a:t>
            </a:r>
            <a:r>
              <a:rPr lang="en-US" sz="2600" smtClean="0"/>
              <a:t> </a:t>
            </a:r>
            <a:r>
              <a:rPr lang="en-US" sz="2600"/>
              <a:t>: </a:t>
            </a:r>
            <a:r>
              <a:rPr lang="en-US" sz="2600" smtClean="0"/>
              <a:t>kolom </a:t>
            </a:r>
            <a:r>
              <a:rPr lang="en-US" sz="2600"/>
              <a:t>ini berisi angka yang merupakan penambahan dari angka record sebelumnya, dan penambahan ini otomatis dilakukan oleh </a:t>
            </a:r>
            <a:r>
              <a:rPr lang="en-US" sz="2600" smtClean="0"/>
              <a:t>MySQL.</a:t>
            </a:r>
            <a:endParaRPr lang="en-US" sz="2600"/>
          </a:p>
          <a:p>
            <a:pPr marL="400050" lvl="1" indent="0">
              <a:buNone/>
            </a:pPr>
            <a:endParaRPr lang="en-US" sz="2600"/>
          </a:p>
          <a:p>
            <a:pPr marL="400050" lvl="1" indent="0">
              <a:buNone/>
            </a:pPr>
            <a:r>
              <a:rPr lang="en-US" sz="2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[definisi_key</a:t>
            </a:r>
            <a:r>
              <a:rPr lang="en-US" sz="2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 </a:t>
            </a:r>
            <a:r>
              <a:rPr lang="en-US" sz="26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endParaRPr lang="en-US" sz="26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00050" lvl="1" indent="0">
              <a:buNone/>
            </a:pPr>
            <a:r>
              <a:rPr lang="en-US" sz="2600" b="1"/>
              <a:t>PRIMARY KEY</a:t>
            </a:r>
            <a:r>
              <a:rPr lang="en-US" sz="2600"/>
              <a:t> : digunakan untuk mendefinisikan suatu kolom sebagai primary key. Kita bisa mendefinisikan lebih dari satu kolom sebagai primary key (dengan menggunakan koma sebagai pemisah kolom).</a:t>
            </a:r>
          </a:p>
          <a:p>
            <a:pPr marL="400050" lvl="1" indent="0">
              <a:buNone/>
            </a:pPr>
            <a:endParaRPr lang="en-US" smtClean="0"/>
          </a:p>
          <a:p>
            <a:r>
              <a:rPr lang="en-US" sz="3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DROP </a:t>
            </a:r>
            <a:r>
              <a:rPr lang="en-US" sz="3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TABLE </a:t>
            </a:r>
            <a:r>
              <a:rPr lang="en-US" sz="26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&lt;nama table&gt; </a:t>
            </a:r>
            <a:r>
              <a:rPr lang="en-US" sz="26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en-US" sz="26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00050" lvl="1" indent="0">
              <a:buNone/>
            </a:pPr>
            <a:r>
              <a:rPr lang="en-US" sz="2600"/>
              <a:t>Perintah di atas untuk </a:t>
            </a:r>
            <a:r>
              <a:rPr lang="en-US" sz="2600" smtClean="0"/>
              <a:t>menghapus table.</a:t>
            </a:r>
          </a:p>
          <a:p>
            <a:pPr marL="400050" lvl="1" indent="0">
              <a:buNone/>
            </a:pPr>
            <a:r>
              <a:rPr lang="en-US" sz="2600" smtClean="0"/>
              <a:t>Contoh: DROP TABLE Mahasiswa</a:t>
            </a:r>
            <a:endParaRPr lang="en-US" sz="26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2015/2016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IST102 - </a:t>
            </a:r>
            <a:fld id="{856524A2-1DDE-4CC8-AD9C-EA4094C56FD8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23992" y="1508272"/>
            <a:ext cx="7862807" cy="777727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23992" y="5257800"/>
            <a:ext cx="4267200" cy="4572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52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SQL – Definisi untuk Table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Contoh:</a:t>
            </a:r>
          </a:p>
          <a:p>
            <a:pPr marL="400050" lvl="1" indent="0">
              <a:buNone/>
            </a:pPr>
            <a:endParaRPr lang="en-US"/>
          </a:p>
          <a:p>
            <a:pPr marL="400050" lvl="1" indent="0">
              <a:buNone/>
            </a:pPr>
            <a:r>
              <a:rPr lang="en-US" smtClean="0"/>
              <a:t>CREATE TABLE </a:t>
            </a:r>
            <a:r>
              <a:rPr lang="en-US"/>
              <a:t>Mahasiswa (</a:t>
            </a:r>
            <a:endParaRPr lang="en-US" smtClean="0"/>
          </a:p>
          <a:p>
            <a:pPr marL="400050" lvl="1" indent="0">
              <a:buNone/>
            </a:pPr>
            <a:r>
              <a:rPr lang="en-US"/>
              <a:t>	</a:t>
            </a:r>
            <a:r>
              <a:rPr lang="en-US" smtClean="0"/>
              <a:t>nim char(10) NOT NULL,</a:t>
            </a:r>
          </a:p>
          <a:p>
            <a:pPr marL="400050" lvl="1" indent="0">
              <a:buNone/>
            </a:pPr>
            <a:r>
              <a:rPr lang="en-US"/>
              <a:t>	</a:t>
            </a:r>
            <a:r>
              <a:rPr lang="en-US" smtClean="0"/>
              <a:t>nama varchar(100) NOT NULL,</a:t>
            </a:r>
          </a:p>
          <a:p>
            <a:pPr marL="400050" lvl="1" indent="0">
              <a:buNone/>
            </a:pPr>
            <a:r>
              <a:rPr lang="en-US"/>
              <a:t>	</a:t>
            </a:r>
            <a:r>
              <a:rPr lang="en-US" smtClean="0"/>
              <a:t>thnMasuk year, </a:t>
            </a:r>
          </a:p>
          <a:p>
            <a:pPr marL="400050" lvl="1" indent="0">
              <a:buNone/>
            </a:pPr>
            <a:r>
              <a:rPr lang="en-US"/>
              <a:t>	</a:t>
            </a:r>
            <a:r>
              <a:rPr lang="en-US" smtClean="0"/>
              <a:t>PRIMARY KEY (nim)</a:t>
            </a:r>
          </a:p>
          <a:p>
            <a:pPr marL="400050" lvl="1" indent="0">
              <a:buNone/>
            </a:pPr>
            <a:r>
              <a:rPr lang="en-US" smtClean="0"/>
              <a:t>);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2015/2016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IST102 - </a:t>
            </a:r>
            <a:fld id="{856524A2-1DDE-4CC8-AD9C-EA4094C56FD8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343400" y="4640819"/>
            <a:ext cx="4724400" cy="1600438"/>
          </a:xfrm>
          <a:prstGeom prst="rect">
            <a:avLst/>
          </a:prstGeom>
          <a:solidFill>
            <a:srgbClr val="FFFF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0" lvl="1">
              <a:buNone/>
            </a:pPr>
            <a:r>
              <a:rPr lang="en-US" sz="1400" smtClean="0"/>
              <a:t>Tipe_kolom </a:t>
            </a:r>
            <a:r>
              <a:rPr lang="en-US" sz="1400"/>
              <a:t>yang umum adalah:</a:t>
            </a:r>
          </a:p>
          <a:p>
            <a:pPr marL="107950" lvl="2" indent="14288"/>
            <a:r>
              <a:rPr lang="en-US" sz="1400" b="1" smtClean="0"/>
              <a:t>INT</a:t>
            </a:r>
            <a:r>
              <a:rPr lang="en-US" sz="1400" smtClean="0"/>
              <a:t> </a:t>
            </a:r>
            <a:r>
              <a:rPr lang="en-US" sz="1400" smtClean="0">
                <a:sym typeface="Wingdings" panose="05000000000000000000" pitchFamily="2" charset="2"/>
              </a:rPr>
              <a:t> angka bilangan bulat atau </a:t>
            </a:r>
            <a:r>
              <a:rPr lang="en-US" sz="1400" smtClean="0"/>
              <a:t>INTEGER.</a:t>
            </a:r>
            <a:endParaRPr lang="en-US" sz="1400"/>
          </a:p>
          <a:p>
            <a:pPr marL="107950" lvl="2" indent="14288"/>
            <a:r>
              <a:rPr lang="en-US" sz="1400" b="1" smtClean="0"/>
              <a:t>DOUBLE</a:t>
            </a:r>
            <a:r>
              <a:rPr lang="en-US" sz="1400" smtClean="0"/>
              <a:t> </a:t>
            </a:r>
            <a:r>
              <a:rPr lang="en-US" sz="1400" smtClean="0">
                <a:sym typeface="Wingdings" panose="05000000000000000000" pitchFamily="2" charset="2"/>
              </a:rPr>
              <a:t> angka dengan desimal</a:t>
            </a:r>
            <a:r>
              <a:rPr lang="en-US" sz="1400" smtClean="0"/>
              <a:t>.</a:t>
            </a:r>
            <a:endParaRPr lang="en-US" sz="1400"/>
          </a:p>
          <a:p>
            <a:pPr marL="107950" lvl="2" indent="14288"/>
            <a:r>
              <a:rPr lang="en-US" sz="1400" b="1"/>
              <a:t>CHAR</a:t>
            </a:r>
            <a:r>
              <a:rPr lang="en-US" sz="1400"/>
              <a:t>(n ) </a:t>
            </a:r>
            <a:r>
              <a:rPr lang="en-US" sz="1400" smtClean="0">
                <a:sym typeface="Wingdings" panose="05000000000000000000" pitchFamily="2" charset="2"/>
              </a:rPr>
              <a:t></a:t>
            </a:r>
            <a:r>
              <a:rPr lang="en-US" sz="1400" smtClean="0"/>
              <a:t> </a:t>
            </a:r>
            <a:r>
              <a:rPr lang="en-US" sz="1400"/>
              <a:t>fixed-length string of n  characters.</a:t>
            </a:r>
          </a:p>
          <a:p>
            <a:pPr marL="107950" lvl="2" indent="14288"/>
            <a:r>
              <a:rPr lang="en-US" sz="1400" b="1" smtClean="0"/>
              <a:t>VARCHAR</a:t>
            </a:r>
            <a:r>
              <a:rPr lang="en-US" sz="1400" smtClean="0"/>
              <a:t>(n </a:t>
            </a:r>
            <a:r>
              <a:rPr lang="en-US" sz="1400"/>
              <a:t>) </a:t>
            </a:r>
            <a:r>
              <a:rPr lang="en-US" sz="1400" smtClean="0">
                <a:sym typeface="Wingdings" panose="05000000000000000000" pitchFamily="2" charset="2"/>
              </a:rPr>
              <a:t></a:t>
            </a:r>
            <a:r>
              <a:rPr lang="en-US" sz="1400" smtClean="0"/>
              <a:t> </a:t>
            </a:r>
            <a:r>
              <a:rPr lang="en-US" sz="1400"/>
              <a:t>variable-length string of up to n  characters.</a:t>
            </a:r>
          </a:p>
          <a:p>
            <a:pPr marL="107950" lvl="2" indent="14288"/>
            <a:r>
              <a:rPr lang="en-US" sz="1400" b="1" smtClean="0"/>
              <a:t>DATE</a:t>
            </a:r>
            <a:r>
              <a:rPr lang="en-US" sz="1400" smtClean="0"/>
              <a:t> </a:t>
            </a:r>
            <a:r>
              <a:rPr lang="en-US" sz="1400" smtClean="0">
                <a:sym typeface="Wingdings" panose="05000000000000000000" pitchFamily="2" charset="2"/>
              </a:rPr>
              <a:t></a:t>
            </a:r>
            <a:r>
              <a:rPr lang="en-US" sz="1400" smtClean="0"/>
              <a:t> tipe tanggal.</a:t>
            </a:r>
          </a:p>
          <a:p>
            <a:pPr marL="107950" lvl="2" indent="14288"/>
            <a:r>
              <a:rPr lang="en-US" sz="1400" b="1" smtClean="0"/>
              <a:t>YEAR</a:t>
            </a:r>
            <a:r>
              <a:rPr lang="en-US" sz="1400" smtClean="0"/>
              <a:t> </a:t>
            </a:r>
            <a:r>
              <a:rPr lang="en-US" sz="1400" smtClean="0">
                <a:sym typeface="Wingdings" panose="05000000000000000000" pitchFamily="2" charset="2"/>
              </a:rPr>
              <a:t> tipe tahun.</a:t>
            </a: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665345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SQL – Nilai pada SQL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Tipe Kolom Angka:</a:t>
            </a:r>
          </a:p>
          <a:p>
            <a:r>
              <a:rPr lang="en-US" smtClean="0"/>
              <a:t>Angka bilangan bulat</a:t>
            </a:r>
            <a:endParaRPr lang="en-US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mtClean="0"/>
              <a:t>TINYINT </a:t>
            </a:r>
            <a:r>
              <a:rPr lang="en-US" smtClean="0">
                <a:sym typeface="Wingdings" panose="05000000000000000000" pitchFamily="2" charset="2"/>
              </a:rPr>
              <a:t> </a:t>
            </a:r>
            <a:r>
              <a:rPr lang="en-US" smtClean="0"/>
              <a:t>-128 </a:t>
            </a:r>
            <a:r>
              <a:rPr lang="en-US"/>
              <a:t>sampai  </a:t>
            </a:r>
            <a:r>
              <a:rPr lang="en-US" smtClean="0"/>
              <a:t>127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mtClean="0"/>
              <a:t>SMALLINT </a:t>
            </a:r>
            <a:r>
              <a:rPr lang="en-US" smtClean="0">
                <a:sym typeface="Wingdings" panose="05000000000000000000" pitchFamily="2" charset="2"/>
              </a:rPr>
              <a:t> -32,768 sampai 32,767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>
                <a:sym typeface="Wingdings" panose="05000000000000000000" pitchFamily="2" charset="2"/>
              </a:rPr>
              <a:t>MEDIUMINT  </a:t>
            </a:r>
            <a:r>
              <a:rPr lang="en-US" smtClean="0">
                <a:sym typeface="Wingdings" panose="05000000000000000000" pitchFamily="2" charset="2"/>
              </a:rPr>
              <a:t>-8,388,608 sampai </a:t>
            </a:r>
            <a:r>
              <a:rPr lang="en-US" smtClean="0"/>
              <a:t>8,388,607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mtClean="0"/>
              <a:t>INT </a:t>
            </a:r>
            <a:r>
              <a:rPr lang="en-US" smtClean="0">
                <a:sym typeface="Wingdings" panose="05000000000000000000" pitchFamily="2" charset="2"/>
              </a:rPr>
              <a:t></a:t>
            </a:r>
            <a:r>
              <a:rPr lang="en-US" smtClean="0"/>
              <a:t> -2,147,483,648 </a:t>
            </a:r>
            <a:r>
              <a:rPr lang="en-US"/>
              <a:t>sampai  </a:t>
            </a:r>
            <a:r>
              <a:rPr lang="en-US" smtClean="0"/>
              <a:t>2,147,483,647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mtClean="0"/>
              <a:t>BIGINT </a:t>
            </a:r>
            <a:r>
              <a:rPr lang="en-US">
                <a:sym typeface="Wingdings" panose="05000000000000000000" pitchFamily="2" charset="2"/>
              </a:rPr>
              <a:t> </a:t>
            </a:r>
            <a:r>
              <a:rPr lang="en-US" smtClean="0">
                <a:sym typeface="Wingdings" panose="05000000000000000000" pitchFamily="2" charset="2"/>
              </a:rPr>
              <a:t>-9,223,372,036,854,775,808 sampai 9,223,372,036,854,775,807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2015/2016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IST102 - </a:t>
            </a:r>
            <a:fld id="{856524A2-1DDE-4CC8-AD9C-EA4094C56FD8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73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SQL – Nilai pada SQL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Tipe Kolom Angka:</a:t>
            </a:r>
          </a:p>
          <a:p>
            <a:r>
              <a:rPr lang="en-US" smtClean="0"/>
              <a:t>Angka dengan desimal</a:t>
            </a:r>
            <a:endParaRPr lang="en-US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mtClean="0"/>
              <a:t>DECIMAL </a:t>
            </a:r>
            <a:r>
              <a:rPr lang="en-US" smtClean="0">
                <a:sym typeface="Wingdings" panose="05000000000000000000" pitchFamily="2" charset="2"/>
              </a:rPr>
              <a:t> angka dengan desimal</a:t>
            </a:r>
          </a:p>
          <a:p>
            <a:pPr marL="857250" lvl="2" indent="0">
              <a:buNone/>
            </a:pPr>
            <a:r>
              <a:rPr lang="en-US" smtClean="0">
                <a:sym typeface="Wingdings" panose="05000000000000000000" pitchFamily="2" charset="2"/>
              </a:rPr>
              <a:t>Contoh penulisan:</a:t>
            </a:r>
          </a:p>
          <a:p>
            <a:pPr marL="1314450" lvl="3" indent="0">
              <a:buNone/>
            </a:pPr>
            <a:r>
              <a:rPr lang="en-US" smtClean="0">
                <a:sym typeface="Wingdings" panose="05000000000000000000" pitchFamily="2" charset="2"/>
              </a:rPr>
              <a:t>lebar DECIMAL(5, 2)</a:t>
            </a:r>
          </a:p>
          <a:p>
            <a:pPr marL="857250" lvl="2" indent="0">
              <a:buNone/>
            </a:pPr>
            <a:r>
              <a:rPr lang="en-US" smtClean="0">
                <a:sym typeface="Wingdings" panose="05000000000000000000" pitchFamily="2" charset="2"/>
              </a:rPr>
              <a:t>Artinya:</a:t>
            </a:r>
          </a:p>
          <a:p>
            <a:pPr marL="1314450" lvl="3" indent="0">
              <a:buNone/>
            </a:pPr>
            <a:r>
              <a:rPr lang="en-US" smtClean="0">
                <a:sym typeface="Wingdings" panose="05000000000000000000" pitchFamily="2" charset="2"/>
              </a:rPr>
              <a:t>Kolom lebar akan menyimpan nilai angka desimal dengan format </a:t>
            </a:r>
            <a:r>
              <a:rPr lang="en-US" b="1" smtClean="0">
                <a:sym typeface="Wingdings" panose="05000000000000000000" pitchFamily="2" charset="2"/>
              </a:rPr>
              <a:t>nnn.nn </a:t>
            </a:r>
            <a:r>
              <a:rPr lang="en-US" smtClean="0">
                <a:sym typeface="Wingdings" panose="05000000000000000000" pitchFamily="2" charset="2"/>
              </a:rPr>
              <a:t>(misal: 562.50)</a:t>
            </a:r>
          </a:p>
          <a:p>
            <a:pPr marL="1314450" lvl="3" indent="0">
              <a:buNone/>
            </a:pPr>
            <a:endParaRPr lang="en-US" b="1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mtClean="0"/>
              <a:t>DOUBLE </a:t>
            </a:r>
            <a:r>
              <a:rPr lang="en-US" smtClean="0">
                <a:sym typeface="Wingdings" panose="05000000000000000000" pitchFamily="2" charset="2"/>
              </a:rPr>
              <a:t></a:t>
            </a:r>
            <a:r>
              <a:rPr lang="en-US" smtClean="0"/>
              <a:t> </a:t>
            </a:r>
            <a:r>
              <a:rPr lang="en-US"/>
              <a:t>angka </a:t>
            </a:r>
            <a:r>
              <a:rPr lang="en-US" smtClean="0"/>
              <a:t>bilangan real.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2015/2016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IST102 - </a:t>
            </a:r>
            <a:fld id="{856524A2-1DDE-4CC8-AD9C-EA4094C56FD8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04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SQL – Nilai pada SQL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mtClean="0"/>
              <a:t>Tipe Kolom String:</a:t>
            </a:r>
            <a:endParaRPr lang="en-US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mtClean="0"/>
              <a:t>CHAR(n ) </a:t>
            </a:r>
            <a:r>
              <a:rPr lang="en-US" smtClean="0">
                <a:sym typeface="Wingdings" panose="05000000000000000000" pitchFamily="2" charset="2"/>
              </a:rPr>
              <a:t></a:t>
            </a:r>
            <a:r>
              <a:rPr lang="en-US" smtClean="0"/>
              <a:t> menyimpan teks dengan jumlah karakter tetap sebanyak n  karakter.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/>
              <a:t>VARCHAR(n ) </a:t>
            </a:r>
            <a:r>
              <a:rPr lang="en-US">
                <a:sym typeface="Wingdings" panose="05000000000000000000" pitchFamily="2" charset="2"/>
              </a:rPr>
              <a:t></a:t>
            </a:r>
            <a:r>
              <a:rPr lang="en-US"/>
              <a:t> </a:t>
            </a:r>
            <a:r>
              <a:rPr lang="en-US" smtClean="0"/>
              <a:t>menyimpan teks dengan jumlah karakter yang bervariasi sampai paling banyak </a:t>
            </a:r>
            <a:r>
              <a:rPr lang="en-US"/>
              <a:t>n  </a:t>
            </a:r>
            <a:r>
              <a:rPr lang="en-US" smtClean="0"/>
              <a:t>karakter.</a:t>
            </a:r>
            <a:endParaRPr lang="en-US"/>
          </a:p>
          <a:p>
            <a:pPr lvl="1">
              <a:buFont typeface="Wingdings" panose="05000000000000000000" pitchFamily="2" charset="2"/>
              <a:buChar char="§"/>
            </a:pPr>
            <a:endParaRPr lang="en-US" smtClean="0"/>
          </a:p>
          <a:p>
            <a:pPr marL="857250" lvl="2" indent="0">
              <a:buNone/>
            </a:pPr>
            <a:r>
              <a:rPr lang="en-US" smtClean="0"/>
              <a:t>Contoh penulisan:</a:t>
            </a:r>
          </a:p>
          <a:p>
            <a:pPr marL="1314450" lvl="3" indent="0">
              <a:buNone/>
            </a:pPr>
            <a:r>
              <a:rPr lang="en-US" smtClean="0"/>
              <a:t>id char(5) </a:t>
            </a:r>
          </a:p>
          <a:p>
            <a:pPr marL="1314450" lvl="3" indent="0">
              <a:buNone/>
            </a:pPr>
            <a:r>
              <a:rPr lang="en-US" smtClean="0"/>
              <a:t>kode varchar(5)</a:t>
            </a:r>
          </a:p>
          <a:p>
            <a:pPr marL="857250" lvl="2" indent="0">
              <a:buNone/>
            </a:pPr>
            <a:r>
              <a:rPr lang="en-US" smtClean="0"/>
              <a:t>Artinya:</a:t>
            </a:r>
          </a:p>
          <a:p>
            <a:pPr marL="1314450" lvl="3" indent="0">
              <a:buNone/>
            </a:pPr>
            <a:r>
              <a:rPr lang="en-US" smtClean="0"/>
              <a:t>id akan menyimpan nilai berupa string sebanyak 5 karakter.</a:t>
            </a:r>
          </a:p>
          <a:p>
            <a:pPr marL="1314450" lvl="3" indent="0">
              <a:buNone/>
            </a:pPr>
            <a:r>
              <a:rPr lang="en-US" smtClean="0"/>
              <a:t>kode akan menyimpan nilai berupa string dengan maksimum 5 karakter </a:t>
            </a:r>
          </a:p>
          <a:p>
            <a:pPr marL="857250" lvl="2" indent="0">
              <a:buNone/>
            </a:pPr>
            <a:r>
              <a:rPr lang="en-US" smtClean="0"/>
              <a:t>Perbedaan char(n) dengan varchar(n):</a:t>
            </a:r>
          </a:p>
          <a:p>
            <a:pPr marL="1314450" lvl="3" indent="0">
              <a:buNone/>
            </a:pPr>
            <a:r>
              <a:rPr lang="en-US" smtClean="0"/>
              <a:t>Jika id diisi dengan nilai ‘123’ maka akan tersimpan string ‘123  ‘ (terdapat 2 space kosong di akhir string)</a:t>
            </a:r>
          </a:p>
          <a:p>
            <a:pPr marL="1314450" lvl="3" indent="0">
              <a:buNone/>
            </a:pPr>
            <a:r>
              <a:rPr lang="en-US" smtClean="0"/>
              <a:t>Jika kode diisi dengan nilai ‘123’ maka akan tersimpan string ‘123’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2015/2016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IST102 - </a:t>
            </a:r>
            <a:fld id="{856524A2-1DDE-4CC8-AD9C-EA4094C56FD8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91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SQL – Nilai pada SQL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Tipe Kolom tanggal:</a:t>
            </a:r>
            <a:endParaRPr lang="en-US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mtClean="0"/>
              <a:t>DATE </a:t>
            </a:r>
            <a:r>
              <a:rPr lang="en-US" smtClean="0">
                <a:sym typeface="Wingdings" panose="05000000000000000000" pitchFamily="2" charset="2"/>
              </a:rPr>
              <a:t></a:t>
            </a:r>
            <a:r>
              <a:rPr lang="en-US" smtClean="0"/>
              <a:t> tipe tanggal </a:t>
            </a:r>
          </a:p>
          <a:p>
            <a:pPr marL="857250" lvl="2" indent="0">
              <a:buNone/>
            </a:pPr>
            <a:r>
              <a:rPr lang="en-US" smtClean="0"/>
              <a:t>Penjelasan:</a:t>
            </a:r>
          </a:p>
          <a:p>
            <a:pPr marL="857250" lvl="2" indent="0">
              <a:buNone/>
            </a:pPr>
            <a:r>
              <a:rPr lang="en-US" smtClean="0"/>
              <a:t>Jika kolom dengan tipe DATE ini akan diisi nilai, maka format penulisannya adalah: </a:t>
            </a:r>
          </a:p>
          <a:p>
            <a:pPr marL="857250" lvl="2" indent="0">
              <a:buNone/>
            </a:pPr>
            <a:r>
              <a:rPr lang="en-US" smtClean="0"/>
              <a:t>yyyy-mm-dd (contoh: 2016-02-10).</a:t>
            </a:r>
          </a:p>
          <a:p>
            <a:pPr marL="857250" lvl="2" indent="0">
              <a:buNone/>
            </a:pPr>
            <a:endParaRPr lang="en-US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mtClean="0"/>
              <a:t>YEAR </a:t>
            </a:r>
            <a:r>
              <a:rPr lang="en-US" smtClean="0">
                <a:sym typeface="Wingdings" panose="05000000000000000000" pitchFamily="2" charset="2"/>
              </a:rPr>
              <a:t></a:t>
            </a:r>
            <a:r>
              <a:rPr lang="en-US" smtClean="0"/>
              <a:t> tipe tahun </a:t>
            </a:r>
          </a:p>
          <a:p>
            <a:pPr marL="857250" lvl="2" indent="0">
              <a:buNone/>
            </a:pPr>
            <a:r>
              <a:rPr lang="en-US" smtClean="0"/>
              <a:t>Penjelasan:</a:t>
            </a:r>
          </a:p>
          <a:p>
            <a:pPr marL="857250" lvl="2" indent="0">
              <a:buNone/>
            </a:pPr>
            <a:r>
              <a:rPr lang="en-US" smtClean="0"/>
              <a:t>Jika </a:t>
            </a:r>
            <a:r>
              <a:rPr lang="en-US"/>
              <a:t>kolom dengan tipe </a:t>
            </a:r>
            <a:r>
              <a:rPr lang="en-US" smtClean="0"/>
              <a:t>YEAR ini </a:t>
            </a:r>
            <a:r>
              <a:rPr lang="en-US"/>
              <a:t>akan diisi nilai, maka format penulisannya adalah:</a:t>
            </a:r>
            <a:r>
              <a:rPr lang="en-US" smtClean="0"/>
              <a:t> </a:t>
            </a:r>
          </a:p>
          <a:p>
            <a:pPr marL="857250" lvl="2" indent="0">
              <a:buNone/>
            </a:pPr>
            <a:r>
              <a:rPr lang="en-US" smtClean="0"/>
              <a:t>yyyy (contoh: 2016)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2015/2016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IST102 - </a:t>
            </a:r>
            <a:fld id="{856524A2-1DDE-4CC8-AD9C-EA4094C56FD8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87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SQL – Nilai pada SQL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Tipe Kolom waktu:</a:t>
            </a:r>
            <a:endParaRPr lang="en-US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mtClean="0"/>
              <a:t>TIME </a:t>
            </a:r>
            <a:r>
              <a:rPr lang="en-US" smtClean="0">
                <a:sym typeface="Wingdings" panose="05000000000000000000" pitchFamily="2" charset="2"/>
              </a:rPr>
              <a:t></a:t>
            </a:r>
            <a:r>
              <a:rPr lang="en-US" smtClean="0"/>
              <a:t> tipe waktu </a:t>
            </a:r>
          </a:p>
          <a:p>
            <a:pPr marL="857250" lvl="2" indent="0">
              <a:buNone/>
            </a:pPr>
            <a:r>
              <a:rPr lang="en-US" smtClean="0"/>
              <a:t>Penjelasan:</a:t>
            </a:r>
          </a:p>
          <a:p>
            <a:pPr marL="857250" lvl="2" indent="0">
              <a:buNone/>
            </a:pPr>
            <a:r>
              <a:rPr lang="en-US" smtClean="0"/>
              <a:t>Jika kolom dengan tipe TIME ini akan diisi nilai, maka format penulisannya adalah: </a:t>
            </a:r>
          </a:p>
          <a:p>
            <a:pPr marL="857250" lvl="2" indent="0">
              <a:buNone/>
            </a:pPr>
            <a:r>
              <a:rPr lang="en-US"/>
              <a:t>hh:mm:ss (contoh: 15:30:02</a:t>
            </a:r>
            <a:r>
              <a:rPr lang="en-US" smtClean="0"/>
              <a:t>).</a:t>
            </a:r>
            <a:endParaRPr lang="en-US"/>
          </a:p>
          <a:p>
            <a:pPr marL="857250" lvl="2" indent="0">
              <a:buNone/>
            </a:pP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2015/2016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IST102 - </a:t>
            </a:r>
            <a:fld id="{856524A2-1DDE-4CC8-AD9C-EA4094C56FD8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33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SQL – Deklarasi Keys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2223700"/>
          </a:xfrm>
        </p:spPr>
        <p:txBody>
          <a:bodyPr>
            <a:normAutofit fontScale="92500" lnSpcReduction="20000"/>
          </a:bodyPr>
          <a:lstStyle/>
          <a:p>
            <a:r>
              <a:rPr lang="en-US" sz="2800" b="1" smtClean="0"/>
              <a:t>Key</a:t>
            </a:r>
            <a:r>
              <a:rPr lang="en-US" sz="2800" smtClean="0"/>
              <a:t> </a:t>
            </a:r>
            <a:r>
              <a:rPr lang="en-US" sz="2800"/>
              <a:t>merupakan </a:t>
            </a:r>
            <a:r>
              <a:rPr lang="en-US" sz="2800" smtClean="0"/>
              <a:t>atribut atau sekumpulan atribut dimana </a:t>
            </a:r>
            <a:r>
              <a:rPr lang="en-US" sz="2800"/>
              <a:t>nilainya adalah </a:t>
            </a:r>
            <a:r>
              <a:rPr lang="en-US" sz="2800" smtClean="0"/>
              <a:t>unik (tidak boleh sama), </a:t>
            </a:r>
            <a:r>
              <a:rPr lang="en-US" sz="2800"/>
              <a:t>dalam tiap tuple </a:t>
            </a:r>
            <a:r>
              <a:rPr lang="en-US" sz="2800" smtClean="0"/>
              <a:t>atau sekumpulan </a:t>
            </a:r>
            <a:r>
              <a:rPr lang="en-US" sz="2800"/>
              <a:t>attribute dimana kombinasi nilainya </a:t>
            </a:r>
            <a:r>
              <a:rPr lang="en-US" sz="2800" smtClean="0"/>
              <a:t>unik</a:t>
            </a:r>
            <a:endParaRPr lang="en-US" sz="2800"/>
          </a:p>
          <a:p>
            <a:r>
              <a:rPr lang="en-US" sz="2800" smtClean="0"/>
              <a:t>Suatu atribut atau sekumpulan atribut boleh dideklarasikan PRIMARY </a:t>
            </a:r>
            <a:r>
              <a:rPr lang="en-US" sz="2800"/>
              <a:t>KEY or UNIQUE.</a:t>
            </a:r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2015/2016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IST102 - </a:t>
            </a:r>
            <a:fld id="{856524A2-1DDE-4CC8-AD9C-EA4094C56FD8}" type="slidenum">
              <a:rPr lang="en-US" smtClean="0"/>
              <a:pPr/>
              <a:t>19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4331488"/>
              </p:ext>
            </p:extLst>
          </p:nvPr>
        </p:nvGraphicFramePr>
        <p:xfrm>
          <a:off x="5334000" y="3864429"/>
          <a:ext cx="2895599" cy="2416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761999"/>
                <a:gridCol w="914400"/>
              </a:tblGrid>
              <a:tr h="413993">
                <a:tc>
                  <a:txBody>
                    <a:bodyPr/>
                    <a:lstStyle/>
                    <a:p>
                      <a:pPr algn="ctr"/>
                      <a:r>
                        <a:rPr lang="en-US" sz="1600" u="sng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nim</a:t>
                      </a:r>
                      <a:endParaRPr lang="en-US" sz="1600" u="sng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120832" marR="120832" marT="60415" marB="604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sng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kdMk</a:t>
                      </a:r>
                      <a:endParaRPr lang="en-US" sz="1600" u="sng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120832" marR="120832" marT="60415" marB="604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grade</a:t>
                      </a:r>
                      <a:endParaRPr lang="en-US" sz="16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120832" marR="120832" marT="60415" marB="60415"/>
                </a:tc>
              </a:tr>
              <a:tr h="391550">
                <a:tc>
                  <a:txBody>
                    <a:bodyPr/>
                    <a:lstStyle/>
                    <a:p>
                      <a:r>
                        <a:rPr lang="en-US" sz="1400" smtClean="0"/>
                        <a:t>2013081001</a:t>
                      </a:r>
                      <a:endParaRPr lang="en-US" sz="1400"/>
                    </a:p>
                  </a:txBody>
                  <a:tcPr marL="120832" marR="120832" marT="60415" marB="60415"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SIF102</a:t>
                      </a:r>
                      <a:endParaRPr lang="en-US" sz="1400"/>
                    </a:p>
                  </a:txBody>
                  <a:tcPr marL="120832" marR="120832" marT="60415" marB="604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C</a:t>
                      </a:r>
                      <a:endParaRPr lang="en-US" sz="1400"/>
                    </a:p>
                  </a:txBody>
                  <a:tcPr marL="120832" marR="120832" marT="60415" marB="60415"/>
                </a:tc>
              </a:tr>
              <a:tr h="342355">
                <a:tc>
                  <a:txBody>
                    <a:bodyPr/>
                    <a:lstStyle/>
                    <a:p>
                      <a:r>
                        <a:rPr lang="en-US" sz="1400" smtClean="0"/>
                        <a:t>2013081001</a:t>
                      </a:r>
                      <a:endParaRPr lang="en-US" sz="1400"/>
                    </a:p>
                  </a:txBody>
                  <a:tcPr marL="120832" marR="120832" marT="60415" marB="60415"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SIF204</a:t>
                      </a:r>
                      <a:endParaRPr lang="en-US" sz="1400"/>
                    </a:p>
                  </a:txBody>
                  <a:tcPr marL="120832" marR="120832" marT="60415" marB="604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A</a:t>
                      </a:r>
                      <a:endParaRPr lang="en-US" sz="1400"/>
                    </a:p>
                  </a:txBody>
                  <a:tcPr marL="120832" marR="120832" marT="60415" marB="60415"/>
                </a:tc>
              </a:tr>
              <a:tr h="422910">
                <a:tc>
                  <a:txBody>
                    <a:bodyPr/>
                    <a:lstStyle/>
                    <a:p>
                      <a:r>
                        <a:rPr lang="en-US" sz="1400" smtClean="0"/>
                        <a:t>2014081001</a:t>
                      </a:r>
                      <a:endParaRPr lang="en-US" sz="1400"/>
                    </a:p>
                  </a:txBody>
                  <a:tcPr marL="120832" marR="120832" marT="60415" marB="60415"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SIF204</a:t>
                      </a:r>
                      <a:endParaRPr lang="en-US" sz="1400"/>
                    </a:p>
                  </a:txBody>
                  <a:tcPr marL="120832" marR="120832" marT="60415" marB="604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B</a:t>
                      </a:r>
                      <a:endParaRPr lang="en-US" sz="1400"/>
                    </a:p>
                  </a:txBody>
                  <a:tcPr marL="120832" marR="120832" marT="60415" marB="60415"/>
                </a:tc>
              </a:tr>
              <a:tr h="422910">
                <a:tc>
                  <a:txBody>
                    <a:bodyPr/>
                    <a:lstStyle/>
                    <a:p>
                      <a:r>
                        <a:rPr lang="en-US" sz="1400" smtClean="0"/>
                        <a:t>2015081001</a:t>
                      </a:r>
                      <a:endParaRPr lang="en-US" sz="1400"/>
                    </a:p>
                  </a:txBody>
                  <a:tcPr marL="120832" marR="120832" marT="60415" marB="60415"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IST102</a:t>
                      </a:r>
                      <a:endParaRPr lang="en-US" sz="1400"/>
                    </a:p>
                  </a:txBody>
                  <a:tcPr marL="120832" marR="120832" marT="60415" marB="604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B</a:t>
                      </a:r>
                      <a:endParaRPr lang="en-US" sz="1400"/>
                    </a:p>
                  </a:txBody>
                  <a:tcPr marL="120832" marR="120832" marT="60415" marB="60415"/>
                </a:tc>
              </a:tr>
              <a:tr h="422910">
                <a:tc>
                  <a:txBody>
                    <a:bodyPr/>
                    <a:lstStyle/>
                    <a:p>
                      <a:r>
                        <a:rPr lang="en-US" sz="1400" strike="sngStrike" baseline="0" smtClean="0">
                          <a:solidFill>
                            <a:srgbClr val="C00000"/>
                          </a:solidFill>
                        </a:rPr>
                        <a:t>2013081001</a:t>
                      </a:r>
                      <a:endParaRPr lang="en-US" sz="1400" strike="sngStrike" baseline="0">
                        <a:solidFill>
                          <a:srgbClr val="C00000"/>
                        </a:solidFill>
                      </a:endParaRPr>
                    </a:p>
                  </a:txBody>
                  <a:tcPr marL="120832" marR="120832" marT="60415" marB="60415"/>
                </a:tc>
                <a:tc>
                  <a:txBody>
                    <a:bodyPr/>
                    <a:lstStyle/>
                    <a:p>
                      <a:r>
                        <a:rPr lang="en-US" sz="1400" strike="sngStrike" baseline="0" smtClean="0">
                          <a:solidFill>
                            <a:srgbClr val="C00000"/>
                          </a:solidFill>
                        </a:rPr>
                        <a:t>SIF102</a:t>
                      </a:r>
                      <a:endParaRPr lang="en-US" sz="1400" strike="sngStrike" baseline="0">
                        <a:solidFill>
                          <a:srgbClr val="C00000"/>
                        </a:solidFill>
                      </a:endParaRPr>
                    </a:p>
                  </a:txBody>
                  <a:tcPr marL="120832" marR="120832" marT="60415" marB="604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trike="sngStrike" baseline="0" smtClean="0">
                          <a:solidFill>
                            <a:srgbClr val="C00000"/>
                          </a:solidFill>
                        </a:rPr>
                        <a:t>A</a:t>
                      </a:r>
                      <a:endParaRPr lang="en-US" sz="1400" strike="sngStrike" baseline="0">
                        <a:solidFill>
                          <a:srgbClr val="C00000"/>
                        </a:solidFill>
                      </a:endParaRPr>
                    </a:p>
                  </a:txBody>
                  <a:tcPr marL="120832" marR="120832" marT="60415" marB="60415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3999" y="3578423"/>
            <a:ext cx="5693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/>
              <a:t>Nilai</a:t>
            </a:r>
            <a:endParaRPr lang="en-US" sz="1600" b="1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738117"/>
              </p:ext>
            </p:extLst>
          </p:nvPr>
        </p:nvGraphicFramePr>
        <p:xfrm>
          <a:off x="1087289" y="3864429"/>
          <a:ext cx="3505200" cy="2416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1828800"/>
                <a:gridCol w="914400"/>
              </a:tblGrid>
              <a:tr h="413993">
                <a:tc>
                  <a:txBody>
                    <a:bodyPr/>
                    <a:lstStyle/>
                    <a:p>
                      <a:pPr algn="ctr"/>
                      <a:r>
                        <a:rPr lang="en-US" sz="1600" u="sng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kdMk</a:t>
                      </a:r>
                      <a:endParaRPr lang="en-US" sz="1600" u="sng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120832" marR="120832" marT="60415" marB="604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none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namaMk</a:t>
                      </a:r>
                      <a:endParaRPr lang="en-US" sz="1600" u="none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120832" marR="120832" marT="60415" marB="604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sks</a:t>
                      </a:r>
                      <a:endParaRPr lang="en-US" sz="16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120832" marR="120832" marT="60415" marB="60415"/>
                </a:tc>
              </a:tr>
              <a:tr h="391550">
                <a:tc>
                  <a:txBody>
                    <a:bodyPr/>
                    <a:lstStyle/>
                    <a:p>
                      <a:r>
                        <a:rPr lang="en-US" sz="1400" smtClean="0"/>
                        <a:t>SIF102</a:t>
                      </a:r>
                      <a:endParaRPr lang="en-US" sz="1400"/>
                    </a:p>
                  </a:txBody>
                  <a:tcPr marL="120832" marR="120832" marT="60415" marB="60415"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Struktur Data</a:t>
                      </a:r>
                      <a:endParaRPr lang="en-US" sz="1400"/>
                    </a:p>
                  </a:txBody>
                  <a:tcPr marL="120832" marR="120832" marT="60415" marB="604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4</a:t>
                      </a:r>
                      <a:endParaRPr lang="en-US" sz="1400"/>
                    </a:p>
                  </a:txBody>
                  <a:tcPr marL="120832" marR="120832" marT="60415" marB="60415"/>
                </a:tc>
              </a:tr>
              <a:tr h="342355">
                <a:tc>
                  <a:txBody>
                    <a:bodyPr/>
                    <a:lstStyle/>
                    <a:p>
                      <a:r>
                        <a:rPr lang="en-US" sz="1400" smtClean="0"/>
                        <a:t>SIF204</a:t>
                      </a:r>
                      <a:endParaRPr lang="en-US" sz="1400"/>
                    </a:p>
                  </a:txBody>
                  <a:tcPr marL="120832" marR="120832" marT="60415" marB="60415"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Analisis Proses Bisnis</a:t>
                      </a:r>
                      <a:endParaRPr lang="en-US" sz="1400"/>
                    </a:p>
                  </a:txBody>
                  <a:tcPr marL="120832" marR="120832" marT="60415" marB="604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3</a:t>
                      </a:r>
                      <a:endParaRPr lang="en-US" sz="1400"/>
                    </a:p>
                  </a:txBody>
                  <a:tcPr marL="120832" marR="120832" marT="60415" marB="60415"/>
                </a:tc>
              </a:tr>
              <a:tr h="422910">
                <a:tc>
                  <a:txBody>
                    <a:bodyPr/>
                    <a:lstStyle/>
                    <a:p>
                      <a:r>
                        <a:rPr lang="en-US" sz="1400" strike="sngStrike" kern="1200" baseline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SIF204</a:t>
                      </a:r>
                      <a:endParaRPr lang="en-US" sz="1400" strike="sngStrike" kern="1200" baseline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0832" marR="120832" marT="60415" marB="60415"/>
                </a:tc>
                <a:tc>
                  <a:txBody>
                    <a:bodyPr/>
                    <a:lstStyle/>
                    <a:p>
                      <a:r>
                        <a:rPr lang="en-US" sz="1400" strike="sngStrike" kern="1200" baseline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Analisis Proses Bisnis</a:t>
                      </a:r>
                      <a:endParaRPr lang="en-US" sz="1400" strike="sngStrike" kern="1200" baseline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0832" marR="120832" marT="60415" marB="604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trike="sngStrike" kern="1200" baseline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400" strike="sngStrike" kern="1200" baseline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0832" marR="120832" marT="60415" marB="60415"/>
                </a:tc>
              </a:tr>
              <a:tr h="422910">
                <a:tc>
                  <a:txBody>
                    <a:bodyPr/>
                    <a:lstStyle/>
                    <a:p>
                      <a:r>
                        <a:rPr lang="en-US" sz="1400" strike="noStrike" smtClean="0">
                          <a:solidFill>
                            <a:schemeClr val="tx1"/>
                          </a:solidFill>
                        </a:rPr>
                        <a:t>IST102</a:t>
                      </a:r>
                      <a:endParaRPr lang="en-US" sz="1400" strike="noStrike">
                        <a:solidFill>
                          <a:schemeClr val="tx1"/>
                        </a:solidFill>
                      </a:endParaRPr>
                    </a:p>
                  </a:txBody>
                  <a:tcPr marL="120832" marR="120832" marT="60415" marB="60415"/>
                </a:tc>
                <a:tc>
                  <a:txBody>
                    <a:bodyPr/>
                    <a:lstStyle/>
                    <a:p>
                      <a:r>
                        <a:rPr lang="en-US" sz="1400" strike="noStrike" smtClean="0">
                          <a:solidFill>
                            <a:schemeClr val="tx1"/>
                          </a:solidFill>
                        </a:rPr>
                        <a:t>Sistem Basis Data</a:t>
                      </a:r>
                      <a:endParaRPr lang="en-US" sz="1400" strike="noStrike">
                        <a:solidFill>
                          <a:schemeClr val="tx1"/>
                        </a:solidFill>
                      </a:endParaRPr>
                    </a:p>
                  </a:txBody>
                  <a:tcPr marL="120832" marR="120832" marT="60415" marB="604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3</a:t>
                      </a:r>
                      <a:endParaRPr lang="en-US" sz="1400"/>
                    </a:p>
                  </a:txBody>
                  <a:tcPr marL="120832" marR="120832" marT="60415" marB="60415"/>
                </a:tc>
              </a:tr>
              <a:tr h="422910">
                <a:tc>
                  <a:txBody>
                    <a:bodyPr/>
                    <a:lstStyle/>
                    <a:p>
                      <a:r>
                        <a:rPr lang="en-US" sz="1400" strike="sngStrike" baseline="0" smtClean="0">
                          <a:solidFill>
                            <a:srgbClr val="C00000"/>
                          </a:solidFill>
                        </a:rPr>
                        <a:t>SIF102</a:t>
                      </a:r>
                      <a:endParaRPr lang="en-US" sz="1400" strike="sngStrike" baseline="0">
                        <a:solidFill>
                          <a:srgbClr val="C00000"/>
                        </a:solidFill>
                      </a:endParaRPr>
                    </a:p>
                  </a:txBody>
                  <a:tcPr marL="120832" marR="120832" marT="60415" marB="60415"/>
                </a:tc>
                <a:tc>
                  <a:txBody>
                    <a:bodyPr/>
                    <a:lstStyle/>
                    <a:p>
                      <a:r>
                        <a:rPr lang="en-US" sz="1400" strike="sngStrike" baseline="0" smtClean="0">
                          <a:solidFill>
                            <a:srgbClr val="C00000"/>
                          </a:solidFill>
                        </a:rPr>
                        <a:t>Struktur Data</a:t>
                      </a:r>
                    </a:p>
                  </a:txBody>
                  <a:tcPr marL="120832" marR="120832" marT="60415" marB="60415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sngStrike" kern="1200" baseline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400" strike="sngStrike" kern="1200" baseline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0832" marR="120832" marT="60415" marB="60415"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087288" y="3578423"/>
            <a:ext cx="11644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smtClean="0"/>
              <a:t>MataKuliah</a:t>
            </a:r>
            <a:endParaRPr lang="en-US" sz="1600" b="1"/>
          </a:p>
        </p:txBody>
      </p:sp>
    </p:spTree>
    <p:extLst>
      <p:ext uri="{BB962C8B-B14F-4D97-AF65-F5344CB8AC3E}">
        <p14:creationId xmlns:p14="http://schemas.microsoft.com/office/powerpoint/2010/main" val="382083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Tujuan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Pertemuan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Mahasiswa </a:t>
            </a:r>
            <a:r>
              <a:rPr lang="en-US"/>
              <a:t>akan mampu menjelaskan </a:t>
            </a:r>
            <a:r>
              <a:rPr lang="en-US" smtClean="0"/>
              <a:t>bahasa </a:t>
            </a:r>
            <a:r>
              <a:rPr lang="en-US"/>
              <a:t>yang digunakan di dalam DBMS .</a:t>
            </a:r>
          </a:p>
          <a:p>
            <a:r>
              <a:rPr lang="en-US" smtClean="0"/>
              <a:t>Mahasiswa </a:t>
            </a:r>
            <a:r>
              <a:rPr lang="en-US"/>
              <a:t>akan mampu menjelaskan perbedaan model data </a:t>
            </a:r>
            <a:r>
              <a:rPr lang="en-US" smtClean="0"/>
              <a:t>berbasis </a:t>
            </a:r>
            <a:r>
              <a:rPr lang="en-US"/>
              <a:t>konseptual dan berbasis fisik </a:t>
            </a:r>
            <a:r>
              <a:rPr lang="en-US" smtClean="0"/>
              <a:t>.</a:t>
            </a:r>
          </a:p>
          <a:p>
            <a:r>
              <a:rPr lang="en-US" smtClean="0"/>
              <a:t>Mahasiswa memahami relational model database beserta komponennya</a:t>
            </a:r>
          </a:p>
          <a:p>
            <a:r>
              <a:rPr lang="en-US"/>
              <a:t>Mahasiswa akan mampu </a:t>
            </a:r>
            <a:r>
              <a:rPr lang="en-US" smtClean="0"/>
              <a:t>membuat skema database (DDL) dengan bahasa query (SQL)</a:t>
            </a:r>
          </a:p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2015/2016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24A2-1DDE-4CC8-AD9C-EA4094C56FD8}" type="slidenum">
              <a:rPr lang="en-US" smtClean="0"/>
              <a:t>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Universitas</a:t>
            </a:r>
            <a:r>
              <a:rPr lang="en-US" dirty="0" smtClean="0"/>
              <a:t> Pembangunan Jaya </a:t>
            </a:r>
            <a:r>
              <a:rPr lang="en-US" smtClean="0"/>
              <a:t>– SIF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SQL – Deklarasi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Keys – Single Attribute Key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55000" lnSpcReduction="20000"/>
          </a:bodyPr>
          <a:lstStyle/>
          <a:p>
            <a:r>
              <a:rPr lang="en-US" smtClean="0"/>
              <a:t>Tuliskan </a:t>
            </a:r>
            <a:r>
              <a:rPr lang="en-US" b="1" smtClean="0"/>
              <a:t>PRIMARY </a:t>
            </a:r>
            <a:r>
              <a:rPr lang="en-US" b="1"/>
              <a:t>KEY </a:t>
            </a:r>
            <a:r>
              <a:rPr lang="en-US" smtClean="0"/>
              <a:t>atau </a:t>
            </a:r>
            <a:r>
              <a:rPr lang="en-US" b="1"/>
              <a:t>UNIQUE</a:t>
            </a:r>
            <a:r>
              <a:rPr lang="en-US"/>
              <a:t> </a:t>
            </a:r>
            <a:r>
              <a:rPr lang="en-US" smtClean="0"/>
              <a:t>setelah tipe atribut (kolom) pada deklarasi membuat tabel.</a:t>
            </a:r>
            <a:endParaRPr lang="en-US"/>
          </a:p>
          <a:p>
            <a:pPr lvl="1">
              <a:buFont typeface="Arial" pitchFamily="34" charset="0"/>
              <a:buChar char="•"/>
            </a:pPr>
            <a:r>
              <a:rPr lang="en-US" sz="2900" smtClean="0"/>
              <a:t>Contoh:</a:t>
            </a:r>
            <a:endParaRPr lang="en-US" sz="2900"/>
          </a:p>
          <a:p>
            <a:pPr marL="800100" lvl="2" indent="0">
              <a:buNone/>
            </a:pPr>
            <a:r>
              <a:rPr lang="en-US" sz="2500"/>
              <a:t>CREATE TABLE Mahasiswa (</a:t>
            </a:r>
          </a:p>
          <a:p>
            <a:pPr marL="800100" lvl="2" indent="0">
              <a:buNone/>
            </a:pPr>
            <a:r>
              <a:rPr lang="en-US" sz="2500"/>
              <a:t>	nim char(10) NOT </a:t>
            </a:r>
            <a:r>
              <a:rPr lang="en-US" sz="2500" smtClean="0"/>
              <a:t>NULL </a:t>
            </a:r>
            <a:r>
              <a:rPr lang="en-US" sz="2500" b="1" smtClean="0"/>
              <a:t>UNIQUE</a:t>
            </a:r>
            <a:r>
              <a:rPr lang="en-US" sz="2500" smtClean="0"/>
              <a:t>,</a:t>
            </a:r>
            <a:endParaRPr lang="en-US" sz="2500"/>
          </a:p>
          <a:p>
            <a:pPr marL="800100" lvl="2" indent="0">
              <a:buNone/>
            </a:pPr>
            <a:r>
              <a:rPr lang="en-US" sz="2500"/>
              <a:t>	nama varchar(100) NOT NULL,</a:t>
            </a:r>
          </a:p>
          <a:p>
            <a:pPr marL="800100" lvl="2" indent="0">
              <a:buNone/>
            </a:pPr>
            <a:r>
              <a:rPr lang="en-US" sz="2500"/>
              <a:t>	thnMasuk year, </a:t>
            </a:r>
          </a:p>
          <a:p>
            <a:pPr marL="800100" lvl="2" indent="0">
              <a:buNone/>
            </a:pPr>
            <a:r>
              <a:rPr lang="en-US" sz="2500" smtClean="0"/>
              <a:t>);</a:t>
            </a:r>
            <a:endParaRPr lang="en-US" sz="2500"/>
          </a:p>
          <a:p>
            <a:pPr marL="800100" lvl="2" indent="0">
              <a:buNone/>
            </a:pPr>
            <a:endParaRPr lang="en-US" sz="2500" b="1" smtClean="0">
              <a:solidFill>
                <a:srgbClr val="FF0000"/>
              </a:solidFill>
            </a:endParaRPr>
          </a:p>
          <a:p>
            <a:pPr marL="800100" lvl="2" indent="0">
              <a:buNone/>
            </a:pPr>
            <a:r>
              <a:rPr lang="en-US" sz="2500"/>
              <a:t>CREATE TABLE Mahasiswa (</a:t>
            </a:r>
          </a:p>
          <a:p>
            <a:pPr marL="800100" lvl="2" indent="0">
              <a:buNone/>
            </a:pPr>
            <a:r>
              <a:rPr lang="en-US" sz="2500"/>
              <a:t>	nim char(10) NOT NULL </a:t>
            </a:r>
            <a:r>
              <a:rPr lang="en-US" sz="2500" b="1" smtClean="0"/>
              <a:t>PRIMARY KEY</a:t>
            </a:r>
            <a:r>
              <a:rPr lang="en-US" sz="2500" smtClean="0"/>
              <a:t>,</a:t>
            </a:r>
            <a:endParaRPr lang="en-US" sz="2500"/>
          </a:p>
          <a:p>
            <a:pPr marL="800100" lvl="2" indent="0">
              <a:buNone/>
            </a:pPr>
            <a:r>
              <a:rPr lang="en-US" sz="2500"/>
              <a:t>	nama varchar(100) NOT NULL,</a:t>
            </a:r>
          </a:p>
          <a:p>
            <a:pPr marL="800100" lvl="2" indent="0">
              <a:buNone/>
            </a:pPr>
            <a:r>
              <a:rPr lang="en-US" sz="2500"/>
              <a:t>	thnMasuk </a:t>
            </a:r>
            <a:r>
              <a:rPr lang="en-US" sz="2500" smtClean="0"/>
              <a:t>year</a:t>
            </a:r>
            <a:endParaRPr lang="en-US" sz="2500"/>
          </a:p>
          <a:p>
            <a:pPr marL="800100" lvl="2" indent="0">
              <a:buNone/>
            </a:pPr>
            <a:r>
              <a:rPr lang="en-US" sz="2500" smtClean="0"/>
              <a:t>);</a:t>
            </a:r>
          </a:p>
          <a:p>
            <a:pPr marL="800100" lvl="2" indent="0">
              <a:buNone/>
            </a:pPr>
            <a:endParaRPr lang="en-US" sz="2500"/>
          </a:p>
          <a:p>
            <a:pPr marL="800100" lvl="2" indent="0">
              <a:buNone/>
            </a:pPr>
            <a:r>
              <a:rPr lang="en-US" sz="2500"/>
              <a:t>CREATE TABLE Mahasiswa (</a:t>
            </a:r>
          </a:p>
          <a:p>
            <a:pPr marL="800100" lvl="2" indent="0">
              <a:buNone/>
            </a:pPr>
            <a:r>
              <a:rPr lang="en-US" sz="2500"/>
              <a:t>	nim char(10) NOT </a:t>
            </a:r>
            <a:r>
              <a:rPr lang="en-US" sz="2500" smtClean="0"/>
              <a:t>NULL,</a:t>
            </a:r>
            <a:endParaRPr lang="en-US" sz="2500"/>
          </a:p>
          <a:p>
            <a:pPr marL="800100" lvl="2" indent="0">
              <a:buNone/>
            </a:pPr>
            <a:r>
              <a:rPr lang="en-US" sz="2500"/>
              <a:t>	nama varchar(100) NOT NULL,</a:t>
            </a:r>
          </a:p>
          <a:p>
            <a:pPr marL="800100" lvl="2" indent="0">
              <a:buNone/>
            </a:pPr>
            <a:r>
              <a:rPr lang="en-US" sz="2500"/>
              <a:t>	thnMasuk year, </a:t>
            </a:r>
          </a:p>
          <a:p>
            <a:pPr marL="800100" lvl="2" indent="0">
              <a:buNone/>
            </a:pPr>
            <a:r>
              <a:rPr lang="en-US" sz="2500"/>
              <a:t>	PRIMARY KEY (nim)</a:t>
            </a:r>
          </a:p>
          <a:p>
            <a:pPr marL="800100" lvl="2" indent="0">
              <a:buNone/>
            </a:pPr>
            <a:r>
              <a:rPr lang="en-US" sz="2500" smtClean="0"/>
              <a:t>);</a:t>
            </a:r>
            <a:endParaRPr lang="en-US" sz="2500"/>
          </a:p>
          <a:p>
            <a:pPr marL="800100" lvl="2" indent="0">
              <a:buNone/>
            </a:pPr>
            <a:endParaRPr lang="en-US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2015/2016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IST102 - </a:t>
            </a:r>
            <a:fld id="{856524A2-1DDE-4CC8-AD9C-EA4094C56FD8}" type="slidenum">
              <a:rPr lang="en-US" smtClean="0"/>
              <a:pPr/>
              <a:t>20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678918"/>
              </p:ext>
            </p:extLst>
          </p:nvPr>
        </p:nvGraphicFramePr>
        <p:xfrm>
          <a:off x="5334000" y="3657600"/>
          <a:ext cx="3352800" cy="80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1270000"/>
                <a:gridCol w="1168400"/>
              </a:tblGrid>
              <a:tr h="436880">
                <a:tc>
                  <a:txBody>
                    <a:bodyPr/>
                    <a:lstStyle/>
                    <a:p>
                      <a:pPr algn="ctr"/>
                      <a:r>
                        <a:rPr lang="en-US" u="sng" smtClean="0"/>
                        <a:t>nim</a:t>
                      </a:r>
                      <a:endParaRPr lang="en-US" u="sn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nama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thnMasuk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…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…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…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80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SQL – Deklarasi Keys –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 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Attribute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Deklarasi Key dapat juga dilakukan terhadap sekumpulan atribut pada tabel</a:t>
            </a:r>
          </a:p>
          <a:p>
            <a:r>
              <a:rPr lang="en-US"/>
              <a:t>Hal ini dilakukan jika memang tabel memerlukan </a:t>
            </a:r>
            <a:r>
              <a:rPr lang="en-US" smtClean="0"/>
              <a:t>key multi-atribut (lebih dari satu atribut.</a:t>
            </a:r>
            <a:endParaRPr lang="en-US"/>
          </a:p>
          <a:p>
            <a:pPr lvl="1">
              <a:buFont typeface="Arial" pitchFamily="34" charset="0"/>
              <a:buChar char="•"/>
            </a:pPr>
            <a:r>
              <a:rPr lang="en-US" sz="2900"/>
              <a:t>Contoh:</a:t>
            </a:r>
          </a:p>
          <a:p>
            <a:pPr marL="800100" lvl="2" indent="0">
              <a:buNone/>
            </a:pPr>
            <a:r>
              <a:rPr lang="en-US" sz="2500"/>
              <a:t>CREATE TABLE </a:t>
            </a:r>
            <a:r>
              <a:rPr lang="en-US" sz="2500" smtClean="0"/>
              <a:t>Nilai(</a:t>
            </a:r>
            <a:endParaRPr lang="en-US" sz="2500"/>
          </a:p>
          <a:p>
            <a:pPr marL="800100" lvl="2" indent="0">
              <a:buNone/>
            </a:pPr>
            <a:r>
              <a:rPr lang="en-US" sz="2500"/>
              <a:t>	nim char(10) NOT </a:t>
            </a:r>
            <a:r>
              <a:rPr lang="en-US" sz="2500" smtClean="0"/>
              <a:t>NULL,</a:t>
            </a:r>
            <a:endParaRPr lang="en-US" sz="2500"/>
          </a:p>
          <a:p>
            <a:pPr marL="800100" lvl="2" indent="0">
              <a:buNone/>
            </a:pPr>
            <a:r>
              <a:rPr lang="en-US" sz="2500"/>
              <a:t>	</a:t>
            </a:r>
            <a:r>
              <a:rPr lang="en-US" sz="2500" smtClean="0"/>
              <a:t>kdMk char(6) </a:t>
            </a:r>
            <a:r>
              <a:rPr lang="en-US" sz="2500"/>
              <a:t>NOT NULL,</a:t>
            </a:r>
          </a:p>
          <a:p>
            <a:pPr marL="800100" lvl="2" indent="0">
              <a:buNone/>
            </a:pPr>
            <a:r>
              <a:rPr lang="en-US" sz="2500"/>
              <a:t>	</a:t>
            </a:r>
            <a:r>
              <a:rPr lang="en-US" sz="2500" smtClean="0"/>
              <a:t>grade char(1),</a:t>
            </a:r>
          </a:p>
          <a:p>
            <a:pPr marL="800100" lvl="2" indent="0">
              <a:buNone/>
            </a:pPr>
            <a:r>
              <a:rPr lang="en-US" sz="2500"/>
              <a:t> </a:t>
            </a:r>
            <a:r>
              <a:rPr lang="en-US" sz="2500" b="1"/>
              <a:t>PRIMARY KEY </a:t>
            </a:r>
            <a:r>
              <a:rPr lang="en-US" sz="2500"/>
              <a:t>(nim, </a:t>
            </a:r>
            <a:r>
              <a:rPr lang="en-US" sz="2500" smtClean="0"/>
              <a:t>kdMk)</a:t>
            </a:r>
            <a:endParaRPr lang="en-US" sz="2500"/>
          </a:p>
          <a:p>
            <a:pPr marL="800100" lvl="2" indent="0">
              <a:buNone/>
            </a:pPr>
            <a:r>
              <a:rPr lang="en-US" sz="2500"/>
              <a:t>);</a:t>
            </a:r>
          </a:p>
          <a:p>
            <a:pPr marL="0" indent="0">
              <a:buNone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2015/2016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IST102 - </a:t>
            </a:r>
            <a:fld id="{856524A2-1DDE-4CC8-AD9C-EA4094C56FD8}" type="slidenum">
              <a:rPr lang="en-US" smtClean="0"/>
              <a:pPr/>
              <a:t>21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549300"/>
              </p:ext>
            </p:extLst>
          </p:nvPr>
        </p:nvGraphicFramePr>
        <p:xfrm>
          <a:off x="5562600" y="4016651"/>
          <a:ext cx="2514600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914400"/>
                <a:gridCol w="7620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u="sng" smtClean="0"/>
                        <a:t>nim</a:t>
                      </a:r>
                      <a:endParaRPr lang="en-US" u="sn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smtClean="0"/>
                        <a:t>kdMK</a:t>
                      </a:r>
                      <a:endParaRPr lang="en-US" u="sn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grade</a:t>
                      </a:r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…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…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…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33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SQL –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PRIMARY </a:t>
            </a:r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vs. UNIQUE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Hanya boleh </a:t>
            </a:r>
            <a:r>
              <a:rPr lang="en-US" b="1" smtClean="0"/>
              <a:t>satu</a:t>
            </a:r>
            <a:r>
              <a:rPr lang="en-US" smtClean="0"/>
              <a:t> </a:t>
            </a:r>
            <a:r>
              <a:rPr lang="en-US" b="1" smtClean="0"/>
              <a:t>PRIMARY </a:t>
            </a:r>
            <a:r>
              <a:rPr lang="en-US" b="1"/>
              <a:t>KEY </a:t>
            </a:r>
            <a:r>
              <a:rPr lang="en-US" b="1" smtClean="0"/>
              <a:t>untuk satu tabel</a:t>
            </a:r>
            <a:r>
              <a:rPr lang="en-US" smtClean="0"/>
              <a:t>, tapi bisa boleh banyak </a:t>
            </a:r>
            <a:r>
              <a:rPr lang="en-US"/>
              <a:t>UNIQUE </a:t>
            </a:r>
            <a:r>
              <a:rPr lang="en-US" smtClean="0"/>
              <a:t>untuk satu tabel.</a:t>
            </a:r>
          </a:p>
          <a:p>
            <a:endParaRPr lang="en-US"/>
          </a:p>
          <a:p>
            <a:r>
              <a:rPr lang="en-US" b="1" smtClean="0"/>
              <a:t>Atribut suatu </a:t>
            </a:r>
            <a:r>
              <a:rPr lang="en-US" b="1"/>
              <a:t>PRIMARY KEY </a:t>
            </a:r>
            <a:r>
              <a:rPr lang="en-US" b="1" smtClean="0"/>
              <a:t>tidak boleh berisi nilai NULL dalam satu tuple/row/baris nilai</a:t>
            </a:r>
            <a:r>
              <a:rPr lang="en-US" smtClean="0"/>
              <a:t>, tapi atribut suatu unique boleh bernilai null.</a:t>
            </a:r>
            <a:endParaRPr lang="en-US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2015/2016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IST102 - </a:t>
            </a:r>
            <a:fld id="{856524A2-1DDE-4CC8-AD9C-EA4094C56FD8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32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SQL –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Modifikasi Table</a:t>
            </a:r>
            <a:b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(ALTER TABLE)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smtClean="0"/>
              <a:t>Modifikasi untuk enambah kolom/field pada tabel:</a:t>
            </a:r>
            <a:endParaRPr lang="en-US" sz="2800"/>
          </a:p>
          <a:p>
            <a:pPr marL="341313" indent="0">
              <a:buNone/>
            </a:pPr>
            <a:r>
              <a:rPr lang="en-US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ALTER </a:t>
            </a:r>
            <a:r>
              <a:rPr lang="en-US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TABLE</a:t>
            </a:r>
            <a:r>
              <a:rPr lang="en-US" sz="2800"/>
              <a:t> </a:t>
            </a:r>
            <a:r>
              <a:rPr lang="en-US" sz="2800" smtClean="0"/>
              <a:t>&lt;nama_tabel&gt;</a:t>
            </a:r>
            <a:r>
              <a:rPr lang="en-US" sz="2800"/>
              <a:t/>
            </a:r>
            <a:br>
              <a:rPr lang="en-US" sz="2800"/>
            </a:br>
            <a:r>
              <a:rPr lang="en-US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</a:t>
            </a:r>
            <a:r>
              <a:rPr lang="en-US" sz="2800"/>
              <a:t> </a:t>
            </a:r>
            <a:r>
              <a:rPr lang="en-US" sz="2800" smtClean="0"/>
              <a:t>&lt;</a:t>
            </a:r>
            <a:r>
              <a:rPr lang="en-US" sz="2800" i="1" smtClean="0"/>
              <a:t>nama_kolom</a:t>
            </a:r>
            <a:r>
              <a:rPr lang="en-US" sz="2800" smtClean="0"/>
              <a:t>&gt; &lt;</a:t>
            </a:r>
            <a:r>
              <a:rPr lang="en-US" sz="2800" i="1" smtClean="0"/>
              <a:t>tipe_kolom</a:t>
            </a:r>
            <a:r>
              <a:rPr lang="en-US" sz="2800" smtClean="0"/>
              <a:t>&gt;</a:t>
            </a:r>
          </a:p>
          <a:p>
            <a:endParaRPr lang="en-US" sz="2800" smtClean="0"/>
          </a:p>
          <a:p>
            <a:r>
              <a:rPr lang="en-US" sz="2800" smtClean="0"/>
              <a:t>Modifikasi untuk menghapus kolom/field pada tabel:</a:t>
            </a:r>
          </a:p>
          <a:p>
            <a:pPr marL="341313" indent="0">
              <a:buNone/>
            </a:pPr>
            <a:r>
              <a:rPr lang="en-US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ALTER TABLE </a:t>
            </a:r>
            <a:r>
              <a:rPr lang="en-US" sz="2800" smtClean="0"/>
              <a:t>&lt;</a:t>
            </a:r>
            <a:r>
              <a:rPr lang="en-US" sz="2800" i="1" smtClean="0"/>
              <a:t>nama_tabel</a:t>
            </a:r>
            <a:r>
              <a:rPr lang="en-US" sz="2800" smtClean="0"/>
              <a:t>&gt;</a:t>
            </a:r>
            <a:r>
              <a:rPr lang="en-US" sz="2800"/>
              <a:t/>
            </a:r>
            <a:br>
              <a:rPr lang="en-US" sz="2800"/>
            </a:br>
            <a:r>
              <a:rPr lang="en-US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DROP COLUMN </a:t>
            </a:r>
            <a:r>
              <a:rPr lang="en-US" sz="2800" smtClean="0"/>
              <a:t>&lt;</a:t>
            </a:r>
            <a:r>
              <a:rPr lang="en-US" sz="2800" i="1" smtClean="0"/>
              <a:t>nama_kolom</a:t>
            </a:r>
            <a:r>
              <a:rPr lang="en-US" sz="2800" smtClean="0"/>
              <a:t>&gt;</a:t>
            </a:r>
            <a:endParaRPr lang="en-US" sz="2800"/>
          </a:p>
          <a:p>
            <a:endParaRPr lang="en-US" sz="2800" smtClean="0"/>
          </a:p>
          <a:p>
            <a:r>
              <a:rPr lang="en-US" sz="2800" smtClean="0"/>
              <a:t>Modifikasi untuk merubah tipe kolom pada tabel:</a:t>
            </a:r>
          </a:p>
          <a:p>
            <a:pPr marL="341313" indent="0">
              <a:buNone/>
            </a:pPr>
            <a:r>
              <a:rPr lang="en-US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ALTER TABLE</a:t>
            </a:r>
            <a:r>
              <a:rPr lang="en-US" sz="2800"/>
              <a:t> &lt;</a:t>
            </a:r>
            <a:r>
              <a:rPr lang="en-US" sz="2800" i="1"/>
              <a:t>nama_tabel</a:t>
            </a:r>
            <a:r>
              <a:rPr lang="en-US" sz="2800"/>
              <a:t>&gt;</a:t>
            </a:r>
            <a:br>
              <a:rPr lang="en-US" sz="2800"/>
            </a:br>
            <a:r>
              <a:rPr lang="en-US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MODIFY COLUMN</a:t>
            </a:r>
            <a:r>
              <a:rPr lang="en-US" sz="2800"/>
              <a:t> &lt;</a:t>
            </a:r>
            <a:r>
              <a:rPr lang="en-US" sz="2800" i="1"/>
              <a:t>nama_kolom</a:t>
            </a:r>
            <a:r>
              <a:rPr lang="en-US" sz="2800"/>
              <a:t>&gt; &lt;</a:t>
            </a:r>
            <a:r>
              <a:rPr lang="en-US" sz="2800" i="1"/>
              <a:t>tipe_kolom</a:t>
            </a:r>
            <a:r>
              <a:rPr lang="en-US" sz="2800"/>
              <a:t>&gt;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2015/2016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IST102 - </a:t>
            </a:r>
            <a:fld id="{856524A2-1DDE-4CC8-AD9C-EA4094C56FD8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62000" y="1905000"/>
            <a:ext cx="6781800" cy="9144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3429000"/>
            <a:ext cx="6781800" cy="9144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62000" y="4953000"/>
            <a:ext cx="6781800" cy="838200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4930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You Next Session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Thank’s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2015/2016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IST102 - </a:t>
            </a:r>
            <a:fld id="{856524A2-1DDE-4CC8-AD9C-EA4094C56FD8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2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tugas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smtClean="0"/>
          </a:p>
          <a:p>
            <a:r>
              <a:rPr lang="en-US" smtClean="0"/>
              <a:t>Buat suatu database dengan ketentuan:</a:t>
            </a:r>
          </a:p>
          <a:p>
            <a:pPr lvl="1"/>
            <a:r>
              <a:rPr lang="en-US" smtClean="0"/>
              <a:t>nama bebas, </a:t>
            </a:r>
          </a:p>
          <a:p>
            <a:pPr lvl="1"/>
            <a:r>
              <a:rPr lang="en-US" smtClean="0"/>
              <a:t>minimal berisi 3 table, </a:t>
            </a:r>
          </a:p>
          <a:p>
            <a:pPr lvl="1"/>
            <a:r>
              <a:rPr lang="en-US" smtClean="0"/>
              <a:t>diantara 3 table itu minimal terdapat 1 table dengan multiattribute key.</a:t>
            </a:r>
          </a:p>
          <a:p>
            <a:pPr lvl="1"/>
            <a:r>
              <a:rPr lang="en-US" smtClean="0"/>
              <a:t>Buat skema relasinya (relation schema)</a:t>
            </a:r>
          </a:p>
          <a:p>
            <a:pPr lvl="1"/>
            <a:r>
              <a:rPr lang="en-US" smtClean="0"/>
              <a:t>kemudian buat SQL (Query Language) untuk membuat database (skema database) tersebut.</a:t>
            </a:r>
          </a:p>
          <a:p>
            <a:pPr lvl="1"/>
            <a:r>
              <a:rPr lang="en-US" smtClean="0"/>
              <a:t>Masing-masing harus membuat database yang berbeda.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2015/2016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IST102 - </a:t>
            </a:r>
            <a:fld id="{856524A2-1DDE-4CC8-AD9C-EA4094C56FD8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60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Model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smtClean="0"/>
              <a:t>Data model</a:t>
            </a:r>
            <a:r>
              <a:rPr lang="en-US" smtClean="0"/>
              <a:t>: sekumpulan konsep yang dapat digunakan untuk mendeskripsikan struktur dari suatu database.</a:t>
            </a:r>
          </a:p>
          <a:p>
            <a:pPr marL="400050" lvl="1" indent="0">
              <a:buNone/>
            </a:pPr>
            <a:r>
              <a:rPr lang="en-US" sz="1500" i="1"/>
              <a:t>(referensi: Elmasri and Navathe, Fundamentals of Database Systems 6</a:t>
            </a:r>
            <a:r>
              <a:rPr lang="en-US" sz="1500" i="1" baseline="30000"/>
              <a:t>th</a:t>
            </a:r>
            <a:r>
              <a:rPr lang="en-US" sz="1500" i="1"/>
              <a:t> Ed, Addison Wesley, 2010.)</a:t>
            </a:r>
          </a:p>
          <a:p>
            <a:pPr marL="400050" lvl="1" indent="0">
              <a:buNone/>
            </a:pPr>
            <a:endParaRPr lang="en-US" smtClean="0"/>
          </a:p>
          <a:p>
            <a:r>
              <a:rPr lang="en-US" smtClean="0"/>
              <a:t>Seperti yang sudah dibahas pada pertemuan 1, bahwa data model diantaranya adalah; </a:t>
            </a:r>
            <a:r>
              <a:rPr lang="en-US" b="1" smtClean="0"/>
              <a:t>Relational Model, The </a:t>
            </a:r>
            <a:r>
              <a:rPr lang="en-US" b="1"/>
              <a:t>Entity-Relationship </a:t>
            </a:r>
            <a:r>
              <a:rPr lang="en-US" b="1" smtClean="0"/>
              <a:t>Model, Object-Based </a:t>
            </a:r>
            <a:r>
              <a:rPr lang="en-US" b="1"/>
              <a:t>Data </a:t>
            </a:r>
            <a:r>
              <a:rPr lang="en-US" b="1" smtClean="0"/>
              <a:t>Model,  Semistructured </a:t>
            </a:r>
            <a:r>
              <a:rPr lang="en-US" b="1"/>
              <a:t>Data Model</a:t>
            </a:r>
          </a:p>
          <a:p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2015/2016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IST102 - </a:t>
            </a:r>
            <a:fld id="{856524A2-1DDE-4CC8-AD9C-EA4094C56FD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62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a Data Model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(actually)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Representasi secara matematis dari data</a:t>
            </a:r>
            <a:r>
              <a:rPr lang="en-US"/>
              <a:t>.</a:t>
            </a:r>
          </a:p>
          <a:p>
            <a:pPr lvl="1"/>
            <a:r>
              <a:rPr lang="en-US" smtClean="0"/>
              <a:t>contoh: </a:t>
            </a:r>
          </a:p>
          <a:p>
            <a:pPr marL="857250" lvl="2" indent="0">
              <a:buNone/>
            </a:pPr>
            <a:r>
              <a:rPr lang="en-US" smtClean="0"/>
              <a:t>relational </a:t>
            </a:r>
            <a:r>
              <a:rPr lang="en-US"/>
              <a:t>model = tables; </a:t>
            </a:r>
            <a:endParaRPr lang="en-US" smtClean="0"/>
          </a:p>
          <a:p>
            <a:pPr marL="857250" lvl="2" indent="0">
              <a:buNone/>
            </a:pPr>
            <a:r>
              <a:rPr lang="en-US" smtClean="0"/>
              <a:t>semistructured </a:t>
            </a:r>
            <a:r>
              <a:rPr lang="en-US"/>
              <a:t>model = trees/graphs.</a:t>
            </a:r>
          </a:p>
          <a:p>
            <a:r>
              <a:rPr lang="en-US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Representasi dari Operasi pada </a:t>
            </a: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</a:t>
            </a:r>
            <a:r>
              <a:rPr lang="en-US"/>
              <a:t>.</a:t>
            </a:r>
          </a:p>
          <a:p>
            <a:r>
              <a:rPr lang="en-US" smtClean="0"/>
              <a:t>Constraints (kendala/batasan-batasan)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sz="1400" i="1"/>
              <a:t>(referensi: </a:t>
            </a:r>
            <a:r>
              <a:rPr lang="en-US" sz="1400" i="1" smtClean="0"/>
              <a:t>Prof. </a:t>
            </a:r>
            <a:r>
              <a:rPr lang="en-US" sz="1400" i="1"/>
              <a:t>Jennifer Widom </a:t>
            </a:r>
            <a:r>
              <a:rPr lang="en-US" sz="1400" i="1" smtClean="0"/>
              <a:t>Hand-out, stanford university.)</a:t>
            </a:r>
            <a:endParaRPr lang="en-US" sz="14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2015/2016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IST102 - </a:t>
            </a:r>
            <a:fld id="{856524A2-1DDE-4CC8-AD9C-EA4094C56FD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01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352800"/>
            <a:ext cx="52578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Relasi = Table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2015/2016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IST102 - </a:t>
            </a:r>
            <a:fld id="{856524A2-1DDE-4CC8-AD9C-EA4094C56FD8}" type="slidenum">
              <a:rPr lang="en-US" smtClean="0"/>
              <a:pPr/>
              <a:t>5</a:t>
            </a:fld>
            <a:endParaRPr lang="en-US" dirty="0"/>
          </a:p>
        </p:txBody>
      </p:sp>
      <p:grpSp>
        <p:nvGrpSpPr>
          <p:cNvPr id="26" name="Group 7"/>
          <p:cNvGrpSpPr>
            <a:grpSpLocks/>
          </p:cNvGrpSpPr>
          <p:nvPr/>
        </p:nvGrpSpPr>
        <p:grpSpPr bwMode="auto">
          <a:xfrm>
            <a:off x="3657600" y="1828801"/>
            <a:ext cx="4953000" cy="1219200"/>
            <a:chOff x="2304" y="864"/>
            <a:chExt cx="3120" cy="768"/>
          </a:xfrm>
        </p:grpSpPr>
        <p:sp>
          <p:nvSpPr>
            <p:cNvPr id="27" name="Text Box 8"/>
            <p:cNvSpPr txBox="1">
              <a:spLocks noChangeArrowheads="1"/>
            </p:cNvSpPr>
            <p:nvPr/>
          </p:nvSpPr>
          <p:spPr bwMode="auto">
            <a:xfrm>
              <a:off x="2520" y="864"/>
              <a:ext cx="2904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b="1" smtClean="0"/>
                <a:t>Attributes</a:t>
              </a:r>
              <a:r>
                <a:rPr lang="en-US" smtClean="0"/>
                <a:t>, </a:t>
              </a:r>
              <a:r>
                <a:rPr lang="en-US" i="1" smtClean="0"/>
                <a:t>each attribute has type (or domain)</a:t>
              </a:r>
              <a:endParaRPr lang="en-US" i="1"/>
            </a:p>
            <a:p>
              <a:r>
                <a:rPr lang="en-US" smtClean="0"/>
                <a:t>(field or column headers</a:t>
              </a:r>
              <a:r>
                <a:rPr lang="en-US"/>
                <a:t>)</a:t>
              </a:r>
            </a:p>
          </p:txBody>
        </p:sp>
        <p:sp>
          <p:nvSpPr>
            <p:cNvPr id="28" name="Line 9"/>
            <p:cNvSpPr>
              <a:spLocks noChangeShapeType="1"/>
            </p:cNvSpPr>
            <p:nvPr/>
          </p:nvSpPr>
          <p:spPr bwMode="auto">
            <a:xfrm flipH="1">
              <a:off x="2304" y="1271"/>
              <a:ext cx="216" cy="361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oval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" name="Group 11"/>
          <p:cNvGrpSpPr>
            <a:grpSpLocks/>
          </p:cNvGrpSpPr>
          <p:nvPr/>
        </p:nvGrpSpPr>
        <p:grpSpPr bwMode="auto">
          <a:xfrm>
            <a:off x="5943600" y="3898896"/>
            <a:ext cx="2168525" cy="646113"/>
            <a:chOff x="3648" y="2953"/>
            <a:chExt cx="1366" cy="407"/>
          </a:xfrm>
        </p:grpSpPr>
        <p:sp>
          <p:nvSpPr>
            <p:cNvPr id="31" name="Text Box 12"/>
            <p:cNvSpPr txBox="1">
              <a:spLocks noChangeArrowheads="1"/>
            </p:cNvSpPr>
            <p:nvPr/>
          </p:nvSpPr>
          <p:spPr bwMode="auto">
            <a:xfrm>
              <a:off x="4512" y="2953"/>
              <a:ext cx="502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b="1"/>
                <a:t>Tuples</a:t>
              </a:r>
            </a:p>
            <a:p>
              <a:r>
                <a:rPr lang="en-US"/>
                <a:t>(rows)</a:t>
              </a:r>
            </a:p>
          </p:txBody>
        </p:sp>
        <p:sp>
          <p:nvSpPr>
            <p:cNvPr id="32" name="Line 13"/>
            <p:cNvSpPr>
              <a:spLocks noChangeShapeType="1"/>
            </p:cNvSpPr>
            <p:nvPr/>
          </p:nvSpPr>
          <p:spPr bwMode="auto">
            <a:xfrm flipH="1">
              <a:off x="3648" y="3089"/>
              <a:ext cx="864" cy="6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oval"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893379" y="1752600"/>
            <a:ext cx="1879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b="1" smtClean="0"/>
              <a:t>Relation  name</a:t>
            </a:r>
          </a:p>
          <a:p>
            <a:r>
              <a:rPr lang="en-US" smtClean="0"/>
              <a:t>(table name)</a:t>
            </a:r>
            <a:endParaRPr lang="en-US"/>
          </a:p>
        </p:txBody>
      </p:sp>
      <p:sp>
        <p:nvSpPr>
          <p:cNvPr id="35" name="Line 16"/>
          <p:cNvSpPr>
            <a:spLocks noChangeShapeType="1"/>
          </p:cNvSpPr>
          <p:nvPr/>
        </p:nvSpPr>
        <p:spPr bwMode="auto">
          <a:xfrm flipH="1">
            <a:off x="1600199" y="2474915"/>
            <a:ext cx="164181" cy="458786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oval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38200" y="2933701"/>
            <a:ext cx="10903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/>
              <a:t>tblMhs</a:t>
            </a:r>
            <a:endParaRPr lang="en-US" sz="2400" b="1"/>
          </a:p>
        </p:txBody>
      </p:sp>
      <p:sp>
        <p:nvSpPr>
          <p:cNvPr id="7" name="Oval 6"/>
          <p:cNvSpPr/>
          <p:nvPr/>
        </p:nvSpPr>
        <p:spPr>
          <a:xfrm>
            <a:off x="1066800" y="4114800"/>
            <a:ext cx="48768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772978" y="3048000"/>
            <a:ext cx="1494221" cy="1828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36270" y="2933701"/>
            <a:ext cx="1494221" cy="41909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48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Schemas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i="1"/>
              <a:t>Relation schema</a:t>
            </a:r>
            <a:r>
              <a:rPr lang="en-US" i="1"/>
              <a:t> </a:t>
            </a:r>
            <a:r>
              <a:rPr lang="en-US"/>
              <a:t>= </a:t>
            </a:r>
            <a:r>
              <a:rPr lang="en-US" smtClean="0"/>
              <a:t>nama relasi dan daftar attribute-nya (</a:t>
            </a:r>
            <a:r>
              <a:rPr lang="en-US" i="1" smtClean="0"/>
              <a:t>Optionally</a:t>
            </a:r>
            <a:r>
              <a:rPr lang="en-US"/>
              <a:t>: </a:t>
            </a:r>
            <a:r>
              <a:rPr lang="en-US" smtClean="0"/>
              <a:t>disertai types dari attributes).</a:t>
            </a:r>
            <a:endParaRPr lang="en-US"/>
          </a:p>
          <a:p>
            <a:pPr lvl="1"/>
            <a:r>
              <a:rPr lang="en-US" smtClean="0"/>
              <a:t>Contoh: </a:t>
            </a:r>
          </a:p>
          <a:p>
            <a:pPr marL="741363" lvl="1" indent="0">
              <a:buNone/>
            </a:pPr>
            <a:r>
              <a:rPr lang="en-US" smtClean="0">
                <a:solidFill>
                  <a:srgbClr val="C00000"/>
                </a:solidFill>
              </a:rPr>
              <a:t>tblMhs(nim</a:t>
            </a:r>
            <a:r>
              <a:rPr lang="en-US">
                <a:solidFill>
                  <a:srgbClr val="C00000"/>
                </a:solidFill>
              </a:rPr>
              <a:t>, nama, jurusan)</a:t>
            </a:r>
            <a:r>
              <a:rPr lang="en-US"/>
              <a:t> atau </a:t>
            </a:r>
            <a:endParaRPr lang="en-US" smtClean="0"/>
          </a:p>
          <a:p>
            <a:pPr marL="741363" lvl="1" indent="0">
              <a:buNone/>
            </a:pPr>
            <a:r>
              <a:rPr lang="en-US" smtClean="0">
                <a:solidFill>
                  <a:srgbClr val="C00000"/>
                </a:solidFill>
              </a:rPr>
              <a:t>tblMhs(nim: string, nama: string, jurusan: string)</a:t>
            </a:r>
            <a:endParaRPr lang="en-US">
              <a:solidFill>
                <a:srgbClr val="C00000"/>
              </a:solidFill>
            </a:endParaRPr>
          </a:p>
          <a:p>
            <a:r>
              <a:rPr lang="en-US" b="1"/>
              <a:t>Database</a:t>
            </a:r>
            <a:r>
              <a:rPr lang="en-US"/>
              <a:t> = </a:t>
            </a:r>
            <a:r>
              <a:rPr lang="en-US" smtClean="0"/>
              <a:t>kumpulan relasi.</a:t>
            </a:r>
            <a:endParaRPr lang="en-US"/>
          </a:p>
          <a:p>
            <a:r>
              <a:rPr lang="en-US" b="1" smtClean="0"/>
              <a:t>Database </a:t>
            </a:r>
            <a:r>
              <a:rPr lang="en-US" b="1"/>
              <a:t>schema</a:t>
            </a:r>
            <a:r>
              <a:rPr lang="en-US"/>
              <a:t> </a:t>
            </a:r>
            <a:r>
              <a:rPr lang="en-US" smtClean="0"/>
              <a:t>= Deskripsi terstruktur dari suatu relasi dalam database</a:t>
            </a:r>
          </a:p>
          <a:p>
            <a:r>
              <a:rPr lang="en-US" b="1" smtClean="0"/>
              <a:t>Instance</a:t>
            </a:r>
            <a:r>
              <a:rPr lang="en-US" smtClean="0"/>
              <a:t> = actual content of a table at given point in time</a:t>
            </a:r>
            <a:endParaRPr lang="en-US"/>
          </a:p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2015/2016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IST102 - </a:t>
            </a:r>
            <a:fld id="{856524A2-1DDE-4CC8-AD9C-EA4094C56FD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4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Magnetic Disk 6"/>
          <p:cNvSpPr/>
          <p:nvPr/>
        </p:nvSpPr>
        <p:spPr>
          <a:xfrm>
            <a:off x="685800" y="3200400"/>
            <a:ext cx="3429000" cy="2971800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Database = kumpulan relasi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4114800" cy="1676399"/>
          </a:xfrm>
        </p:spPr>
        <p:txBody>
          <a:bodyPr>
            <a:normAutofit fontScale="92500"/>
          </a:bodyPr>
          <a:lstStyle/>
          <a:p>
            <a:r>
              <a:rPr lang="en-US"/>
              <a:t>Database schema = </a:t>
            </a:r>
            <a:r>
              <a:rPr lang="en-US" i="1"/>
              <a:t>set </a:t>
            </a:r>
            <a:r>
              <a:rPr lang="en-US" i="1" smtClean="0"/>
              <a:t>of all </a:t>
            </a:r>
            <a:r>
              <a:rPr lang="en-US" i="1"/>
              <a:t>Relation schema </a:t>
            </a:r>
            <a:r>
              <a:rPr lang="en-US" i="1" smtClean="0"/>
              <a:t> inside database</a:t>
            </a:r>
            <a:r>
              <a:rPr lang="en-US" smtClean="0"/>
              <a:t>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2015/2016</a:t>
            </a:r>
            <a:endParaRPr lang="en-US" dirty="0"/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905" y="5319467"/>
            <a:ext cx="2286000" cy="5479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IST102 - </a:t>
            </a:r>
            <a:fld id="{856524A2-1DDE-4CC8-AD9C-EA4094C56FD8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62000" y="4114800"/>
            <a:ext cx="1308275" cy="2238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smtClean="0"/>
              <a:t>Tabel Mahasiswa</a:t>
            </a:r>
            <a:endParaRPr lang="en-US" sz="1000" b="1"/>
          </a:p>
        </p:txBody>
      </p:sp>
      <p:sp>
        <p:nvSpPr>
          <p:cNvPr id="11" name="TextBox 10"/>
          <p:cNvSpPr txBox="1"/>
          <p:nvPr/>
        </p:nvSpPr>
        <p:spPr>
          <a:xfrm>
            <a:off x="838200" y="5106830"/>
            <a:ext cx="13477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smtClean="0"/>
              <a:t>Tabel Jurusan</a:t>
            </a:r>
            <a:endParaRPr lang="en-US" sz="1000" b="1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572000" y="1600201"/>
            <a:ext cx="4114800" cy="16763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Database schema = kumpulan lengkap skema relasi di dalam database.</a:t>
            </a:r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669182" y="3505200"/>
            <a:ext cx="14622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smtClean="0"/>
              <a:t>Database Akademik</a:t>
            </a:r>
            <a:endParaRPr lang="en-US" sz="1200" b="1"/>
          </a:p>
        </p:txBody>
      </p:sp>
      <p:sp>
        <p:nvSpPr>
          <p:cNvPr id="15" name="TextBox 14"/>
          <p:cNvSpPr txBox="1"/>
          <p:nvPr/>
        </p:nvSpPr>
        <p:spPr>
          <a:xfrm>
            <a:off x="2553343" y="4344830"/>
            <a:ext cx="13477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smtClean="0"/>
              <a:t>Tabel Mata Kuliah</a:t>
            </a:r>
            <a:endParaRPr lang="en-US" sz="1000" b="1"/>
          </a:p>
        </p:txBody>
      </p:sp>
      <p:sp>
        <p:nvSpPr>
          <p:cNvPr id="16" name="Flowchart: Magnetic Disk 15"/>
          <p:cNvSpPr/>
          <p:nvPr/>
        </p:nvSpPr>
        <p:spPr>
          <a:xfrm>
            <a:off x="5105400" y="3200400"/>
            <a:ext cx="3429000" cy="2971800"/>
          </a:xfrm>
          <a:prstGeom prst="flowChartMagneticDisk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088782" y="3505200"/>
            <a:ext cx="14622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smtClean="0"/>
              <a:t>Database Akademik</a:t>
            </a:r>
            <a:endParaRPr lang="en-US" sz="1200" b="1"/>
          </a:p>
        </p:txBody>
      </p:sp>
      <p:sp>
        <p:nvSpPr>
          <p:cNvPr id="18" name="Rectangle 17"/>
          <p:cNvSpPr/>
          <p:nvPr/>
        </p:nvSpPr>
        <p:spPr>
          <a:xfrm>
            <a:off x="5181600" y="4267200"/>
            <a:ext cx="3276600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284163"/>
            <a:r>
              <a:rPr lang="en-US" sz="1200" b="1" smtClean="0"/>
              <a:t>tblMhs</a:t>
            </a:r>
            <a:r>
              <a:rPr lang="en-US" sz="1200" smtClean="0"/>
              <a:t>(nim</a:t>
            </a:r>
            <a:r>
              <a:rPr lang="en-US" sz="1200"/>
              <a:t>: string, nama: string, jurusan: string)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181600" y="4796135"/>
            <a:ext cx="3276600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284163"/>
            <a:r>
              <a:rPr lang="en-US" sz="1200" b="1"/>
              <a:t>tblJurusan</a:t>
            </a:r>
            <a:r>
              <a:rPr lang="en-US" sz="1200"/>
              <a:t>(kd_jur:string, nm_jur:string, kd_fak:string, akreditasi:string)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181600" y="5329535"/>
            <a:ext cx="3276600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284163"/>
            <a:r>
              <a:rPr lang="en-US" sz="1200" b="1"/>
              <a:t>tblMk</a:t>
            </a:r>
            <a:r>
              <a:rPr lang="en-US" sz="1200"/>
              <a:t>(kodeMK:string, namaMK:string, sks:number)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368" y="4566832"/>
            <a:ext cx="1705232" cy="8742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331522"/>
            <a:ext cx="1755228" cy="45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548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Mengapa menggunakan Relasi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Model yang sangat </a:t>
            </a:r>
            <a:r>
              <a:rPr lang="en-US" b="1" smtClean="0"/>
              <a:t>simple</a:t>
            </a:r>
            <a:r>
              <a:rPr lang="en-US" smtClean="0"/>
              <a:t> &amp; </a:t>
            </a:r>
            <a:r>
              <a:rPr lang="en-US">
                <a:sym typeface="Wingdings" pitchFamily="2" charset="2"/>
              </a:rPr>
              <a:t>Implementasi yang </a:t>
            </a:r>
            <a:r>
              <a:rPr lang="en-US" b="1" smtClean="0">
                <a:sym typeface="Wingdings" pitchFamily="2" charset="2"/>
              </a:rPr>
              <a:t>Efisien</a:t>
            </a:r>
            <a:r>
              <a:rPr lang="en-US" smtClean="0"/>
              <a:t>.</a:t>
            </a:r>
          </a:p>
          <a:p>
            <a:r>
              <a:rPr lang="en-US" b="1" smtClean="0"/>
              <a:t>Banyak digunakan </a:t>
            </a:r>
            <a:r>
              <a:rPr lang="en-US" smtClean="0"/>
              <a:t>oleh sistem database komersial.</a:t>
            </a:r>
            <a:endParaRPr lang="en-US"/>
          </a:p>
          <a:p>
            <a:r>
              <a:rPr lang="en-US" smtClean="0"/>
              <a:t>Representasi relasi sangat </a:t>
            </a:r>
            <a:r>
              <a:rPr lang="en-US" b="1" smtClean="0"/>
              <a:t>memudahkan kita dalam memahami data</a:t>
            </a:r>
            <a:r>
              <a:rPr lang="en-US" smtClean="0"/>
              <a:t>.</a:t>
            </a:r>
          </a:p>
          <a:p>
            <a:r>
              <a:rPr lang="en-US" b="1" smtClean="0"/>
              <a:t>Model abstract yg mendasari SQL </a:t>
            </a:r>
            <a:r>
              <a:rPr lang="en-US" smtClean="0"/>
              <a:t>(bahasa database yg paling penting saat ini).</a:t>
            </a:r>
          </a:p>
          <a:p>
            <a:r>
              <a:rPr lang="en-US" smtClean="0"/>
              <a:t>Query (ask question of database) dengan </a:t>
            </a:r>
            <a:r>
              <a:rPr lang="en-US" b="1" smtClean="0"/>
              <a:t>high level language</a:t>
            </a:r>
            <a:r>
              <a:rPr lang="en-US" smtClean="0"/>
              <a:t> </a:t>
            </a:r>
            <a:r>
              <a:rPr lang="en-US" smtClean="0">
                <a:sym typeface="Wingdings" pitchFamily="2" charset="2"/>
              </a:rPr>
              <a:t> simple &amp; ekspresif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2015/2016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IST102 - </a:t>
            </a:r>
            <a:fld id="{856524A2-1DDE-4CC8-AD9C-EA4094C56FD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38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 Relasi</a:t>
            </a: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65138" lvl="2" indent="0">
              <a:buNone/>
            </a:pPr>
            <a:r>
              <a:rPr lang="en-US" smtClean="0">
                <a:solidFill>
                  <a:srgbClr val="C00000"/>
                </a:solidFill>
              </a:rPr>
              <a:t>Mahasiswa(</a:t>
            </a:r>
            <a:r>
              <a:rPr lang="en-US" u="sng" smtClean="0">
                <a:solidFill>
                  <a:srgbClr val="C00000"/>
                </a:solidFill>
              </a:rPr>
              <a:t>nim</a:t>
            </a:r>
            <a:r>
              <a:rPr lang="en-US" smtClean="0">
                <a:solidFill>
                  <a:srgbClr val="C00000"/>
                </a:solidFill>
              </a:rPr>
              <a:t>, nama, thnMasuk)</a:t>
            </a:r>
            <a:endParaRPr lang="en-US">
              <a:solidFill>
                <a:srgbClr val="C00000"/>
              </a:solidFill>
            </a:endParaRPr>
          </a:p>
          <a:p>
            <a:pPr marL="465138" lvl="2" indent="0">
              <a:buNone/>
            </a:pPr>
            <a:r>
              <a:rPr lang="en-US" smtClean="0">
                <a:solidFill>
                  <a:srgbClr val="C00000"/>
                </a:solidFill>
              </a:rPr>
              <a:t>Kelas(</a:t>
            </a:r>
            <a:r>
              <a:rPr lang="en-US" u="sng" smtClean="0">
                <a:solidFill>
                  <a:srgbClr val="C00000"/>
                </a:solidFill>
              </a:rPr>
              <a:t>nid</a:t>
            </a:r>
            <a:r>
              <a:rPr lang="en-US" smtClean="0">
                <a:solidFill>
                  <a:srgbClr val="C00000"/>
                </a:solidFill>
              </a:rPr>
              <a:t>, </a:t>
            </a:r>
            <a:r>
              <a:rPr lang="en-US" u="sng" smtClean="0">
                <a:solidFill>
                  <a:srgbClr val="C00000"/>
                </a:solidFill>
              </a:rPr>
              <a:t>kdmk</a:t>
            </a:r>
            <a:r>
              <a:rPr lang="en-US" smtClean="0">
                <a:solidFill>
                  <a:srgbClr val="C00000"/>
                </a:solidFill>
              </a:rPr>
              <a:t>)</a:t>
            </a:r>
            <a:endParaRPr lang="en-US">
              <a:solidFill>
                <a:srgbClr val="C00000"/>
              </a:solidFill>
            </a:endParaRPr>
          </a:p>
          <a:p>
            <a:pPr marL="465138" lvl="2" indent="0">
              <a:buNone/>
            </a:pPr>
            <a:r>
              <a:rPr lang="en-US" smtClean="0">
                <a:solidFill>
                  <a:srgbClr val="C00000"/>
                </a:solidFill>
              </a:rPr>
              <a:t>MataKuliah(</a:t>
            </a:r>
            <a:r>
              <a:rPr lang="en-US" u="sng" smtClean="0">
                <a:solidFill>
                  <a:srgbClr val="C00000"/>
                </a:solidFill>
              </a:rPr>
              <a:t>kdMk</a:t>
            </a:r>
            <a:r>
              <a:rPr lang="en-US" smtClean="0">
                <a:solidFill>
                  <a:srgbClr val="C00000"/>
                </a:solidFill>
              </a:rPr>
              <a:t>, namaMk, sks)</a:t>
            </a:r>
            <a:endParaRPr lang="en-US">
              <a:solidFill>
                <a:srgbClr val="C00000"/>
              </a:solidFill>
            </a:endParaRPr>
          </a:p>
          <a:p>
            <a:pPr marL="465138" lvl="2" indent="0">
              <a:buNone/>
            </a:pPr>
            <a:r>
              <a:rPr lang="en-US" smtClean="0">
                <a:solidFill>
                  <a:srgbClr val="C00000"/>
                </a:solidFill>
              </a:rPr>
              <a:t>Nilai(</a:t>
            </a:r>
            <a:r>
              <a:rPr lang="en-US" u="sng" smtClean="0">
                <a:solidFill>
                  <a:srgbClr val="C00000"/>
                </a:solidFill>
              </a:rPr>
              <a:t>nim</a:t>
            </a:r>
            <a:r>
              <a:rPr lang="en-US" smtClean="0">
                <a:solidFill>
                  <a:srgbClr val="C00000"/>
                </a:solidFill>
              </a:rPr>
              <a:t>, </a:t>
            </a:r>
            <a:r>
              <a:rPr lang="en-US" u="sng" smtClean="0">
                <a:solidFill>
                  <a:srgbClr val="C00000"/>
                </a:solidFill>
              </a:rPr>
              <a:t>kdMk</a:t>
            </a:r>
            <a:r>
              <a:rPr lang="en-US" smtClean="0">
                <a:solidFill>
                  <a:srgbClr val="C00000"/>
                </a:solidFill>
              </a:rPr>
              <a:t>, grade)</a:t>
            </a:r>
            <a:endParaRPr lang="en-US">
              <a:solidFill>
                <a:srgbClr val="C00000"/>
              </a:solidFill>
            </a:endParaRPr>
          </a:p>
          <a:p>
            <a:pPr marL="465138" lvl="2" indent="0">
              <a:buNone/>
            </a:pPr>
            <a:endParaRPr lang="en-US" smtClean="0">
              <a:solidFill>
                <a:srgbClr val="C00000"/>
              </a:solidFill>
            </a:endParaRPr>
          </a:p>
          <a:p>
            <a:pPr marL="800100" lvl="2" indent="0">
              <a:buNone/>
            </a:pPr>
            <a:endParaRPr lang="en-US">
              <a:solidFill>
                <a:srgbClr val="C00000"/>
              </a:solidFill>
            </a:endParaRPr>
          </a:p>
          <a:p>
            <a:r>
              <a:rPr lang="en-US" b="1"/>
              <a:t>Underline</a:t>
            </a:r>
            <a:r>
              <a:rPr lang="en-US"/>
              <a:t> = key  </a:t>
            </a:r>
            <a:r>
              <a:rPr lang="en-US" smtClean="0"/>
              <a:t>(</a:t>
            </a:r>
            <a:r>
              <a:rPr lang="pt-BR"/>
              <a:t>tuples/rows/baris-baris tidak boleh memiliki memiliki nilai yang sama pada semua atribut key</a:t>
            </a:r>
            <a:r>
              <a:rPr lang="en-US" smtClean="0"/>
              <a:t>).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AER – 2015/2016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Universitas Pembangunan Jaya – SIF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IST102 - </a:t>
            </a:r>
            <a:fld id="{856524A2-1DDE-4CC8-AD9C-EA4094C56FD8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393235"/>
              </p:ext>
            </p:extLst>
          </p:nvPr>
        </p:nvGraphicFramePr>
        <p:xfrm>
          <a:off x="5791200" y="2133600"/>
          <a:ext cx="21336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1219200"/>
              </a:tblGrid>
              <a:tr h="313292">
                <a:tc>
                  <a:txBody>
                    <a:bodyPr/>
                    <a:lstStyle/>
                    <a:p>
                      <a:pPr algn="ctr"/>
                      <a:r>
                        <a:rPr lang="en-US" sz="1600" u="sng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Nid</a:t>
                      </a:r>
                      <a:endParaRPr lang="en-US" sz="1600" u="sng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sng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kdmk</a:t>
                      </a:r>
                      <a:endParaRPr lang="en-US" sz="1600" u="sng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296308">
                <a:tc>
                  <a:txBody>
                    <a:bodyPr/>
                    <a:lstStyle/>
                    <a:p>
                      <a:r>
                        <a:rPr lang="en-US" sz="1400" smtClean="0"/>
                        <a:t>dsn001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IST101</a:t>
                      </a:r>
                      <a:endParaRPr lang="en-US" sz="140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smtClean="0"/>
                        <a:t>dsn002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IST102</a:t>
                      </a:r>
                      <a:endParaRPr lang="en-US" sz="1400"/>
                    </a:p>
                  </a:txBody>
                  <a:tcPr/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en-US" sz="1400" smtClean="0"/>
                        <a:t>dsn001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IST102</a:t>
                      </a:r>
                      <a:endParaRPr lang="en-US" sz="1400"/>
                    </a:p>
                  </a:txBody>
                  <a:tcPr/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en-US" sz="1400" smtClean="0"/>
                        <a:t>dsn003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IST103</a:t>
                      </a:r>
                      <a:endParaRPr lang="en-US" sz="1400"/>
                    </a:p>
                  </a:txBody>
                  <a:tcPr/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en-US" sz="1400" strike="sngStrike" baseline="0" smtClean="0">
                          <a:solidFill>
                            <a:srgbClr val="C00000"/>
                          </a:solidFill>
                        </a:rPr>
                        <a:t>dsn001</a:t>
                      </a:r>
                      <a:endParaRPr lang="en-US" sz="1400" strike="sngStrike" baseline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trike="sngStrike" baseline="0" smtClean="0">
                          <a:solidFill>
                            <a:srgbClr val="C00000"/>
                          </a:solidFill>
                        </a:rPr>
                        <a:t>IST101</a:t>
                      </a:r>
                      <a:endParaRPr lang="en-US" sz="1400" strike="sngStrike" baseline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Arc 7"/>
          <p:cNvSpPr/>
          <p:nvPr/>
        </p:nvSpPr>
        <p:spPr>
          <a:xfrm flipH="1">
            <a:off x="5105400" y="3886199"/>
            <a:ext cx="1371600" cy="914401"/>
          </a:xfrm>
          <a:prstGeom prst="arc">
            <a:avLst>
              <a:gd name="adj1" fmla="val 16200000"/>
              <a:gd name="adj2" fmla="val 157949"/>
            </a:avLst>
          </a:prstGeom>
          <a:ln w="12700">
            <a:solidFill>
              <a:srgbClr val="C00000"/>
            </a:solidFill>
            <a:headEnd type="oval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715000" y="1828800"/>
            <a:ext cx="683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Kelas</a:t>
            </a:r>
            <a:endParaRPr lang="en-US" b="1"/>
          </a:p>
        </p:txBody>
      </p:sp>
      <p:sp>
        <p:nvSpPr>
          <p:cNvPr id="10" name="TextBox 9"/>
          <p:cNvSpPr txBox="1"/>
          <p:nvPr/>
        </p:nvSpPr>
        <p:spPr>
          <a:xfrm>
            <a:off x="5715000" y="1535668"/>
            <a:ext cx="1922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Contoh constraint:</a:t>
            </a: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4338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45059</TotalTime>
  <Words>1711</Words>
  <Application>Microsoft Office PowerPoint</Application>
  <PresentationFormat>On-screen Show (4:3)</PresentationFormat>
  <Paragraphs>371</Paragraphs>
  <Slides>25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Wingdings</vt:lpstr>
      <vt:lpstr>Office Theme</vt:lpstr>
      <vt:lpstr>Sistem Basis Data</vt:lpstr>
      <vt:lpstr>Tujuan Pertemuan</vt:lpstr>
      <vt:lpstr>Data Model</vt:lpstr>
      <vt:lpstr>What is a Data Model? (actually)</vt:lpstr>
      <vt:lpstr>Relasi = Table</vt:lpstr>
      <vt:lpstr>Schemas</vt:lpstr>
      <vt:lpstr>Database = kumpulan relasi</vt:lpstr>
      <vt:lpstr>Mengapa menggunakan Relasi</vt:lpstr>
      <vt:lpstr>Contoh Relasi</vt:lpstr>
      <vt:lpstr>Database Schemas in SQL</vt:lpstr>
      <vt:lpstr>SQL – Definisi untuk Database (CREATE DATABASE dan DROP DATABASE)</vt:lpstr>
      <vt:lpstr>SQL – Definisi untuk Table (CREATE TABLE dan DROP TABLE)</vt:lpstr>
      <vt:lpstr>SQL – Definisi untuk Table</vt:lpstr>
      <vt:lpstr>SQL – Nilai pada SQL</vt:lpstr>
      <vt:lpstr>SQL – Nilai pada SQL</vt:lpstr>
      <vt:lpstr>SQL – Nilai pada SQL</vt:lpstr>
      <vt:lpstr>SQL – Nilai pada SQL</vt:lpstr>
      <vt:lpstr>SQL – Nilai pada SQL</vt:lpstr>
      <vt:lpstr>SQL – Deklarasi Keys</vt:lpstr>
      <vt:lpstr>SQL – Deklarasi Keys – Single Attribute Key</vt:lpstr>
      <vt:lpstr>SQL – Deklarasi Keys – Multi Attribute Keys</vt:lpstr>
      <vt:lpstr>SQL – PRIMARY KEY vs. UNIQUE</vt:lpstr>
      <vt:lpstr>SQL – Modifikasi Table (ALTER TABLE)</vt:lpstr>
      <vt:lpstr>See You Next Session</vt:lpstr>
      <vt:lpstr>tugas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Pemrograman &amp; Struktur Data</dc:title>
  <dc:creator>Augury</dc:creator>
  <cp:lastModifiedBy>Augury El Rayeb</cp:lastModifiedBy>
  <cp:revision>310</cp:revision>
  <dcterms:created xsi:type="dcterms:W3CDTF">2011-08-04T03:20:05Z</dcterms:created>
  <dcterms:modified xsi:type="dcterms:W3CDTF">2016-03-13T12:37:00Z</dcterms:modified>
</cp:coreProperties>
</file>