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62" r:id="rId4"/>
    <p:sldId id="275" r:id="rId5"/>
    <p:sldId id="276" r:id="rId6"/>
    <p:sldId id="277" r:id="rId7"/>
    <p:sldId id="278" r:id="rId8"/>
    <p:sldId id="279" r:id="rId9"/>
    <p:sldId id="280" r:id="rId10"/>
    <p:sldId id="291" r:id="rId11"/>
    <p:sldId id="292" r:id="rId12"/>
    <p:sldId id="274" r:id="rId13"/>
    <p:sldId id="281" r:id="rId14"/>
    <p:sldId id="282" r:id="rId15"/>
    <p:sldId id="283" r:id="rId16"/>
    <p:sldId id="284" r:id="rId17"/>
    <p:sldId id="286" r:id="rId18"/>
    <p:sldId id="289" r:id="rId19"/>
    <p:sldId id="288" r:id="rId20"/>
    <p:sldId id="285" r:id="rId21"/>
    <p:sldId id="273" r:id="rId22"/>
    <p:sldId id="290" r:id="rId23"/>
    <p:sldId id="272"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C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330" autoAdjust="0"/>
  </p:normalViewPr>
  <p:slideViewPr>
    <p:cSldViewPr>
      <p:cViewPr varScale="1">
        <p:scale>
          <a:sx n="62" d="100"/>
          <a:sy n="62" d="100"/>
        </p:scale>
        <p:origin x="1542"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C768C1-09E0-429C-8B60-FE9F2DBAF374}" type="datetimeFigureOut">
              <a:rPr lang="en-US" smtClean="0"/>
              <a:t>11/22/2016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5819B2-0548-43D2-9E90-69853082FE47}" type="slidenum">
              <a:rPr lang="en-US" smtClean="0"/>
              <a:t>‹#›</a:t>
            </a:fld>
            <a:endParaRPr lang="en-US"/>
          </a:p>
        </p:txBody>
      </p:sp>
    </p:spTree>
    <p:extLst>
      <p:ext uri="{BB962C8B-B14F-4D97-AF65-F5344CB8AC3E}">
        <p14:creationId xmlns:p14="http://schemas.microsoft.com/office/powerpoint/2010/main" val="1217645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800" b="1" i="0" u="none" kern="1200" baseline="0" smtClean="0">
                <a:solidFill>
                  <a:schemeClr val="tx1"/>
                </a:solidFill>
                <a:latin typeface="Calibri" pitchFamily="34" charset="0"/>
                <a:ea typeface="+mn-ea"/>
                <a:cs typeface="+mn-cs"/>
              </a:rPr>
              <a:t>import java.util.Stack;</a:t>
            </a:r>
          </a:p>
          <a:p>
            <a:r>
              <a:rPr lang="en-US" sz="800" b="1" i="0" u="none" kern="1200" baseline="0" smtClean="0">
                <a:solidFill>
                  <a:schemeClr val="tx1"/>
                </a:solidFill>
                <a:latin typeface="Calibri" pitchFamily="34" charset="0"/>
                <a:ea typeface="+mn-ea"/>
                <a:cs typeface="+mn-cs"/>
              </a:rPr>
              <a:t>import java.util.Scanner;</a:t>
            </a:r>
          </a:p>
          <a:p>
            <a:endParaRPr lang="en-US" sz="800" b="0" i="0" u="none" kern="1200" baseline="0" smtClean="0">
              <a:solidFill>
                <a:schemeClr val="tx1"/>
              </a:solidFill>
              <a:latin typeface="Calibri" pitchFamily="34" charset="0"/>
              <a:ea typeface="+mn-ea"/>
              <a:cs typeface="+mn-cs"/>
            </a:endParaRPr>
          </a:p>
          <a:p>
            <a:r>
              <a:rPr lang="en-US" sz="800" b="1" i="0" u="none" kern="1200" baseline="0" smtClean="0">
                <a:solidFill>
                  <a:schemeClr val="tx1"/>
                </a:solidFill>
                <a:latin typeface="Calibri" pitchFamily="34" charset="0"/>
                <a:ea typeface="+mn-ea"/>
                <a:cs typeface="+mn-cs"/>
              </a:rPr>
              <a:t>public class aplikasiDgnStackAPI   {</a:t>
            </a:r>
          </a:p>
          <a:p>
            <a:r>
              <a:rPr lang="en-US" sz="800" b="0" i="0" u="none" kern="1200" baseline="0" smtClean="0">
                <a:solidFill>
                  <a:schemeClr val="tx1"/>
                </a:solidFill>
                <a:latin typeface="Calibri" pitchFamily="34" charset="0"/>
                <a:ea typeface="+mn-ea"/>
                <a:cs typeface="+mn-cs"/>
              </a:rPr>
              <a:t>    private static Stack tumpukanBuku = new Stack();</a:t>
            </a:r>
          </a:p>
          <a:p>
            <a:r>
              <a:rPr lang="en-US" sz="800" b="0" i="0" u="none" kern="1200" baseline="0" smtClean="0">
                <a:solidFill>
                  <a:schemeClr val="tx1"/>
                </a:solidFill>
                <a:latin typeface="Calibri" pitchFamily="34" charset="0"/>
                <a:ea typeface="+mn-ea"/>
                <a:cs typeface="+mn-cs"/>
              </a:rPr>
              <a:t>    private static Stack tumpukanBukuSementara = new Stack();</a:t>
            </a:r>
          </a:p>
          <a:p>
            <a:endParaRPr lang="en-US" sz="800" b="0" i="0" u="none" kern="1200" baseline="0" smtClean="0">
              <a:solidFill>
                <a:schemeClr val="tx1"/>
              </a:solidFill>
              <a:latin typeface="Calibri" pitchFamily="34" charset="0"/>
              <a:ea typeface="+mn-ea"/>
              <a:cs typeface="+mn-cs"/>
            </a:endParaRPr>
          </a:p>
          <a:p>
            <a:r>
              <a:rPr lang="en-US" sz="800" b="0" i="0" u="none" kern="1200" baseline="0" smtClean="0">
                <a:solidFill>
                  <a:schemeClr val="tx1"/>
                </a:solidFill>
                <a:latin typeface="Calibri" pitchFamily="34" charset="0"/>
                <a:ea typeface="+mn-ea"/>
                <a:cs typeface="+mn-cs"/>
              </a:rPr>
              <a:t>    </a:t>
            </a:r>
            <a:r>
              <a:rPr lang="en-US" sz="800" b="1" i="0" u="none" kern="1200" baseline="0" smtClean="0">
                <a:solidFill>
                  <a:schemeClr val="tx1"/>
                </a:solidFill>
                <a:latin typeface="Calibri" pitchFamily="34" charset="0"/>
                <a:ea typeface="+mn-ea"/>
                <a:cs typeface="+mn-cs"/>
              </a:rPr>
              <a:t>public static void bacaTumpukan()</a:t>
            </a:r>
            <a:r>
              <a:rPr lang="en-US" sz="800" b="0" i="0" u="none" kern="1200" baseline="0" smtClean="0">
                <a:solidFill>
                  <a:schemeClr val="tx1"/>
                </a:solidFill>
                <a:latin typeface="Calibri" pitchFamily="34" charset="0"/>
                <a:ea typeface="+mn-ea"/>
                <a:cs typeface="+mn-cs"/>
              </a:rPr>
              <a:t>  </a:t>
            </a:r>
            <a:r>
              <a:rPr lang="en-US" sz="800" b="1" i="0" u="none" kern="1200" baseline="0" smtClean="0">
                <a:solidFill>
                  <a:schemeClr val="tx1"/>
                </a:solidFill>
                <a:latin typeface="Calibri" pitchFamily="34" charset="0"/>
                <a:ea typeface="+mn-ea"/>
                <a:cs typeface="+mn-cs"/>
              </a:rPr>
              <a:t>{</a:t>
            </a:r>
          </a:p>
          <a:p>
            <a:r>
              <a:rPr lang="en-US" sz="800" b="0" i="0" u="none" kern="1200" baseline="0" smtClean="0">
                <a:solidFill>
                  <a:schemeClr val="tx1"/>
                </a:solidFill>
                <a:latin typeface="Calibri" pitchFamily="34" charset="0"/>
                <a:ea typeface="+mn-ea"/>
                <a:cs typeface="+mn-cs"/>
              </a:rPr>
              <a:t>        while(!(tumpukanBuku.empty()))  {</a:t>
            </a:r>
          </a:p>
          <a:p>
            <a:r>
              <a:rPr lang="en-US" sz="800" b="0" i="0" u="none" kern="1200" baseline="0" smtClean="0">
                <a:solidFill>
                  <a:schemeClr val="tx1"/>
                </a:solidFill>
                <a:latin typeface="Calibri" pitchFamily="34" charset="0"/>
                <a:ea typeface="+mn-ea"/>
                <a:cs typeface="+mn-cs"/>
              </a:rPr>
              <a:t>            tumpukanBukuSementara.push(tumpukanBuku.pop());</a:t>
            </a:r>
          </a:p>
          <a:p>
            <a:r>
              <a:rPr lang="en-US" sz="800" b="0" i="0" u="none" kern="1200" baseline="0" smtClean="0">
                <a:solidFill>
                  <a:schemeClr val="tx1"/>
                </a:solidFill>
                <a:latin typeface="Calibri" pitchFamily="34" charset="0"/>
                <a:ea typeface="+mn-ea"/>
                <a:cs typeface="+mn-cs"/>
              </a:rPr>
              <a:t>            System.out.println(tumpukanBukuSementara.peek());</a:t>
            </a:r>
          </a:p>
          <a:p>
            <a:r>
              <a:rPr lang="en-US" sz="800" b="0" i="0" u="none" kern="1200" baseline="0" smtClean="0">
                <a:solidFill>
                  <a:schemeClr val="tx1"/>
                </a:solidFill>
                <a:latin typeface="Calibri" pitchFamily="34" charset="0"/>
                <a:ea typeface="+mn-ea"/>
                <a:cs typeface="+mn-cs"/>
              </a:rPr>
              <a:t>        }</a:t>
            </a:r>
          </a:p>
          <a:p>
            <a:r>
              <a:rPr lang="en-US" sz="800" b="0" i="0" u="none" kern="1200" baseline="0" smtClean="0">
                <a:solidFill>
                  <a:schemeClr val="tx1"/>
                </a:solidFill>
                <a:latin typeface="Calibri" pitchFamily="34" charset="0"/>
                <a:ea typeface="+mn-ea"/>
                <a:cs typeface="+mn-cs"/>
              </a:rPr>
              <a:t>        while(!(tumpukanBukuSementara.empty()))  {</a:t>
            </a:r>
          </a:p>
          <a:p>
            <a:r>
              <a:rPr lang="en-US" sz="800" b="0" i="0" u="none" kern="1200" baseline="0" smtClean="0">
                <a:solidFill>
                  <a:schemeClr val="tx1"/>
                </a:solidFill>
                <a:latin typeface="Calibri" pitchFamily="34" charset="0"/>
                <a:ea typeface="+mn-ea"/>
                <a:cs typeface="+mn-cs"/>
              </a:rPr>
              <a:t>            tumpukanBuku.push(tumpukanBukuSementara.pop());</a:t>
            </a:r>
          </a:p>
          <a:p>
            <a:r>
              <a:rPr lang="en-US" sz="800" b="0" i="0" u="none" kern="1200" baseline="0" smtClean="0">
                <a:solidFill>
                  <a:schemeClr val="tx1"/>
                </a:solidFill>
                <a:latin typeface="Calibri" pitchFamily="34" charset="0"/>
                <a:ea typeface="+mn-ea"/>
                <a:cs typeface="+mn-cs"/>
              </a:rPr>
              <a:t>        }</a:t>
            </a:r>
          </a:p>
          <a:p>
            <a:r>
              <a:rPr lang="en-US" sz="800" b="0" i="0" u="none" kern="1200" baseline="0" smtClean="0">
                <a:solidFill>
                  <a:schemeClr val="tx1"/>
                </a:solidFill>
                <a:latin typeface="Calibri" pitchFamily="34" charset="0"/>
                <a:ea typeface="+mn-ea"/>
                <a:cs typeface="+mn-cs"/>
              </a:rPr>
              <a:t>    </a:t>
            </a:r>
            <a:r>
              <a:rPr lang="en-US" sz="800" b="1" i="0" u="none" kern="1200" baseline="0" smtClean="0">
                <a:solidFill>
                  <a:schemeClr val="tx1"/>
                </a:solidFill>
                <a:latin typeface="Calibri" pitchFamily="34" charset="0"/>
                <a:ea typeface="+mn-ea"/>
                <a:cs typeface="+mn-cs"/>
              </a:rPr>
              <a:t>}</a:t>
            </a:r>
          </a:p>
          <a:p>
            <a:endParaRPr lang="en-US" sz="800" b="0" i="0" u="none" kern="1200" baseline="0" smtClean="0">
              <a:solidFill>
                <a:schemeClr val="tx1"/>
              </a:solidFill>
              <a:latin typeface="Calibri" pitchFamily="34" charset="0"/>
              <a:ea typeface="+mn-ea"/>
              <a:cs typeface="+mn-cs"/>
            </a:endParaRPr>
          </a:p>
          <a:p>
            <a:r>
              <a:rPr lang="en-US" sz="800" b="0" i="0" u="none" kern="1200" baseline="0" smtClean="0">
                <a:solidFill>
                  <a:schemeClr val="tx1"/>
                </a:solidFill>
                <a:latin typeface="Calibri" pitchFamily="34" charset="0"/>
                <a:ea typeface="+mn-ea"/>
                <a:cs typeface="+mn-cs"/>
              </a:rPr>
              <a:t>    </a:t>
            </a:r>
            <a:r>
              <a:rPr lang="en-US" sz="800" b="1" i="0" u="none" kern="1200" baseline="0" smtClean="0">
                <a:solidFill>
                  <a:schemeClr val="tx1"/>
                </a:solidFill>
                <a:latin typeface="Calibri" pitchFamily="34" charset="0"/>
                <a:ea typeface="+mn-ea"/>
                <a:cs typeface="+mn-cs"/>
              </a:rPr>
              <a:t>public static void main(String[] args)   {</a:t>
            </a:r>
          </a:p>
          <a:p>
            <a:r>
              <a:rPr lang="en-US" sz="800" b="0" i="0" u="none" kern="1200" baseline="0" smtClean="0">
                <a:solidFill>
                  <a:schemeClr val="tx1"/>
                </a:solidFill>
                <a:latin typeface="Calibri" pitchFamily="34" charset="0"/>
                <a:ea typeface="+mn-ea"/>
                <a:cs typeface="+mn-cs"/>
              </a:rPr>
              <a:t>        Scanner in = new Scanner( System.in );</a:t>
            </a:r>
          </a:p>
          <a:p>
            <a:endParaRPr lang="en-US" sz="800" b="0" i="0" u="none" kern="1200" baseline="0" smtClean="0">
              <a:solidFill>
                <a:schemeClr val="tx1"/>
              </a:solidFill>
              <a:latin typeface="Calibri" pitchFamily="34" charset="0"/>
              <a:ea typeface="+mn-ea"/>
              <a:cs typeface="+mn-cs"/>
            </a:endParaRPr>
          </a:p>
          <a:p>
            <a:r>
              <a:rPr lang="en-US" sz="800" b="0" i="0" u="none" kern="1200" baseline="0" smtClean="0">
                <a:solidFill>
                  <a:schemeClr val="tx1"/>
                </a:solidFill>
                <a:latin typeface="Calibri" pitchFamily="34" charset="0"/>
                <a:ea typeface="+mn-ea"/>
                <a:cs typeface="+mn-cs"/>
              </a:rPr>
              <a:t>        tumpukanBuku.push("Buku Database");</a:t>
            </a:r>
          </a:p>
          <a:p>
            <a:r>
              <a:rPr lang="en-US" sz="800" b="0" i="0" u="none" kern="1200" baseline="0" smtClean="0">
                <a:solidFill>
                  <a:schemeClr val="tx1"/>
                </a:solidFill>
                <a:latin typeface="Calibri" pitchFamily="34" charset="0"/>
                <a:ea typeface="+mn-ea"/>
                <a:cs typeface="+mn-cs"/>
              </a:rPr>
              <a:t>        tumpukanBuku.push("Buku Algoritma");</a:t>
            </a:r>
          </a:p>
          <a:p>
            <a:r>
              <a:rPr lang="en-US" sz="800" b="0" i="0" u="none" kern="1200" baseline="0" smtClean="0">
                <a:solidFill>
                  <a:schemeClr val="tx1"/>
                </a:solidFill>
                <a:latin typeface="Calibri" pitchFamily="34" charset="0"/>
                <a:ea typeface="+mn-ea"/>
                <a:cs typeface="+mn-cs"/>
              </a:rPr>
              <a:t>        tumpukanBuku.push("Buku Java");</a:t>
            </a:r>
          </a:p>
          <a:p>
            <a:r>
              <a:rPr lang="en-US" sz="800" b="0" i="0" u="none" kern="1200" baseline="0" smtClean="0">
                <a:solidFill>
                  <a:schemeClr val="tx1"/>
                </a:solidFill>
                <a:latin typeface="Calibri" pitchFamily="34" charset="0"/>
                <a:ea typeface="+mn-ea"/>
                <a:cs typeface="+mn-cs"/>
              </a:rPr>
              <a:t>        tumpukanBuku.push("Buku HTML");</a:t>
            </a:r>
          </a:p>
          <a:p>
            <a:r>
              <a:rPr lang="en-US" sz="800" b="0" i="0" u="none" kern="1200" baseline="0" smtClean="0">
                <a:solidFill>
                  <a:schemeClr val="tx1"/>
                </a:solidFill>
                <a:latin typeface="Calibri" pitchFamily="34" charset="0"/>
                <a:ea typeface="+mn-ea"/>
                <a:cs typeface="+mn-cs"/>
              </a:rPr>
              <a:t>        tumpukanBuku.push("Buku Disain");</a:t>
            </a:r>
          </a:p>
          <a:p>
            <a:endParaRPr lang="en-US" sz="800" b="0" i="0" u="none" kern="1200" baseline="0" smtClean="0">
              <a:solidFill>
                <a:schemeClr val="tx1"/>
              </a:solidFill>
              <a:latin typeface="Calibri" pitchFamily="34" charset="0"/>
              <a:ea typeface="+mn-ea"/>
              <a:cs typeface="+mn-cs"/>
            </a:endParaRPr>
          </a:p>
          <a:p>
            <a:r>
              <a:rPr lang="en-US" sz="800" b="0" i="0" u="none" kern="1200" baseline="0" smtClean="0">
                <a:solidFill>
                  <a:schemeClr val="tx1"/>
                </a:solidFill>
                <a:latin typeface="Calibri" pitchFamily="34" charset="0"/>
                <a:ea typeface="+mn-ea"/>
                <a:cs typeface="+mn-cs"/>
              </a:rPr>
              <a:t>        System.out.println("Tumpukan sekarang:");</a:t>
            </a:r>
          </a:p>
          <a:p>
            <a:r>
              <a:rPr lang="en-US" sz="800" b="0" i="0" u="none" kern="1200" baseline="0" smtClean="0">
                <a:solidFill>
                  <a:schemeClr val="tx1"/>
                </a:solidFill>
                <a:latin typeface="Calibri" pitchFamily="34" charset="0"/>
                <a:ea typeface="+mn-ea"/>
                <a:cs typeface="+mn-cs"/>
              </a:rPr>
              <a:t>        bacaTumpukan();</a:t>
            </a:r>
          </a:p>
          <a:p>
            <a:endParaRPr lang="en-US" sz="800" b="0" i="0" u="none" kern="1200" baseline="0" smtClean="0">
              <a:solidFill>
                <a:schemeClr val="tx1"/>
              </a:solidFill>
              <a:latin typeface="Calibri" pitchFamily="34" charset="0"/>
              <a:ea typeface="+mn-ea"/>
              <a:cs typeface="+mn-cs"/>
            </a:endParaRPr>
          </a:p>
          <a:p>
            <a:r>
              <a:rPr lang="en-US" sz="800" b="0" i="0" u="none" kern="1200" baseline="0" smtClean="0">
                <a:solidFill>
                  <a:schemeClr val="tx1"/>
                </a:solidFill>
                <a:latin typeface="Calibri" pitchFamily="34" charset="0"/>
                <a:ea typeface="+mn-ea"/>
                <a:cs typeface="+mn-cs"/>
              </a:rPr>
              <a:t>        System.out.print("\nMasukkan judul buku yang ingin diambil: ");</a:t>
            </a:r>
          </a:p>
          <a:p>
            <a:r>
              <a:rPr lang="en-US" sz="800" b="0" i="0" u="none" kern="1200" baseline="0" smtClean="0">
                <a:solidFill>
                  <a:schemeClr val="tx1"/>
                </a:solidFill>
                <a:latin typeface="Calibri" pitchFamily="34" charset="0"/>
                <a:ea typeface="+mn-ea"/>
                <a:cs typeface="+mn-cs"/>
              </a:rPr>
              <a:t>        String cari = in.nextLine();</a:t>
            </a:r>
          </a:p>
          <a:p>
            <a:r>
              <a:rPr lang="en-US" sz="800" b="0" i="0" u="none" kern="1200" baseline="0" smtClean="0">
                <a:solidFill>
                  <a:schemeClr val="tx1"/>
                </a:solidFill>
                <a:latin typeface="Calibri" pitchFamily="34" charset="0"/>
                <a:ea typeface="+mn-ea"/>
                <a:cs typeface="+mn-cs"/>
              </a:rPr>
              <a:t>        int x = tumpukanBuku.search(cari);</a:t>
            </a:r>
          </a:p>
          <a:p>
            <a:r>
              <a:rPr lang="en-US" sz="800" b="0" i="0" u="none" kern="1200" baseline="0" smtClean="0">
                <a:solidFill>
                  <a:schemeClr val="tx1"/>
                </a:solidFill>
                <a:latin typeface="Calibri" pitchFamily="34" charset="0"/>
                <a:ea typeface="+mn-ea"/>
                <a:cs typeface="+mn-cs"/>
              </a:rPr>
              <a:t>        if(tumpukanBuku.search(cari)&gt;0)   {</a:t>
            </a:r>
          </a:p>
          <a:p>
            <a:r>
              <a:rPr lang="en-US" sz="800" b="0" i="0" u="none" kern="1200" baseline="0" smtClean="0">
                <a:solidFill>
                  <a:schemeClr val="tx1"/>
                </a:solidFill>
                <a:latin typeface="Calibri" pitchFamily="34" charset="0"/>
                <a:ea typeface="+mn-ea"/>
                <a:cs typeface="+mn-cs"/>
              </a:rPr>
              <a:t>            for(int i=1; i&lt;x; i++)     {</a:t>
            </a:r>
          </a:p>
          <a:p>
            <a:r>
              <a:rPr lang="en-US" sz="800" b="0" i="0" u="none" kern="1200" baseline="0" smtClean="0">
                <a:solidFill>
                  <a:schemeClr val="tx1"/>
                </a:solidFill>
                <a:latin typeface="Calibri" pitchFamily="34" charset="0"/>
                <a:ea typeface="+mn-ea"/>
                <a:cs typeface="+mn-cs"/>
              </a:rPr>
              <a:t>                tumpukanBukuSementara.push(tumpukanBuku.pop());</a:t>
            </a:r>
          </a:p>
          <a:p>
            <a:r>
              <a:rPr lang="en-US" sz="800" b="0" i="0" u="none" kern="1200" baseline="0" smtClean="0">
                <a:solidFill>
                  <a:schemeClr val="tx1"/>
                </a:solidFill>
                <a:latin typeface="Calibri" pitchFamily="34" charset="0"/>
                <a:ea typeface="+mn-ea"/>
                <a:cs typeface="+mn-cs"/>
              </a:rPr>
              <a:t>            }</a:t>
            </a:r>
          </a:p>
          <a:p>
            <a:r>
              <a:rPr lang="en-US" sz="800" b="0" i="0" u="none" kern="1200" baseline="0" smtClean="0">
                <a:solidFill>
                  <a:schemeClr val="tx1"/>
                </a:solidFill>
                <a:latin typeface="Calibri" pitchFamily="34" charset="0"/>
                <a:ea typeface="+mn-ea"/>
                <a:cs typeface="+mn-cs"/>
              </a:rPr>
              <a:t>            System.out.println(tumpukanBuku.pop() + " sudah diambil");</a:t>
            </a:r>
          </a:p>
          <a:p>
            <a:r>
              <a:rPr lang="en-US" sz="800" b="0" i="0" u="none" kern="1200" baseline="0" smtClean="0">
                <a:solidFill>
                  <a:schemeClr val="tx1"/>
                </a:solidFill>
                <a:latin typeface="Calibri" pitchFamily="34" charset="0"/>
                <a:ea typeface="+mn-ea"/>
                <a:cs typeface="+mn-cs"/>
              </a:rPr>
              <a:t>            while(!(tumpukanBukuSementara.empty()))   {</a:t>
            </a:r>
          </a:p>
          <a:p>
            <a:r>
              <a:rPr lang="en-US" sz="800" b="0" i="0" u="none" kern="1200" baseline="0" smtClean="0">
                <a:solidFill>
                  <a:schemeClr val="tx1"/>
                </a:solidFill>
                <a:latin typeface="Calibri" pitchFamily="34" charset="0"/>
                <a:ea typeface="+mn-ea"/>
                <a:cs typeface="+mn-cs"/>
              </a:rPr>
              <a:t>                tumpukanBuku.push(tumpukanBukuSementara.pop());</a:t>
            </a:r>
          </a:p>
          <a:p>
            <a:r>
              <a:rPr lang="en-US" sz="800" b="0" i="0" u="none" kern="1200" baseline="0" smtClean="0">
                <a:solidFill>
                  <a:schemeClr val="tx1"/>
                </a:solidFill>
                <a:latin typeface="Calibri" pitchFamily="34" charset="0"/>
                <a:ea typeface="+mn-ea"/>
                <a:cs typeface="+mn-cs"/>
              </a:rPr>
              <a:t>            }</a:t>
            </a:r>
          </a:p>
          <a:p>
            <a:r>
              <a:rPr lang="en-US" sz="800" b="0" i="0" u="none" kern="1200" baseline="0" smtClean="0">
                <a:solidFill>
                  <a:schemeClr val="tx1"/>
                </a:solidFill>
                <a:latin typeface="Calibri" pitchFamily="34" charset="0"/>
                <a:ea typeface="+mn-ea"/>
                <a:cs typeface="+mn-cs"/>
              </a:rPr>
              <a:t>        }</a:t>
            </a:r>
          </a:p>
          <a:p>
            <a:r>
              <a:rPr lang="en-US" sz="800" b="0" i="0" u="none" kern="1200" baseline="0" smtClean="0">
                <a:solidFill>
                  <a:schemeClr val="tx1"/>
                </a:solidFill>
                <a:latin typeface="Calibri" pitchFamily="34" charset="0"/>
                <a:ea typeface="+mn-ea"/>
                <a:cs typeface="+mn-cs"/>
              </a:rPr>
              <a:t>        System.out.println("\n Tumpukan sekarang:");</a:t>
            </a:r>
          </a:p>
          <a:p>
            <a:r>
              <a:rPr lang="en-US" sz="800" b="0" i="0" u="none" kern="1200" baseline="0" smtClean="0">
                <a:solidFill>
                  <a:schemeClr val="tx1"/>
                </a:solidFill>
                <a:latin typeface="Calibri" pitchFamily="34" charset="0"/>
                <a:ea typeface="+mn-ea"/>
                <a:cs typeface="+mn-cs"/>
              </a:rPr>
              <a:t>        bacaTumpukan();</a:t>
            </a:r>
          </a:p>
          <a:p>
            <a:r>
              <a:rPr lang="en-US" sz="800" b="0" i="0" u="none" kern="1200" baseline="0" smtClean="0">
                <a:solidFill>
                  <a:schemeClr val="tx1"/>
                </a:solidFill>
                <a:latin typeface="Calibri" pitchFamily="34" charset="0"/>
                <a:ea typeface="+mn-ea"/>
                <a:cs typeface="+mn-cs"/>
              </a:rPr>
              <a:t>   </a:t>
            </a:r>
            <a:r>
              <a:rPr lang="en-US" sz="800" b="1" i="0" u="none" kern="1200" baseline="0" smtClean="0">
                <a:solidFill>
                  <a:schemeClr val="tx1"/>
                </a:solidFill>
                <a:latin typeface="Calibri" pitchFamily="34" charset="0"/>
                <a:ea typeface="+mn-ea"/>
                <a:cs typeface="+mn-cs"/>
              </a:rPr>
              <a:t> }</a:t>
            </a:r>
          </a:p>
          <a:p>
            <a:r>
              <a:rPr lang="en-US" sz="800" b="1" i="0" u="none" kern="1200" baseline="0" smtClean="0">
                <a:solidFill>
                  <a:schemeClr val="tx1"/>
                </a:solidFill>
                <a:latin typeface="Calibri" pitchFamily="34" charset="0"/>
                <a:ea typeface="+mn-ea"/>
                <a:cs typeface="+mn-cs"/>
              </a:rPr>
              <a:t>}</a:t>
            </a:r>
          </a:p>
        </p:txBody>
      </p:sp>
      <p:sp>
        <p:nvSpPr>
          <p:cNvPr id="4" name="Slide Number Placeholder 3"/>
          <p:cNvSpPr>
            <a:spLocks noGrp="1"/>
          </p:cNvSpPr>
          <p:nvPr>
            <p:ph type="sldNum" sz="quarter" idx="10"/>
          </p:nvPr>
        </p:nvSpPr>
        <p:spPr/>
        <p:txBody>
          <a:bodyPr/>
          <a:lstStyle/>
          <a:p>
            <a:fld id="{765819B2-0548-43D2-9E90-69853082FE47}" type="slidenum">
              <a:rPr lang="en-US" smtClean="0"/>
              <a:t>6</a:t>
            </a:fld>
            <a:endParaRPr lang="en-US"/>
          </a:p>
        </p:txBody>
      </p:sp>
    </p:spTree>
    <p:extLst>
      <p:ext uri="{BB962C8B-B14F-4D97-AF65-F5344CB8AC3E}">
        <p14:creationId xmlns:p14="http://schemas.microsoft.com/office/powerpoint/2010/main" val="4095338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800" kern="1200" smtClean="0">
                <a:solidFill>
                  <a:schemeClr val="tx1"/>
                </a:solidFill>
                <a:latin typeface="+mn-lt"/>
                <a:ea typeface="+mn-ea"/>
                <a:cs typeface="+mn-cs"/>
              </a:rPr>
              <a:t>/* </a:t>
            </a:r>
          </a:p>
          <a:p>
            <a:r>
              <a:rPr lang="en-US" sz="800" kern="1200" smtClean="0">
                <a:solidFill>
                  <a:schemeClr val="tx1"/>
                </a:solidFill>
                <a:latin typeface="+mn-lt"/>
                <a:ea typeface="+mn-ea"/>
                <a:cs typeface="+mn-cs"/>
              </a:rPr>
              <a:t> * </a:t>
            </a:r>
            <a:r>
              <a:rPr lang="en-US" sz="800" u="sng" kern="1200" smtClean="0">
                <a:solidFill>
                  <a:schemeClr val="tx1"/>
                </a:solidFill>
                <a:latin typeface="+mn-lt"/>
                <a:ea typeface="+mn-ea"/>
                <a:cs typeface="+mn-cs"/>
              </a:rPr>
              <a:t>Penggunaan API LinkedList </a:t>
            </a:r>
          </a:p>
          <a:p>
            <a:r>
              <a:rPr lang="en-US" sz="800" kern="1200" smtClean="0">
                <a:solidFill>
                  <a:schemeClr val="tx1"/>
                </a:solidFill>
                <a:latin typeface="+mn-lt"/>
                <a:ea typeface="+mn-ea"/>
                <a:cs typeface="+mn-cs"/>
              </a:rPr>
              <a:t> */</a:t>
            </a:r>
          </a:p>
          <a:p>
            <a:r>
              <a:rPr lang="en-US" sz="800" b="1" kern="1200" smtClean="0">
                <a:solidFill>
                  <a:schemeClr val="tx1"/>
                </a:solidFill>
                <a:latin typeface="+mn-lt"/>
                <a:ea typeface="+mn-ea"/>
                <a:cs typeface="+mn-cs"/>
              </a:rPr>
              <a:t>import java.util.Scanner;</a:t>
            </a:r>
          </a:p>
          <a:p>
            <a:r>
              <a:rPr lang="en-US" sz="800" b="1" kern="1200" smtClean="0">
                <a:solidFill>
                  <a:schemeClr val="tx1"/>
                </a:solidFill>
                <a:latin typeface="+mn-lt"/>
                <a:ea typeface="+mn-ea"/>
                <a:cs typeface="+mn-cs"/>
              </a:rPr>
              <a:t>import java.util.LinkedList;</a:t>
            </a:r>
          </a:p>
          <a:p>
            <a:endParaRPr lang="en-US" sz="800" kern="1200" smtClean="0">
              <a:solidFill>
                <a:schemeClr val="tx1"/>
              </a:solidFill>
              <a:latin typeface="+mn-lt"/>
              <a:ea typeface="+mn-ea"/>
              <a:cs typeface="+mn-cs"/>
            </a:endParaRPr>
          </a:p>
          <a:p>
            <a:r>
              <a:rPr lang="en-US" sz="800" b="1" kern="1200" smtClean="0">
                <a:solidFill>
                  <a:schemeClr val="tx1"/>
                </a:solidFill>
                <a:latin typeface="+mn-lt"/>
                <a:ea typeface="+mn-ea"/>
                <a:cs typeface="+mn-cs"/>
              </a:rPr>
              <a:t>public class cobaLinkedList {</a:t>
            </a:r>
          </a:p>
          <a:p>
            <a:endParaRPr lang="en-US" sz="800" kern="1200" smtClean="0">
              <a:solidFill>
                <a:schemeClr val="tx1"/>
              </a:solidFill>
              <a:latin typeface="+mn-lt"/>
              <a:ea typeface="+mn-ea"/>
              <a:cs typeface="+mn-cs"/>
            </a:endParaRPr>
          </a:p>
          <a:p>
            <a:pPr lvl="1"/>
            <a:r>
              <a:rPr lang="en-US" sz="800" b="1" kern="1200" smtClean="0">
                <a:solidFill>
                  <a:schemeClr val="tx1"/>
                </a:solidFill>
                <a:latin typeface="+mn-lt"/>
                <a:ea typeface="+mn-ea"/>
                <a:cs typeface="+mn-cs"/>
              </a:rPr>
              <a:t>public static void main(String[] args) {</a:t>
            </a:r>
          </a:p>
          <a:p>
            <a:pPr lvl="2"/>
            <a:r>
              <a:rPr lang="en-US" sz="800" kern="1200" smtClean="0">
                <a:solidFill>
                  <a:schemeClr val="tx1"/>
                </a:solidFill>
                <a:latin typeface="+mn-lt"/>
                <a:ea typeface="+mn-ea"/>
                <a:cs typeface="+mn-cs"/>
              </a:rPr>
              <a:t>LinkedList&lt;String&gt; peserta = </a:t>
            </a:r>
            <a:r>
              <a:rPr lang="en-US" sz="800" b="1" kern="1200" smtClean="0">
                <a:solidFill>
                  <a:schemeClr val="tx1"/>
                </a:solidFill>
                <a:latin typeface="+mn-lt"/>
                <a:ea typeface="+mn-ea"/>
                <a:cs typeface="+mn-cs"/>
              </a:rPr>
              <a:t>new LinkedList&lt;String&gt;();</a:t>
            </a:r>
          </a:p>
          <a:p>
            <a:pPr lvl="2"/>
            <a:endParaRPr lang="en-US" sz="800" kern="1200" smtClean="0">
              <a:solidFill>
                <a:schemeClr val="tx1"/>
              </a:solidFill>
              <a:latin typeface="+mn-lt"/>
              <a:ea typeface="+mn-ea"/>
              <a:cs typeface="+mn-cs"/>
            </a:endParaRPr>
          </a:p>
          <a:p>
            <a:pPr lvl="2"/>
            <a:r>
              <a:rPr lang="en-US" sz="800" kern="1200" smtClean="0">
                <a:solidFill>
                  <a:schemeClr val="tx1"/>
                </a:solidFill>
                <a:latin typeface="+mn-lt"/>
                <a:ea typeface="+mn-ea"/>
                <a:cs typeface="+mn-cs"/>
              </a:rPr>
              <a:t>Scanner masukan = </a:t>
            </a:r>
            <a:r>
              <a:rPr lang="en-US" sz="800" b="1" kern="1200" smtClean="0">
                <a:solidFill>
                  <a:schemeClr val="tx1"/>
                </a:solidFill>
                <a:latin typeface="+mn-lt"/>
                <a:ea typeface="+mn-ea"/>
                <a:cs typeface="+mn-cs"/>
              </a:rPr>
              <a:t>new Scanner(System.</a:t>
            </a:r>
            <a:r>
              <a:rPr lang="en-US" sz="800" b="1" i="1" kern="1200" smtClean="0">
                <a:solidFill>
                  <a:schemeClr val="tx1"/>
                </a:solidFill>
                <a:latin typeface="+mn-lt"/>
                <a:ea typeface="+mn-ea"/>
                <a:cs typeface="+mn-cs"/>
              </a:rPr>
              <a:t>in);</a:t>
            </a:r>
          </a:p>
          <a:p>
            <a:pPr lvl="2"/>
            <a:r>
              <a:rPr lang="en-US" sz="800" kern="1200" smtClean="0">
                <a:solidFill>
                  <a:schemeClr val="tx1"/>
                </a:solidFill>
                <a:latin typeface="+mn-lt"/>
                <a:ea typeface="+mn-ea"/>
                <a:cs typeface="+mn-cs"/>
              </a:rPr>
              <a:t>System.</a:t>
            </a:r>
            <a:r>
              <a:rPr lang="en-US" sz="800" i="1" kern="1200" smtClean="0">
                <a:solidFill>
                  <a:schemeClr val="tx1"/>
                </a:solidFill>
                <a:latin typeface="+mn-lt"/>
                <a:ea typeface="+mn-ea"/>
                <a:cs typeface="+mn-cs"/>
              </a:rPr>
              <a:t>out.println("Jumlah peserta:");</a:t>
            </a:r>
          </a:p>
          <a:p>
            <a:pPr lvl="2"/>
            <a:r>
              <a:rPr lang="en-US" sz="800" b="1" kern="1200" smtClean="0">
                <a:solidFill>
                  <a:schemeClr val="tx1"/>
                </a:solidFill>
                <a:latin typeface="+mn-lt"/>
                <a:ea typeface="+mn-ea"/>
                <a:cs typeface="+mn-cs"/>
              </a:rPr>
              <a:t>int n = masukan.nextInt();</a:t>
            </a:r>
          </a:p>
          <a:p>
            <a:pPr lvl="2"/>
            <a:r>
              <a:rPr lang="en-US" sz="800" b="1" kern="1200" smtClean="0">
                <a:solidFill>
                  <a:schemeClr val="tx1"/>
                </a:solidFill>
                <a:latin typeface="+mn-lt"/>
                <a:ea typeface="+mn-ea"/>
                <a:cs typeface="+mn-cs"/>
              </a:rPr>
              <a:t>for(int i=0; i&lt;n;i++){</a:t>
            </a:r>
          </a:p>
          <a:p>
            <a:pPr lvl="3"/>
            <a:r>
              <a:rPr lang="en-US" sz="800" kern="1200" smtClean="0">
                <a:solidFill>
                  <a:schemeClr val="tx1"/>
                </a:solidFill>
                <a:latin typeface="+mn-lt"/>
                <a:ea typeface="+mn-ea"/>
                <a:cs typeface="+mn-cs"/>
              </a:rPr>
              <a:t>System.</a:t>
            </a:r>
            <a:r>
              <a:rPr lang="en-US" sz="800" i="1" kern="1200" smtClean="0">
                <a:solidFill>
                  <a:schemeClr val="tx1"/>
                </a:solidFill>
                <a:latin typeface="+mn-lt"/>
                <a:ea typeface="+mn-ea"/>
                <a:cs typeface="+mn-cs"/>
              </a:rPr>
              <a:t>out.println("peserta: ");</a:t>
            </a:r>
          </a:p>
          <a:p>
            <a:pPr lvl="3"/>
            <a:r>
              <a:rPr lang="en-US" sz="800" kern="1200" smtClean="0">
                <a:solidFill>
                  <a:schemeClr val="tx1"/>
                </a:solidFill>
                <a:latin typeface="+mn-lt"/>
                <a:ea typeface="+mn-ea"/>
                <a:cs typeface="+mn-cs"/>
              </a:rPr>
              <a:t>Scanner orang = </a:t>
            </a:r>
            <a:r>
              <a:rPr lang="en-US" sz="800" b="1" kern="1200" smtClean="0">
                <a:solidFill>
                  <a:schemeClr val="tx1"/>
                </a:solidFill>
                <a:latin typeface="+mn-lt"/>
                <a:ea typeface="+mn-ea"/>
                <a:cs typeface="+mn-cs"/>
              </a:rPr>
              <a:t>new Scanner(System.</a:t>
            </a:r>
            <a:r>
              <a:rPr lang="en-US" sz="800" b="1" i="1" kern="1200" smtClean="0">
                <a:solidFill>
                  <a:schemeClr val="tx1"/>
                </a:solidFill>
                <a:latin typeface="+mn-lt"/>
                <a:ea typeface="+mn-ea"/>
                <a:cs typeface="+mn-cs"/>
              </a:rPr>
              <a:t>in);</a:t>
            </a:r>
          </a:p>
          <a:p>
            <a:pPr lvl="3"/>
            <a:r>
              <a:rPr lang="en-US" sz="800" kern="1200" smtClean="0">
                <a:solidFill>
                  <a:schemeClr val="tx1"/>
                </a:solidFill>
                <a:latin typeface="+mn-lt"/>
                <a:ea typeface="+mn-ea"/>
                <a:cs typeface="+mn-cs"/>
              </a:rPr>
              <a:t>peserta.add(orang.nextLine());</a:t>
            </a:r>
          </a:p>
          <a:p>
            <a:pPr lvl="2"/>
            <a:r>
              <a:rPr lang="en-US" sz="800" kern="1200" smtClean="0">
                <a:solidFill>
                  <a:schemeClr val="tx1"/>
                </a:solidFill>
                <a:latin typeface="+mn-lt"/>
                <a:ea typeface="+mn-ea"/>
                <a:cs typeface="+mn-cs"/>
              </a:rPr>
              <a:t>}</a:t>
            </a:r>
          </a:p>
          <a:p>
            <a:pPr lvl="2"/>
            <a:r>
              <a:rPr lang="en-US" sz="800" kern="1200" smtClean="0">
                <a:solidFill>
                  <a:schemeClr val="tx1"/>
                </a:solidFill>
                <a:latin typeface="+mn-lt"/>
                <a:ea typeface="+mn-ea"/>
                <a:cs typeface="+mn-cs"/>
              </a:rPr>
              <a:t>System.</a:t>
            </a:r>
            <a:r>
              <a:rPr lang="en-US" sz="800" i="1" kern="1200" smtClean="0">
                <a:solidFill>
                  <a:schemeClr val="tx1"/>
                </a:solidFill>
                <a:latin typeface="+mn-lt"/>
                <a:ea typeface="+mn-ea"/>
                <a:cs typeface="+mn-cs"/>
              </a:rPr>
              <a:t>out.print("Peserta: ");</a:t>
            </a:r>
          </a:p>
          <a:p>
            <a:pPr lvl="2"/>
            <a:r>
              <a:rPr lang="en-US" sz="800" b="1" kern="1200" smtClean="0">
                <a:solidFill>
                  <a:schemeClr val="tx1"/>
                </a:solidFill>
                <a:latin typeface="+mn-lt"/>
                <a:ea typeface="+mn-ea"/>
                <a:cs typeface="+mn-cs"/>
              </a:rPr>
              <a:t>for(int i=0; i&lt;n; i++){</a:t>
            </a:r>
          </a:p>
          <a:p>
            <a:pPr lvl="3"/>
            <a:r>
              <a:rPr lang="en-US" sz="800" kern="1200" smtClean="0">
                <a:solidFill>
                  <a:schemeClr val="tx1"/>
                </a:solidFill>
                <a:latin typeface="+mn-lt"/>
                <a:ea typeface="+mn-ea"/>
                <a:cs typeface="+mn-cs"/>
              </a:rPr>
              <a:t>System.</a:t>
            </a:r>
            <a:r>
              <a:rPr lang="en-US" sz="800" i="1" kern="1200" smtClean="0">
                <a:solidFill>
                  <a:schemeClr val="tx1"/>
                </a:solidFill>
                <a:latin typeface="+mn-lt"/>
                <a:ea typeface="+mn-ea"/>
                <a:cs typeface="+mn-cs"/>
              </a:rPr>
              <a:t>out.print(peserta.get(i) + ", ");</a:t>
            </a:r>
          </a:p>
          <a:p>
            <a:pPr lvl="2"/>
            <a:r>
              <a:rPr lang="en-US" sz="800" kern="1200" smtClean="0">
                <a:solidFill>
                  <a:schemeClr val="tx1"/>
                </a:solidFill>
                <a:latin typeface="+mn-lt"/>
                <a:ea typeface="+mn-ea"/>
                <a:cs typeface="+mn-cs"/>
              </a:rPr>
              <a:t>}</a:t>
            </a:r>
          </a:p>
          <a:p>
            <a:endParaRPr lang="en-US" sz="800" kern="1200" smtClean="0">
              <a:solidFill>
                <a:schemeClr val="tx1"/>
              </a:solidFill>
              <a:latin typeface="+mn-lt"/>
              <a:ea typeface="+mn-ea"/>
              <a:cs typeface="+mn-cs"/>
            </a:endParaRPr>
          </a:p>
          <a:p>
            <a:pPr lvl="2"/>
            <a:r>
              <a:rPr lang="sv-SE" sz="800" kern="1200" smtClean="0">
                <a:solidFill>
                  <a:schemeClr val="tx1"/>
                </a:solidFill>
                <a:latin typeface="+mn-lt"/>
                <a:ea typeface="+mn-ea"/>
                <a:cs typeface="+mn-cs"/>
              </a:rPr>
              <a:t>System.</a:t>
            </a:r>
            <a:r>
              <a:rPr lang="sv-SE" sz="800" i="1" kern="1200" smtClean="0">
                <a:solidFill>
                  <a:schemeClr val="tx1"/>
                </a:solidFill>
                <a:latin typeface="+mn-lt"/>
                <a:ea typeface="+mn-ea"/>
                <a:cs typeface="+mn-cs"/>
              </a:rPr>
              <a:t>out.println("\n \n Pemanfaatan method lainnya pada LinkedList");</a:t>
            </a:r>
          </a:p>
          <a:p>
            <a:pPr lvl="2"/>
            <a:endParaRPr lang="en-US" sz="800" kern="1200" smtClean="0">
              <a:solidFill>
                <a:schemeClr val="tx1"/>
              </a:solidFill>
              <a:latin typeface="+mn-lt"/>
              <a:ea typeface="+mn-ea"/>
              <a:cs typeface="+mn-cs"/>
            </a:endParaRPr>
          </a:p>
          <a:p>
            <a:pPr lvl="2"/>
            <a:r>
              <a:rPr lang="en-US" sz="800" kern="1200" smtClean="0">
                <a:solidFill>
                  <a:schemeClr val="tx1"/>
                </a:solidFill>
                <a:latin typeface="+mn-lt"/>
                <a:ea typeface="+mn-ea"/>
                <a:cs typeface="+mn-cs"/>
              </a:rPr>
              <a:t>LinkedList&lt;String&gt; theList = </a:t>
            </a:r>
            <a:r>
              <a:rPr lang="en-US" sz="800" b="1" kern="1200" smtClean="0">
                <a:solidFill>
                  <a:schemeClr val="tx1"/>
                </a:solidFill>
                <a:latin typeface="+mn-lt"/>
                <a:ea typeface="+mn-ea"/>
                <a:cs typeface="+mn-cs"/>
              </a:rPr>
              <a:t>new LinkedList&lt;String&gt;( );</a:t>
            </a:r>
          </a:p>
          <a:p>
            <a:pPr lvl="2"/>
            <a:r>
              <a:rPr lang="en-US" sz="800" kern="1200" smtClean="0">
                <a:solidFill>
                  <a:schemeClr val="tx1"/>
                </a:solidFill>
                <a:latin typeface="+mn-lt"/>
                <a:ea typeface="+mn-ea"/>
                <a:cs typeface="+mn-cs"/>
              </a:rPr>
              <a:t>theList.addFirst("Item");</a:t>
            </a:r>
          </a:p>
          <a:p>
            <a:pPr lvl="2"/>
            <a:endParaRPr lang="en-US" sz="800" kern="1200" smtClean="0">
              <a:solidFill>
                <a:schemeClr val="tx1"/>
              </a:solidFill>
              <a:latin typeface="+mn-lt"/>
              <a:ea typeface="+mn-ea"/>
              <a:cs typeface="+mn-cs"/>
            </a:endParaRPr>
          </a:p>
          <a:p>
            <a:pPr lvl="2"/>
            <a:r>
              <a:rPr lang="en-US" sz="800" kern="1200" smtClean="0">
                <a:solidFill>
                  <a:schemeClr val="tx1"/>
                </a:solidFill>
                <a:latin typeface="+mn-lt"/>
                <a:ea typeface="+mn-ea"/>
                <a:cs typeface="+mn-cs"/>
              </a:rPr>
              <a:t>theList.add("item1");</a:t>
            </a:r>
          </a:p>
          <a:p>
            <a:pPr lvl="2"/>
            <a:r>
              <a:rPr lang="en-US" sz="800" kern="1200" smtClean="0">
                <a:solidFill>
                  <a:schemeClr val="tx1"/>
                </a:solidFill>
                <a:latin typeface="+mn-lt"/>
                <a:ea typeface="+mn-ea"/>
                <a:cs typeface="+mn-cs"/>
              </a:rPr>
              <a:t>theList.addFirst("item2");</a:t>
            </a:r>
          </a:p>
          <a:p>
            <a:pPr lvl="2"/>
            <a:r>
              <a:rPr lang="en-US" sz="800" kern="1200" smtClean="0">
                <a:solidFill>
                  <a:schemeClr val="tx1"/>
                </a:solidFill>
                <a:latin typeface="+mn-lt"/>
                <a:ea typeface="+mn-ea"/>
                <a:cs typeface="+mn-cs"/>
              </a:rPr>
              <a:t>theList.addLast("Item3");</a:t>
            </a:r>
          </a:p>
          <a:p>
            <a:pPr lvl="2"/>
            <a:r>
              <a:rPr lang="en-US" sz="800" kern="1200" smtClean="0">
                <a:solidFill>
                  <a:schemeClr val="tx1"/>
                </a:solidFill>
                <a:latin typeface="+mn-lt"/>
                <a:ea typeface="+mn-ea"/>
                <a:cs typeface="+mn-cs"/>
              </a:rPr>
              <a:t>System.</a:t>
            </a:r>
            <a:r>
              <a:rPr lang="en-US" sz="800" i="1" kern="1200" smtClean="0">
                <a:solidFill>
                  <a:schemeClr val="tx1"/>
                </a:solidFill>
                <a:latin typeface="+mn-lt"/>
                <a:ea typeface="+mn-ea"/>
                <a:cs typeface="+mn-cs"/>
              </a:rPr>
              <a:t>out.println(theList.getFirst());</a:t>
            </a:r>
          </a:p>
          <a:p>
            <a:pPr lvl="2"/>
            <a:r>
              <a:rPr lang="en-US" sz="800" kern="1200" smtClean="0">
                <a:solidFill>
                  <a:schemeClr val="tx1"/>
                </a:solidFill>
                <a:latin typeface="+mn-lt"/>
                <a:ea typeface="+mn-ea"/>
                <a:cs typeface="+mn-cs"/>
              </a:rPr>
              <a:t>System.</a:t>
            </a:r>
            <a:r>
              <a:rPr lang="en-US" sz="800" i="1" kern="1200" smtClean="0">
                <a:solidFill>
                  <a:schemeClr val="tx1"/>
                </a:solidFill>
                <a:latin typeface="+mn-lt"/>
                <a:ea typeface="+mn-ea"/>
                <a:cs typeface="+mn-cs"/>
              </a:rPr>
              <a:t>out.println(theList.getLast());</a:t>
            </a:r>
          </a:p>
          <a:p>
            <a:pPr lvl="2"/>
            <a:r>
              <a:rPr lang="en-US" sz="800" kern="1200" smtClean="0">
                <a:solidFill>
                  <a:schemeClr val="tx1"/>
                </a:solidFill>
                <a:latin typeface="+mn-lt"/>
                <a:ea typeface="+mn-ea"/>
                <a:cs typeface="+mn-cs"/>
              </a:rPr>
              <a:t>System.</a:t>
            </a:r>
            <a:r>
              <a:rPr lang="en-US" sz="800" i="1" kern="1200" smtClean="0">
                <a:solidFill>
                  <a:schemeClr val="tx1"/>
                </a:solidFill>
                <a:latin typeface="+mn-lt"/>
                <a:ea typeface="+mn-ea"/>
                <a:cs typeface="+mn-cs"/>
              </a:rPr>
              <a:t>out.println(theList.contains("item2"));</a:t>
            </a:r>
          </a:p>
          <a:p>
            <a:pPr lvl="1"/>
            <a:r>
              <a:rPr lang="en-US" sz="800" kern="1200" smtClean="0">
                <a:solidFill>
                  <a:schemeClr val="tx1"/>
                </a:solidFill>
                <a:latin typeface="+mn-lt"/>
                <a:ea typeface="+mn-ea"/>
                <a:cs typeface="+mn-cs"/>
              </a:rPr>
              <a:t>}</a:t>
            </a:r>
          </a:p>
          <a:p>
            <a:r>
              <a:rPr lang="en-US" sz="800" kern="1200" smtClean="0">
                <a:solidFill>
                  <a:schemeClr val="tx1"/>
                </a:solidFill>
                <a:latin typeface="+mn-lt"/>
                <a:ea typeface="+mn-ea"/>
                <a:cs typeface="+mn-cs"/>
              </a:rPr>
              <a:t>}</a:t>
            </a:r>
          </a:p>
          <a:p>
            <a:endParaRPr lang="en-US" sz="800"/>
          </a:p>
        </p:txBody>
      </p:sp>
      <p:sp>
        <p:nvSpPr>
          <p:cNvPr id="4" name="Slide Number Placeholder 3"/>
          <p:cNvSpPr>
            <a:spLocks noGrp="1"/>
          </p:cNvSpPr>
          <p:nvPr>
            <p:ph type="sldNum" sz="quarter" idx="10"/>
          </p:nvPr>
        </p:nvSpPr>
        <p:spPr/>
        <p:txBody>
          <a:bodyPr/>
          <a:lstStyle/>
          <a:p>
            <a:fld id="{765819B2-0548-43D2-9E90-69853082FE47}" type="slidenum">
              <a:rPr lang="en-US" smtClean="0"/>
              <a:t>11</a:t>
            </a:fld>
            <a:endParaRPr lang="en-US"/>
          </a:p>
        </p:txBody>
      </p:sp>
    </p:spTree>
    <p:extLst>
      <p:ext uri="{BB962C8B-B14F-4D97-AF65-F5344CB8AC3E}">
        <p14:creationId xmlns:p14="http://schemas.microsoft.com/office/powerpoint/2010/main" val="1779533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t>15</a:t>
            </a:fld>
            <a:endParaRPr lang="en-US"/>
          </a:p>
        </p:txBody>
      </p:sp>
    </p:spTree>
    <p:extLst>
      <p:ext uri="{BB962C8B-B14F-4D97-AF65-F5344CB8AC3E}">
        <p14:creationId xmlns:p14="http://schemas.microsoft.com/office/powerpoint/2010/main" val="4001279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130425"/>
            <a:ext cx="8229600" cy="1470025"/>
          </a:xfrm>
          <a:solidFill>
            <a:srgbClr val="00BCF4"/>
          </a:solidFill>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457200" y="3886200"/>
            <a:ext cx="8229600" cy="1752600"/>
          </a:xfrm>
          <a:noFill/>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7" name="Date Placeholder 3"/>
          <p:cNvSpPr>
            <a:spLocks noGrp="1"/>
          </p:cNvSpPr>
          <p:nvPr>
            <p:ph type="dt" sz="half" idx="10"/>
          </p:nvPr>
        </p:nvSpPr>
        <p:spPr>
          <a:xfrm>
            <a:off x="457200" y="6356350"/>
            <a:ext cx="2590800" cy="365125"/>
          </a:xfrm>
          <a:solidFill>
            <a:srgbClr val="00BCF4"/>
          </a:solidFill>
        </p:spPr>
        <p:txBody>
          <a:bodyPr vert="horz" lIns="91440" tIns="45720" rIns="91440" bIns="45720" rtlCol="0" anchor="ctr"/>
          <a:lstStyle>
            <a:lvl1pPr marL="0" algn="l"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dirty="0" smtClean="0"/>
              <a:t>AER – 2011/2012</a:t>
            </a:r>
            <a:endParaRPr lang="en-US" dirty="0"/>
          </a:p>
        </p:txBody>
      </p:sp>
      <p:sp>
        <p:nvSpPr>
          <p:cNvPr id="8" name="Footer Placeholder 4"/>
          <p:cNvSpPr>
            <a:spLocks noGrp="1"/>
          </p:cNvSpPr>
          <p:nvPr>
            <p:ph type="ftr" sz="quarter" idx="11"/>
          </p:nvPr>
        </p:nvSpPr>
        <p:spPr>
          <a:xfrm>
            <a:off x="3124200" y="6356350"/>
            <a:ext cx="3352800" cy="365125"/>
          </a:xfrm>
          <a:solidFill>
            <a:srgbClr val="00BCF4"/>
          </a:solidFill>
        </p:spPr>
        <p:txBody>
          <a:bodyPr vert="horz" lIns="91440" tIns="45720" rIns="91440" bIns="45720" rtlCol="0" anchor="ctr"/>
          <a:lstStyle>
            <a:lvl1pPr marL="0" algn="ctr"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dirty="0" err="1" smtClean="0"/>
              <a:t>Universitas</a:t>
            </a:r>
            <a:r>
              <a:rPr lang="en-US" dirty="0" smtClean="0"/>
              <a:t> Pembangunan Jaya – SIF_TIF</a:t>
            </a:r>
            <a:endParaRPr lang="en-US" dirty="0"/>
          </a:p>
        </p:txBody>
      </p:sp>
      <p:sp>
        <p:nvSpPr>
          <p:cNvPr id="9" name="Slide Number Placeholder 5"/>
          <p:cNvSpPr>
            <a:spLocks noGrp="1"/>
          </p:cNvSpPr>
          <p:nvPr>
            <p:ph type="sldNum" sz="quarter" idx="12"/>
          </p:nvPr>
        </p:nvSpPr>
        <p:spPr>
          <a:xfrm>
            <a:off x="6553200" y="6356350"/>
            <a:ext cx="2133600" cy="365125"/>
          </a:xfrm>
          <a:solidFill>
            <a:srgbClr val="00BCF4"/>
          </a:solidFill>
        </p:spPr>
        <p:txBody>
          <a:bodyPr vert="horz" lIns="91440" tIns="45720" rIns="91440" bIns="45720" rtlCol="0" anchor="ctr"/>
          <a:lstStyle>
            <a:lvl1pPr marL="0" algn="r"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dirty="0" smtClean="0"/>
              <a:t>SIF1213 - </a:t>
            </a:r>
            <a:fld id="{856524A2-1DDE-4CC8-AD9C-EA4094C56FD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AER – 2011/2012</a:t>
            </a:r>
            <a:endParaRPr lang="en-US"/>
          </a:p>
        </p:txBody>
      </p:sp>
      <p:sp>
        <p:nvSpPr>
          <p:cNvPr id="5" name="Footer Placeholder 4"/>
          <p:cNvSpPr>
            <a:spLocks noGrp="1"/>
          </p:cNvSpPr>
          <p:nvPr>
            <p:ph type="ftr" sz="quarter" idx="11"/>
          </p:nvPr>
        </p:nvSpPr>
        <p:spPr/>
        <p:txBody>
          <a:bodyPr/>
          <a:lstStyle/>
          <a:p>
            <a:r>
              <a:rPr lang="en-US" smtClean="0"/>
              <a:t>Universitas Pembangunan Jaya – SIF_TIF</a:t>
            </a:r>
            <a:endParaRPr lang="en-US"/>
          </a:p>
        </p:txBody>
      </p:sp>
      <p:sp>
        <p:nvSpPr>
          <p:cNvPr id="6" name="Slide Number Placeholder 5"/>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AER – 2011/2012</a:t>
            </a:r>
            <a:endParaRPr lang="en-US"/>
          </a:p>
        </p:txBody>
      </p:sp>
      <p:sp>
        <p:nvSpPr>
          <p:cNvPr id="5" name="Footer Placeholder 4"/>
          <p:cNvSpPr>
            <a:spLocks noGrp="1"/>
          </p:cNvSpPr>
          <p:nvPr>
            <p:ph type="ftr" sz="quarter" idx="11"/>
          </p:nvPr>
        </p:nvSpPr>
        <p:spPr/>
        <p:txBody>
          <a:bodyPr/>
          <a:lstStyle/>
          <a:p>
            <a:r>
              <a:rPr lang="en-US" smtClean="0"/>
              <a:t>Universitas Pembangunan Jaya – SIF_TIF</a:t>
            </a:r>
            <a:endParaRPr lang="en-US"/>
          </a:p>
        </p:txBody>
      </p:sp>
      <p:sp>
        <p:nvSpPr>
          <p:cNvPr id="6" name="Slide Number Placeholder 5"/>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CF4"/>
          </a:solidFill>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590800" cy="365125"/>
          </a:xfrm>
          <a:solidFill>
            <a:srgbClr val="00BCF4"/>
          </a:solidFill>
        </p:spPr>
        <p:txBody>
          <a:bodyPr vert="horz" lIns="91440" tIns="45720" rIns="91440" bIns="45720" rtlCol="0" anchor="ctr"/>
          <a:lstStyle>
            <a:lvl1pPr marL="0" algn="l"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smtClean="0"/>
              <a:t>AER – 2011/2012</a:t>
            </a:r>
            <a:endParaRPr lang="en-US" dirty="0"/>
          </a:p>
        </p:txBody>
      </p:sp>
      <p:sp>
        <p:nvSpPr>
          <p:cNvPr id="5" name="Footer Placeholder 4"/>
          <p:cNvSpPr>
            <a:spLocks noGrp="1"/>
          </p:cNvSpPr>
          <p:nvPr>
            <p:ph type="ftr" sz="quarter" idx="11"/>
          </p:nvPr>
        </p:nvSpPr>
        <p:spPr>
          <a:xfrm>
            <a:off x="3124200" y="6356350"/>
            <a:ext cx="3352800" cy="365125"/>
          </a:xfrm>
          <a:solidFill>
            <a:srgbClr val="00BCF4"/>
          </a:solidFill>
        </p:spPr>
        <p:txBody>
          <a:bodyPr vert="horz" lIns="91440" tIns="45720" rIns="91440" bIns="45720" rtlCol="0" anchor="ctr"/>
          <a:lstStyle>
            <a:lvl1pPr marL="0" algn="ctr"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dirty="0" err="1" smtClean="0"/>
              <a:t>Universitas</a:t>
            </a:r>
            <a:r>
              <a:rPr lang="en-US" dirty="0" smtClean="0"/>
              <a:t> Pembangunan Jaya – SIF_TIF</a:t>
            </a:r>
            <a:endParaRPr lang="en-US" dirty="0"/>
          </a:p>
        </p:txBody>
      </p:sp>
      <p:sp>
        <p:nvSpPr>
          <p:cNvPr id="6" name="Slide Number Placeholder 5"/>
          <p:cNvSpPr>
            <a:spLocks noGrp="1"/>
          </p:cNvSpPr>
          <p:nvPr>
            <p:ph type="sldNum" sz="quarter" idx="12"/>
          </p:nvPr>
        </p:nvSpPr>
        <p:spPr>
          <a:solidFill>
            <a:srgbClr val="00BCF4"/>
          </a:solidFill>
        </p:spPr>
        <p:txBody>
          <a:bodyPr vert="horz" lIns="91440" tIns="45720" rIns="91440" bIns="45720" rtlCol="0" anchor="ctr"/>
          <a:lstStyle>
            <a:lvl1pPr marL="0" algn="r"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dirty="0" smtClean="0"/>
              <a:t>SIF1213 - </a:t>
            </a:r>
            <a:fld id="{856524A2-1DDE-4CC8-AD9C-EA4094C56FD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AER – 2011/2012</a:t>
            </a:r>
            <a:endParaRPr lang="en-US"/>
          </a:p>
        </p:txBody>
      </p:sp>
      <p:sp>
        <p:nvSpPr>
          <p:cNvPr id="5" name="Footer Placeholder 4"/>
          <p:cNvSpPr>
            <a:spLocks noGrp="1"/>
          </p:cNvSpPr>
          <p:nvPr>
            <p:ph type="ftr" sz="quarter" idx="11"/>
          </p:nvPr>
        </p:nvSpPr>
        <p:spPr/>
        <p:txBody>
          <a:bodyPr/>
          <a:lstStyle/>
          <a:p>
            <a:r>
              <a:rPr lang="en-US" smtClean="0"/>
              <a:t>Universitas Pembangunan Jaya – SIF_TIF</a:t>
            </a:r>
            <a:endParaRPr lang="en-US"/>
          </a:p>
        </p:txBody>
      </p:sp>
      <p:sp>
        <p:nvSpPr>
          <p:cNvPr id="6" name="Slide Number Placeholder 5"/>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AER – 2011/2012</a:t>
            </a:r>
            <a:endParaRPr lang="en-US"/>
          </a:p>
        </p:txBody>
      </p:sp>
      <p:sp>
        <p:nvSpPr>
          <p:cNvPr id="6" name="Footer Placeholder 5"/>
          <p:cNvSpPr>
            <a:spLocks noGrp="1"/>
          </p:cNvSpPr>
          <p:nvPr>
            <p:ph type="ftr" sz="quarter" idx="11"/>
          </p:nvPr>
        </p:nvSpPr>
        <p:spPr/>
        <p:txBody>
          <a:bodyPr/>
          <a:lstStyle/>
          <a:p>
            <a:r>
              <a:rPr lang="en-US" smtClean="0"/>
              <a:t>Universitas Pembangunan Jaya – SIF_TIF</a:t>
            </a:r>
            <a:endParaRPr lang="en-US"/>
          </a:p>
        </p:txBody>
      </p:sp>
      <p:sp>
        <p:nvSpPr>
          <p:cNvPr id="7" name="Slide Number Placeholder 6"/>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AER – 2011/2012</a:t>
            </a:r>
            <a:endParaRPr lang="en-US"/>
          </a:p>
        </p:txBody>
      </p:sp>
      <p:sp>
        <p:nvSpPr>
          <p:cNvPr id="8" name="Footer Placeholder 7"/>
          <p:cNvSpPr>
            <a:spLocks noGrp="1"/>
          </p:cNvSpPr>
          <p:nvPr>
            <p:ph type="ftr" sz="quarter" idx="11"/>
          </p:nvPr>
        </p:nvSpPr>
        <p:spPr/>
        <p:txBody>
          <a:bodyPr/>
          <a:lstStyle/>
          <a:p>
            <a:r>
              <a:rPr lang="en-US" smtClean="0"/>
              <a:t>Universitas Pembangunan Jaya – SIF_TIF</a:t>
            </a:r>
            <a:endParaRPr lang="en-US"/>
          </a:p>
        </p:txBody>
      </p:sp>
      <p:sp>
        <p:nvSpPr>
          <p:cNvPr id="9" name="Slide Number Placeholder 8"/>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AER – 2011/2012</a:t>
            </a:r>
            <a:endParaRPr lang="en-US"/>
          </a:p>
        </p:txBody>
      </p:sp>
      <p:sp>
        <p:nvSpPr>
          <p:cNvPr id="4" name="Footer Placeholder 3"/>
          <p:cNvSpPr>
            <a:spLocks noGrp="1"/>
          </p:cNvSpPr>
          <p:nvPr>
            <p:ph type="ftr" sz="quarter" idx="11"/>
          </p:nvPr>
        </p:nvSpPr>
        <p:spPr/>
        <p:txBody>
          <a:bodyPr/>
          <a:lstStyle/>
          <a:p>
            <a:r>
              <a:rPr lang="en-US" smtClean="0"/>
              <a:t>Universitas Pembangunan Jaya – SIF_TIF</a:t>
            </a:r>
            <a:endParaRPr lang="en-US"/>
          </a:p>
        </p:txBody>
      </p:sp>
      <p:sp>
        <p:nvSpPr>
          <p:cNvPr id="5" name="Slide Number Placeholder 4"/>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AER – 2011/2012</a:t>
            </a:r>
            <a:endParaRPr lang="en-US"/>
          </a:p>
        </p:txBody>
      </p:sp>
      <p:sp>
        <p:nvSpPr>
          <p:cNvPr id="3" name="Footer Placeholder 2"/>
          <p:cNvSpPr>
            <a:spLocks noGrp="1"/>
          </p:cNvSpPr>
          <p:nvPr>
            <p:ph type="ftr" sz="quarter" idx="11"/>
          </p:nvPr>
        </p:nvSpPr>
        <p:spPr/>
        <p:txBody>
          <a:bodyPr/>
          <a:lstStyle/>
          <a:p>
            <a:r>
              <a:rPr lang="en-US" smtClean="0"/>
              <a:t>Universitas Pembangunan Jaya – SIF_TIF</a:t>
            </a:r>
            <a:endParaRPr lang="en-US"/>
          </a:p>
        </p:txBody>
      </p:sp>
      <p:sp>
        <p:nvSpPr>
          <p:cNvPr id="4" name="Slide Number Placeholder 3"/>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AER – 2011/2012</a:t>
            </a:r>
            <a:endParaRPr lang="en-US"/>
          </a:p>
        </p:txBody>
      </p:sp>
      <p:sp>
        <p:nvSpPr>
          <p:cNvPr id="6" name="Footer Placeholder 5"/>
          <p:cNvSpPr>
            <a:spLocks noGrp="1"/>
          </p:cNvSpPr>
          <p:nvPr>
            <p:ph type="ftr" sz="quarter" idx="11"/>
          </p:nvPr>
        </p:nvSpPr>
        <p:spPr/>
        <p:txBody>
          <a:bodyPr/>
          <a:lstStyle/>
          <a:p>
            <a:r>
              <a:rPr lang="en-US" smtClean="0"/>
              <a:t>Universitas Pembangunan Jaya – SIF_TIF</a:t>
            </a:r>
            <a:endParaRPr lang="en-US"/>
          </a:p>
        </p:txBody>
      </p:sp>
      <p:sp>
        <p:nvSpPr>
          <p:cNvPr id="7" name="Slide Number Placeholder 6"/>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AER – 2011/2012</a:t>
            </a:r>
            <a:endParaRPr lang="en-US"/>
          </a:p>
        </p:txBody>
      </p:sp>
      <p:sp>
        <p:nvSpPr>
          <p:cNvPr id="6" name="Footer Placeholder 5"/>
          <p:cNvSpPr>
            <a:spLocks noGrp="1"/>
          </p:cNvSpPr>
          <p:nvPr>
            <p:ph type="ftr" sz="quarter" idx="11"/>
          </p:nvPr>
        </p:nvSpPr>
        <p:spPr/>
        <p:txBody>
          <a:bodyPr/>
          <a:lstStyle/>
          <a:p>
            <a:r>
              <a:rPr lang="en-US" smtClean="0"/>
              <a:t>Universitas Pembangunan Jaya – SIF_TIF</a:t>
            </a:r>
            <a:endParaRPr lang="en-US"/>
          </a:p>
        </p:txBody>
      </p:sp>
      <p:sp>
        <p:nvSpPr>
          <p:cNvPr id="7" name="Slide Number Placeholder 6"/>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AER – 2011/2012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err="1" smtClean="0"/>
              <a:t>Universitas</a:t>
            </a:r>
            <a:r>
              <a:rPr lang="en-US" dirty="0" smtClean="0"/>
              <a:t> Pembangunan Jaya – SIF_TIF</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SIF-1213 - </a:t>
            </a:r>
            <a:fld id="{856524A2-1DDE-4CC8-AD9C-EA4094C56FD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docs.oracle.com/javase/1.4.2/docs/api/java/util/LinkedList.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docs.oracle.com/javase/1.4.2/docs/api/java/util/ListIterator.html" TargetMode="External"/><Relationship Id="rId5" Type="http://schemas.openxmlformats.org/officeDocument/2006/relationships/hyperlink" Target="http://docs.oracle.com/javase/1.4.2/docs/api/java/util/Collection.html" TargetMode="External"/><Relationship Id="rId4" Type="http://schemas.openxmlformats.org/officeDocument/2006/relationships/hyperlink" Target="http://docs.oracle.com/javase/1.4.2/docs/api/java/lang/Object.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docs.oracle.com/javase/1.3/docs/api/java/util/Random.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docs.oracle.com/javase/1.3/docs/api/java/util/Random.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josephusProblem-LinkedList.docx" TargetMode="External"/><Relationship Id="rId2" Type="http://schemas.openxmlformats.org/officeDocument/2006/relationships/hyperlink" Target="josephusProblem-arrayLis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docs.oracle.com/javase/6/docs/api/java/lang/Object.html" TargetMode="External"/><Relationship Id="rId2" Type="http://schemas.openxmlformats.org/officeDocument/2006/relationships/hyperlink" Target="http://docs.oracle.com/javase/6/docs/api/java/util/Stack.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docs.oracle.com/javase/6/docs/api/java/util/Queue.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Fondasi </a:t>
            </a:r>
            <a:r>
              <a:rPr lang="en-US" smtClean="0"/>
              <a:t>Pemrograman </a:t>
            </a:r>
            <a:r>
              <a:rPr lang="en-US" dirty="0" smtClean="0"/>
              <a:t>&amp; </a:t>
            </a:r>
            <a:r>
              <a:rPr lang="en-US" dirty="0" err="1" smtClean="0"/>
              <a:t>Struktur</a:t>
            </a:r>
            <a:r>
              <a:rPr lang="en-US" dirty="0" smtClean="0"/>
              <a:t> Data</a:t>
            </a:r>
            <a:endParaRPr lang="en-US" dirty="0"/>
          </a:p>
        </p:txBody>
      </p:sp>
      <p:sp>
        <p:nvSpPr>
          <p:cNvPr id="3" name="Subtitle 2"/>
          <p:cNvSpPr>
            <a:spLocks noGrp="1"/>
          </p:cNvSpPr>
          <p:nvPr>
            <p:ph type="subTitle" idx="1"/>
          </p:nvPr>
        </p:nvSpPr>
        <p:spPr/>
        <p:txBody>
          <a:bodyPr/>
          <a:lstStyle/>
          <a:p>
            <a:r>
              <a:rPr lang="en-US" smtClean="0"/>
              <a:t>Stack </a:t>
            </a:r>
            <a:r>
              <a:rPr lang="en-US" smtClean="0"/>
              <a:t>&amp; Queue with </a:t>
            </a:r>
            <a:r>
              <a:rPr lang="en-US"/>
              <a:t>java API </a:t>
            </a:r>
            <a:endParaRPr lang="en-US" smtClean="0"/>
          </a:p>
          <a:p>
            <a:r>
              <a:rPr lang="en-US" smtClean="0"/>
              <a:t>Random Generators, Simulation</a:t>
            </a:r>
            <a:endParaRPr lang="en-US" dirty="0"/>
          </a:p>
        </p:txBody>
      </p:sp>
      <p:sp>
        <p:nvSpPr>
          <p:cNvPr id="10" name="Date Placeholder 6"/>
          <p:cNvSpPr>
            <a:spLocks noGrp="1"/>
          </p:cNvSpPr>
          <p:nvPr>
            <p:ph type="dt" sz="half" idx="10"/>
          </p:nvPr>
        </p:nvSpPr>
        <p:spPr>
          <a:xfrm>
            <a:off x="457200" y="6356350"/>
            <a:ext cx="2590800" cy="365125"/>
          </a:xfrm>
        </p:spPr>
        <p:txBody>
          <a:bodyPr/>
          <a:lstStyle/>
          <a:p>
            <a:r>
              <a:rPr lang="en-US" smtClean="0"/>
              <a:t>AER – 2011/2012</a:t>
            </a:r>
            <a:endParaRPr lang="en-US"/>
          </a:p>
        </p:txBody>
      </p:sp>
      <p:sp>
        <p:nvSpPr>
          <p:cNvPr id="11" name="Slide Number Placeholder 7"/>
          <p:cNvSpPr>
            <a:spLocks noGrp="1"/>
          </p:cNvSpPr>
          <p:nvPr>
            <p:ph type="sldNum" sz="quarter" idx="12"/>
          </p:nvPr>
        </p:nvSpPr>
        <p:spPr>
          <a:xfrm>
            <a:off x="6553200" y="6356350"/>
            <a:ext cx="2133600" cy="365125"/>
          </a:xfrm>
        </p:spPr>
        <p:txBody>
          <a:bodyPr/>
          <a:lstStyle/>
          <a:p>
            <a:fld id="{856524A2-1DDE-4CC8-AD9C-EA4094C56FD8}" type="slidenum">
              <a:rPr lang="en-US" smtClean="0"/>
              <a:t>1</a:t>
            </a:fld>
            <a:endParaRPr lang="en-US" dirty="0"/>
          </a:p>
        </p:txBody>
      </p:sp>
      <p:sp>
        <p:nvSpPr>
          <p:cNvPr id="12" name="Footer Placeholder 8"/>
          <p:cNvSpPr>
            <a:spLocks noGrp="1"/>
          </p:cNvSpPr>
          <p:nvPr>
            <p:ph type="ftr" sz="quarter" idx="11"/>
          </p:nvPr>
        </p:nvSpPr>
        <p:spPr>
          <a:xfrm>
            <a:off x="3124200" y="6356350"/>
            <a:ext cx="3352800" cy="365125"/>
          </a:xfrm>
        </p:spPr>
        <p:txBody>
          <a:bodyPr/>
          <a:lstStyle/>
          <a:p>
            <a:r>
              <a:rPr lang="en-US" dirty="0" err="1" smtClean="0"/>
              <a:t>Universitas</a:t>
            </a:r>
            <a:r>
              <a:rPr lang="en-US" dirty="0" smtClean="0"/>
              <a:t> Pembangunan Jaya – SIF_TIF</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mtClean="0">
                <a:effectLst>
                  <a:outerShdw blurRad="38100" dist="38100" dir="2700000" algn="tl">
                    <a:srgbClr val="000000">
                      <a:alpha val="43137"/>
                    </a:srgbClr>
                  </a:outerShdw>
                </a:effectLst>
              </a:rPr>
              <a:t>LinkedList API</a:t>
            </a:r>
            <a:endParaRPr lang="en-US">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10</a:t>
            </a:fld>
            <a:endParaRPr lang="en-US" dirty="0"/>
          </a:p>
        </p:txBody>
      </p:sp>
      <p:sp>
        <p:nvSpPr>
          <p:cNvPr id="7" name="Content Placeholder 2"/>
          <p:cNvSpPr txBox="1">
            <a:spLocks/>
          </p:cNvSpPr>
          <p:nvPr/>
        </p:nvSpPr>
        <p:spPr>
          <a:xfrm>
            <a:off x="304800" y="1524000"/>
            <a:ext cx="4572000" cy="10668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smtClean="0"/>
              <a:t>Sebelum menggunakan method LinkedList java API, lakukan import dengan menuliskan:</a:t>
            </a:r>
          </a:p>
        </p:txBody>
      </p:sp>
      <p:sp>
        <p:nvSpPr>
          <p:cNvPr id="8" name="TextBox 7"/>
          <p:cNvSpPr txBox="1"/>
          <p:nvPr/>
        </p:nvSpPr>
        <p:spPr>
          <a:xfrm>
            <a:off x="990600" y="2554069"/>
            <a:ext cx="2660215" cy="369332"/>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none" rtlCol="0">
            <a:spAutoFit/>
          </a:bodyPr>
          <a:lstStyle/>
          <a:p>
            <a:r>
              <a:rPr lang="en-US" b="1" smtClean="0"/>
              <a:t>import </a:t>
            </a:r>
            <a:r>
              <a:rPr lang="en-US" b="1"/>
              <a:t>java.util.LinkedList</a:t>
            </a:r>
            <a:endParaRPr lang="en-US">
              <a:solidFill>
                <a:prstClr val="black"/>
              </a:solidFill>
            </a:endParaRPr>
          </a:p>
        </p:txBody>
      </p:sp>
      <p:sp>
        <p:nvSpPr>
          <p:cNvPr id="9" name="Content Placeholder 2"/>
          <p:cNvSpPr txBox="1">
            <a:spLocks/>
          </p:cNvSpPr>
          <p:nvPr/>
        </p:nvSpPr>
        <p:spPr>
          <a:xfrm>
            <a:off x="304800" y="3200400"/>
            <a:ext cx="4572000" cy="71806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smtClean="0">
                <a:solidFill>
                  <a:prstClr val="black"/>
                </a:solidFill>
              </a:rPr>
              <a:t>Selanjutnya buat object dengan type Queue:</a:t>
            </a:r>
          </a:p>
        </p:txBody>
      </p:sp>
      <p:sp>
        <p:nvSpPr>
          <p:cNvPr id="10" name="TextBox 9"/>
          <p:cNvSpPr txBox="1"/>
          <p:nvPr/>
        </p:nvSpPr>
        <p:spPr>
          <a:xfrm>
            <a:off x="609600" y="3886200"/>
            <a:ext cx="5486117" cy="369332"/>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none" rtlCol="0">
            <a:spAutoFit/>
          </a:bodyPr>
          <a:lstStyle/>
          <a:p>
            <a:r>
              <a:rPr lang="en-US" smtClean="0"/>
              <a:t>LinkedList&lt;Integer</a:t>
            </a:r>
            <a:r>
              <a:rPr lang="en-US"/>
              <a:t>&gt; theList = </a:t>
            </a:r>
            <a:r>
              <a:rPr lang="en-US" b="1"/>
              <a:t>new LinkedList&lt;Integer&gt;( );</a:t>
            </a:r>
            <a:endParaRPr lang="en-US">
              <a:solidFill>
                <a:prstClr val="black"/>
              </a:solidFill>
            </a:endParaRPr>
          </a:p>
        </p:txBody>
      </p:sp>
      <p:sp>
        <p:nvSpPr>
          <p:cNvPr id="11" name="Content Placeholder 2"/>
          <p:cNvSpPr txBox="1">
            <a:spLocks/>
          </p:cNvSpPr>
          <p:nvPr/>
        </p:nvSpPr>
        <p:spPr>
          <a:xfrm>
            <a:off x="365582" y="4560332"/>
            <a:ext cx="4130218" cy="8382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a:solidFill>
                  <a:prstClr val="black"/>
                </a:solidFill>
              </a:rPr>
              <a:t>Selanjutnya gunakan method sesuai fungsinya</a:t>
            </a:r>
          </a:p>
        </p:txBody>
      </p:sp>
    </p:spTree>
    <p:extLst>
      <p:ext uri="{BB962C8B-B14F-4D97-AF65-F5344CB8AC3E}">
        <p14:creationId xmlns:p14="http://schemas.microsoft.com/office/powerpoint/2010/main" val="2909777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mtClean="0">
                <a:effectLst>
                  <a:outerShdw blurRad="38100" dist="38100" dir="2700000" algn="tl">
                    <a:srgbClr val="000000">
                      <a:alpha val="43137"/>
                    </a:srgbClr>
                  </a:outerShdw>
                </a:effectLst>
              </a:rPr>
              <a:t>LinkedList Method()</a:t>
            </a:r>
            <a:endParaRPr 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28618274"/>
              </p:ext>
            </p:extLst>
          </p:nvPr>
        </p:nvGraphicFramePr>
        <p:xfrm>
          <a:off x="228600" y="1447800"/>
          <a:ext cx="4267200" cy="4857138"/>
        </p:xfrm>
        <a:graphic>
          <a:graphicData uri="http://schemas.openxmlformats.org/drawingml/2006/table">
            <a:tbl>
              <a:tblPr/>
              <a:tblGrid>
                <a:gridCol w="685800"/>
                <a:gridCol w="3581400"/>
              </a:tblGrid>
              <a:tr h="304800">
                <a:tc gridSpan="2">
                  <a:txBody>
                    <a:bodyPr/>
                    <a:lstStyle/>
                    <a:p>
                      <a:r>
                        <a:rPr lang="en-US" sz="1000" b="1"/>
                        <a:t>Method Summary</a:t>
                      </a:r>
                      <a:endParaRPr lang="en-US" sz="1000"/>
                    </a:p>
                  </a:txBody>
                  <a:tcPr marL="2857" marR="2857" marT="2857" marB="28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hMerge="1">
                  <a:txBody>
                    <a:bodyPr/>
                    <a:lstStyle/>
                    <a:p>
                      <a:endParaRPr lang="en-US"/>
                    </a:p>
                  </a:txBody>
                  <a:tcPr/>
                </a:tc>
              </a:tr>
              <a:tr h="337901">
                <a:tc>
                  <a:txBody>
                    <a:bodyPr/>
                    <a:lstStyle/>
                    <a:p>
                      <a:pPr algn="r"/>
                      <a:r>
                        <a:rPr lang="en-US" sz="1000"/>
                        <a:t> void</a:t>
                      </a:r>
                    </a:p>
                  </a:txBody>
                  <a:tcPr marL="2857" marR="2857" marT="2857" marB="2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000" b="1">
                          <a:hlinkClick r:id="rId3"/>
                        </a:rPr>
                        <a:t>add</a:t>
                      </a:r>
                      <a:r>
                        <a:rPr lang="en-US" sz="1000"/>
                        <a:t>(int index, </a:t>
                      </a:r>
                      <a:r>
                        <a:rPr lang="en-US" sz="1000">
                          <a:hlinkClick r:id="rId4" tooltip="class in java.lang"/>
                        </a:rPr>
                        <a:t>Object</a:t>
                      </a:r>
                      <a:r>
                        <a:rPr lang="en-US" sz="1000"/>
                        <a:t> element) </a:t>
                      </a:r>
                      <a:br>
                        <a:rPr lang="en-US" sz="1000"/>
                      </a:br>
                      <a:r>
                        <a:rPr lang="en-US" sz="1000" smtClean="0"/>
                        <a:t>Inserts </a:t>
                      </a:r>
                      <a:r>
                        <a:rPr lang="en-US" sz="1000"/>
                        <a:t>the specified element at the specified position in this list.</a:t>
                      </a:r>
                    </a:p>
                  </a:txBody>
                  <a:tcPr marL="2857" marR="2857" marT="2857" marB="28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37901">
                <a:tc>
                  <a:txBody>
                    <a:bodyPr/>
                    <a:lstStyle/>
                    <a:p>
                      <a:pPr algn="r"/>
                      <a:r>
                        <a:rPr lang="en-US" sz="1000"/>
                        <a:t> boolean</a:t>
                      </a:r>
                    </a:p>
                  </a:txBody>
                  <a:tcPr marL="2857" marR="2857" marT="2857" marB="2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000" b="1">
                          <a:hlinkClick r:id="rId3"/>
                        </a:rPr>
                        <a:t>add</a:t>
                      </a:r>
                      <a:r>
                        <a:rPr lang="en-US" sz="1000"/>
                        <a:t>(</a:t>
                      </a:r>
                      <a:r>
                        <a:rPr lang="en-US" sz="1000">
                          <a:hlinkClick r:id="rId4" tooltip="class in java.lang"/>
                        </a:rPr>
                        <a:t>Object</a:t>
                      </a:r>
                      <a:r>
                        <a:rPr lang="en-US" sz="1000"/>
                        <a:t> o) </a:t>
                      </a:r>
                      <a:br>
                        <a:rPr lang="en-US" sz="1000"/>
                      </a:br>
                      <a:r>
                        <a:rPr lang="en-US" sz="1000" smtClean="0"/>
                        <a:t>Appends </a:t>
                      </a:r>
                      <a:r>
                        <a:rPr lang="en-US" sz="1000"/>
                        <a:t>the specified element to the end of this list.</a:t>
                      </a:r>
                    </a:p>
                  </a:txBody>
                  <a:tcPr marL="2857" marR="2857" marT="2857" marB="28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669585">
                <a:tc>
                  <a:txBody>
                    <a:bodyPr/>
                    <a:lstStyle/>
                    <a:p>
                      <a:pPr algn="r"/>
                      <a:r>
                        <a:rPr lang="en-US" sz="1000"/>
                        <a:t> boolean</a:t>
                      </a:r>
                    </a:p>
                  </a:txBody>
                  <a:tcPr marL="2857" marR="2857" marT="2857" marB="2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000" b="1">
                          <a:hlinkClick r:id="rId3"/>
                        </a:rPr>
                        <a:t>addAll</a:t>
                      </a:r>
                      <a:r>
                        <a:rPr lang="en-US" sz="1000"/>
                        <a:t>(</a:t>
                      </a:r>
                      <a:r>
                        <a:rPr lang="en-US" sz="1000">
                          <a:hlinkClick r:id="rId5" tooltip="interface in java.util"/>
                        </a:rPr>
                        <a:t>Collection</a:t>
                      </a:r>
                      <a:r>
                        <a:rPr lang="en-US" sz="1000"/>
                        <a:t> c) </a:t>
                      </a:r>
                      <a:br>
                        <a:rPr lang="en-US" sz="1000"/>
                      </a:br>
                      <a:r>
                        <a:rPr lang="en-US" sz="1000" smtClean="0"/>
                        <a:t>Appends </a:t>
                      </a:r>
                      <a:r>
                        <a:rPr lang="en-US" sz="1000"/>
                        <a:t>all of the elements in the specified collection to the end of this list, in the order that they are returned by the specified collection's iterator.</a:t>
                      </a:r>
                    </a:p>
                  </a:txBody>
                  <a:tcPr marL="2857" marR="2857" marT="2857" marB="28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503743">
                <a:tc>
                  <a:txBody>
                    <a:bodyPr/>
                    <a:lstStyle/>
                    <a:p>
                      <a:pPr algn="r"/>
                      <a:r>
                        <a:rPr lang="en-US" sz="1000"/>
                        <a:t> boolean</a:t>
                      </a:r>
                    </a:p>
                  </a:txBody>
                  <a:tcPr marL="2857" marR="2857" marT="2857" marB="2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000" b="1">
                          <a:hlinkClick r:id="rId3"/>
                        </a:rPr>
                        <a:t>addAll</a:t>
                      </a:r>
                      <a:r>
                        <a:rPr lang="en-US" sz="1000"/>
                        <a:t>(int index, </a:t>
                      </a:r>
                      <a:r>
                        <a:rPr lang="en-US" sz="1000">
                          <a:hlinkClick r:id="rId5" tooltip="interface in java.util"/>
                        </a:rPr>
                        <a:t>Collection</a:t>
                      </a:r>
                      <a:r>
                        <a:rPr lang="en-US" sz="1000"/>
                        <a:t> c) </a:t>
                      </a:r>
                      <a:br>
                        <a:rPr lang="en-US" sz="1000"/>
                      </a:br>
                      <a:r>
                        <a:rPr lang="en-US" sz="1000" smtClean="0"/>
                        <a:t>Inserts </a:t>
                      </a:r>
                      <a:r>
                        <a:rPr lang="en-US" sz="1000"/>
                        <a:t>all of the elements in the specified collection into this list, starting at the specified position.</a:t>
                      </a:r>
                    </a:p>
                  </a:txBody>
                  <a:tcPr marL="2857" marR="2857" marT="2857" marB="28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37901">
                <a:tc>
                  <a:txBody>
                    <a:bodyPr/>
                    <a:lstStyle/>
                    <a:p>
                      <a:pPr algn="r"/>
                      <a:r>
                        <a:rPr lang="en-US" sz="1000"/>
                        <a:t> void</a:t>
                      </a:r>
                    </a:p>
                  </a:txBody>
                  <a:tcPr marL="2857" marR="2857" marT="2857" marB="2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000" b="1">
                          <a:hlinkClick r:id="rId3"/>
                        </a:rPr>
                        <a:t>addFirst</a:t>
                      </a:r>
                      <a:r>
                        <a:rPr lang="en-US" sz="1000"/>
                        <a:t>(</a:t>
                      </a:r>
                      <a:r>
                        <a:rPr lang="en-US" sz="1000">
                          <a:hlinkClick r:id="rId4" tooltip="class in java.lang"/>
                        </a:rPr>
                        <a:t>Object</a:t>
                      </a:r>
                      <a:r>
                        <a:rPr lang="en-US" sz="1000"/>
                        <a:t> o) </a:t>
                      </a:r>
                      <a:br>
                        <a:rPr lang="en-US" sz="1000"/>
                      </a:br>
                      <a:r>
                        <a:rPr lang="en-US" sz="1000" smtClean="0"/>
                        <a:t>Inserts </a:t>
                      </a:r>
                      <a:r>
                        <a:rPr lang="en-US" sz="1000"/>
                        <a:t>the given element at the beginning of this list.</a:t>
                      </a:r>
                    </a:p>
                  </a:txBody>
                  <a:tcPr marL="2857" marR="2857" marT="2857" marB="28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37901">
                <a:tc>
                  <a:txBody>
                    <a:bodyPr/>
                    <a:lstStyle/>
                    <a:p>
                      <a:pPr algn="r"/>
                      <a:r>
                        <a:rPr lang="en-US" sz="1000"/>
                        <a:t> void</a:t>
                      </a:r>
                    </a:p>
                  </a:txBody>
                  <a:tcPr marL="2857" marR="2857" marT="2857" marB="2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000" b="1">
                          <a:hlinkClick r:id="rId3"/>
                        </a:rPr>
                        <a:t>addLast</a:t>
                      </a:r>
                      <a:r>
                        <a:rPr lang="en-US" sz="1000"/>
                        <a:t>(</a:t>
                      </a:r>
                      <a:r>
                        <a:rPr lang="en-US" sz="1000">
                          <a:hlinkClick r:id="rId4" tooltip="class in java.lang"/>
                        </a:rPr>
                        <a:t>Object</a:t>
                      </a:r>
                      <a:r>
                        <a:rPr lang="en-US" sz="1000"/>
                        <a:t> o) </a:t>
                      </a:r>
                      <a:br>
                        <a:rPr lang="en-US" sz="1000"/>
                      </a:br>
                      <a:r>
                        <a:rPr lang="en-US" sz="1000" smtClean="0"/>
                        <a:t>Appends </a:t>
                      </a:r>
                      <a:r>
                        <a:rPr lang="en-US" sz="1000"/>
                        <a:t>the given element to the end of this list.</a:t>
                      </a:r>
                    </a:p>
                  </a:txBody>
                  <a:tcPr marL="2857" marR="2857" marT="2857" marB="28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37901">
                <a:tc>
                  <a:txBody>
                    <a:bodyPr/>
                    <a:lstStyle/>
                    <a:p>
                      <a:pPr algn="r"/>
                      <a:r>
                        <a:rPr lang="en-US" sz="1000"/>
                        <a:t> void</a:t>
                      </a:r>
                    </a:p>
                  </a:txBody>
                  <a:tcPr marL="2857" marR="2857" marT="2857" marB="2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000" b="1">
                          <a:hlinkClick r:id="rId3"/>
                        </a:rPr>
                        <a:t>clear</a:t>
                      </a:r>
                      <a:r>
                        <a:rPr lang="en-US" sz="1000"/>
                        <a:t>() </a:t>
                      </a:r>
                      <a:br>
                        <a:rPr lang="en-US" sz="1000"/>
                      </a:br>
                      <a:r>
                        <a:rPr lang="en-US" sz="1000" smtClean="0"/>
                        <a:t>Removes </a:t>
                      </a:r>
                      <a:r>
                        <a:rPr lang="en-US" sz="1000"/>
                        <a:t>all of the elements from this list.</a:t>
                      </a:r>
                    </a:p>
                  </a:txBody>
                  <a:tcPr marL="2857" marR="2857" marT="2857" marB="28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37901">
                <a:tc>
                  <a:txBody>
                    <a:bodyPr/>
                    <a:lstStyle/>
                    <a:p>
                      <a:pPr algn="r"/>
                      <a:r>
                        <a:rPr lang="en-US" sz="1000"/>
                        <a:t> </a:t>
                      </a:r>
                      <a:r>
                        <a:rPr lang="en-US" sz="1000">
                          <a:hlinkClick r:id="rId4" tooltip="class in java.lang"/>
                        </a:rPr>
                        <a:t>Object</a:t>
                      </a:r>
                      <a:endParaRPr lang="en-US" sz="1000"/>
                    </a:p>
                  </a:txBody>
                  <a:tcPr marL="2857" marR="2857" marT="2857" marB="2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000" b="1">
                          <a:hlinkClick r:id="rId3"/>
                        </a:rPr>
                        <a:t>clone</a:t>
                      </a:r>
                      <a:r>
                        <a:rPr lang="en-US" sz="1000"/>
                        <a:t>() </a:t>
                      </a:r>
                      <a:br>
                        <a:rPr lang="en-US" sz="1000"/>
                      </a:br>
                      <a:r>
                        <a:rPr lang="en-US" sz="1000" smtClean="0"/>
                        <a:t>Returns </a:t>
                      </a:r>
                      <a:r>
                        <a:rPr lang="en-US" sz="1000"/>
                        <a:t>a shallow copy of this LinkedList.</a:t>
                      </a:r>
                    </a:p>
                  </a:txBody>
                  <a:tcPr marL="2857" marR="2857" marT="2857" marB="28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37901">
                <a:tc>
                  <a:txBody>
                    <a:bodyPr/>
                    <a:lstStyle/>
                    <a:p>
                      <a:pPr algn="r"/>
                      <a:r>
                        <a:rPr lang="en-US" sz="1000"/>
                        <a:t> boolean</a:t>
                      </a:r>
                    </a:p>
                  </a:txBody>
                  <a:tcPr marL="2857" marR="2857" marT="2857" marB="2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000" b="1">
                          <a:hlinkClick r:id="rId3"/>
                        </a:rPr>
                        <a:t>contains</a:t>
                      </a:r>
                      <a:r>
                        <a:rPr lang="en-US" sz="1000"/>
                        <a:t>(</a:t>
                      </a:r>
                      <a:r>
                        <a:rPr lang="en-US" sz="1000">
                          <a:hlinkClick r:id="rId4" tooltip="class in java.lang"/>
                        </a:rPr>
                        <a:t>Object</a:t>
                      </a:r>
                      <a:r>
                        <a:rPr lang="en-US" sz="1000"/>
                        <a:t> o) </a:t>
                      </a:r>
                      <a:br>
                        <a:rPr lang="en-US" sz="1000"/>
                      </a:br>
                      <a:r>
                        <a:rPr lang="en-US" sz="1000" smtClean="0"/>
                        <a:t>Returns</a:t>
                      </a:r>
                      <a:r>
                        <a:rPr lang="en-US" sz="1000"/>
                        <a:t> true if this list contains the specified element.</a:t>
                      </a:r>
                    </a:p>
                  </a:txBody>
                  <a:tcPr marL="2857" marR="2857" marT="2857" marB="28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37901">
                <a:tc>
                  <a:txBody>
                    <a:bodyPr/>
                    <a:lstStyle/>
                    <a:p>
                      <a:pPr algn="r"/>
                      <a:r>
                        <a:rPr lang="en-US" sz="1000"/>
                        <a:t> </a:t>
                      </a:r>
                      <a:r>
                        <a:rPr lang="en-US" sz="1000">
                          <a:hlinkClick r:id="rId4" tooltip="class in java.lang"/>
                        </a:rPr>
                        <a:t>Object</a:t>
                      </a:r>
                      <a:endParaRPr lang="en-US" sz="1000"/>
                    </a:p>
                  </a:txBody>
                  <a:tcPr marL="2857" marR="2857" marT="2857" marB="2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000" b="1">
                          <a:hlinkClick r:id="rId3"/>
                        </a:rPr>
                        <a:t>get</a:t>
                      </a:r>
                      <a:r>
                        <a:rPr lang="en-US" sz="1000"/>
                        <a:t>(int index) </a:t>
                      </a:r>
                      <a:br>
                        <a:rPr lang="en-US" sz="1000"/>
                      </a:br>
                      <a:r>
                        <a:rPr lang="en-US" sz="1000" smtClean="0"/>
                        <a:t>Returns </a:t>
                      </a:r>
                      <a:r>
                        <a:rPr lang="en-US" sz="1000"/>
                        <a:t>the element at the specified position in this list.</a:t>
                      </a:r>
                    </a:p>
                  </a:txBody>
                  <a:tcPr marL="2857" marR="2857" marT="2857" marB="28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37901">
                <a:tc>
                  <a:txBody>
                    <a:bodyPr/>
                    <a:lstStyle/>
                    <a:p>
                      <a:pPr algn="r"/>
                      <a:r>
                        <a:rPr lang="en-US" sz="1000"/>
                        <a:t> </a:t>
                      </a:r>
                      <a:r>
                        <a:rPr lang="en-US" sz="1000">
                          <a:hlinkClick r:id="rId4" tooltip="class in java.lang"/>
                        </a:rPr>
                        <a:t>Object</a:t>
                      </a:r>
                      <a:endParaRPr lang="en-US" sz="1000"/>
                    </a:p>
                  </a:txBody>
                  <a:tcPr marL="2857" marR="2857" marT="2857" marB="2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000" b="1">
                          <a:hlinkClick r:id="rId3"/>
                        </a:rPr>
                        <a:t>getFirst</a:t>
                      </a:r>
                      <a:r>
                        <a:rPr lang="en-US" sz="1000"/>
                        <a:t>() </a:t>
                      </a:r>
                      <a:br>
                        <a:rPr lang="en-US" sz="1000"/>
                      </a:br>
                      <a:r>
                        <a:rPr lang="en-US" sz="1000" smtClean="0"/>
                        <a:t>Returns </a:t>
                      </a:r>
                      <a:r>
                        <a:rPr lang="en-US" sz="1000"/>
                        <a:t>the first element in this list.</a:t>
                      </a:r>
                    </a:p>
                  </a:txBody>
                  <a:tcPr marL="2857" marR="2857" marT="2857" marB="28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37901">
                <a:tc>
                  <a:txBody>
                    <a:bodyPr/>
                    <a:lstStyle/>
                    <a:p>
                      <a:pPr algn="r"/>
                      <a:r>
                        <a:rPr lang="en-US" sz="1000"/>
                        <a:t> </a:t>
                      </a:r>
                      <a:r>
                        <a:rPr lang="en-US" sz="1000">
                          <a:hlinkClick r:id="rId4" tooltip="class in java.lang"/>
                        </a:rPr>
                        <a:t>Object</a:t>
                      </a:r>
                      <a:endParaRPr lang="en-US" sz="1000"/>
                    </a:p>
                  </a:txBody>
                  <a:tcPr marL="2857" marR="2857" marT="2857" marB="2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000" b="1">
                          <a:hlinkClick r:id="rId3"/>
                        </a:rPr>
                        <a:t>getLast</a:t>
                      </a:r>
                      <a:r>
                        <a:rPr lang="en-US" sz="1000"/>
                        <a:t>() </a:t>
                      </a:r>
                      <a:br>
                        <a:rPr lang="en-US" sz="1000"/>
                      </a:br>
                      <a:r>
                        <a:rPr lang="en-US" sz="1000" smtClean="0"/>
                        <a:t>Returns </a:t>
                      </a:r>
                      <a:r>
                        <a:rPr lang="en-US" sz="1000"/>
                        <a:t>the last element in this list.</a:t>
                      </a:r>
                    </a:p>
                  </a:txBody>
                  <a:tcPr marL="2857" marR="2857" marT="2857" marB="28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11</a:t>
            </a:fld>
            <a:endParaRPr lang="en-US" dirty="0"/>
          </a:p>
        </p:txBody>
      </p:sp>
      <p:graphicFrame>
        <p:nvGraphicFramePr>
          <p:cNvPr id="8" name="Content Placeholder 6"/>
          <p:cNvGraphicFramePr>
            <a:graphicFrameLocks noGrp="1"/>
          </p:cNvGraphicFramePr>
          <p:nvPr>
            <p:ph idx="1"/>
            <p:extLst>
              <p:ext uri="{D42A27DB-BD31-4B8C-83A1-F6EECF244321}">
                <p14:modId xmlns:p14="http://schemas.microsoft.com/office/powerpoint/2010/main" val="3735026089"/>
              </p:ext>
            </p:extLst>
          </p:nvPr>
        </p:nvGraphicFramePr>
        <p:xfrm>
          <a:off x="4724400" y="1447800"/>
          <a:ext cx="4267200" cy="4787254"/>
        </p:xfrm>
        <a:graphic>
          <a:graphicData uri="http://schemas.openxmlformats.org/drawingml/2006/table">
            <a:tbl>
              <a:tblPr/>
              <a:tblGrid>
                <a:gridCol w="673768"/>
                <a:gridCol w="3593432"/>
              </a:tblGrid>
              <a:tr h="304800">
                <a:tc gridSpan="2">
                  <a:txBody>
                    <a:bodyPr/>
                    <a:lstStyle/>
                    <a:p>
                      <a:r>
                        <a:rPr lang="en-US" sz="1000" b="1"/>
                        <a:t>Method Summary</a:t>
                      </a:r>
                      <a:endParaRPr lang="en-US" sz="1000"/>
                    </a:p>
                  </a:txBody>
                  <a:tcPr marL="2857" marR="2857" marT="2857" marB="28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hMerge="1">
                  <a:txBody>
                    <a:bodyPr/>
                    <a:lstStyle/>
                    <a:p>
                      <a:endParaRPr lang="en-US"/>
                    </a:p>
                  </a:txBody>
                  <a:tcPr/>
                </a:tc>
              </a:tr>
              <a:tr h="115435">
                <a:tc>
                  <a:txBody>
                    <a:bodyPr/>
                    <a:lstStyle/>
                    <a:p>
                      <a:pPr algn="r"/>
                      <a:r>
                        <a:rPr lang="en-US" sz="1000"/>
                        <a:t> int</a:t>
                      </a:r>
                    </a:p>
                  </a:txBody>
                  <a:tcPr marL="2857" marR="2857" marT="2857" marB="2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000" b="1">
                          <a:hlinkClick r:id="rId3"/>
                        </a:rPr>
                        <a:t>indexOf</a:t>
                      </a:r>
                      <a:r>
                        <a:rPr lang="en-US" sz="1000"/>
                        <a:t>(</a:t>
                      </a:r>
                      <a:r>
                        <a:rPr lang="en-US" sz="1000">
                          <a:hlinkClick r:id="rId4" tooltip="class in java.lang"/>
                        </a:rPr>
                        <a:t>Object</a:t>
                      </a:r>
                      <a:r>
                        <a:rPr lang="en-US" sz="1000"/>
                        <a:t> o) </a:t>
                      </a:r>
                      <a:br>
                        <a:rPr lang="en-US" sz="1000"/>
                      </a:br>
                      <a:r>
                        <a:rPr lang="en-US" sz="1000" smtClean="0"/>
                        <a:t>Returns </a:t>
                      </a:r>
                      <a:r>
                        <a:rPr lang="en-US" sz="1000"/>
                        <a:t>the index in this list of the first occurrence of the specified element, or -1 if the List does not contain this element.</a:t>
                      </a:r>
                    </a:p>
                  </a:txBody>
                  <a:tcPr marL="2857" marR="2857" marT="2857" marB="28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15435">
                <a:tc>
                  <a:txBody>
                    <a:bodyPr/>
                    <a:lstStyle/>
                    <a:p>
                      <a:pPr algn="r"/>
                      <a:r>
                        <a:rPr lang="en-US" sz="1000"/>
                        <a:t> int</a:t>
                      </a:r>
                    </a:p>
                  </a:txBody>
                  <a:tcPr marL="2857" marR="2857" marT="2857" marB="2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000" b="1">
                          <a:hlinkClick r:id="rId3"/>
                        </a:rPr>
                        <a:t>lastIndexOf</a:t>
                      </a:r>
                      <a:r>
                        <a:rPr lang="en-US" sz="1000"/>
                        <a:t>(</a:t>
                      </a:r>
                      <a:r>
                        <a:rPr lang="en-US" sz="1000">
                          <a:hlinkClick r:id="rId4" tooltip="class in java.lang"/>
                        </a:rPr>
                        <a:t>Object</a:t>
                      </a:r>
                      <a:r>
                        <a:rPr lang="en-US" sz="1000"/>
                        <a:t> o) </a:t>
                      </a:r>
                      <a:br>
                        <a:rPr lang="en-US" sz="1000"/>
                      </a:br>
                      <a:r>
                        <a:rPr lang="en-US" sz="1000" smtClean="0"/>
                        <a:t>Returns </a:t>
                      </a:r>
                      <a:r>
                        <a:rPr lang="en-US" sz="1000"/>
                        <a:t>the index in this list of the last occurrence of the specified element, or -1 if the list does not contain this element.</a:t>
                      </a:r>
                    </a:p>
                  </a:txBody>
                  <a:tcPr marL="2857" marR="2857" marT="2857" marB="28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62306">
                <a:tc>
                  <a:txBody>
                    <a:bodyPr/>
                    <a:lstStyle/>
                    <a:p>
                      <a:pPr algn="r"/>
                      <a:r>
                        <a:rPr lang="en-US" sz="1000"/>
                        <a:t> </a:t>
                      </a:r>
                      <a:r>
                        <a:rPr lang="en-US" sz="1000">
                          <a:hlinkClick r:id="rId6" tooltip="interface in java.util"/>
                        </a:rPr>
                        <a:t>ListIterator</a:t>
                      </a:r>
                      <a:endParaRPr lang="en-US" sz="1000"/>
                    </a:p>
                  </a:txBody>
                  <a:tcPr marL="2857" marR="2857" marT="2857" marB="2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000" b="1">
                          <a:hlinkClick r:id="rId3"/>
                        </a:rPr>
                        <a:t>listIterator</a:t>
                      </a:r>
                      <a:r>
                        <a:rPr lang="en-US" sz="1000"/>
                        <a:t>(int index) </a:t>
                      </a:r>
                      <a:br>
                        <a:rPr lang="en-US" sz="1000"/>
                      </a:br>
                      <a:r>
                        <a:rPr lang="en-US" sz="1000" smtClean="0"/>
                        <a:t>Returns </a:t>
                      </a:r>
                      <a:r>
                        <a:rPr lang="en-US" sz="1000"/>
                        <a:t>a list-iterator of the elements in this list (in proper sequence), starting at the specified position in the list.</a:t>
                      </a:r>
                    </a:p>
                  </a:txBody>
                  <a:tcPr marL="2857" marR="2857" marT="2857" marB="28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97725">
                <a:tc>
                  <a:txBody>
                    <a:bodyPr/>
                    <a:lstStyle/>
                    <a:p>
                      <a:pPr algn="r"/>
                      <a:r>
                        <a:rPr lang="en-US" sz="1000"/>
                        <a:t> </a:t>
                      </a:r>
                      <a:r>
                        <a:rPr lang="en-US" sz="1000">
                          <a:hlinkClick r:id="rId4" tooltip="class in java.lang"/>
                        </a:rPr>
                        <a:t>Object</a:t>
                      </a:r>
                      <a:endParaRPr lang="en-US" sz="1000"/>
                    </a:p>
                  </a:txBody>
                  <a:tcPr marL="2857" marR="2857" marT="2857" marB="2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000" b="1">
                          <a:hlinkClick r:id="rId3"/>
                        </a:rPr>
                        <a:t>remove</a:t>
                      </a:r>
                      <a:r>
                        <a:rPr lang="en-US" sz="1000"/>
                        <a:t>(int index) </a:t>
                      </a:r>
                      <a:br>
                        <a:rPr lang="en-US" sz="1000"/>
                      </a:br>
                      <a:r>
                        <a:rPr lang="en-US" sz="1000" smtClean="0"/>
                        <a:t>Removes </a:t>
                      </a:r>
                      <a:r>
                        <a:rPr lang="en-US" sz="1000"/>
                        <a:t>the element at the specified position in this list.</a:t>
                      </a:r>
                    </a:p>
                  </a:txBody>
                  <a:tcPr marL="2857" marR="2857" marT="2857" marB="28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25155">
                <a:tc>
                  <a:txBody>
                    <a:bodyPr/>
                    <a:lstStyle/>
                    <a:p>
                      <a:pPr algn="r"/>
                      <a:r>
                        <a:rPr lang="en-US" sz="1000"/>
                        <a:t> boolean</a:t>
                      </a:r>
                    </a:p>
                  </a:txBody>
                  <a:tcPr marL="2857" marR="2857" marT="2857" marB="2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000" b="1">
                          <a:hlinkClick r:id="rId3"/>
                        </a:rPr>
                        <a:t>remove</a:t>
                      </a:r>
                      <a:r>
                        <a:rPr lang="en-US" sz="1000"/>
                        <a:t>(</a:t>
                      </a:r>
                      <a:r>
                        <a:rPr lang="en-US" sz="1000">
                          <a:hlinkClick r:id="rId4" tooltip="class in java.lang"/>
                        </a:rPr>
                        <a:t>Object</a:t>
                      </a:r>
                      <a:r>
                        <a:rPr lang="en-US" sz="1000"/>
                        <a:t> o) </a:t>
                      </a:r>
                      <a:br>
                        <a:rPr lang="en-US" sz="1000"/>
                      </a:br>
                      <a:r>
                        <a:rPr lang="en-US" sz="1000" smtClean="0"/>
                        <a:t>Removes </a:t>
                      </a:r>
                      <a:r>
                        <a:rPr lang="en-US" sz="1000"/>
                        <a:t>the first occurrence of the specified element in this list.</a:t>
                      </a:r>
                    </a:p>
                  </a:txBody>
                  <a:tcPr marL="2857" marR="2857" marT="2857" marB="28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97725">
                <a:tc>
                  <a:txBody>
                    <a:bodyPr/>
                    <a:lstStyle/>
                    <a:p>
                      <a:pPr algn="r"/>
                      <a:r>
                        <a:rPr lang="en-US" sz="1000"/>
                        <a:t> </a:t>
                      </a:r>
                      <a:r>
                        <a:rPr lang="en-US" sz="1000">
                          <a:hlinkClick r:id="rId4" tooltip="class in java.lang"/>
                        </a:rPr>
                        <a:t>Object</a:t>
                      </a:r>
                      <a:endParaRPr lang="en-US" sz="1000"/>
                    </a:p>
                  </a:txBody>
                  <a:tcPr marL="2857" marR="2857" marT="2857" marB="2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000" b="1">
                          <a:hlinkClick r:id="rId3"/>
                        </a:rPr>
                        <a:t>removeFirst</a:t>
                      </a:r>
                      <a:r>
                        <a:rPr lang="en-US" sz="1000"/>
                        <a:t>() </a:t>
                      </a:r>
                      <a:br>
                        <a:rPr lang="en-US" sz="1000"/>
                      </a:br>
                      <a:r>
                        <a:rPr lang="en-US" sz="1000" smtClean="0"/>
                        <a:t>Removes </a:t>
                      </a:r>
                      <a:r>
                        <a:rPr lang="en-US" sz="1000"/>
                        <a:t>and returns the first element from this list.</a:t>
                      </a:r>
                    </a:p>
                  </a:txBody>
                  <a:tcPr marL="2857" marR="2857" marT="2857" marB="28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97725">
                <a:tc>
                  <a:txBody>
                    <a:bodyPr/>
                    <a:lstStyle/>
                    <a:p>
                      <a:pPr algn="r"/>
                      <a:r>
                        <a:rPr lang="en-US" sz="1000"/>
                        <a:t> </a:t>
                      </a:r>
                      <a:r>
                        <a:rPr lang="en-US" sz="1000">
                          <a:hlinkClick r:id="rId4" tooltip="class in java.lang"/>
                        </a:rPr>
                        <a:t>Object</a:t>
                      </a:r>
                      <a:endParaRPr lang="en-US" sz="1000"/>
                    </a:p>
                  </a:txBody>
                  <a:tcPr marL="2857" marR="2857" marT="2857" marB="2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000" b="1">
                          <a:hlinkClick r:id="rId3"/>
                        </a:rPr>
                        <a:t>removeLast</a:t>
                      </a:r>
                      <a:r>
                        <a:rPr lang="en-US" sz="1000"/>
                        <a:t>() </a:t>
                      </a:r>
                      <a:br>
                        <a:rPr lang="en-US" sz="1000"/>
                      </a:br>
                      <a:r>
                        <a:rPr lang="en-US" sz="1000" smtClean="0"/>
                        <a:t>Removes </a:t>
                      </a:r>
                      <a:r>
                        <a:rPr lang="en-US" sz="1000"/>
                        <a:t>and returns the last element from this list.</a:t>
                      </a:r>
                    </a:p>
                  </a:txBody>
                  <a:tcPr marL="2857" marR="2857" marT="2857" marB="28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97725">
                <a:tc>
                  <a:txBody>
                    <a:bodyPr/>
                    <a:lstStyle/>
                    <a:p>
                      <a:pPr algn="r"/>
                      <a:r>
                        <a:rPr lang="en-US" sz="1000"/>
                        <a:t> </a:t>
                      </a:r>
                      <a:r>
                        <a:rPr lang="en-US" sz="1000">
                          <a:hlinkClick r:id="rId4" tooltip="class in java.lang"/>
                        </a:rPr>
                        <a:t>Object</a:t>
                      </a:r>
                      <a:endParaRPr lang="en-US" sz="1000"/>
                    </a:p>
                  </a:txBody>
                  <a:tcPr marL="2857" marR="2857" marT="2857" marB="2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000" b="1">
                          <a:hlinkClick r:id="rId3"/>
                        </a:rPr>
                        <a:t>set</a:t>
                      </a:r>
                      <a:r>
                        <a:rPr lang="en-US" sz="1000"/>
                        <a:t>(int index, </a:t>
                      </a:r>
                      <a:r>
                        <a:rPr lang="en-US" sz="1000">
                          <a:hlinkClick r:id="rId4" tooltip="class in java.lang"/>
                        </a:rPr>
                        <a:t>Object</a:t>
                      </a:r>
                      <a:r>
                        <a:rPr lang="en-US" sz="1000"/>
                        <a:t> element) </a:t>
                      </a:r>
                      <a:br>
                        <a:rPr lang="en-US" sz="1000"/>
                      </a:br>
                      <a:r>
                        <a:rPr lang="en-US" sz="1000" smtClean="0"/>
                        <a:t>Replaces </a:t>
                      </a:r>
                      <a:r>
                        <a:rPr lang="en-US" sz="1000"/>
                        <a:t>the element at the specified position in this list with the specified element.</a:t>
                      </a:r>
                    </a:p>
                  </a:txBody>
                  <a:tcPr marL="2857" marR="2857" marT="2857" marB="28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15435">
                <a:tc>
                  <a:txBody>
                    <a:bodyPr/>
                    <a:lstStyle/>
                    <a:p>
                      <a:pPr algn="r"/>
                      <a:r>
                        <a:rPr lang="en-US" sz="1000"/>
                        <a:t> int</a:t>
                      </a:r>
                    </a:p>
                  </a:txBody>
                  <a:tcPr marL="2857" marR="2857" marT="2857" marB="2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000" b="1">
                          <a:hlinkClick r:id="rId3"/>
                        </a:rPr>
                        <a:t>size</a:t>
                      </a:r>
                      <a:r>
                        <a:rPr lang="en-US" sz="1000"/>
                        <a:t>() </a:t>
                      </a:r>
                      <a:br>
                        <a:rPr lang="en-US" sz="1000"/>
                      </a:br>
                      <a:r>
                        <a:rPr lang="en-US" sz="1000" smtClean="0"/>
                        <a:t>Returns </a:t>
                      </a:r>
                      <a:r>
                        <a:rPr lang="en-US" sz="1000"/>
                        <a:t>the number of elements in this list.</a:t>
                      </a:r>
                    </a:p>
                  </a:txBody>
                  <a:tcPr marL="2857" marR="2857" marT="2857" marB="28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52585">
                <a:tc>
                  <a:txBody>
                    <a:bodyPr/>
                    <a:lstStyle/>
                    <a:p>
                      <a:pPr algn="r"/>
                      <a:r>
                        <a:rPr lang="en-US" sz="1000"/>
                        <a:t> </a:t>
                      </a:r>
                      <a:r>
                        <a:rPr lang="en-US" sz="1000">
                          <a:hlinkClick r:id="rId4" tooltip="class in java.lang"/>
                        </a:rPr>
                        <a:t>Object</a:t>
                      </a:r>
                      <a:r>
                        <a:rPr lang="en-US" sz="1000"/>
                        <a:t>[]</a:t>
                      </a:r>
                    </a:p>
                  </a:txBody>
                  <a:tcPr marL="2857" marR="2857" marT="2857" marB="2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000" b="1">
                          <a:hlinkClick r:id="rId3"/>
                        </a:rPr>
                        <a:t>toArray</a:t>
                      </a:r>
                      <a:r>
                        <a:rPr lang="en-US" sz="1000"/>
                        <a:t>() </a:t>
                      </a:r>
                      <a:br>
                        <a:rPr lang="en-US" sz="1000"/>
                      </a:br>
                      <a:r>
                        <a:rPr lang="en-US" sz="1000" smtClean="0"/>
                        <a:t>Returns </a:t>
                      </a:r>
                      <a:r>
                        <a:rPr lang="en-US" sz="1000"/>
                        <a:t>an array containing all of the elements in this list in the correct order.</a:t>
                      </a:r>
                    </a:p>
                  </a:txBody>
                  <a:tcPr marL="2857" marR="2857" marT="2857" marB="28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52585">
                <a:tc>
                  <a:txBody>
                    <a:bodyPr/>
                    <a:lstStyle/>
                    <a:p>
                      <a:pPr algn="r"/>
                      <a:r>
                        <a:rPr lang="en-US" sz="1000"/>
                        <a:t> </a:t>
                      </a:r>
                      <a:r>
                        <a:rPr lang="en-US" sz="1000">
                          <a:hlinkClick r:id="rId4" tooltip="class in java.lang"/>
                        </a:rPr>
                        <a:t>Object</a:t>
                      </a:r>
                      <a:r>
                        <a:rPr lang="en-US" sz="1000"/>
                        <a:t>[]</a:t>
                      </a:r>
                    </a:p>
                  </a:txBody>
                  <a:tcPr marL="2857" marR="2857" marT="2857" marB="285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000" b="1">
                          <a:hlinkClick r:id="rId3"/>
                        </a:rPr>
                        <a:t>toArray</a:t>
                      </a:r>
                      <a:r>
                        <a:rPr lang="en-US" sz="1000"/>
                        <a:t>(</a:t>
                      </a:r>
                      <a:r>
                        <a:rPr lang="en-US" sz="1000">
                          <a:hlinkClick r:id="rId4" tooltip="class in java.lang"/>
                        </a:rPr>
                        <a:t>Object</a:t>
                      </a:r>
                      <a:r>
                        <a:rPr lang="en-US" sz="1000"/>
                        <a:t>[] a) </a:t>
                      </a:r>
                      <a:br>
                        <a:rPr lang="en-US" sz="1000"/>
                      </a:br>
                      <a:r>
                        <a:rPr lang="en-US" sz="1000" smtClean="0"/>
                        <a:t>Returns </a:t>
                      </a:r>
                      <a:r>
                        <a:rPr lang="en-US" sz="1000"/>
                        <a:t>an array containing all of the elements in this list in the correct order; the runtime type of the returned array is that of the specified array.</a:t>
                      </a:r>
                    </a:p>
                  </a:txBody>
                  <a:tcPr marL="2857" marR="2857" marT="2857" marB="28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0846725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mtClean="0">
                <a:effectLst>
                  <a:outerShdw blurRad="38100" dist="38100" dir="2700000" algn="tl">
                    <a:srgbClr val="000000">
                      <a:alpha val="43137"/>
                    </a:srgbClr>
                  </a:outerShdw>
                </a:effectLst>
              </a:rPr>
              <a:t>Random Numbers</a:t>
            </a:r>
            <a:endParaRPr lang="en-US">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r>
              <a:rPr lang="en-US" smtClean="0"/>
              <a:t>Random numbers digunakan dan sangat diperlukan dalam beberapa penggunaan, diantaranya:</a:t>
            </a:r>
          </a:p>
          <a:p>
            <a:pPr lvl="1"/>
            <a:r>
              <a:rPr lang="en-US" smtClean="0"/>
              <a:t>cryptography</a:t>
            </a:r>
            <a:r>
              <a:rPr lang="en-US"/>
              <a:t>, </a:t>
            </a:r>
            <a:endParaRPr lang="en-US" smtClean="0"/>
          </a:p>
          <a:p>
            <a:pPr lvl="1"/>
            <a:r>
              <a:rPr lang="en-US" smtClean="0"/>
              <a:t>simulation, and </a:t>
            </a:r>
          </a:p>
          <a:p>
            <a:pPr lvl="1"/>
            <a:r>
              <a:rPr lang="en-US" smtClean="0"/>
              <a:t>program testing.</a:t>
            </a:r>
          </a:p>
          <a:p>
            <a:r>
              <a:rPr lang="en-US" smtClean="0"/>
              <a:t>Angka yang dihasilkan oleh proses random oleh komputer sangat tergantung pada algoritma yang digunakan untuk menghasilkan angka-angka tersebut dan tidak random secara penuh (</a:t>
            </a:r>
            <a:r>
              <a:rPr lang="en-US" b="1" i="1" smtClean="0"/>
              <a:t>pseudorandom</a:t>
            </a:r>
            <a:r>
              <a:rPr lang="en-US" smtClean="0"/>
              <a:t>)</a:t>
            </a:r>
            <a:r>
              <a:rPr lang="en-US" i="1" smtClean="0"/>
              <a:t>.</a:t>
            </a:r>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12</a:t>
            </a:fld>
            <a:endParaRPr lang="en-US" dirty="0"/>
          </a:p>
        </p:txBody>
      </p:sp>
    </p:spTree>
    <p:extLst>
      <p:ext uri="{BB962C8B-B14F-4D97-AF65-F5344CB8AC3E}">
        <p14:creationId xmlns:p14="http://schemas.microsoft.com/office/powerpoint/2010/main" val="823309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Random </a:t>
            </a:r>
            <a:r>
              <a:rPr lang="en-US" smtClean="0">
                <a:effectLst>
                  <a:outerShdw blurRad="38100" dist="38100" dir="2700000" algn="tl">
                    <a:srgbClr val="000000">
                      <a:alpha val="43137"/>
                    </a:srgbClr>
                  </a:outerShdw>
                </a:effectLst>
              </a:rPr>
              <a:t>Numbers</a:t>
            </a:r>
            <a:br>
              <a:rPr lang="en-US" smtClean="0">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Methods</a:t>
            </a:r>
            <a:endParaRPr lang="en-US"/>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13</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739571193"/>
              </p:ext>
            </p:extLst>
          </p:nvPr>
        </p:nvGraphicFramePr>
        <p:xfrm>
          <a:off x="609600" y="1600199"/>
          <a:ext cx="7924799" cy="4419601"/>
        </p:xfrm>
        <a:graphic>
          <a:graphicData uri="http://schemas.openxmlformats.org/drawingml/2006/table">
            <a:tbl>
              <a:tblPr>
                <a:effectLst>
                  <a:outerShdw blurRad="50800" dist="38100" dir="2700000" algn="tl" rotWithShape="0">
                    <a:prstClr val="black">
                      <a:alpha val="40000"/>
                    </a:prstClr>
                  </a:outerShdw>
                </a:effectLst>
              </a:tblPr>
              <a:tblGrid>
                <a:gridCol w="1143000"/>
                <a:gridCol w="6781799"/>
              </a:tblGrid>
              <a:tr h="750081">
                <a:tc gridSpan="2">
                  <a:txBody>
                    <a:bodyPr/>
                    <a:lstStyle/>
                    <a:p>
                      <a:pPr marL="177800" indent="0"/>
                      <a:r>
                        <a:rPr lang="en-US" sz="2000" b="1"/>
                        <a:t>Method Summary</a:t>
                      </a:r>
                      <a:endParaRPr lang="en-US" sz="2000"/>
                    </a:p>
                  </a:txBody>
                  <a:tcPr marL="6904" marR="6904" marT="6904" marB="69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hMerge="1">
                  <a:txBody>
                    <a:bodyPr/>
                    <a:lstStyle/>
                    <a:p>
                      <a:endParaRPr lang="en-US"/>
                    </a:p>
                  </a:txBody>
                  <a:tcPr/>
                </a:tc>
              </a:tr>
              <a:tr h="584962">
                <a:tc>
                  <a:txBody>
                    <a:bodyPr/>
                    <a:lstStyle/>
                    <a:p>
                      <a:pPr algn="r"/>
                      <a:r>
                        <a:rPr lang="en-US" sz="1400"/>
                        <a:t>protected  int</a:t>
                      </a:r>
                    </a:p>
                  </a:txBody>
                  <a:tcPr marL="6904" marR="6904" marT="6904" marB="69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111125" indent="0"/>
                      <a:r>
                        <a:rPr lang="en-US" sz="1400" b="1" smtClean="0">
                          <a:hlinkClick r:id="rId2"/>
                        </a:rPr>
                        <a:t>next</a:t>
                      </a:r>
                      <a:r>
                        <a:rPr lang="en-US" sz="1400" smtClean="0"/>
                        <a:t>(int</a:t>
                      </a:r>
                      <a:r>
                        <a:rPr lang="en-US" sz="1400"/>
                        <a:t> bits) </a:t>
                      </a:r>
                      <a:br>
                        <a:rPr lang="en-US" sz="1400"/>
                      </a:br>
                      <a:r>
                        <a:rPr lang="en-US" sz="1400" smtClean="0"/>
                        <a:t>Generates </a:t>
                      </a:r>
                      <a:r>
                        <a:rPr lang="en-US" sz="1400"/>
                        <a:t>the next pseudorandom number.</a:t>
                      </a:r>
                    </a:p>
                  </a:txBody>
                  <a:tcPr marL="6904" marR="6904" marT="6904" marB="69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798558">
                <a:tc>
                  <a:txBody>
                    <a:bodyPr/>
                    <a:lstStyle/>
                    <a:p>
                      <a:pPr algn="r"/>
                      <a:r>
                        <a:rPr lang="en-US" sz="1400"/>
                        <a:t> boolean</a:t>
                      </a:r>
                    </a:p>
                  </a:txBody>
                  <a:tcPr marL="6904" marR="6904" marT="6904" marB="69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109538" indent="0"/>
                      <a:r>
                        <a:rPr lang="en-US" sz="1400" b="1">
                          <a:hlinkClick r:id="rId2"/>
                        </a:rPr>
                        <a:t>nextBoolean</a:t>
                      </a:r>
                      <a:r>
                        <a:rPr lang="en-US" sz="1400"/>
                        <a:t>() </a:t>
                      </a:r>
                      <a:br>
                        <a:rPr lang="en-US" sz="1400"/>
                      </a:br>
                      <a:r>
                        <a:rPr lang="en-US" sz="1400" kern="1200" smtClean="0">
                          <a:solidFill>
                            <a:schemeClr val="tx1"/>
                          </a:solidFill>
                          <a:latin typeface="+mn-lt"/>
                          <a:ea typeface="+mn-ea"/>
                          <a:cs typeface="+mn-cs"/>
                        </a:rPr>
                        <a:t>Returns</a:t>
                      </a:r>
                      <a:r>
                        <a:rPr lang="en-US" sz="1400" smtClean="0"/>
                        <a:t> </a:t>
                      </a:r>
                      <a:r>
                        <a:rPr lang="en-US" sz="1400"/>
                        <a:t>the next pseudorandom, uniformly distributed boolean value from this random number generator's sequence.</a:t>
                      </a:r>
                    </a:p>
                  </a:txBody>
                  <a:tcPr marL="6904" marR="6904" marT="6904" marB="69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609600">
                <a:tc>
                  <a:txBody>
                    <a:bodyPr/>
                    <a:lstStyle/>
                    <a:p>
                      <a:pPr algn="r"/>
                      <a:r>
                        <a:rPr lang="en-US" sz="1400"/>
                        <a:t> void</a:t>
                      </a:r>
                    </a:p>
                  </a:txBody>
                  <a:tcPr marL="6904" marR="6904" marT="6904" marB="69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109538" indent="0"/>
                      <a:r>
                        <a:rPr lang="en-US" sz="1400" b="1">
                          <a:hlinkClick r:id="rId2"/>
                        </a:rPr>
                        <a:t>nextBytes</a:t>
                      </a:r>
                      <a:r>
                        <a:rPr lang="en-US" sz="1400"/>
                        <a:t>(byte[] bytes) </a:t>
                      </a:r>
                      <a:br>
                        <a:rPr lang="en-US" sz="1400"/>
                      </a:br>
                      <a:r>
                        <a:rPr lang="en-US" sz="1400" smtClean="0"/>
                        <a:t>Generates </a:t>
                      </a:r>
                      <a:r>
                        <a:rPr lang="en-US" sz="1400"/>
                        <a:t>random bytes and places them into a user-supplied byte array.</a:t>
                      </a:r>
                    </a:p>
                  </a:txBody>
                  <a:tcPr marL="6904" marR="6904" marT="6904" marB="69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838200">
                <a:tc>
                  <a:txBody>
                    <a:bodyPr/>
                    <a:lstStyle/>
                    <a:p>
                      <a:pPr algn="r"/>
                      <a:r>
                        <a:rPr lang="en-US" sz="1400"/>
                        <a:t> double</a:t>
                      </a:r>
                    </a:p>
                  </a:txBody>
                  <a:tcPr marL="6904" marR="6904" marT="6904" marB="69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109538" indent="0"/>
                      <a:r>
                        <a:rPr lang="en-US" sz="1400" b="1">
                          <a:hlinkClick r:id="rId2"/>
                        </a:rPr>
                        <a:t>nextDouble</a:t>
                      </a:r>
                      <a:r>
                        <a:rPr lang="en-US" sz="1400"/>
                        <a:t>() </a:t>
                      </a:r>
                      <a:br>
                        <a:rPr lang="en-US" sz="1400"/>
                      </a:br>
                      <a:r>
                        <a:rPr lang="en-US" sz="1400" smtClean="0"/>
                        <a:t>Returns </a:t>
                      </a:r>
                      <a:r>
                        <a:rPr lang="en-US" sz="1400"/>
                        <a:t>the next pseudorandom, uniformly distributed double value between 0.0 and 1.0 from this random number generator's sequence.</a:t>
                      </a:r>
                    </a:p>
                  </a:txBody>
                  <a:tcPr marL="6904" marR="6904" marT="6904" marB="69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838200">
                <a:tc>
                  <a:txBody>
                    <a:bodyPr/>
                    <a:lstStyle/>
                    <a:p>
                      <a:pPr algn="r"/>
                      <a:r>
                        <a:rPr lang="en-US" sz="1400"/>
                        <a:t> float</a:t>
                      </a:r>
                    </a:p>
                  </a:txBody>
                  <a:tcPr marL="6904" marR="6904" marT="6904" marB="69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109538" indent="0"/>
                      <a:r>
                        <a:rPr lang="en-US" sz="1400" b="1">
                          <a:hlinkClick r:id="rId2"/>
                        </a:rPr>
                        <a:t>nextFloat</a:t>
                      </a:r>
                      <a:r>
                        <a:rPr lang="en-US" sz="1400"/>
                        <a:t>() </a:t>
                      </a:r>
                      <a:br>
                        <a:rPr lang="en-US" sz="1400"/>
                      </a:br>
                      <a:r>
                        <a:rPr lang="en-US" sz="1400" smtClean="0"/>
                        <a:t>Returns </a:t>
                      </a:r>
                      <a:r>
                        <a:rPr lang="en-US" sz="1400"/>
                        <a:t>the next pseudorandom, uniformly distributed float value between 0.0 and 1.0 from this random number generator's sequence.</a:t>
                      </a:r>
                    </a:p>
                  </a:txBody>
                  <a:tcPr marL="6904" marR="6904" marT="6904" marB="69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8561624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Random Numbers</a:t>
            </a:r>
            <a:br>
              <a:rPr lang="en-US">
                <a:effectLst>
                  <a:outerShdw blurRad="38100" dist="38100" dir="2700000" algn="tl">
                    <a:srgbClr val="000000">
                      <a:alpha val="43137"/>
                    </a:srgbClr>
                  </a:outerShdw>
                </a:effectLst>
              </a:rPr>
            </a:br>
            <a:r>
              <a:rPr lang="en-US">
                <a:effectLst>
                  <a:outerShdw blurRad="38100" dist="38100" dir="2700000" algn="tl">
                    <a:srgbClr val="000000">
                      <a:alpha val="43137"/>
                    </a:srgbClr>
                  </a:outerShdw>
                </a:effectLst>
              </a:rPr>
              <a:t>Methods</a:t>
            </a:r>
            <a:endParaRPr lang="en-US"/>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14</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190368311"/>
              </p:ext>
            </p:extLst>
          </p:nvPr>
        </p:nvGraphicFramePr>
        <p:xfrm>
          <a:off x="609600" y="1524000"/>
          <a:ext cx="7924799" cy="4648199"/>
        </p:xfrm>
        <a:graphic>
          <a:graphicData uri="http://schemas.openxmlformats.org/drawingml/2006/table">
            <a:tbl>
              <a:tblPr>
                <a:effectLst>
                  <a:outerShdw blurRad="50800" dist="38100" dir="2700000" algn="tl" rotWithShape="0">
                    <a:prstClr val="black">
                      <a:alpha val="40000"/>
                    </a:prstClr>
                  </a:outerShdw>
                </a:effectLst>
              </a:tblPr>
              <a:tblGrid>
                <a:gridCol w="1143000"/>
                <a:gridCol w="6781799"/>
              </a:tblGrid>
              <a:tr h="685799">
                <a:tc gridSpan="2">
                  <a:txBody>
                    <a:bodyPr/>
                    <a:lstStyle/>
                    <a:p>
                      <a:pPr marL="177800" indent="0"/>
                      <a:r>
                        <a:rPr lang="en-US" sz="2000" b="1"/>
                        <a:t>Method Summary</a:t>
                      </a:r>
                      <a:endParaRPr lang="en-US" sz="2000"/>
                    </a:p>
                  </a:txBody>
                  <a:tcPr marL="6904" marR="6904" marT="6904" marB="69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hMerge="1">
                  <a:txBody>
                    <a:bodyPr/>
                    <a:lstStyle/>
                    <a:p>
                      <a:endParaRPr lang="en-US"/>
                    </a:p>
                  </a:txBody>
                  <a:tcPr/>
                </a:tc>
              </a:tr>
              <a:tr h="838200">
                <a:tc>
                  <a:txBody>
                    <a:bodyPr/>
                    <a:lstStyle/>
                    <a:p>
                      <a:pPr algn="r"/>
                      <a:r>
                        <a:rPr lang="en-US" sz="1400"/>
                        <a:t> double</a:t>
                      </a:r>
                    </a:p>
                  </a:txBody>
                  <a:tcPr marL="6904" marR="6904" marT="6904" marB="69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109538" indent="0"/>
                      <a:r>
                        <a:rPr lang="en-US" sz="1400" b="1">
                          <a:hlinkClick r:id="rId2"/>
                        </a:rPr>
                        <a:t>nextGaussian</a:t>
                      </a:r>
                      <a:r>
                        <a:rPr lang="en-US" sz="1400"/>
                        <a:t>() </a:t>
                      </a:r>
                      <a:br>
                        <a:rPr lang="en-US" sz="1400"/>
                      </a:br>
                      <a:r>
                        <a:rPr lang="en-US" sz="1400" smtClean="0"/>
                        <a:t>Returns </a:t>
                      </a:r>
                      <a:r>
                        <a:rPr lang="en-US" sz="1400"/>
                        <a:t>the next pseudorandom, Gaussian ("normally") distributed double value with mean 0.0 and standard deviation 1.0 from this random number generator's sequence.</a:t>
                      </a:r>
                    </a:p>
                  </a:txBody>
                  <a:tcPr marL="6904" marR="6904" marT="6904" marB="69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838200">
                <a:tc>
                  <a:txBody>
                    <a:bodyPr/>
                    <a:lstStyle/>
                    <a:p>
                      <a:pPr algn="r"/>
                      <a:r>
                        <a:rPr lang="en-US" sz="1400"/>
                        <a:t> int</a:t>
                      </a:r>
                    </a:p>
                  </a:txBody>
                  <a:tcPr marL="6904" marR="6904" marT="6904" marB="69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109538" indent="0"/>
                      <a:r>
                        <a:rPr lang="en-US" sz="1400" b="1">
                          <a:hlinkClick r:id="rId2"/>
                        </a:rPr>
                        <a:t>nextInt</a:t>
                      </a:r>
                      <a:r>
                        <a:rPr lang="en-US" sz="1400"/>
                        <a:t>() </a:t>
                      </a:r>
                      <a:br>
                        <a:rPr lang="en-US" sz="1400"/>
                      </a:br>
                      <a:r>
                        <a:rPr lang="en-US" sz="1400" smtClean="0"/>
                        <a:t>Returns </a:t>
                      </a:r>
                      <a:r>
                        <a:rPr lang="en-US" sz="1400"/>
                        <a:t>the next pseudorandom, uniformly distributed int value from this random number generator's sequence.</a:t>
                      </a:r>
                    </a:p>
                  </a:txBody>
                  <a:tcPr marL="6904" marR="6904" marT="6904" marB="69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838200">
                <a:tc>
                  <a:txBody>
                    <a:bodyPr/>
                    <a:lstStyle/>
                    <a:p>
                      <a:pPr algn="r"/>
                      <a:r>
                        <a:rPr lang="en-US" sz="1400"/>
                        <a:t> int</a:t>
                      </a:r>
                    </a:p>
                  </a:txBody>
                  <a:tcPr marL="6904" marR="6904" marT="6904" marB="69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109538" indent="0"/>
                      <a:r>
                        <a:rPr lang="en-US" sz="1400" b="1">
                          <a:hlinkClick r:id="rId2"/>
                        </a:rPr>
                        <a:t>nextInt</a:t>
                      </a:r>
                      <a:r>
                        <a:rPr lang="en-US" sz="1400"/>
                        <a:t>(int n) </a:t>
                      </a:r>
                      <a:br>
                        <a:rPr lang="en-US" sz="1400"/>
                      </a:br>
                      <a:r>
                        <a:rPr lang="en-US" sz="1400" smtClean="0"/>
                        <a:t>Returns </a:t>
                      </a:r>
                      <a:r>
                        <a:rPr lang="en-US" sz="1400"/>
                        <a:t>a pseudorandom, uniformly distributed int value between 0 (inclusive) and the specified value (exclusive), drawn from this random number generator's sequence.</a:t>
                      </a:r>
                    </a:p>
                  </a:txBody>
                  <a:tcPr marL="6904" marR="6904" marT="6904" marB="69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838200">
                <a:tc>
                  <a:txBody>
                    <a:bodyPr/>
                    <a:lstStyle/>
                    <a:p>
                      <a:pPr algn="r"/>
                      <a:r>
                        <a:rPr lang="en-US" sz="1400"/>
                        <a:t> long</a:t>
                      </a:r>
                    </a:p>
                  </a:txBody>
                  <a:tcPr marL="6904" marR="6904" marT="6904" marB="69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109538" indent="0"/>
                      <a:r>
                        <a:rPr lang="en-US" sz="1400" b="1">
                          <a:hlinkClick r:id="rId2"/>
                        </a:rPr>
                        <a:t>nextLong</a:t>
                      </a:r>
                      <a:r>
                        <a:rPr lang="en-US" sz="1400"/>
                        <a:t>() </a:t>
                      </a:r>
                      <a:br>
                        <a:rPr lang="en-US" sz="1400"/>
                      </a:br>
                      <a:r>
                        <a:rPr lang="en-US" sz="1400" smtClean="0"/>
                        <a:t>Returns </a:t>
                      </a:r>
                      <a:r>
                        <a:rPr lang="en-US" sz="1400"/>
                        <a:t>the next pseudorandom, uniformly distributed long value from this random number generator's sequence.</a:t>
                      </a:r>
                    </a:p>
                  </a:txBody>
                  <a:tcPr marL="6904" marR="6904" marT="6904" marB="69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609600">
                <a:tc>
                  <a:txBody>
                    <a:bodyPr/>
                    <a:lstStyle/>
                    <a:p>
                      <a:pPr algn="r"/>
                      <a:r>
                        <a:rPr lang="en-US" sz="1400"/>
                        <a:t> void</a:t>
                      </a:r>
                    </a:p>
                  </a:txBody>
                  <a:tcPr marL="6904" marR="6904" marT="6904" marB="69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109538" indent="0"/>
                      <a:r>
                        <a:rPr lang="en-US" sz="1400" b="1">
                          <a:hlinkClick r:id="rId2"/>
                        </a:rPr>
                        <a:t>setSeed</a:t>
                      </a:r>
                      <a:r>
                        <a:rPr lang="en-US" sz="1400"/>
                        <a:t>(long seed) </a:t>
                      </a:r>
                      <a:br>
                        <a:rPr lang="en-US" sz="1400"/>
                      </a:br>
                      <a:r>
                        <a:rPr lang="en-US" sz="1400" smtClean="0"/>
                        <a:t>Sets </a:t>
                      </a:r>
                      <a:r>
                        <a:rPr lang="en-US" sz="1400"/>
                        <a:t>the seed of this random number generator using a single long seed.</a:t>
                      </a:r>
                    </a:p>
                  </a:txBody>
                  <a:tcPr marL="6904" marR="6904" marT="6904" marB="69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1838496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0" y="5105400"/>
            <a:ext cx="3684085" cy="307777"/>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none" rtlCol="0">
            <a:spAutoFit/>
          </a:bodyPr>
          <a:lstStyle/>
          <a:p>
            <a:pPr marL="341313"/>
            <a:r>
              <a:rPr lang="en-US" sz="1400"/>
              <a:t>Random byte isi ke array:  73 115 -5 -98 -</a:t>
            </a:r>
            <a:r>
              <a:rPr lang="en-US" sz="1400" smtClean="0"/>
              <a:t>87</a:t>
            </a:r>
            <a:endParaRPr lang="en-US" sz="1400"/>
          </a:p>
        </p:txBody>
      </p:sp>
      <p:sp>
        <p:nvSpPr>
          <p:cNvPr id="7" name="TextBox 6"/>
          <p:cNvSpPr txBox="1"/>
          <p:nvPr/>
        </p:nvSpPr>
        <p:spPr>
          <a:xfrm>
            <a:off x="4588667" y="3288268"/>
            <a:ext cx="2945102" cy="307777"/>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none" rtlCol="0">
            <a:spAutoFit/>
          </a:bodyPr>
          <a:lstStyle/>
          <a:p>
            <a:pPr marL="341313"/>
            <a:r>
              <a:rPr lang="sv-SE" sz="1400"/>
              <a:t>Random Integer:  78 76 36 59 94 </a:t>
            </a:r>
            <a:endParaRPr lang="en-US" sz="1400"/>
          </a:p>
        </p:txBody>
      </p:sp>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Random Numbers</a:t>
            </a:r>
            <a:br>
              <a:rPr lang="en-US">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Contoh</a:t>
            </a:r>
            <a:endParaRPr lang="en-US"/>
          </a:p>
        </p:txBody>
      </p:sp>
      <p:sp>
        <p:nvSpPr>
          <p:cNvPr id="3" name="Content Placeholder 2"/>
          <p:cNvSpPr>
            <a:spLocks noGrp="1"/>
          </p:cNvSpPr>
          <p:nvPr>
            <p:ph idx="1"/>
          </p:nvPr>
        </p:nvSpPr>
        <p:spPr>
          <a:xfrm>
            <a:off x="457200" y="1493837"/>
            <a:ext cx="4495800" cy="4678363"/>
          </a:xfrm>
        </p:spPr>
        <p:style>
          <a:lnRef idx="3">
            <a:schemeClr val="lt1"/>
          </a:lnRef>
          <a:fillRef idx="1">
            <a:schemeClr val="dk1"/>
          </a:fillRef>
          <a:effectRef idx="1">
            <a:schemeClr val="dk1"/>
          </a:effectRef>
          <a:fontRef idx="minor">
            <a:schemeClr val="lt1"/>
          </a:fontRef>
        </p:style>
        <p:txBody>
          <a:bodyPr>
            <a:normAutofit fontScale="47500" lnSpcReduction="20000"/>
          </a:bodyPr>
          <a:lstStyle/>
          <a:p>
            <a:pPr marL="0" indent="0">
              <a:buNone/>
              <a:tabLst>
                <a:tab pos="231775" algn="l"/>
                <a:tab pos="463550" algn="l"/>
                <a:tab pos="682625" algn="l"/>
              </a:tabLst>
            </a:pPr>
            <a:r>
              <a:rPr lang="en-US"/>
              <a:t>import java.util.Random;</a:t>
            </a:r>
          </a:p>
          <a:p>
            <a:pPr marL="0" indent="0">
              <a:buNone/>
              <a:tabLst>
                <a:tab pos="231775" algn="l"/>
                <a:tab pos="463550" algn="l"/>
                <a:tab pos="682625" algn="l"/>
              </a:tabLst>
            </a:pPr>
            <a:endParaRPr lang="en-US"/>
          </a:p>
          <a:p>
            <a:pPr marL="0" indent="0">
              <a:buNone/>
              <a:tabLst>
                <a:tab pos="231775" algn="l"/>
                <a:tab pos="463550" algn="l"/>
                <a:tab pos="682625" algn="l"/>
              </a:tabLst>
            </a:pPr>
            <a:r>
              <a:rPr lang="en-US"/>
              <a:t>public class random1 {</a:t>
            </a:r>
          </a:p>
          <a:p>
            <a:pPr marL="0" indent="0">
              <a:buNone/>
              <a:tabLst>
                <a:tab pos="231775" algn="l"/>
                <a:tab pos="463550" algn="l"/>
                <a:tab pos="682625" algn="l"/>
              </a:tabLst>
            </a:pPr>
            <a:r>
              <a:rPr lang="en-US" smtClean="0"/>
              <a:t>	public </a:t>
            </a:r>
            <a:r>
              <a:rPr lang="en-US"/>
              <a:t>static void main(String[] args) </a:t>
            </a:r>
            <a:r>
              <a:rPr lang="en-US" smtClean="0"/>
              <a:t>{</a:t>
            </a:r>
          </a:p>
          <a:p>
            <a:pPr marL="0" indent="0">
              <a:buNone/>
              <a:tabLst>
                <a:tab pos="231775" algn="l"/>
                <a:tab pos="463550" algn="l"/>
                <a:tab pos="682625" algn="l"/>
              </a:tabLst>
            </a:pPr>
            <a:r>
              <a:rPr lang="en-US"/>
              <a:t>	</a:t>
            </a:r>
            <a:r>
              <a:rPr lang="en-US" smtClean="0"/>
              <a:t>	</a:t>
            </a:r>
            <a:r>
              <a:rPr lang="en-US"/>
              <a:t>byte[] angka=new byte[5];</a:t>
            </a:r>
          </a:p>
          <a:p>
            <a:pPr marL="0" indent="0">
              <a:buNone/>
              <a:tabLst>
                <a:tab pos="231775" algn="l"/>
                <a:tab pos="463550" algn="l"/>
                <a:tab pos="682625" algn="l"/>
              </a:tabLst>
            </a:pPr>
            <a:r>
              <a:rPr lang="en-US" smtClean="0"/>
              <a:t>		Random </a:t>
            </a:r>
            <a:r>
              <a:rPr lang="en-US"/>
              <a:t>rand = new Random();</a:t>
            </a:r>
          </a:p>
          <a:p>
            <a:pPr marL="0" indent="0">
              <a:buNone/>
              <a:tabLst>
                <a:tab pos="231775" algn="l"/>
                <a:tab pos="463550" algn="l"/>
                <a:tab pos="682625" algn="l"/>
              </a:tabLst>
            </a:pPr>
            <a:r>
              <a:rPr lang="en-US" smtClean="0"/>
              <a:t>		System.out.print</a:t>
            </a:r>
            <a:r>
              <a:rPr lang="en-US"/>
              <a:t>("Random Integer:  ");</a:t>
            </a:r>
          </a:p>
          <a:p>
            <a:pPr marL="0" indent="0">
              <a:buNone/>
              <a:tabLst>
                <a:tab pos="231775" algn="l"/>
                <a:tab pos="463550" algn="l"/>
                <a:tab pos="682625" algn="l"/>
              </a:tabLst>
            </a:pPr>
            <a:r>
              <a:rPr lang="nn-NO" smtClean="0"/>
              <a:t>		for(int </a:t>
            </a:r>
            <a:r>
              <a:rPr lang="nn-NO"/>
              <a:t>i=1; i&lt;=5; i++) {</a:t>
            </a:r>
          </a:p>
          <a:p>
            <a:pPr marL="0" indent="0">
              <a:buNone/>
              <a:tabLst>
                <a:tab pos="231775" algn="l"/>
                <a:tab pos="463550" algn="l"/>
                <a:tab pos="682625" algn="l"/>
              </a:tabLst>
            </a:pPr>
            <a:r>
              <a:rPr lang="en-US" smtClean="0"/>
              <a:t>			System.out.print(rand.nextInt(100</a:t>
            </a:r>
            <a:r>
              <a:rPr lang="en-US"/>
              <a:t>) + " ");</a:t>
            </a:r>
          </a:p>
          <a:p>
            <a:pPr marL="0" indent="0">
              <a:buNone/>
              <a:tabLst>
                <a:tab pos="231775" algn="l"/>
                <a:tab pos="463550" algn="l"/>
                <a:tab pos="682625" algn="l"/>
              </a:tabLst>
            </a:pPr>
            <a:r>
              <a:rPr lang="en-US" smtClean="0"/>
              <a:t>		}</a:t>
            </a:r>
            <a:endParaRPr lang="en-US"/>
          </a:p>
          <a:p>
            <a:pPr marL="0" indent="0">
              <a:buNone/>
              <a:tabLst>
                <a:tab pos="231775" algn="l"/>
                <a:tab pos="463550" algn="l"/>
                <a:tab pos="682625" algn="l"/>
              </a:tabLst>
            </a:pPr>
            <a:endParaRPr lang="en-US"/>
          </a:p>
          <a:p>
            <a:pPr marL="0" indent="0">
              <a:buNone/>
              <a:tabLst>
                <a:tab pos="231775" algn="l"/>
                <a:tab pos="463550" algn="l"/>
                <a:tab pos="682625" algn="l"/>
              </a:tabLst>
            </a:pPr>
            <a:r>
              <a:rPr lang="en-US" smtClean="0"/>
              <a:t>		System.</a:t>
            </a:r>
            <a:r>
              <a:rPr lang="en-US" i="1" smtClean="0"/>
              <a:t>out.print</a:t>
            </a:r>
            <a:r>
              <a:rPr lang="en-US" i="1"/>
              <a:t>("\nRandom byte isi ke array:  ");</a:t>
            </a:r>
          </a:p>
          <a:p>
            <a:pPr marL="0" indent="0">
              <a:buNone/>
              <a:tabLst>
                <a:tab pos="231775" algn="l"/>
                <a:tab pos="463550" algn="l"/>
                <a:tab pos="682625" algn="l"/>
              </a:tabLst>
            </a:pPr>
            <a:r>
              <a:rPr lang="nn-NO" smtClean="0"/>
              <a:t>		for(int </a:t>
            </a:r>
            <a:r>
              <a:rPr lang="nn-NO"/>
              <a:t>i=1; i&lt;=5; i++) {</a:t>
            </a:r>
          </a:p>
          <a:p>
            <a:pPr marL="0" indent="0">
              <a:buNone/>
              <a:tabLst>
                <a:tab pos="231775" algn="l"/>
                <a:tab pos="463550" algn="l"/>
                <a:tab pos="682625" algn="l"/>
              </a:tabLst>
            </a:pPr>
            <a:r>
              <a:rPr lang="en-US" smtClean="0"/>
              <a:t>			rand.nextBytes(angka</a:t>
            </a:r>
            <a:r>
              <a:rPr lang="en-US"/>
              <a:t>);</a:t>
            </a:r>
          </a:p>
          <a:p>
            <a:pPr marL="0" indent="0">
              <a:buNone/>
              <a:tabLst>
                <a:tab pos="231775" algn="l"/>
                <a:tab pos="463550" algn="l"/>
                <a:tab pos="682625" algn="l"/>
              </a:tabLst>
            </a:pPr>
            <a:r>
              <a:rPr lang="en-US" smtClean="0"/>
              <a:t>		}</a:t>
            </a:r>
            <a:endParaRPr lang="en-US"/>
          </a:p>
          <a:p>
            <a:pPr marL="0" indent="0">
              <a:buNone/>
              <a:tabLst>
                <a:tab pos="231775" algn="l"/>
                <a:tab pos="463550" algn="l"/>
                <a:tab pos="682625" algn="l"/>
              </a:tabLst>
            </a:pPr>
            <a:r>
              <a:rPr lang="nn-NO" smtClean="0"/>
              <a:t>		for(int </a:t>
            </a:r>
            <a:r>
              <a:rPr lang="nn-NO"/>
              <a:t>i=0; i&lt;=4; i++) {</a:t>
            </a:r>
          </a:p>
          <a:p>
            <a:pPr marL="0" indent="0">
              <a:buNone/>
              <a:tabLst>
                <a:tab pos="231775" algn="l"/>
                <a:tab pos="463550" algn="l"/>
                <a:tab pos="682625" algn="l"/>
              </a:tabLst>
            </a:pPr>
            <a:r>
              <a:rPr lang="en-US" smtClean="0"/>
              <a:t>			System.</a:t>
            </a:r>
            <a:r>
              <a:rPr lang="en-US" i="1" smtClean="0"/>
              <a:t>out.print(angka[i</a:t>
            </a:r>
            <a:r>
              <a:rPr lang="en-US" i="1"/>
              <a:t>] + " ");</a:t>
            </a:r>
          </a:p>
          <a:p>
            <a:pPr marL="0" indent="0">
              <a:buNone/>
              <a:tabLst>
                <a:tab pos="231775" algn="l"/>
                <a:tab pos="463550" algn="l"/>
                <a:tab pos="682625" algn="l"/>
              </a:tabLst>
            </a:pPr>
            <a:r>
              <a:rPr lang="en-US" smtClean="0"/>
              <a:t>		}	</a:t>
            </a:r>
          </a:p>
          <a:p>
            <a:pPr marL="0" indent="0">
              <a:buNone/>
              <a:tabLst>
                <a:tab pos="231775" algn="l"/>
                <a:tab pos="463550" algn="l"/>
              </a:tabLst>
            </a:pPr>
            <a:r>
              <a:rPr lang="en-US"/>
              <a:t>	</a:t>
            </a:r>
            <a:r>
              <a:rPr lang="en-US" smtClean="0"/>
              <a:t>}</a:t>
            </a:r>
            <a:endParaRPr lang="en-US"/>
          </a:p>
          <a:p>
            <a:pPr marL="0" indent="0">
              <a:buNone/>
              <a:tabLst>
                <a:tab pos="231775" algn="l"/>
                <a:tab pos="463550" algn="l"/>
                <a:tab pos="682625" algn="l"/>
              </a:tabLst>
            </a:pPr>
            <a:r>
              <a:rPr lang="en-US"/>
              <a:t>}</a:t>
            </a:r>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15</a:t>
            </a:fld>
            <a:endParaRPr lang="en-US" dirty="0"/>
          </a:p>
        </p:txBody>
      </p:sp>
      <p:sp>
        <p:nvSpPr>
          <p:cNvPr id="9" name="Line Callout 2 (Accent Bar) 8"/>
          <p:cNvSpPr/>
          <p:nvPr/>
        </p:nvSpPr>
        <p:spPr>
          <a:xfrm>
            <a:off x="5715000" y="1711088"/>
            <a:ext cx="1981200" cy="533400"/>
          </a:xfrm>
          <a:prstGeom prst="accentCallout2">
            <a:avLst>
              <a:gd name="adj1" fmla="val 18750"/>
              <a:gd name="adj2" fmla="val -8333"/>
              <a:gd name="adj3" fmla="val 18750"/>
              <a:gd name="adj4" fmla="val -37020"/>
              <a:gd name="adj5" fmla="val 202052"/>
              <a:gd name="adj6" fmla="val -114238"/>
            </a:avLst>
          </a:prstGeom>
        </p:spPr>
        <p:style>
          <a:lnRef idx="3">
            <a:schemeClr val="lt1"/>
          </a:lnRef>
          <a:fillRef idx="1">
            <a:schemeClr val="accent6"/>
          </a:fillRef>
          <a:effectRef idx="1">
            <a:schemeClr val="accent6"/>
          </a:effectRef>
          <a:fontRef idx="minor">
            <a:schemeClr val="lt1"/>
          </a:fontRef>
        </p:style>
        <p:txBody>
          <a:bodyPr rtlCol="0" anchor="t"/>
          <a:lstStyle/>
          <a:p>
            <a:r>
              <a:rPr lang="en-US" sz="1300" smtClean="0"/>
              <a:t>Membuat object </a:t>
            </a:r>
            <a:r>
              <a:rPr lang="en-US" sz="1300" b="1" smtClean="0"/>
              <a:t>random</a:t>
            </a:r>
            <a:r>
              <a:rPr lang="en-US" sz="1300" smtClean="0"/>
              <a:t> dengan nama </a:t>
            </a:r>
            <a:r>
              <a:rPr lang="en-US" sz="1300" b="1" smtClean="0"/>
              <a:t>rand</a:t>
            </a:r>
            <a:endParaRPr lang="en-US" sz="1300" b="1"/>
          </a:p>
        </p:txBody>
      </p:sp>
      <p:sp>
        <p:nvSpPr>
          <p:cNvPr id="10" name="Line Callout 2 (Accent Bar) 9"/>
          <p:cNvSpPr/>
          <p:nvPr/>
        </p:nvSpPr>
        <p:spPr>
          <a:xfrm>
            <a:off x="5715000" y="2514600"/>
            <a:ext cx="1981200" cy="533400"/>
          </a:xfrm>
          <a:prstGeom prst="accentCallout2">
            <a:avLst>
              <a:gd name="adj1" fmla="val 18750"/>
              <a:gd name="adj2" fmla="val -8333"/>
              <a:gd name="adj3" fmla="val 13633"/>
              <a:gd name="adj4" fmla="val -27376"/>
              <a:gd name="adj5" fmla="val 173907"/>
              <a:gd name="adj6" fmla="val -63951"/>
            </a:avLst>
          </a:prstGeom>
        </p:spPr>
        <p:style>
          <a:lnRef idx="3">
            <a:schemeClr val="lt1"/>
          </a:lnRef>
          <a:fillRef idx="1">
            <a:schemeClr val="accent6"/>
          </a:fillRef>
          <a:effectRef idx="1">
            <a:schemeClr val="accent6"/>
          </a:effectRef>
          <a:fontRef idx="minor">
            <a:schemeClr val="lt1"/>
          </a:fontRef>
        </p:style>
        <p:txBody>
          <a:bodyPr rtlCol="0" anchor="t"/>
          <a:lstStyle/>
          <a:p>
            <a:r>
              <a:rPr lang="en-US" sz="1300" smtClean="0"/>
              <a:t>Generate angka random dengan tipe integer</a:t>
            </a:r>
            <a:endParaRPr lang="en-US" sz="1300" b="1"/>
          </a:p>
        </p:txBody>
      </p:sp>
      <p:sp>
        <p:nvSpPr>
          <p:cNvPr id="12" name="Line Callout 2 (Accent Bar) 11"/>
          <p:cNvSpPr/>
          <p:nvPr/>
        </p:nvSpPr>
        <p:spPr>
          <a:xfrm>
            <a:off x="6061218" y="4038600"/>
            <a:ext cx="1981200" cy="914400"/>
          </a:xfrm>
          <a:prstGeom prst="accentCallout2">
            <a:avLst>
              <a:gd name="adj1" fmla="val 18750"/>
              <a:gd name="adj2" fmla="val -8333"/>
              <a:gd name="adj3" fmla="val 18750"/>
              <a:gd name="adj4" fmla="val -37020"/>
              <a:gd name="adj5" fmla="val 63459"/>
              <a:gd name="adj6" fmla="val -147993"/>
            </a:avLst>
          </a:prstGeom>
        </p:spPr>
        <p:style>
          <a:lnRef idx="3">
            <a:schemeClr val="lt1"/>
          </a:lnRef>
          <a:fillRef idx="1">
            <a:schemeClr val="accent6"/>
          </a:fillRef>
          <a:effectRef idx="1">
            <a:schemeClr val="accent6"/>
          </a:effectRef>
          <a:fontRef idx="minor">
            <a:schemeClr val="lt1"/>
          </a:fontRef>
        </p:style>
        <p:txBody>
          <a:bodyPr rtlCol="0" anchor="t"/>
          <a:lstStyle/>
          <a:p>
            <a:r>
              <a:rPr lang="en-US" sz="1300" smtClean="0"/>
              <a:t>Generate angkat random dengan type byte dan menyimpannya dalam array dengan nama angka</a:t>
            </a:r>
            <a:endParaRPr lang="en-US" sz="1300" b="1"/>
          </a:p>
        </p:txBody>
      </p:sp>
      <p:sp>
        <p:nvSpPr>
          <p:cNvPr id="13" name="Line Callout 2 (Accent Bar) 12"/>
          <p:cNvSpPr/>
          <p:nvPr/>
        </p:nvSpPr>
        <p:spPr>
          <a:xfrm>
            <a:off x="5486400" y="5638800"/>
            <a:ext cx="1981200" cy="381000"/>
          </a:xfrm>
          <a:prstGeom prst="accentCallout2">
            <a:avLst>
              <a:gd name="adj1" fmla="val 18750"/>
              <a:gd name="adj2" fmla="val -8333"/>
              <a:gd name="adj3" fmla="val 18750"/>
              <a:gd name="adj4" fmla="val -37020"/>
              <a:gd name="adj5" fmla="val -90656"/>
              <a:gd name="adj6" fmla="val -85306"/>
            </a:avLst>
          </a:prstGeom>
        </p:spPr>
        <p:style>
          <a:lnRef idx="3">
            <a:schemeClr val="lt1"/>
          </a:lnRef>
          <a:fillRef idx="1">
            <a:schemeClr val="accent6"/>
          </a:fillRef>
          <a:effectRef idx="1">
            <a:schemeClr val="accent6"/>
          </a:effectRef>
          <a:fontRef idx="minor">
            <a:schemeClr val="lt1"/>
          </a:fontRef>
        </p:style>
        <p:txBody>
          <a:bodyPr rtlCol="0" anchor="t"/>
          <a:lstStyle/>
          <a:p>
            <a:r>
              <a:rPr lang="en-US" sz="1300" smtClean="0"/>
              <a:t>Mencetak isi array</a:t>
            </a:r>
            <a:endParaRPr lang="en-US" sz="1300" b="1"/>
          </a:p>
        </p:txBody>
      </p:sp>
    </p:spTree>
    <p:extLst>
      <p:ext uri="{BB962C8B-B14F-4D97-AF65-F5344CB8AC3E}">
        <p14:creationId xmlns:p14="http://schemas.microsoft.com/office/powerpoint/2010/main" val="2819252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mtClean="0">
                <a:effectLst>
                  <a:outerShdw blurRad="38100" dist="38100" dir="2700000" algn="tl">
                    <a:srgbClr val="000000">
                      <a:alpha val="43137"/>
                    </a:srgbClr>
                  </a:outerShdw>
                </a:effectLst>
              </a:rPr>
              <a:t>Simulation</a:t>
            </a:r>
            <a:br>
              <a:rPr lang="en-US" smtClean="0">
                <a:effectLst>
                  <a:outerShdw blurRad="38100" dist="38100" dir="2700000" algn="tl">
                    <a:srgbClr val="000000">
                      <a:alpha val="43137"/>
                    </a:srgbClr>
                  </a:outerShdw>
                </a:effectLst>
              </a:rPr>
            </a:br>
            <a:r>
              <a:rPr lang="en-US" i="1">
                <a:effectLst>
                  <a:outerShdw blurRad="38100" dist="38100" dir="2700000" algn="tl">
                    <a:srgbClr val="000000">
                      <a:alpha val="43137"/>
                    </a:srgbClr>
                  </a:outerShdw>
                </a:effectLst>
              </a:rPr>
              <a:t>Josephus </a:t>
            </a:r>
            <a:r>
              <a:rPr lang="en-US" i="1" smtClean="0">
                <a:effectLst>
                  <a:outerShdw blurRad="38100" dist="38100" dir="2700000" algn="tl">
                    <a:srgbClr val="000000">
                      <a:alpha val="43137"/>
                    </a:srgbClr>
                  </a:outerShdw>
                </a:effectLst>
              </a:rPr>
              <a:t>Problem</a:t>
            </a:r>
            <a:endParaRPr lang="en-US">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r>
              <a:rPr lang="en-US" smtClean="0"/>
              <a:t>Game simulation dengan The </a:t>
            </a:r>
            <a:r>
              <a:rPr lang="en-US" i="1"/>
              <a:t>Josephus problem </a:t>
            </a:r>
            <a:r>
              <a:rPr lang="en-US" smtClean="0"/>
              <a:t>: </a:t>
            </a:r>
          </a:p>
          <a:p>
            <a:pPr lvl="1"/>
            <a:r>
              <a:rPr lang="en-US" b="1" i="1"/>
              <a:t>n</a:t>
            </a:r>
            <a:r>
              <a:rPr lang="en-US" i="1" smtClean="0"/>
              <a:t> </a:t>
            </a:r>
            <a:r>
              <a:rPr lang="en-US" smtClean="0"/>
              <a:t>orang duduk membentuk lingkaran;</a:t>
            </a:r>
          </a:p>
          <a:p>
            <a:pPr lvl="1"/>
            <a:r>
              <a:rPr lang="en-US" smtClean="0"/>
              <a:t>Dimulai  dari orang nomor 1 memegang benda, kemudian benda tersebut pindah ke orang nomor berikutnya dan seterusnya;</a:t>
            </a:r>
          </a:p>
          <a:p>
            <a:pPr lvl="1"/>
            <a:r>
              <a:rPr lang="en-US" smtClean="0"/>
              <a:t>Setelah beberapa kali (</a:t>
            </a:r>
            <a:r>
              <a:rPr lang="en-US" b="1" i="1" smtClean="0"/>
              <a:t>m</a:t>
            </a:r>
            <a:r>
              <a:rPr lang="en-US" smtClean="0"/>
              <a:t>) pindah, apabila </a:t>
            </a:r>
            <a:r>
              <a:rPr lang="en-US" b="1" i="1"/>
              <a:t>m</a:t>
            </a:r>
            <a:r>
              <a:rPr lang="en-US" smtClean="0"/>
              <a:t> sesuai dengan angka eliminasi maka orang yg memegang benda tersebut tereliminasi.</a:t>
            </a:r>
          </a:p>
          <a:p>
            <a:pPr lvl="1"/>
            <a:r>
              <a:rPr lang="en-US" smtClean="0"/>
              <a:t>Selanjutnya dimulai lagi dari orang yang berada disebelah orang yg tereliminasi tersebut dengan hitungan </a:t>
            </a:r>
            <a:r>
              <a:rPr lang="en-US" b="1" i="1" smtClean="0"/>
              <a:t>m</a:t>
            </a:r>
            <a:r>
              <a:rPr lang="en-US" smtClean="0"/>
              <a:t> </a:t>
            </a:r>
            <a:r>
              <a:rPr lang="en-US" i="1" smtClean="0"/>
              <a:t>reset</a:t>
            </a:r>
            <a:r>
              <a:rPr lang="en-US" smtClean="0"/>
              <a:t> dari awal.</a:t>
            </a:r>
            <a:endParaRPr lang="en-US"/>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16</a:t>
            </a:fld>
            <a:endParaRPr lang="en-US" dirty="0"/>
          </a:p>
        </p:txBody>
      </p:sp>
    </p:spTree>
    <p:extLst>
      <p:ext uri="{BB962C8B-B14F-4D97-AF65-F5344CB8AC3E}">
        <p14:creationId xmlns:p14="http://schemas.microsoft.com/office/powerpoint/2010/main" val="16938939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mtClean="0">
                <a:effectLst>
                  <a:outerShdw blurRad="38100" dist="38100" dir="2700000" algn="tl">
                    <a:srgbClr val="000000">
                      <a:alpha val="43137"/>
                    </a:srgbClr>
                  </a:outerShdw>
                </a:effectLst>
              </a:rPr>
              <a:t>Simulation</a:t>
            </a:r>
            <a:br>
              <a:rPr lang="en-US" smtClean="0">
                <a:effectLst>
                  <a:outerShdw blurRad="38100" dist="38100" dir="2700000" algn="tl">
                    <a:srgbClr val="000000">
                      <a:alpha val="43137"/>
                    </a:srgbClr>
                  </a:outerShdw>
                </a:effectLst>
              </a:rPr>
            </a:br>
            <a:r>
              <a:rPr lang="en-US" i="1" smtClean="0">
                <a:effectLst>
                  <a:outerShdw blurRad="38100" dist="38100" dir="2700000" algn="tl">
                    <a:srgbClr val="000000">
                      <a:alpha val="43137"/>
                    </a:srgbClr>
                  </a:outerShdw>
                </a:effectLst>
              </a:rPr>
              <a:t>Josephus Problem</a:t>
            </a:r>
            <a:endParaRPr lang="en-US"/>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17</a:t>
            </a:fld>
            <a:endParaRPr lang="en-US" dirty="0"/>
          </a:p>
        </p:txBody>
      </p:sp>
      <p:pic>
        <p:nvPicPr>
          <p:cNvPr id="1026" name="Picture 2" descr="JosephusDecim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4214422"/>
            <a:ext cx="3130133" cy="2033978"/>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pic>
      <p:sp>
        <p:nvSpPr>
          <p:cNvPr id="8" name="Content Placeholder 2"/>
          <p:cNvSpPr txBox="1">
            <a:spLocks/>
          </p:cNvSpPr>
          <p:nvPr/>
        </p:nvSpPr>
        <p:spPr>
          <a:xfrm>
            <a:off x="457200" y="1447800"/>
            <a:ext cx="8229600" cy="2773363"/>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mtClean="0"/>
              <a:t>Terdapat sejumlah  </a:t>
            </a:r>
            <a:r>
              <a:rPr lang="en-US" sz="3600" b="1" i="1" baseline="-10000" smtClean="0"/>
              <a:t>n </a:t>
            </a:r>
            <a:r>
              <a:rPr lang="en-US" b="1" smtClean="0"/>
              <a:t>orang </a:t>
            </a:r>
            <a:r>
              <a:rPr lang="en-US" smtClean="0"/>
              <a:t>dalam suatu lingkaran dengan kesepakatan (ketentuan), bahwa setiap </a:t>
            </a:r>
            <a:r>
              <a:rPr lang="en-US" b="1" smtClean="0"/>
              <a:t> </a:t>
            </a:r>
            <a:r>
              <a:rPr lang="en-US" sz="3600" b="1" i="1" baseline="-10000" smtClean="0"/>
              <a:t>m</a:t>
            </a:r>
            <a:r>
              <a:rPr lang="en-US" b="1" smtClean="0"/>
              <a:t>th </a:t>
            </a:r>
            <a:r>
              <a:rPr lang="en-US" smtClean="0"/>
              <a:t>orang akan di-eksekusi dari lingkaran dan seterusnya sampai hanya tinggal 1 orang, cari posisi </a:t>
            </a:r>
            <a:r>
              <a:rPr lang="en-US" b="1" smtClean="0"/>
              <a:t>L</a:t>
            </a:r>
            <a:r>
              <a:rPr lang="en-US" smtClean="0"/>
              <a:t>(</a:t>
            </a:r>
            <a:r>
              <a:rPr lang="en-US" b="1" i="1" smtClean="0"/>
              <a:t>n</a:t>
            </a:r>
            <a:r>
              <a:rPr lang="en-US" smtClean="0"/>
              <a:t>, </a:t>
            </a:r>
            <a:r>
              <a:rPr lang="en-US" b="1" i="1" smtClean="0"/>
              <a:t>m</a:t>
            </a:r>
            <a:r>
              <a:rPr lang="en-US" smtClean="0"/>
              <a:t>) dimana posisi yang aman agar menjadi orang terakhir dalam lingkaran (pemenang). (Ball and Coxeter 1987). </a:t>
            </a:r>
          </a:p>
          <a:p>
            <a:r>
              <a:rPr lang="en-US" smtClean="0"/>
              <a:t>Gambar di bawah mencerminkan sequence (aliran) dari proses </a:t>
            </a:r>
            <a:r>
              <a:rPr lang="en-US" i="1" smtClean="0"/>
              <a:t>Josephus Problem</a:t>
            </a:r>
            <a:r>
              <a:rPr lang="en-US" smtClean="0"/>
              <a:t>.</a:t>
            </a:r>
            <a:endParaRPr lang="en-US"/>
          </a:p>
        </p:txBody>
      </p:sp>
      <p:sp>
        <p:nvSpPr>
          <p:cNvPr id="3" name="TextBox 2"/>
          <p:cNvSpPr txBox="1"/>
          <p:nvPr/>
        </p:nvSpPr>
        <p:spPr>
          <a:xfrm>
            <a:off x="814688" y="4083784"/>
            <a:ext cx="4138312" cy="1631216"/>
          </a:xfrm>
          <a:prstGeom prst="rect">
            <a:avLst/>
          </a:prstGeom>
          <a:noFill/>
        </p:spPr>
        <p:txBody>
          <a:bodyPr wrap="square" rtlCol="0">
            <a:spAutoFit/>
          </a:bodyPr>
          <a:lstStyle/>
          <a:p>
            <a:r>
              <a:rPr lang="en-US" sz="2500" u="sng" smtClean="0"/>
              <a:t>Misal</a:t>
            </a:r>
            <a:r>
              <a:rPr lang="en-US" sz="2500" smtClean="0"/>
              <a:t>:</a:t>
            </a:r>
          </a:p>
          <a:p>
            <a:r>
              <a:rPr lang="en-US" sz="2500" b="1" i="1" smtClean="0"/>
              <a:t>n</a:t>
            </a:r>
            <a:r>
              <a:rPr lang="en-US" sz="2500" b="1" smtClean="0"/>
              <a:t>=4</a:t>
            </a:r>
            <a:r>
              <a:rPr lang="en-US" sz="2500" smtClean="0"/>
              <a:t> men dengan nomer 1 </a:t>
            </a:r>
            <a:r>
              <a:rPr lang="en-US" sz="2500"/>
              <a:t>to 4 </a:t>
            </a:r>
            <a:endParaRPr lang="en-US" sz="2500" smtClean="0"/>
          </a:p>
          <a:p>
            <a:r>
              <a:rPr lang="en-US" sz="2500" smtClean="0"/>
              <a:t>Dan setiap setiap </a:t>
            </a:r>
            <a:r>
              <a:rPr lang="en-US" sz="2500" b="1" i="1" smtClean="0"/>
              <a:t>m</a:t>
            </a:r>
            <a:r>
              <a:rPr lang="en-US" sz="2500" b="1" smtClean="0"/>
              <a:t>=2</a:t>
            </a:r>
            <a:r>
              <a:rPr lang="en-US" sz="2500" smtClean="0"/>
              <a:t> langkah terjadi eksekusi.</a:t>
            </a:r>
            <a:endParaRPr lang="en-US" sz="2500"/>
          </a:p>
        </p:txBody>
      </p:sp>
      <p:sp>
        <p:nvSpPr>
          <p:cNvPr id="7" name="TextBox 6"/>
          <p:cNvSpPr txBox="1"/>
          <p:nvPr/>
        </p:nvSpPr>
        <p:spPr>
          <a:xfrm>
            <a:off x="1143000" y="5842153"/>
            <a:ext cx="301686" cy="369332"/>
          </a:xfrm>
          <a:prstGeom prst="rect">
            <a:avLst/>
          </a:prstGeom>
          <a:noFill/>
        </p:spPr>
        <p:txBody>
          <a:bodyPr wrap="none" rtlCol="0">
            <a:spAutoFit/>
          </a:bodyPr>
          <a:lstStyle/>
          <a:p>
            <a:r>
              <a:rPr lang="en-US" b="1" smtClean="0">
                <a:solidFill>
                  <a:srgbClr val="002060"/>
                </a:solidFill>
              </a:rPr>
              <a:t>1</a:t>
            </a:r>
            <a:endParaRPr lang="en-US" b="1">
              <a:solidFill>
                <a:srgbClr val="002060"/>
              </a:solidFill>
            </a:endParaRPr>
          </a:p>
        </p:txBody>
      </p:sp>
      <p:sp>
        <p:nvSpPr>
          <p:cNvPr id="10" name="TextBox 9"/>
          <p:cNvSpPr txBox="1"/>
          <p:nvPr/>
        </p:nvSpPr>
        <p:spPr>
          <a:xfrm>
            <a:off x="1828800" y="5842153"/>
            <a:ext cx="301686" cy="369332"/>
          </a:xfrm>
          <a:prstGeom prst="rect">
            <a:avLst/>
          </a:prstGeom>
          <a:noFill/>
        </p:spPr>
        <p:txBody>
          <a:bodyPr wrap="none" rtlCol="0">
            <a:spAutoFit/>
          </a:bodyPr>
          <a:lstStyle/>
          <a:p>
            <a:r>
              <a:rPr lang="en-US" b="1">
                <a:solidFill>
                  <a:srgbClr val="002060"/>
                </a:solidFill>
              </a:rPr>
              <a:t>2</a:t>
            </a:r>
          </a:p>
        </p:txBody>
      </p:sp>
      <p:sp>
        <p:nvSpPr>
          <p:cNvPr id="11" name="TextBox 10"/>
          <p:cNvSpPr txBox="1"/>
          <p:nvPr/>
        </p:nvSpPr>
        <p:spPr>
          <a:xfrm>
            <a:off x="2582158" y="5842153"/>
            <a:ext cx="301686" cy="369332"/>
          </a:xfrm>
          <a:prstGeom prst="rect">
            <a:avLst/>
          </a:prstGeom>
          <a:noFill/>
        </p:spPr>
        <p:txBody>
          <a:bodyPr wrap="none" rtlCol="0">
            <a:spAutoFit/>
          </a:bodyPr>
          <a:lstStyle/>
          <a:p>
            <a:r>
              <a:rPr lang="en-US" b="1">
                <a:solidFill>
                  <a:srgbClr val="002060"/>
                </a:solidFill>
              </a:rPr>
              <a:t>3</a:t>
            </a:r>
          </a:p>
        </p:txBody>
      </p:sp>
      <p:sp>
        <p:nvSpPr>
          <p:cNvPr id="12" name="TextBox 11"/>
          <p:cNvSpPr txBox="1"/>
          <p:nvPr/>
        </p:nvSpPr>
        <p:spPr>
          <a:xfrm>
            <a:off x="3276600" y="5842153"/>
            <a:ext cx="301686" cy="369332"/>
          </a:xfrm>
          <a:prstGeom prst="rect">
            <a:avLst/>
          </a:prstGeom>
          <a:noFill/>
        </p:spPr>
        <p:txBody>
          <a:bodyPr wrap="none" rtlCol="0">
            <a:spAutoFit/>
          </a:bodyPr>
          <a:lstStyle/>
          <a:p>
            <a:r>
              <a:rPr lang="en-US" b="1">
                <a:solidFill>
                  <a:srgbClr val="002060"/>
                </a:solidFill>
              </a:rPr>
              <a:t>4</a:t>
            </a:r>
          </a:p>
        </p:txBody>
      </p:sp>
      <p:sp>
        <p:nvSpPr>
          <p:cNvPr id="9" name="Oval 8"/>
          <p:cNvSpPr/>
          <p:nvPr/>
        </p:nvSpPr>
        <p:spPr>
          <a:xfrm>
            <a:off x="1066800" y="5842153"/>
            <a:ext cx="457200" cy="40624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14803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0-#ppt_w/2"/>
                                          </p:val>
                                        </p:tav>
                                        <p:tav tm="100000">
                                          <p:val>
                                            <p:strVal val="#ppt_x"/>
                                          </p:val>
                                        </p:tav>
                                      </p:tavLst>
                                    </p:anim>
                                    <p:anim calcmode="lin" valueType="num">
                                      <p:cBhvr additive="base">
                                        <p:cTn id="22"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63" presetClass="path" presetSubtype="0" accel="50000" decel="50000" fill="hold" grpId="1" nodeType="clickEffect">
                                  <p:stCondLst>
                                    <p:cond delay="0"/>
                                  </p:stCondLst>
                                  <p:childTnLst>
                                    <p:animMotion origin="layout" path="M 3.33333E-6 -1.48148E-6 L 0.075 -1.48148E-6 " pathEditMode="relative" rAng="0" ptsTypes="AA">
                                      <p:cBhvr>
                                        <p:cTn id="26" dur="2000" fill="hold"/>
                                        <p:tgtEl>
                                          <p:spTgt spid="9"/>
                                        </p:tgtEl>
                                        <p:attrNameLst>
                                          <p:attrName>ppt_x</p:attrName>
                                          <p:attrName>ppt_y</p:attrName>
                                        </p:attrNameLst>
                                      </p:cBhvr>
                                      <p:rCtr x="3750" y="0"/>
                                    </p:animMotion>
                                  </p:childTnLst>
                                </p:cTn>
                              </p:par>
                            </p:childTnLst>
                          </p:cTn>
                        </p:par>
                        <p:par>
                          <p:cTn id="27" fill="hold">
                            <p:stCondLst>
                              <p:cond delay="2000"/>
                            </p:stCondLst>
                            <p:childTnLst>
                              <p:par>
                                <p:cTn id="28" presetID="6" presetClass="emph" presetSubtype="0" autoRev="1" fill="hold" grpId="2" nodeType="afterEffect">
                                  <p:stCondLst>
                                    <p:cond delay="0"/>
                                  </p:stCondLst>
                                  <p:childTnLst>
                                    <p:animScale>
                                      <p:cBhvr>
                                        <p:cTn id="29" dur="2000" fill="hold"/>
                                        <p:tgtEl>
                                          <p:spTgt spid="9"/>
                                        </p:tgtEl>
                                      </p:cBhvr>
                                      <p:by x="150000" y="150000"/>
                                    </p:animScale>
                                  </p:childTnLst>
                                </p:cTn>
                              </p:par>
                            </p:childTnLst>
                          </p:cTn>
                        </p:par>
                        <p:par>
                          <p:cTn id="30" fill="hold">
                            <p:stCondLst>
                              <p:cond delay="6000"/>
                            </p:stCondLst>
                            <p:childTnLst>
                              <p:par>
                                <p:cTn id="31" presetID="26" presetClass="exit" presetSubtype="0" fill="hold" grpId="1" nodeType="afterEffect">
                                  <p:stCondLst>
                                    <p:cond delay="0"/>
                                  </p:stCondLst>
                                  <p:childTnLst>
                                    <p:animEffect transition="out" filter="wipe(down)">
                                      <p:cBhvr>
                                        <p:cTn id="32" dur="180" accel="50000">
                                          <p:stCondLst>
                                            <p:cond delay="1820"/>
                                          </p:stCondLst>
                                        </p:cTn>
                                        <p:tgtEl>
                                          <p:spTgt spid="10"/>
                                        </p:tgtEl>
                                      </p:cBhvr>
                                    </p:animEffect>
                                    <p:anim calcmode="lin" valueType="num">
                                      <p:cBhvr>
                                        <p:cTn id="33" dur="1822" tmFilter="0,0; 0.14,0.31; 0.43,0.73; 0.71,0.91; 1.0,1.0">
                                          <p:stCondLst>
                                            <p:cond delay="0"/>
                                          </p:stCondLst>
                                        </p:cTn>
                                        <p:tgtEl>
                                          <p:spTgt spid="10"/>
                                        </p:tgtEl>
                                        <p:attrNameLst>
                                          <p:attrName>ppt_x</p:attrName>
                                        </p:attrNameLst>
                                      </p:cBhvr>
                                      <p:tavLst>
                                        <p:tav tm="0">
                                          <p:val>
                                            <p:strVal val="ppt_x"/>
                                          </p:val>
                                        </p:tav>
                                        <p:tav tm="100000">
                                          <p:val>
                                            <p:strVal val="#ppt_x+0.25"/>
                                          </p:val>
                                        </p:tav>
                                      </p:tavLst>
                                    </p:anim>
                                    <p:anim calcmode="lin" valueType="num">
                                      <p:cBhvr>
                                        <p:cTn id="34" dur="178">
                                          <p:stCondLst>
                                            <p:cond delay="1822"/>
                                          </p:stCondLst>
                                        </p:cTn>
                                        <p:tgtEl>
                                          <p:spTgt spid="10"/>
                                        </p:tgtEl>
                                        <p:attrNameLst>
                                          <p:attrName>ppt_x</p:attrName>
                                        </p:attrNameLst>
                                      </p:cBhvr>
                                      <p:tavLst>
                                        <p:tav tm="0">
                                          <p:val>
                                            <p:strVal val="ppt_x"/>
                                          </p:val>
                                        </p:tav>
                                        <p:tav tm="100000">
                                          <p:val>
                                            <p:strVal val="ppt_x"/>
                                          </p:val>
                                        </p:tav>
                                      </p:tavLst>
                                    </p:anim>
                                    <p:anim calcmode="lin" valueType="num">
                                      <p:cBhvr>
                                        <p:cTn id="35" dur="664" tmFilter="0.0,0.0;0.25,0.07;0.50,0.2;0.75,0.467;1.0,1.0">
                                          <p:stCondLst>
                                            <p:cond delay="0"/>
                                          </p:stCondLst>
                                        </p:cTn>
                                        <p:tgtEl>
                                          <p:spTgt spid="10"/>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36" dur="664" tmFilter="0, 0; 0.125,0.2665; 0.25,0.4; 0.375,0.465; 0.5,0.5;  0.625,0.535; 0.75,0.6; 0.875,0.7335; 1,1">
                                          <p:stCondLst>
                                            <p:cond delay="664"/>
                                          </p:stCondLst>
                                        </p:cTn>
                                        <p:tgtEl>
                                          <p:spTgt spid="10"/>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37" dur="332" tmFilter="0, 0; 0.125,0.2665; 0.25,0.4; 0.375,0.465; 0.5,0.5;  0.625,0.535; 0.75,0.6; 0.875,0.7335; 1,1">
                                          <p:stCondLst>
                                            <p:cond delay="1324"/>
                                          </p:stCondLst>
                                        </p:cTn>
                                        <p:tgtEl>
                                          <p:spTgt spid="10"/>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38" dur="164" tmFilter="0, 0; 0.125,0.2665; 0.25,0.4; 0.375,0.465; 0.5,0.5;  0.625,0.535; 0.75,0.6; 0.875,0.7335; 1,1">
                                          <p:stCondLst>
                                            <p:cond delay="1656"/>
                                          </p:stCondLst>
                                        </p:cTn>
                                        <p:tgtEl>
                                          <p:spTgt spid="10"/>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39" dur="180" accel="50000">
                                          <p:stCondLst>
                                            <p:cond delay="1820"/>
                                          </p:stCondLst>
                                        </p:cTn>
                                        <p:tgtEl>
                                          <p:spTgt spid="10"/>
                                        </p:tgtEl>
                                        <p:attrNameLst>
                                          <p:attrName>ppt_y</p:attrName>
                                        </p:attrNameLst>
                                      </p:cBhvr>
                                      <p:tavLst>
                                        <p:tav tm="0">
                                          <p:val>
                                            <p:strVal val="ppt_y"/>
                                          </p:val>
                                        </p:tav>
                                        <p:tav tm="100000">
                                          <p:val>
                                            <p:strVal val="ppt_y+ppt_h"/>
                                          </p:val>
                                        </p:tav>
                                      </p:tavLst>
                                    </p:anim>
                                    <p:animScale>
                                      <p:cBhvr>
                                        <p:cTn id="40" dur="26">
                                          <p:stCondLst>
                                            <p:cond delay="620"/>
                                          </p:stCondLst>
                                        </p:cTn>
                                        <p:tgtEl>
                                          <p:spTgt spid="10"/>
                                        </p:tgtEl>
                                      </p:cBhvr>
                                      <p:to x="100000" y="60000"/>
                                    </p:animScale>
                                    <p:animScale>
                                      <p:cBhvr>
                                        <p:cTn id="41" dur="166" decel="50000">
                                          <p:stCondLst>
                                            <p:cond delay="646"/>
                                          </p:stCondLst>
                                        </p:cTn>
                                        <p:tgtEl>
                                          <p:spTgt spid="10"/>
                                        </p:tgtEl>
                                      </p:cBhvr>
                                      <p:to x="100000" y="100000"/>
                                    </p:animScale>
                                    <p:animScale>
                                      <p:cBhvr>
                                        <p:cTn id="42" dur="26">
                                          <p:stCondLst>
                                            <p:cond delay="1312"/>
                                          </p:stCondLst>
                                        </p:cTn>
                                        <p:tgtEl>
                                          <p:spTgt spid="10"/>
                                        </p:tgtEl>
                                      </p:cBhvr>
                                      <p:to x="100000" y="80000"/>
                                    </p:animScale>
                                    <p:animScale>
                                      <p:cBhvr>
                                        <p:cTn id="43" dur="166" decel="50000">
                                          <p:stCondLst>
                                            <p:cond delay="1338"/>
                                          </p:stCondLst>
                                        </p:cTn>
                                        <p:tgtEl>
                                          <p:spTgt spid="10"/>
                                        </p:tgtEl>
                                      </p:cBhvr>
                                      <p:to x="100000" y="100000"/>
                                    </p:animScale>
                                    <p:animScale>
                                      <p:cBhvr>
                                        <p:cTn id="44" dur="26">
                                          <p:stCondLst>
                                            <p:cond delay="1642"/>
                                          </p:stCondLst>
                                        </p:cTn>
                                        <p:tgtEl>
                                          <p:spTgt spid="10"/>
                                        </p:tgtEl>
                                      </p:cBhvr>
                                      <p:to x="100000" y="90000"/>
                                    </p:animScale>
                                    <p:animScale>
                                      <p:cBhvr>
                                        <p:cTn id="45" dur="166" decel="50000">
                                          <p:stCondLst>
                                            <p:cond delay="1668"/>
                                          </p:stCondLst>
                                        </p:cTn>
                                        <p:tgtEl>
                                          <p:spTgt spid="10"/>
                                        </p:tgtEl>
                                      </p:cBhvr>
                                      <p:to x="100000" y="100000"/>
                                    </p:animScale>
                                    <p:animScale>
                                      <p:cBhvr>
                                        <p:cTn id="46" dur="26">
                                          <p:stCondLst>
                                            <p:cond delay="1808"/>
                                          </p:stCondLst>
                                        </p:cTn>
                                        <p:tgtEl>
                                          <p:spTgt spid="10"/>
                                        </p:tgtEl>
                                      </p:cBhvr>
                                      <p:to x="100000" y="95000"/>
                                    </p:animScale>
                                    <p:animScale>
                                      <p:cBhvr>
                                        <p:cTn id="47" dur="166" decel="50000">
                                          <p:stCondLst>
                                            <p:cond delay="1834"/>
                                          </p:stCondLst>
                                        </p:cTn>
                                        <p:tgtEl>
                                          <p:spTgt spid="10"/>
                                        </p:tgtEl>
                                      </p:cBhvr>
                                      <p:to x="100000" y="100000"/>
                                    </p:animScale>
                                    <p:set>
                                      <p:cBhvr>
                                        <p:cTn id="48" dur="1" fill="hold">
                                          <p:stCondLst>
                                            <p:cond delay="1999"/>
                                          </p:stCondLst>
                                        </p:cTn>
                                        <p:tgtEl>
                                          <p:spTgt spid="10"/>
                                        </p:tgtEl>
                                        <p:attrNameLst>
                                          <p:attrName>style.visibility</p:attrName>
                                        </p:attrNameLst>
                                      </p:cBhvr>
                                      <p:to>
                                        <p:strVal val="hidden"/>
                                      </p:to>
                                    </p:set>
                                  </p:childTnLst>
                                </p:cTn>
                              </p:par>
                            </p:childTnLst>
                          </p:cTn>
                        </p:par>
                        <p:par>
                          <p:cTn id="49" fill="hold">
                            <p:stCondLst>
                              <p:cond delay="8000"/>
                            </p:stCondLst>
                            <p:childTnLst>
                              <p:par>
                                <p:cTn id="50" presetID="63" presetClass="path" presetSubtype="0" accel="50000" decel="50000" fill="hold" grpId="3" nodeType="afterEffect">
                                  <p:stCondLst>
                                    <p:cond delay="0"/>
                                  </p:stCondLst>
                                  <p:childTnLst>
                                    <p:animMotion origin="layout" path="M 0.075 -1.48148E-6 L 0.15833 -1.48148E-6 " pathEditMode="relative" rAng="0" ptsTypes="AA">
                                      <p:cBhvr>
                                        <p:cTn id="51" dur="2000" fill="hold"/>
                                        <p:tgtEl>
                                          <p:spTgt spid="9"/>
                                        </p:tgtEl>
                                        <p:attrNameLst>
                                          <p:attrName>ppt_x</p:attrName>
                                          <p:attrName>ppt_y</p:attrName>
                                        </p:attrNameLst>
                                      </p:cBhvr>
                                      <p:rCtr x="4167" y="0"/>
                                    </p:animMotion>
                                  </p:childTnLst>
                                </p:cTn>
                              </p:par>
                            </p:childTnLst>
                          </p:cTn>
                        </p:par>
                      </p:childTnLst>
                    </p:cTn>
                  </p:par>
                  <p:par>
                    <p:cTn id="52" fill="hold">
                      <p:stCondLst>
                        <p:cond delay="indefinite"/>
                      </p:stCondLst>
                      <p:childTnLst>
                        <p:par>
                          <p:cTn id="53" fill="hold">
                            <p:stCondLst>
                              <p:cond delay="0"/>
                            </p:stCondLst>
                            <p:childTnLst>
                              <p:par>
                                <p:cTn id="54" presetID="63" presetClass="path" presetSubtype="0" accel="50000" decel="50000" fill="hold" grpId="4" nodeType="clickEffect">
                                  <p:stCondLst>
                                    <p:cond delay="0"/>
                                  </p:stCondLst>
                                  <p:childTnLst>
                                    <p:animMotion origin="layout" path="M 0.15833 -1.48148E-6 L 0.23333 -1.48148E-6 " pathEditMode="relative" rAng="0" ptsTypes="AA">
                                      <p:cBhvr>
                                        <p:cTn id="55" dur="2000" fill="hold"/>
                                        <p:tgtEl>
                                          <p:spTgt spid="9"/>
                                        </p:tgtEl>
                                        <p:attrNameLst>
                                          <p:attrName>ppt_x</p:attrName>
                                          <p:attrName>ppt_y</p:attrName>
                                        </p:attrNameLst>
                                      </p:cBhvr>
                                      <p:rCtr x="3750" y="0"/>
                                    </p:animMotion>
                                  </p:childTnLst>
                                </p:cTn>
                              </p:par>
                            </p:childTnLst>
                          </p:cTn>
                        </p:par>
                        <p:par>
                          <p:cTn id="56" fill="hold">
                            <p:stCondLst>
                              <p:cond delay="2000"/>
                            </p:stCondLst>
                            <p:childTnLst>
                              <p:par>
                                <p:cTn id="57" presetID="6" presetClass="emph" presetSubtype="0" autoRev="1" fill="hold" grpId="5" nodeType="afterEffect">
                                  <p:stCondLst>
                                    <p:cond delay="0"/>
                                  </p:stCondLst>
                                  <p:childTnLst>
                                    <p:animScale>
                                      <p:cBhvr>
                                        <p:cTn id="58" dur="2000" fill="hold"/>
                                        <p:tgtEl>
                                          <p:spTgt spid="9"/>
                                        </p:tgtEl>
                                      </p:cBhvr>
                                      <p:by x="150000" y="150000"/>
                                    </p:animScale>
                                  </p:childTnLst>
                                </p:cTn>
                              </p:par>
                            </p:childTnLst>
                          </p:cTn>
                        </p:par>
                        <p:par>
                          <p:cTn id="59" fill="hold">
                            <p:stCondLst>
                              <p:cond delay="6000"/>
                            </p:stCondLst>
                            <p:childTnLst>
                              <p:par>
                                <p:cTn id="60" presetID="26" presetClass="exit" presetSubtype="0" fill="hold" grpId="1" nodeType="afterEffect">
                                  <p:stCondLst>
                                    <p:cond delay="0"/>
                                  </p:stCondLst>
                                  <p:childTnLst>
                                    <p:animEffect transition="out" filter="wipe(down)">
                                      <p:cBhvr>
                                        <p:cTn id="61" dur="180" accel="50000">
                                          <p:stCondLst>
                                            <p:cond delay="1820"/>
                                          </p:stCondLst>
                                        </p:cTn>
                                        <p:tgtEl>
                                          <p:spTgt spid="12"/>
                                        </p:tgtEl>
                                      </p:cBhvr>
                                    </p:animEffect>
                                    <p:anim calcmode="lin" valueType="num">
                                      <p:cBhvr>
                                        <p:cTn id="62" dur="1822" tmFilter="0,0; 0.14,0.31; 0.43,0.73; 0.71,0.91; 1.0,1.0">
                                          <p:stCondLst>
                                            <p:cond delay="0"/>
                                          </p:stCondLst>
                                        </p:cTn>
                                        <p:tgtEl>
                                          <p:spTgt spid="12"/>
                                        </p:tgtEl>
                                        <p:attrNameLst>
                                          <p:attrName>ppt_x</p:attrName>
                                        </p:attrNameLst>
                                      </p:cBhvr>
                                      <p:tavLst>
                                        <p:tav tm="0">
                                          <p:val>
                                            <p:strVal val="ppt_x"/>
                                          </p:val>
                                        </p:tav>
                                        <p:tav tm="100000">
                                          <p:val>
                                            <p:strVal val="#ppt_x+0.25"/>
                                          </p:val>
                                        </p:tav>
                                      </p:tavLst>
                                    </p:anim>
                                    <p:anim calcmode="lin" valueType="num">
                                      <p:cBhvr>
                                        <p:cTn id="63" dur="178">
                                          <p:stCondLst>
                                            <p:cond delay="1822"/>
                                          </p:stCondLst>
                                        </p:cTn>
                                        <p:tgtEl>
                                          <p:spTgt spid="12"/>
                                        </p:tgtEl>
                                        <p:attrNameLst>
                                          <p:attrName>ppt_x</p:attrName>
                                        </p:attrNameLst>
                                      </p:cBhvr>
                                      <p:tavLst>
                                        <p:tav tm="0">
                                          <p:val>
                                            <p:strVal val="ppt_x"/>
                                          </p:val>
                                        </p:tav>
                                        <p:tav tm="100000">
                                          <p:val>
                                            <p:strVal val="ppt_x"/>
                                          </p:val>
                                        </p:tav>
                                      </p:tavLst>
                                    </p:anim>
                                    <p:anim calcmode="lin" valueType="num">
                                      <p:cBhvr>
                                        <p:cTn id="64" dur="664" tmFilter="0.0,0.0;0.25,0.07;0.50,0.2;0.75,0.467;1.0,1.0">
                                          <p:stCondLst>
                                            <p:cond delay="0"/>
                                          </p:stCondLst>
                                        </p:cTn>
                                        <p:tgtEl>
                                          <p:spTgt spid="12"/>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65" dur="664" tmFilter="0, 0; 0.125,0.2665; 0.25,0.4; 0.375,0.465; 0.5,0.5;  0.625,0.535; 0.75,0.6; 0.875,0.7335; 1,1">
                                          <p:stCondLst>
                                            <p:cond delay="664"/>
                                          </p:stCondLst>
                                        </p:cTn>
                                        <p:tgtEl>
                                          <p:spTgt spid="12"/>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66" dur="332" tmFilter="0, 0; 0.125,0.2665; 0.25,0.4; 0.375,0.465; 0.5,0.5;  0.625,0.535; 0.75,0.6; 0.875,0.7335; 1,1">
                                          <p:stCondLst>
                                            <p:cond delay="1324"/>
                                          </p:stCondLst>
                                        </p:cTn>
                                        <p:tgtEl>
                                          <p:spTgt spid="12"/>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67" dur="164" tmFilter="0, 0; 0.125,0.2665; 0.25,0.4; 0.375,0.465; 0.5,0.5;  0.625,0.535; 0.75,0.6; 0.875,0.7335; 1,1">
                                          <p:stCondLst>
                                            <p:cond delay="1656"/>
                                          </p:stCondLst>
                                        </p:cTn>
                                        <p:tgtEl>
                                          <p:spTgt spid="12"/>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68" dur="180" accel="50000">
                                          <p:stCondLst>
                                            <p:cond delay="1820"/>
                                          </p:stCondLst>
                                        </p:cTn>
                                        <p:tgtEl>
                                          <p:spTgt spid="12"/>
                                        </p:tgtEl>
                                        <p:attrNameLst>
                                          <p:attrName>ppt_y</p:attrName>
                                        </p:attrNameLst>
                                      </p:cBhvr>
                                      <p:tavLst>
                                        <p:tav tm="0">
                                          <p:val>
                                            <p:strVal val="ppt_y"/>
                                          </p:val>
                                        </p:tav>
                                        <p:tav tm="100000">
                                          <p:val>
                                            <p:strVal val="ppt_y+ppt_h"/>
                                          </p:val>
                                        </p:tav>
                                      </p:tavLst>
                                    </p:anim>
                                    <p:animScale>
                                      <p:cBhvr>
                                        <p:cTn id="69" dur="26">
                                          <p:stCondLst>
                                            <p:cond delay="620"/>
                                          </p:stCondLst>
                                        </p:cTn>
                                        <p:tgtEl>
                                          <p:spTgt spid="12"/>
                                        </p:tgtEl>
                                      </p:cBhvr>
                                      <p:to x="100000" y="60000"/>
                                    </p:animScale>
                                    <p:animScale>
                                      <p:cBhvr>
                                        <p:cTn id="70" dur="166" decel="50000">
                                          <p:stCondLst>
                                            <p:cond delay="646"/>
                                          </p:stCondLst>
                                        </p:cTn>
                                        <p:tgtEl>
                                          <p:spTgt spid="12"/>
                                        </p:tgtEl>
                                      </p:cBhvr>
                                      <p:to x="100000" y="100000"/>
                                    </p:animScale>
                                    <p:animScale>
                                      <p:cBhvr>
                                        <p:cTn id="71" dur="26">
                                          <p:stCondLst>
                                            <p:cond delay="1312"/>
                                          </p:stCondLst>
                                        </p:cTn>
                                        <p:tgtEl>
                                          <p:spTgt spid="12"/>
                                        </p:tgtEl>
                                      </p:cBhvr>
                                      <p:to x="100000" y="80000"/>
                                    </p:animScale>
                                    <p:animScale>
                                      <p:cBhvr>
                                        <p:cTn id="72" dur="166" decel="50000">
                                          <p:stCondLst>
                                            <p:cond delay="1338"/>
                                          </p:stCondLst>
                                        </p:cTn>
                                        <p:tgtEl>
                                          <p:spTgt spid="12"/>
                                        </p:tgtEl>
                                      </p:cBhvr>
                                      <p:to x="100000" y="100000"/>
                                    </p:animScale>
                                    <p:animScale>
                                      <p:cBhvr>
                                        <p:cTn id="73" dur="26">
                                          <p:stCondLst>
                                            <p:cond delay="1642"/>
                                          </p:stCondLst>
                                        </p:cTn>
                                        <p:tgtEl>
                                          <p:spTgt spid="12"/>
                                        </p:tgtEl>
                                      </p:cBhvr>
                                      <p:to x="100000" y="90000"/>
                                    </p:animScale>
                                    <p:animScale>
                                      <p:cBhvr>
                                        <p:cTn id="74" dur="166" decel="50000">
                                          <p:stCondLst>
                                            <p:cond delay="1668"/>
                                          </p:stCondLst>
                                        </p:cTn>
                                        <p:tgtEl>
                                          <p:spTgt spid="12"/>
                                        </p:tgtEl>
                                      </p:cBhvr>
                                      <p:to x="100000" y="100000"/>
                                    </p:animScale>
                                    <p:animScale>
                                      <p:cBhvr>
                                        <p:cTn id="75" dur="26">
                                          <p:stCondLst>
                                            <p:cond delay="1808"/>
                                          </p:stCondLst>
                                        </p:cTn>
                                        <p:tgtEl>
                                          <p:spTgt spid="12"/>
                                        </p:tgtEl>
                                      </p:cBhvr>
                                      <p:to x="100000" y="95000"/>
                                    </p:animScale>
                                    <p:animScale>
                                      <p:cBhvr>
                                        <p:cTn id="76" dur="166" decel="50000">
                                          <p:stCondLst>
                                            <p:cond delay="1834"/>
                                          </p:stCondLst>
                                        </p:cTn>
                                        <p:tgtEl>
                                          <p:spTgt spid="12"/>
                                        </p:tgtEl>
                                      </p:cBhvr>
                                      <p:to x="100000" y="100000"/>
                                    </p:animScale>
                                    <p:set>
                                      <p:cBhvr>
                                        <p:cTn id="77" dur="1" fill="hold">
                                          <p:stCondLst>
                                            <p:cond delay="1999"/>
                                          </p:stCondLst>
                                        </p:cTn>
                                        <p:tgtEl>
                                          <p:spTgt spid="12"/>
                                        </p:tgtEl>
                                        <p:attrNameLst>
                                          <p:attrName>style.visibility</p:attrName>
                                        </p:attrNameLst>
                                      </p:cBhvr>
                                      <p:to>
                                        <p:strVal val="hidden"/>
                                      </p:to>
                                    </p:set>
                                  </p:childTnLst>
                                </p:cTn>
                              </p:par>
                            </p:childTnLst>
                          </p:cTn>
                        </p:par>
                        <p:par>
                          <p:cTn id="78" fill="hold">
                            <p:stCondLst>
                              <p:cond delay="8000"/>
                            </p:stCondLst>
                            <p:childTnLst>
                              <p:par>
                                <p:cTn id="79" presetID="35" presetClass="path" presetSubtype="0" accel="50000" decel="50000" fill="hold" grpId="6" nodeType="afterEffect">
                                  <p:stCondLst>
                                    <p:cond delay="0"/>
                                  </p:stCondLst>
                                  <p:childTnLst>
                                    <p:animMotion origin="layout" path="M 0.23333 -1.48148E-6 L 3.33333E-6 -1.48148E-6 " pathEditMode="relative" rAng="0" ptsTypes="AA">
                                      <p:cBhvr>
                                        <p:cTn id="80" dur="2000" fill="hold"/>
                                        <p:tgtEl>
                                          <p:spTgt spid="9"/>
                                        </p:tgtEl>
                                        <p:attrNameLst>
                                          <p:attrName>ppt_x</p:attrName>
                                          <p:attrName>ppt_y</p:attrName>
                                        </p:attrNameLst>
                                      </p:cBhvr>
                                      <p:rCtr x="-11667" y="0"/>
                                    </p:animMotion>
                                  </p:childTnLst>
                                </p:cTn>
                              </p:par>
                            </p:childTnLst>
                          </p:cTn>
                        </p:par>
                      </p:childTnLst>
                    </p:cTn>
                  </p:par>
                  <p:par>
                    <p:cTn id="81" fill="hold">
                      <p:stCondLst>
                        <p:cond delay="indefinite"/>
                      </p:stCondLst>
                      <p:childTnLst>
                        <p:par>
                          <p:cTn id="82" fill="hold">
                            <p:stCondLst>
                              <p:cond delay="0"/>
                            </p:stCondLst>
                            <p:childTnLst>
                              <p:par>
                                <p:cTn id="83" presetID="63" presetClass="path" presetSubtype="0" accel="50000" decel="50000" fill="hold" grpId="7" nodeType="clickEffect">
                                  <p:stCondLst>
                                    <p:cond delay="0"/>
                                  </p:stCondLst>
                                  <p:childTnLst>
                                    <p:animMotion origin="layout" path="M 3.33333E-6 -1.48148E-6 L 0.15833 -1.48148E-6 " pathEditMode="relative" rAng="0" ptsTypes="AA">
                                      <p:cBhvr>
                                        <p:cTn id="84" dur="2000" fill="hold"/>
                                        <p:tgtEl>
                                          <p:spTgt spid="9"/>
                                        </p:tgtEl>
                                        <p:attrNameLst>
                                          <p:attrName>ppt_x</p:attrName>
                                          <p:attrName>ppt_y</p:attrName>
                                        </p:attrNameLst>
                                      </p:cBhvr>
                                      <p:rCtr x="7917" y="0"/>
                                    </p:animMotion>
                                  </p:childTnLst>
                                </p:cTn>
                              </p:par>
                            </p:childTnLst>
                          </p:cTn>
                        </p:par>
                        <p:par>
                          <p:cTn id="85" fill="hold">
                            <p:stCondLst>
                              <p:cond delay="2000"/>
                            </p:stCondLst>
                            <p:childTnLst>
                              <p:par>
                                <p:cTn id="86" presetID="6" presetClass="emph" presetSubtype="0" autoRev="1" fill="hold" grpId="8" nodeType="afterEffect">
                                  <p:stCondLst>
                                    <p:cond delay="0"/>
                                  </p:stCondLst>
                                  <p:childTnLst>
                                    <p:animScale>
                                      <p:cBhvr>
                                        <p:cTn id="87" dur="2000" fill="hold"/>
                                        <p:tgtEl>
                                          <p:spTgt spid="9"/>
                                        </p:tgtEl>
                                      </p:cBhvr>
                                      <p:by x="150000" y="150000"/>
                                    </p:animScale>
                                  </p:childTnLst>
                                </p:cTn>
                              </p:par>
                            </p:childTnLst>
                          </p:cTn>
                        </p:par>
                        <p:par>
                          <p:cTn id="88" fill="hold">
                            <p:stCondLst>
                              <p:cond delay="6000"/>
                            </p:stCondLst>
                            <p:childTnLst>
                              <p:par>
                                <p:cTn id="89" presetID="26" presetClass="exit" presetSubtype="0" fill="hold" grpId="1" nodeType="afterEffect">
                                  <p:stCondLst>
                                    <p:cond delay="0"/>
                                  </p:stCondLst>
                                  <p:childTnLst>
                                    <p:animEffect transition="out" filter="wipe(down)">
                                      <p:cBhvr>
                                        <p:cTn id="90" dur="180" accel="50000">
                                          <p:stCondLst>
                                            <p:cond delay="1820"/>
                                          </p:stCondLst>
                                        </p:cTn>
                                        <p:tgtEl>
                                          <p:spTgt spid="11"/>
                                        </p:tgtEl>
                                      </p:cBhvr>
                                    </p:animEffect>
                                    <p:anim calcmode="lin" valueType="num">
                                      <p:cBhvr>
                                        <p:cTn id="91" dur="1822" tmFilter="0,0; 0.14,0.31; 0.43,0.73; 0.71,0.91; 1.0,1.0">
                                          <p:stCondLst>
                                            <p:cond delay="0"/>
                                          </p:stCondLst>
                                        </p:cTn>
                                        <p:tgtEl>
                                          <p:spTgt spid="11"/>
                                        </p:tgtEl>
                                        <p:attrNameLst>
                                          <p:attrName>ppt_x</p:attrName>
                                        </p:attrNameLst>
                                      </p:cBhvr>
                                      <p:tavLst>
                                        <p:tav tm="0">
                                          <p:val>
                                            <p:strVal val="ppt_x"/>
                                          </p:val>
                                        </p:tav>
                                        <p:tav tm="100000">
                                          <p:val>
                                            <p:strVal val="#ppt_x+0.25"/>
                                          </p:val>
                                        </p:tav>
                                      </p:tavLst>
                                    </p:anim>
                                    <p:anim calcmode="lin" valueType="num">
                                      <p:cBhvr>
                                        <p:cTn id="92" dur="178">
                                          <p:stCondLst>
                                            <p:cond delay="1822"/>
                                          </p:stCondLst>
                                        </p:cTn>
                                        <p:tgtEl>
                                          <p:spTgt spid="11"/>
                                        </p:tgtEl>
                                        <p:attrNameLst>
                                          <p:attrName>ppt_x</p:attrName>
                                        </p:attrNameLst>
                                      </p:cBhvr>
                                      <p:tavLst>
                                        <p:tav tm="0">
                                          <p:val>
                                            <p:strVal val="ppt_x"/>
                                          </p:val>
                                        </p:tav>
                                        <p:tav tm="100000">
                                          <p:val>
                                            <p:strVal val="ppt_x"/>
                                          </p:val>
                                        </p:tav>
                                      </p:tavLst>
                                    </p:anim>
                                    <p:anim calcmode="lin" valueType="num">
                                      <p:cBhvr>
                                        <p:cTn id="93" dur="664" tmFilter="0.0,0.0;0.25,0.07;0.50,0.2;0.75,0.467;1.0,1.0">
                                          <p:stCondLst>
                                            <p:cond delay="0"/>
                                          </p:stCondLst>
                                        </p:cTn>
                                        <p:tgtEl>
                                          <p:spTgt spid="11"/>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94" dur="664" tmFilter="0, 0; 0.125,0.2665; 0.25,0.4; 0.375,0.465; 0.5,0.5;  0.625,0.535; 0.75,0.6; 0.875,0.7335; 1,1">
                                          <p:stCondLst>
                                            <p:cond delay="664"/>
                                          </p:stCondLst>
                                        </p:cTn>
                                        <p:tgtEl>
                                          <p:spTgt spid="11"/>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95" dur="332" tmFilter="0, 0; 0.125,0.2665; 0.25,0.4; 0.375,0.465; 0.5,0.5;  0.625,0.535; 0.75,0.6; 0.875,0.7335; 1,1">
                                          <p:stCondLst>
                                            <p:cond delay="1324"/>
                                          </p:stCondLst>
                                        </p:cTn>
                                        <p:tgtEl>
                                          <p:spTgt spid="11"/>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96" dur="164" tmFilter="0, 0; 0.125,0.2665; 0.25,0.4; 0.375,0.465; 0.5,0.5;  0.625,0.535; 0.75,0.6; 0.875,0.7335; 1,1">
                                          <p:stCondLst>
                                            <p:cond delay="1656"/>
                                          </p:stCondLst>
                                        </p:cTn>
                                        <p:tgtEl>
                                          <p:spTgt spid="11"/>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97" dur="180" accel="50000">
                                          <p:stCondLst>
                                            <p:cond delay="1820"/>
                                          </p:stCondLst>
                                        </p:cTn>
                                        <p:tgtEl>
                                          <p:spTgt spid="11"/>
                                        </p:tgtEl>
                                        <p:attrNameLst>
                                          <p:attrName>ppt_y</p:attrName>
                                        </p:attrNameLst>
                                      </p:cBhvr>
                                      <p:tavLst>
                                        <p:tav tm="0">
                                          <p:val>
                                            <p:strVal val="ppt_y"/>
                                          </p:val>
                                        </p:tav>
                                        <p:tav tm="100000">
                                          <p:val>
                                            <p:strVal val="ppt_y+ppt_h"/>
                                          </p:val>
                                        </p:tav>
                                      </p:tavLst>
                                    </p:anim>
                                    <p:animScale>
                                      <p:cBhvr>
                                        <p:cTn id="98" dur="26">
                                          <p:stCondLst>
                                            <p:cond delay="620"/>
                                          </p:stCondLst>
                                        </p:cTn>
                                        <p:tgtEl>
                                          <p:spTgt spid="11"/>
                                        </p:tgtEl>
                                      </p:cBhvr>
                                      <p:to x="100000" y="60000"/>
                                    </p:animScale>
                                    <p:animScale>
                                      <p:cBhvr>
                                        <p:cTn id="99" dur="166" decel="50000">
                                          <p:stCondLst>
                                            <p:cond delay="646"/>
                                          </p:stCondLst>
                                        </p:cTn>
                                        <p:tgtEl>
                                          <p:spTgt spid="11"/>
                                        </p:tgtEl>
                                      </p:cBhvr>
                                      <p:to x="100000" y="100000"/>
                                    </p:animScale>
                                    <p:animScale>
                                      <p:cBhvr>
                                        <p:cTn id="100" dur="26">
                                          <p:stCondLst>
                                            <p:cond delay="1312"/>
                                          </p:stCondLst>
                                        </p:cTn>
                                        <p:tgtEl>
                                          <p:spTgt spid="11"/>
                                        </p:tgtEl>
                                      </p:cBhvr>
                                      <p:to x="100000" y="80000"/>
                                    </p:animScale>
                                    <p:animScale>
                                      <p:cBhvr>
                                        <p:cTn id="101" dur="166" decel="50000">
                                          <p:stCondLst>
                                            <p:cond delay="1338"/>
                                          </p:stCondLst>
                                        </p:cTn>
                                        <p:tgtEl>
                                          <p:spTgt spid="11"/>
                                        </p:tgtEl>
                                      </p:cBhvr>
                                      <p:to x="100000" y="100000"/>
                                    </p:animScale>
                                    <p:animScale>
                                      <p:cBhvr>
                                        <p:cTn id="102" dur="26">
                                          <p:stCondLst>
                                            <p:cond delay="1642"/>
                                          </p:stCondLst>
                                        </p:cTn>
                                        <p:tgtEl>
                                          <p:spTgt spid="11"/>
                                        </p:tgtEl>
                                      </p:cBhvr>
                                      <p:to x="100000" y="90000"/>
                                    </p:animScale>
                                    <p:animScale>
                                      <p:cBhvr>
                                        <p:cTn id="103" dur="166" decel="50000">
                                          <p:stCondLst>
                                            <p:cond delay="1668"/>
                                          </p:stCondLst>
                                        </p:cTn>
                                        <p:tgtEl>
                                          <p:spTgt spid="11"/>
                                        </p:tgtEl>
                                      </p:cBhvr>
                                      <p:to x="100000" y="100000"/>
                                    </p:animScale>
                                    <p:animScale>
                                      <p:cBhvr>
                                        <p:cTn id="104" dur="26">
                                          <p:stCondLst>
                                            <p:cond delay="1808"/>
                                          </p:stCondLst>
                                        </p:cTn>
                                        <p:tgtEl>
                                          <p:spTgt spid="11"/>
                                        </p:tgtEl>
                                      </p:cBhvr>
                                      <p:to x="100000" y="95000"/>
                                    </p:animScale>
                                    <p:animScale>
                                      <p:cBhvr>
                                        <p:cTn id="105" dur="166" decel="50000">
                                          <p:stCondLst>
                                            <p:cond delay="1834"/>
                                          </p:stCondLst>
                                        </p:cTn>
                                        <p:tgtEl>
                                          <p:spTgt spid="11"/>
                                        </p:tgtEl>
                                      </p:cBhvr>
                                      <p:to x="100000" y="100000"/>
                                    </p:animScale>
                                    <p:set>
                                      <p:cBhvr>
                                        <p:cTn id="106" dur="1" fill="hold">
                                          <p:stCondLst>
                                            <p:cond delay="1999"/>
                                          </p:stCondLst>
                                        </p:cTn>
                                        <p:tgtEl>
                                          <p:spTgt spid="11"/>
                                        </p:tgtEl>
                                        <p:attrNameLst>
                                          <p:attrName>style.visibility</p:attrName>
                                        </p:attrNameLst>
                                      </p:cBhvr>
                                      <p:to>
                                        <p:strVal val="hidden"/>
                                      </p:to>
                                    </p:set>
                                  </p:childTnLst>
                                </p:cTn>
                              </p:par>
                            </p:childTnLst>
                          </p:cTn>
                        </p:par>
                        <p:par>
                          <p:cTn id="107" fill="hold">
                            <p:stCondLst>
                              <p:cond delay="8000"/>
                            </p:stCondLst>
                            <p:childTnLst>
                              <p:par>
                                <p:cTn id="108" presetID="35" presetClass="path" presetSubtype="0" accel="50000" decel="50000" fill="hold" grpId="9" nodeType="afterEffect">
                                  <p:stCondLst>
                                    <p:cond delay="0"/>
                                  </p:stCondLst>
                                  <p:childTnLst>
                                    <p:animMotion origin="layout" path="M 0.15833 -1.48148E-6 L 3.33333E-6 -1.48148E-6 " pathEditMode="relative" rAng="0" ptsTypes="AA">
                                      <p:cBhvr>
                                        <p:cTn id="109" dur="2000" fill="hold"/>
                                        <p:tgtEl>
                                          <p:spTgt spid="9"/>
                                        </p:tgtEl>
                                        <p:attrNameLst>
                                          <p:attrName>ppt_x</p:attrName>
                                          <p:attrName>ppt_y</p:attrName>
                                        </p:attrNameLst>
                                      </p:cBhvr>
                                      <p:rCtr x="-7917" y="0"/>
                                    </p:animMotion>
                                  </p:childTnLst>
                                </p:cTn>
                              </p:par>
                            </p:childTnLst>
                          </p:cTn>
                        </p:par>
                      </p:childTnLst>
                    </p:cTn>
                  </p:par>
                  <p:par>
                    <p:cTn id="110" fill="hold">
                      <p:stCondLst>
                        <p:cond delay="indefinite"/>
                      </p:stCondLst>
                      <p:childTnLst>
                        <p:par>
                          <p:cTn id="111" fill="hold">
                            <p:stCondLst>
                              <p:cond delay="0"/>
                            </p:stCondLst>
                            <p:childTnLst>
                              <p:par>
                                <p:cTn id="112" presetID="22" presetClass="entr" presetSubtype="1" fill="hold" nodeType="clickEffect">
                                  <p:stCondLst>
                                    <p:cond delay="0"/>
                                  </p:stCondLst>
                                  <p:childTnLst>
                                    <p:set>
                                      <p:cBhvr>
                                        <p:cTn id="113" dur="1" fill="hold">
                                          <p:stCondLst>
                                            <p:cond delay="0"/>
                                          </p:stCondLst>
                                        </p:cTn>
                                        <p:tgtEl>
                                          <p:spTgt spid="1026"/>
                                        </p:tgtEl>
                                        <p:attrNameLst>
                                          <p:attrName>style.visibility</p:attrName>
                                        </p:attrNameLst>
                                      </p:cBhvr>
                                      <p:to>
                                        <p:strVal val="visible"/>
                                      </p:to>
                                    </p:set>
                                    <p:animEffect transition="in" filter="wipe(up)">
                                      <p:cBhvr>
                                        <p:cTn id="114"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0" grpId="1"/>
      <p:bldP spid="11" grpId="0"/>
      <p:bldP spid="11" grpId="1"/>
      <p:bldP spid="12" grpId="0"/>
      <p:bldP spid="12" grpId="1"/>
      <p:bldP spid="9" grpId="0" animBg="1"/>
      <p:bldP spid="9" grpId="1" animBg="1"/>
      <p:bldP spid="9" grpId="2" animBg="1"/>
      <p:bldP spid="9" grpId="3" animBg="1"/>
      <p:bldP spid="9" grpId="4" animBg="1"/>
      <p:bldP spid="9" grpId="5" animBg="1"/>
      <p:bldP spid="9" grpId="6" animBg="1"/>
      <p:bldP spid="9" grpId="7" animBg="1"/>
      <p:bldP spid="9" grpId="8" animBg="1"/>
      <p:bldP spid="9" grpId="9"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i="1">
                <a:effectLst>
                  <a:outerShdw blurRad="38100" dist="38100" dir="2700000" algn="tl">
                    <a:srgbClr val="000000">
                      <a:alpha val="43137"/>
                    </a:srgbClr>
                  </a:outerShdw>
                </a:effectLst>
              </a:rPr>
              <a:t>Josephus Problem </a:t>
            </a:r>
            <a:br>
              <a:rPr lang="en-US" i="1">
                <a:effectLst>
                  <a:outerShdw blurRad="38100" dist="38100" dir="2700000" algn="tl">
                    <a:srgbClr val="000000">
                      <a:alpha val="43137"/>
                    </a:srgbClr>
                  </a:outerShdw>
                </a:effectLst>
              </a:rPr>
            </a:br>
            <a:r>
              <a:rPr lang="en-US" i="1">
                <a:effectLst>
                  <a:outerShdw blurRad="38100" dist="38100" dir="2700000" algn="tl">
                    <a:srgbClr val="000000">
                      <a:alpha val="43137"/>
                    </a:srgbClr>
                  </a:outerShdw>
                </a:effectLst>
              </a:rPr>
              <a:t>Code dengan LinkedList</a:t>
            </a:r>
            <a:endParaRPr lang="en-US"/>
          </a:p>
        </p:txBody>
      </p:sp>
      <p:sp>
        <p:nvSpPr>
          <p:cNvPr id="3" name="Content Placeholder 2"/>
          <p:cNvSpPr>
            <a:spLocks noGrp="1"/>
          </p:cNvSpPr>
          <p:nvPr>
            <p:ph idx="1"/>
          </p:nvPr>
        </p:nvSpPr>
        <p:spPr/>
        <p:txBody>
          <a:bodyPr/>
          <a:lstStyle/>
          <a:p>
            <a:r>
              <a:rPr lang="en-US" smtClean="0">
                <a:hlinkClick r:id="rId2" action="ppaction://hlinkfile"/>
              </a:rPr>
              <a:t>Code Josephus Problem dengan arrayList</a:t>
            </a:r>
            <a:endParaRPr lang="en-US" smtClean="0"/>
          </a:p>
          <a:p>
            <a:r>
              <a:rPr lang="en-US">
                <a:hlinkClick r:id="rId3" action="ppaction://hlinkfile"/>
              </a:rPr>
              <a:t>Code Josephus Problem dengan </a:t>
            </a:r>
            <a:r>
              <a:rPr lang="en-US" smtClean="0">
                <a:hlinkClick r:id="rId3" action="ppaction://hlinkfile"/>
              </a:rPr>
              <a:t>LinkedList</a:t>
            </a:r>
            <a:endParaRPr lang="en-US" smtClean="0"/>
          </a:p>
          <a:p>
            <a:pPr marL="0" indent="0">
              <a:buNone/>
            </a:pPr>
            <a:endParaRPr lang="en-US"/>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18</a:t>
            </a:fld>
            <a:endParaRPr lang="en-US" dirty="0"/>
          </a:p>
        </p:txBody>
      </p:sp>
    </p:spTree>
    <p:extLst>
      <p:ext uri="{BB962C8B-B14F-4D97-AF65-F5344CB8AC3E}">
        <p14:creationId xmlns:p14="http://schemas.microsoft.com/office/powerpoint/2010/main" val="16826370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i="1" smtClean="0">
                <a:effectLst>
                  <a:outerShdw blurRad="38100" dist="38100" dir="2700000" algn="tl">
                    <a:srgbClr val="000000">
                      <a:alpha val="43137"/>
                    </a:srgbClr>
                  </a:outerShdw>
                </a:effectLst>
              </a:rPr>
              <a:t>Josephus Problem </a:t>
            </a:r>
            <a:br>
              <a:rPr lang="en-US" i="1" smtClean="0">
                <a:effectLst>
                  <a:outerShdw blurRad="38100" dist="38100" dir="2700000" algn="tl">
                    <a:srgbClr val="000000">
                      <a:alpha val="43137"/>
                    </a:srgbClr>
                  </a:outerShdw>
                </a:effectLst>
              </a:rPr>
            </a:br>
            <a:r>
              <a:rPr lang="en-US" i="1" smtClean="0">
                <a:effectLst>
                  <a:outerShdw blurRad="38100" dist="38100" dir="2700000" algn="tl">
                    <a:srgbClr val="000000">
                      <a:alpha val="43137"/>
                    </a:srgbClr>
                  </a:outerShdw>
                </a:effectLst>
              </a:rPr>
              <a:t>Code dengan LinkedList</a:t>
            </a:r>
            <a:endParaRPr lang="en-US"/>
          </a:p>
        </p:txBody>
      </p:sp>
      <p:sp>
        <p:nvSpPr>
          <p:cNvPr id="3" name="Content Placeholder 2"/>
          <p:cNvSpPr>
            <a:spLocks noGrp="1"/>
          </p:cNvSpPr>
          <p:nvPr>
            <p:ph idx="1"/>
          </p:nvPr>
        </p:nvSpPr>
        <p:spPr>
          <a:xfrm>
            <a:off x="457200" y="1493837"/>
            <a:ext cx="4572000" cy="4754563"/>
          </a:xfrm>
          <a:effectLst>
            <a:outerShdw blurRad="50800" dist="38100" dir="2700000" algn="tl" rotWithShape="0">
              <a:prstClr val="black">
                <a:alpha val="40000"/>
              </a:prstClr>
            </a:outerShdw>
          </a:effectLst>
        </p:spPr>
        <p:style>
          <a:lnRef idx="3">
            <a:schemeClr val="lt1"/>
          </a:lnRef>
          <a:fillRef idx="1">
            <a:schemeClr val="dk1"/>
          </a:fillRef>
          <a:effectRef idx="1">
            <a:schemeClr val="dk1"/>
          </a:effectRef>
          <a:fontRef idx="minor">
            <a:schemeClr val="lt1"/>
          </a:fontRef>
        </p:style>
        <p:txBody>
          <a:bodyPr>
            <a:noAutofit/>
          </a:bodyPr>
          <a:lstStyle/>
          <a:p>
            <a:pPr marL="0" indent="0">
              <a:buNone/>
              <a:tabLst>
                <a:tab pos="231775" algn="l"/>
                <a:tab pos="463550" algn="l"/>
              </a:tabLst>
            </a:pPr>
            <a:r>
              <a:rPr lang="en-US" sz="1400" b="1"/>
              <a:t>import java.util.Collection;</a:t>
            </a:r>
          </a:p>
          <a:p>
            <a:pPr marL="0" indent="0">
              <a:buNone/>
              <a:tabLst>
                <a:tab pos="231775" algn="l"/>
                <a:tab pos="463550" algn="l"/>
              </a:tabLst>
            </a:pPr>
            <a:r>
              <a:rPr lang="en-US" sz="1400" b="1"/>
              <a:t>import java.util.Iterator;</a:t>
            </a:r>
          </a:p>
          <a:p>
            <a:pPr marL="0" indent="0">
              <a:buNone/>
              <a:tabLst>
                <a:tab pos="231775" algn="l"/>
                <a:tab pos="463550" algn="l"/>
              </a:tabLst>
            </a:pPr>
            <a:r>
              <a:rPr lang="en-US" sz="1400" b="1"/>
              <a:t>import java.util.LinkedList;</a:t>
            </a:r>
          </a:p>
          <a:p>
            <a:pPr marL="0" indent="0">
              <a:buNone/>
              <a:tabLst>
                <a:tab pos="231775" algn="l"/>
                <a:tab pos="463550" algn="l"/>
              </a:tabLst>
            </a:pPr>
            <a:endParaRPr lang="en-US" sz="1400"/>
          </a:p>
          <a:p>
            <a:pPr marL="0" indent="0">
              <a:buNone/>
              <a:tabLst>
                <a:tab pos="231775" algn="l"/>
                <a:tab pos="463550" algn="l"/>
              </a:tabLst>
            </a:pPr>
            <a:r>
              <a:rPr lang="en-US" sz="1400" b="1" smtClean="0"/>
              <a:t>public </a:t>
            </a:r>
            <a:r>
              <a:rPr lang="en-US" sz="1400" b="1"/>
              <a:t>class josephusDariBuku_main {</a:t>
            </a:r>
          </a:p>
          <a:p>
            <a:pPr marL="0" indent="0">
              <a:buNone/>
              <a:tabLst>
                <a:tab pos="231775" algn="l"/>
                <a:tab pos="463550" algn="l"/>
              </a:tabLst>
            </a:pPr>
            <a:r>
              <a:rPr lang="en-US" sz="1400" b="1" smtClean="0"/>
              <a:t>	public </a:t>
            </a:r>
            <a:r>
              <a:rPr lang="en-US" sz="1400" b="1"/>
              <a:t>static void main(String[] args) {</a:t>
            </a:r>
          </a:p>
          <a:p>
            <a:pPr marL="0" indent="0">
              <a:buNone/>
              <a:tabLst>
                <a:tab pos="231775" algn="l"/>
                <a:tab pos="463550" algn="l"/>
              </a:tabLst>
            </a:pPr>
            <a:r>
              <a:rPr lang="en-US" sz="1400" b="1" smtClean="0"/>
              <a:t>		int </a:t>
            </a:r>
            <a:r>
              <a:rPr lang="en-US" sz="1400" b="1"/>
              <a:t>theLastMen = </a:t>
            </a:r>
            <a:r>
              <a:rPr lang="en-US" sz="1400" b="1" i="1"/>
              <a:t>josephus(7,4);</a:t>
            </a:r>
          </a:p>
          <a:p>
            <a:pPr marL="0" indent="0">
              <a:buNone/>
              <a:tabLst>
                <a:tab pos="231775" algn="l"/>
                <a:tab pos="463550" algn="l"/>
              </a:tabLst>
            </a:pPr>
            <a:r>
              <a:rPr lang="en-US" sz="1400" smtClean="0"/>
              <a:t>		System.</a:t>
            </a:r>
            <a:r>
              <a:rPr lang="en-US" sz="1400" i="1" smtClean="0"/>
              <a:t>out.print(theLastMen</a:t>
            </a:r>
            <a:r>
              <a:rPr lang="en-US" sz="1400" i="1"/>
              <a:t>);</a:t>
            </a:r>
          </a:p>
          <a:p>
            <a:pPr marL="0" indent="0">
              <a:buNone/>
              <a:tabLst>
                <a:tab pos="231775" algn="l"/>
                <a:tab pos="463550" algn="l"/>
              </a:tabLst>
            </a:pPr>
            <a:r>
              <a:rPr lang="en-US" sz="1400" smtClean="0"/>
              <a:t>}</a:t>
            </a:r>
            <a:endParaRPr lang="en-US" sz="1400"/>
          </a:p>
          <a:p>
            <a:pPr marL="0" indent="0">
              <a:buNone/>
              <a:tabLst>
                <a:tab pos="231775" algn="l"/>
                <a:tab pos="463550" algn="l"/>
              </a:tabLst>
            </a:pPr>
            <a:r>
              <a:rPr lang="en-US" sz="1400" b="1"/>
              <a:t>public static int josephus( int people, int passes ) {</a:t>
            </a:r>
          </a:p>
          <a:p>
            <a:pPr marL="0" indent="0">
              <a:buNone/>
              <a:tabLst>
                <a:tab pos="231775" algn="l"/>
                <a:tab pos="463550" algn="l"/>
              </a:tabLst>
            </a:pPr>
            <a:r>
              <a:rPr lang="en-US" sz="1400" smtClean="0"/>
              <a:t>	Collection&lt;Integer</a:t>
            </a:r>
            <a:r>
              <a:rPr lang="en-US" sz="1400"/>
              <a:t>&gt; theList = </a:t>
            </a:r>
            <a:r>
              <a:rPr lang="en-US" sz="1400" b="1"/>
              <a:t>new LinkedList&lt;Integer&gt;( );</a:t>
            </a:r>
          </a:p>
          <a:p>
            <a:pPr marL="0" indent="0">
              <a:buNone/>
              <a:tabLst>
                <a:tab pos="231775" algn="l"/>
                <a:tab pos="463550" algn="l"/>
              </a:tabLst>
            </a:pPr>
            <a:endParaRPr lang="en-US" sz="1400"/>
          </a:p>
          <a:p>
            <a:pPr marL="0" indent="0">
              <a:buNone/>
              <a:tabLst>
                <a:tab pos="231775" algn="l"/>
                <a:tab pos="463550" algn="l"/>
              </a:tabLst>
            </a:pPr>
            <a:r>
              <a:rPr lang="en-US" sz="1400" smtClean="0"/>
              <a:t>	// </a:t>
            </a:r>
            <a:r>
              <a:rPr lang="en-US" sz="1400"/>
              <a:t>Construct the list</a:t>
            </a:r>
          </a:p>
          <a:p>
            <a:pPr marL="0" indent="0">
              <a:buNone/>
              <a:tabLst>
                <a:tab pos="231775" algn="l"/>
                <a:tab pos="463550" algn="l"/>
              </a:tabLst>
            </a:pPr>
            <a:r>
              <a:rPr lang="en-US" sz="1400" b="1" smtClean="0"/>
              <a:t>	for</a:t>
            </a:r>
            <a:r>
              <a:rPr lang="en-US" sz="1400" b="1"/>
              <a:t>( int i = 1; i &lt;= people; i++ )</a:t>
            </a:r>
          </a:p>
          <a:p>
            <a:pPr marL="0" indent="0">
              <a:buNone/>
              <a:tabLst>
                <a:tab pos="231775" algn="l"/>
                <a:tab pos="463550" algn="l"/>
              </a:tabLst>
            </a:pPr>
            <a:r>
              <a:rPr lang="en-US" sz="1400" smtClean="0"/>
              <a:t>		theList.add</a:t>
            </a:r>
            <a:r>
              <a:rPr lang="en-US" sz="1400"/>
              <a:t>( i </a:t>
            </a:r>
            <a:r>
              <a:rPr lang="en-US" sz="1400" smtClean="0"/>
              <a:t>);</a:t>
            </a:r>
          </a:p>
          <a:p>
            <a:pPr marL="0" indent="0">
              <a:buNone/>
              <a:tabLst>
                <a:tab pos="231775" algn="l"/>
                <a:tab pos="463550" algn="l"/>
              </a:tabLst>
            </a:pPr>
            <a:r>
              <a:rPr lang="en-US" sz="1400" smtClean="0"/>
              <a:t>	</a:t>
            </a:r>
          </a:p>
          <a:p>
            <a:pPr marL="0" indent="0">
              <a:buNone/>
              <a:tabLst>
                <a:tab pos="231775" algn="l"/>
                <a:tab pos="463550" algn="l"/>
              </a:tabLst>
            </a:pPr>
            <a:r>
              <a:rPr lang="en-US" sz="1400"/>
              <a:t>	</a:t>
            </a:r>
            <a:r>
              <a:rPr lang="en-US" sz="1400" smtClean="0"/>
              <a:t>// </a:t>
            </a:r>
            <a:r>
              <a:rPr lang="en-US" sz="1400"/>
              <a:t>Play the game;</a:t>
            </a:r>
          </a:p>
          <a:p>
            <a:pPr marL="0" indent="0">
              <a:buNone/>
              <a:tabLst>
                <a:tab pos="231775" algn="l"/>
                <a:tab pos="463550" algn="l"/>
              </a:tabLst>
            </a:pPr>
            <a:r>
              <a:rPr lang="en-US" sz="1400" smtClean="0"/>
              <a:t>	Iterator&lt;Integer</a:t>
            </a:r>
            <a:r>
              <a:rPr lang="en-US" sz="1400"/>
              <a:t>&gt; itr = theList.iterator( </a:t>
            </a:r>
            <a:r>
              <a:rPr lang="en-US" sz="1400" smtClean="0"/>
              <a:t>);</a:t>
            </a:r>
            <a:endParaRPr lang="en-US" sz="1400"/>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19</a:t>
            </a:fld>
            <a:endParaRPr lang="en-US" dirty="0"/>
          </a:p>
        </p:txBody>
      </p:sp>
      <p:sp>
        <p:nvSpPr>
          <p:cNvPr id="7" name="Content Placeholder 2"/>
          <p:cNvSpPr txBox="1">
            <a:spLocks/>
          </p:cNvSpPr>
          <p:nvPr/>
        </p:nvSpPr>
        <p:spPr>
          <a:xfrm>
            <a:off x="5257800" y="1905000"/>
            <a:ext cx="3733800" cy="3962400"/>
          </a:xfrm>
          <a:prstGeom prst="rect">
            <a:avLst/>
          </a:prstGeom>
          <a:effectLst>
            <a:outerShdw blurRad="50800" dist="38100" dir="2700000" algn="tl" rotWithShape="0">
              <a:prstClr val="black">
                <a:alpha val="40000"/>
              </a:prstClr>
            </a:outerShdw>
          </a:effectLst>
        </p:spPr>
        <p:style>
          <a:lnRef idx="3">
            <a:schemeClr val="lt1"/>
          </a:lnRef>
          <a:fillRef idx="1">
            <a:schemeClr val="dk1"/>
          </a:fillRef>
          <a:effectRef idx="1">
            <a:schemeClr val="dk1"/>
          </a:effectRef>
          <a:fontRef idx="minor">
            <a:schemeClr val="lt1"/>
          </a:fontRef>
        </p:style>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tabLst>
                <a:tab pos="231775" algn="l"/>
                <a:tab pos="463550" algn="l"/>
                <a:tab pos="682625" algn="l"/>
                <a:tab pos="914400" algn="l"/>
                <a:tab pos="1146175" algn="l"/>
              </a:tabLst>
            </a:pPr>
            <a:r>
              <a:rPr lang="en-US" sz="1400" b="1" smtClean="0">
                <a:solidFill>
                  <a:schemeClr val="bg1"/>
                </a:solidFill>
              </a:rPr>
              <a:t>		while</a:t>
            </a:r>
            <a:r>
              <a:rPr lang="en-US" sz="1400" b="1">
                <a:solidFill>
                  <a:schemeClr val="bg1"/>
                </a:solidFill>
              </a:rPr>
              <a:t>( people-- != 1 ) {</a:t>
            </a:r>
          </a:p>
          <a:p>
            <a:pPr marL="0" indent="0">
              <a:buNone/>
              <a:tabLst>
                <a:tab pos="231775" algn="l"/>
                <a:tab pos="463550" algn="l"/>
                <a:tab pos="682625" algn="l"/>
                <a:tab pos="914400" algn="l"/>
                <a:tab pos="1146175" algn="l"/>
              </a:tabLst>
            </a:pPr>
            <a:r>
              <a:rPr lang="en-US" sz="1400" b="1" smtClean="0">
                <a:solidFill>
                  <a:schemeClr val="bg1"/>
                </a:solidFill>
              </a:rPr>
              <a:t>			for</a:t>
            </a:r>
            <a:r>
              <a:rPr lang="en-US" sz="1400" b="1">
                <a:solidFill>
                  <a:schemeClr val="bg1"/>
                </a:solidFill>
              </a:rPr>
              <a:t>( int i = 1; i &lt;= passes; i++ ) {</a:t>
            </a:r>
          </a:p>
          <a:p>
            <a:pPr marL="0" indent="0">
              <a:buNone/>
              <a:tabLst>
                <a:tab pos="231775" algn="l"/>
                <a:tab pos="463550" algn="l"/>
                <a:tab pos="682625" algn="l"/>
                <a:tab pos="914400" algn="l"/>
                <a:tab pos="1146175" algn="l"/>
              </a:tabLst>
            </a:pPr>
            <a:r>
              <a:rPr lang="en-US" sz="1400" b="1" smtClean="0">
                <a:solidFill>
                  <a:schemeClr val="bg1"/>
                </a:solidFill>
              </a:rPr>
              <a:t>				if</a:t>
            </a:r>
            <a:r>
              <a:rPr lang="en-US" sz="1400" b="1">
                <a:solidFill>
                  <a:schemeClr val="bg1"/>
                </a:solidFill>
              </a:rPr>
              <a:t>( !itr.hasNext( ) )</a:t>
            </a:r>
          </a:p>
          <a:p>
            <a:pPr marL="0" indent="0">
              <a:buNone/>
              <a:tabLst>
                <a:tab pos="231775" algn="l"/>
                <a:tab pos="463550" algn="l"/>
                <a:tab pos="682625" algn="l"/>
                <a:tab pos="914400" algn="l"/>
                <a:tab pos="1146175" algn="l"/>
              </a:tabLst>
            </a:pPr>
            <a:r>
              <a:rPr lang="en-US" sz="1400" smtClean="0">
                <a:solidFill>
                  <a:schemeClr val="bg1"/>
                </a:solidFill>
              </a:rPr>
              <a:t>					itr </a:t>
            </a:r>
            <a:r>
              <a:rPr lang="en-US" sz="1400">
                <a:solidFill>
                  <a:schemeClr val="bg1"/>
                </a:solidFill>
              </a:rPr>
              <a:t>= theList.iterator( );</a:t>
            </a:r>
          </a:p>
          <a:p>
            <a:pPr marL="0" indent="0">
              <a:buNone/>
              <a:tabLst>
                <a:tab pos="231775" algn="l"/>
                <a:tab pos="463550" algn="l"/>
                <a:tab pos="682625" algn="l"/>
                <a:tab pos="914400" algn="l"/>
                <a:tab pos="1146175" algn="l"/>
              </a:tabLst>
            </a:pPr>
            <a:r>
              <a:rPr lang="en-US" sz="1400" smtClean="0">
                <a:solidFill>
                  <a:schemeClr val="bg1"/>
                </a:solidFill>
              </a:rPr>
              <a:t>				itr.next</a:t>
            </a:r>
            <a:r>
              <a:rPr lang="en-US" sz="1400">
                <a:solidFill>
                  <a:schemeClr val="bg1"/>
                </a:solidFill>
              </a:rPr>
              <a:t>( );</a:t>
            </a:r>
          </a:p>
          <a:p>
            <a:pPr marL="0" indent="0">
              <a:buNone/>
              <a:tabLst>
                <a:tab pos="231775" algn="l"/>
                <a:tab pos="463550" algn="l"/>
                <a:tab pos="682625" algn="l"/>
                <a:tab pos="914400" algn="l"/>
                <a:tab pos="1146175" algn="l"/>
              </a:tabLst>
            </a:pPr>
            <a:r>
              <a:rPr lang="en-US" sz="1400" smtClean="0">
                <a:solidFill>
                  <a:schemeClr val="bg1"/>
                </a:solidFill>
              </a:rPr>
              <a:t>			}</a:t>
            </a:r>
            <a:endParaRPr lang="en-US" sz="1400">
              <a:solidFill>
                <a:schemeClr val="bg1"/>
              </a:solidFill>
            </a:endParaRPr>
          </a:p>
          <a:p>
            <a:pPr marL="0" indent="0">
              <a:buNone/>
              <a:tabLst>
                <a:tab pos="231775" algn="l"/>
                <a:tab pos="463550" algn="l"/>
                <a:tab pos="682625" algn="l"/>
                <a:tab pos="914400" algn="l"/>
                <a:tab pos="1146175" algn="l"/>
              </a:tabLst>
            </a:pPr>
            <a:r>
              <a:rPr lang="en-US" sz="1400" smtClean="0">
                <a:solidFill>
                  <a:schemeClr val="bg1"/>
                </a:solidFill>
              </a:rPr>
              <a:t>			System.</a:t>
            </a:r>
            <a:r>
              <a:rPr lang="en-US" sz="1400" i="1" smtClean="0">
                <a:solidFill>
                  <a:schemeClr val="bg1"/>
                </a:solidFill>
              </a:rPr>
              <a:t>out.println(theList.toString</a:t>
            </a:r>
            <a:r>
              <a:rPr lang="en-US" sz="1400" i="1">
                <a:solidFill>
                  <a:schemeClr val="bg1"/>
                </a:solidFill>
              </a:rPr>
              <a:t>());</a:t>
            </a:r>
          </a:p>
          <a:p>
            <a:pPr marL="0" indent="0">
              <a:buNone/>
              <a:tabLst>
                <a:tab pos="231775" algn="l"/>
                <a:tab pos="463550" algn="l"/>
                <a:tab pos="682625" algn="l"/>
                <a:tab pos="914400" algn="l"/>
                <a:tab pos="1146175" algn="l"/>
              </a:tabLst>
            </a:pPr>
            <a:r>
              <a:rPr lang="en-US" sz="1400" smtClean="0">
                <a:solidFill>
                  <a:schemeClr val="bg1"/>
                </a:solidFill>
              </a:rPr>
              <a:t>			itr.remove</a:t>
            </a:r>
            <a:r>
              <a:rPr lang="en-US" sz="1400">
                <a:solidFill>
                  <a:schemeClr val="bg1"/>
                </a:solidFill>
              </a:rPr>
              <a:t>( );</a:t>
            </a:r>
          </a:p>
          <a:p>
            <a:pPr marL="0" indent="0">
              <a:buNone/>
              <a:tabLst>
                <a:tab pos="231775" algn="l"/>
                <a:tab pos="463550" algn="l"/>
                <a:tab pos="682625" algn="l"/>
                <a:tab pos="914400" algn="l"/>
                <a:tab pos="1146175" algn="l"/>
              </a:tabLst>
            </a:pPr>
            <a:r>
              <a:rPr lang="en-US" sz="1400" smtClean="0">
                <a:solidFill>
                  <a:schemeClr val="bg1"/>
                </a:solidFill>
              </a:rPr>
              <a:t>		}</a:t>
            </a:r>
            <a:endParaRPr lang="en-US" sz="1400">
              <a:solidFill>
                <a:schemeClr val="bg1"/>
              </a:solidFill>
            </a:endParaRPr>
          </a:p>
          <a:p>
            <a:pPr marL="0" indent="0">
              <a:buNone/>
              <a:tabLst>
                <a:tab pos="231775" algn="l"/>
                <a:tab pos="463550" algn="l"/>
                <a:tab pos="682625" algn="l"/>
                <a:tab pos="914400" algn="l"/>
                <a:tab pos="1146175" algn="l"/>
              </a:tabLst>
            </a:pPr>
            <a:endParaRPr lang="en-US" sz="1400">
              <a:solidFill>
                <a:schemeClr val="bg1"/>
              </a:solidFill>
            </a:endParaRPr>
          </a:p>
          <a:p>
            <a:pPr marL="0" indent="0">
              <a:buNone/>
              <a:tabLst>
                <a:tab pos="231775" algn="l"/>
                <a:tab pos="463550" algn="l"/>
                <a:tab pos="682625" algn="l"/>
                <a:tab pos="914400" algn="l"/>
                <a:tab pos="1146175" algn="l"/>
              </a:tabLst>
            </a:pPr>
            <a:r>
              <a:rPr lang="en-US" sz="1400" smtClean="0">
                <a:solidFill>
                  <a:schemeClr val="bg1"/>
                </a:solidFill>
              </a:rPr>
              <a:t>		itr </a:t>
            </a:r>
            <a:r>
              <a:rPr lang="en-US" sz="1400">
                <a:solidFill>
                  <a:schemeClr val="bg1"/>
                </a:solidFill>
              </a:rPr>
              <a:t>= theList.iterator( );</a:t>
            </a:r>
          </a:p>
          <a:p>
            <a:pPr marL="0" indent="0">
              <a:buNone/>
              <a:tabLst>
                <a:tab pos="231775" algn="l"/>
                <a:tab pos="463550" algn="l"/>
                <a:tab pos="682625" algn="l"/>
                <a:tab pos="914400" algn="l"/>
                <a:tab pos="1146175" algn="l"/>
              </a:tabLst>
            </a:pPr>
            <a:r>
              <a:rPr lang="en-US" sz="1400" b="1" smtClean="0">
                <a:solidFill>
                  <a:schemeClr val="bg1"/>
                </a:solidFill>
              </a:rPr>
              <a:t>		return </a:t>
            </a:r>
            <a:r>
              <a:rPr lang="en-US" sz="1400" b="1">
                <a:solidFill>
                  <a:schemeClr val="bg1"/>
                </a:solidFill>
              </a:rPr>
              <a:t>itr.next( );</a:t>
            </a:r>
          </a:p>
          <a:p>
            <a:pPr marL="0" indent="0">
              <a:buNone/>
              <a:tabLst>
                <a:tab pos="231775" algn="l"/>
                <a:tab pos="463550" algn="l"/>
                <a:tab pos="682625" algn="l"/>
                <a:tab pos="914400" algn="l"/>
                <a:tab pos="1146175" algn="l"/>
              </a:tabLst>
            </a:pPr>
            <a:r>
              <a:rPr lang="en-US" sz="1400" smtClean="0">
                <a:solidFill>
                  <a:schemeClr val="bg1"/>
                </a:solidFill>
              </a:rPr>
              <a:t>	}</a:t>
            </a:r>
            <a:endParaRPr lang="en-US" sz="1400">
              <a:solidFill>
                <a:schemeClr val="bg1"/>
              </a:solidFill>
            </a:endParaRPr>
          </a:p>
          <a:p>
            <a:pPr marL="0" indent="0">
              <a:buNone/>
              <a:tabLst>
                <a:tab pos="231775" algn="l"/>
                <a:tab pos="463550" algn="l"/>
                <a:tab pos="682625" algn="l"/>
                <a:tab pos="914400" algn="l"/>
                <a:tab pos="1146175" algn="l"/>
              </a:tabLst>
            </a:pPr>
            <a:r>
              <a:rPr lang="en-US" sz="1400">
                <a:solidFill>
                  <a:schemeClr val="bg1"/>
                </a:solidFill>
              </a:rPr>
              <a:t>}</a:t>
            </a:r>
          </a:p>
          <a:p>
            <a:pPr marL="0" indent="0">
              <a:buNone/>
              <a:tabLst>
                <a:tab pos="231775" algn="l"/>
                <a:tab pos="463550" algn="l"/>
                <a:tab pos="682625" algn="l"/>
                <a:tab pos="914400" algn="l"/>
                <a:tab pos="1146175" algn="l"/>
              </a:tabLst>
            </a:pPr>
            <a:endParaRPr lang="en-US" sz="1400">
              <a:solidFill>
                <a:schemeClr val="bg1"/>
              </a:solidFill>
            </a:endParaRPr>
          </a:p>
        </p:txBody>
      </p:sp>
    </p:spTree>
    <p:extLst>
      <p:ext uri="{BB962C8B-B14F-4D97-AF65-F5344CB8AC3E}">
        <p14:creationId xmlns:p14="http://schemas.microsoft.com/office/powerpoint/2010/main" val="17031957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effectLst>
                  <a:outerShdw blurRad="38100" dist="38100" dir="2700000" algn="tl">
                    <a:srgbClr val="000000">
                      <a:alpha val="43137"/>
                    </a:srgbClr>
                  </a:outerShdw>
                </a:effectLst>
              </a:rPr>
              <a:t>Tujuan</a:t>
            </a:r>
            <a:r>
              <a:rPr lang="en-US" dirty="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Pertemuan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r>
              <a:rPr lang="en-US" smtClean="0"/>
              <a:t>Memahami Java API untuk Stack</a:t>
            </a:r>
          </a:p>
          <a:p>
            <a:r>
              <a:rPr lang="en-US" smtClean="0"/>
              <a:t>Mampu membuat program stack dengan java API</a:t>
            </a:r>
          </a:p>
          <a:p>
            <a:r>
              <a:rPr lang="en-US"/>
              <a:t>Memahami Java API untuk </a:t>
            </a:r>
            <a:r>
              <a:rPr lang="en-US" smtClean="0"/>
              <a:t>Queue</a:t>
            </a:r>
          </a:p>
          <a:p>
            <a:r>
              <a:rPr lang="en-US"/>
              <a:t>Memahami Java API </a:t>
            </a:r>
            <a:r>
              <a:rPr lang="en-US" smtClean="0"/>
              <a:t>untuk LinkedList dan LinkedList Method()</a:t>
            </a:r>
            <a:endParaRPr lang="en-US"/>
          </a:p>
          <a:p>
            <a:r>
              <a:rPr lang="en-US" smtClean="0"/>
              <a:t>Mampu </a:t>
            </a:r>
            <a:r>
              <a:rPr lang="en-US"/>
              <a:t>membuat </a:t>
            </a:r>
            <a:r>
              <a:rPr lang="en-US" smtClean="0"/>
              <a:t>program queue dengan </a:t>
            </a:r>
            <a:r>
              <a:rPr lang="en-US"/>
              <a:t>java </a:t>
            </a:r>
            <a:r>
              <a:rPr lang="en-US" smtClean="0"/>
              <a:t>API</a:t>
            </a:r>
          </a:p>
          <a:p>
            <a:r>
              <a:rPr lang="en-US" smtClean="0"/>
              <a:t>Mampu membuat angka random dengan memanfaatkan java API.</a:t>
            </a:r>
          </a:p>
          <a:p>
            <a:endParaRPr lang="en-US"/>
          </a:p>
        </p:txBody>
      </p:sp>
      <p:sp>
        <p:nvSpPr>
          <p:cNvPr id="7" name="Date Placeholder 6"/>
          <p:cNvSpPr>
            <a:spLocks noGrp="1"/>
          </p:cNvSpPr>
          <p:nvPr>
            <p:ph type="dt" sz="half" idx="10"/>
          </p:nvPr>
        </p:nvSpPr>
        <p:spPr/>
        <p:txBody>
          <a:bodyPr/>
          <a:lstStyle/>
          <a:p>
            <a:r>
              <a:rPr lang="en-US" smtClean="0"/>
              <a:t>AER – 2011/2012</a:t>
            </a:r>
            <a:endParaRPr lang="en-US"/>
          </a:p>
        </p:txBody>
      </p:sp>
      <p:sp>
        <p:nvSpPr>
          <p:cNvPr id="8" name="Slide Number Placeholder 7"/>
          <p:cNvSpPr>
            <a:spLocks noGrp="1"/>
          </p:cNvSpPr>
          <p:nvPr>
            <p:ph type="sldNum" sz="quarter" idx="12"/>
          </p:nvPr>
        </p:nvSpPr>
        <p:spPr/>
        <p:txBody>
          <a:bodyPr/>
          <a:lstStyle/>
          <a:p>
            <a:fld id="{856524A2-1DDE-4CC8-AD9C-EA4094C56FD8}" type="slidenum">
              <a:rPr lang="en-US" smtClean="0"/>
              <a:t>2</a:t>
            </a:fld>
            <a:endParaRPr lang="en-US" dirty="0"/>
          </a:p>
        </p:txBody>
      </p:sp>
      <p:sp>
        <p:nvSpPr>
          <p:cNvPr id="9" name="Footer Placeholder 8"/>
          <p:cNvSpPr>
            <a:spLocks noGrp="1"/>
          </p:cNvSpPr>
          <p:nvPr>
            <p:ph type="ftr" sz="quarter" idx="11"/>
          </p:nvPr>
        </p:nvSpPr>
        <p:spPr/>
        <p:txBody>
          <a:bodyPr/>
          <a:lstStyle/>
          <a:p>
            <a:r>
              <a:rPr lang="en-US" dirty="0" err="1" smtClean="0"/>
              <a:t>Universitas</a:t>
            </a:r>
            <a:r>
              <a:rPr lang="en-US" dirty="0" smtClean="0"/>
              <a:t> Pembangunan Jaya – SIF_TIF</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Simulation</a:t>
            </a:r>
            <a:br>
              <a:rPr lang="en-US">
                <a:effectLst>
                  <a:outerShdw blurRad="38100" dist="38100" dir="2700000" algn="tl">
                    <a:srgbClr val="000000">
                      <a:alpha val="43137"/>
                    </a:srgbClr>
                  </a:outerShdw>
                </a:effectLst>
              </a:rPr>
            </a:br>
            <a:r>
              <a:rPr lang="en-US" i="1">
                <a:effectLst>
                  <a:outerShdw blurRad="38100" dist="38100" dir="2700000" algn="tl">
                    <a:srgbClr val="000000">
                      <a:alpha val="43137"/>
                    </a:srgbClr>
                  </a:outerShdw>
                </a:effectLst>
              </a:rPr>
              <a:t>Josephus Problem</a:t>
            </a:r>
            <a:endParaRPr lang="en-US"/>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20</a:t>
            </a:fld>
            <a:endParaRPr lang="en-US" dirty="0"/>
          </a:p>
        </p:txBody>
      </p:sp>
      <p:sp>
        <p:nvSpPr>
          <p:cNvPr id="7" name="Oval 6"/>
          <p:cNvSpPr/>
          <p:nvPr/>
        </p:nvSpPr>
        <p:spPr>
          <a:xfrm>
            <a:off x="2246763" y="2057400"/>
            <a:ext cx="685800" cy="762000"/>
          </a:xfrm>
          <a:prstGeom prst="ellipse">
            <a:avLst/>
          </a:prstGeom>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b="1" smtClean="0"/>
              <a:t>1</a:t>
            </a:r>
            <a:endParaRPr lang="en-US" b="1"/>
          </a:p>
        </p:txBody>
      </p:sp>
      <p:sp>
        <p:nvSpPr>
          <p:cNvPr id="8" name="Oval 7"/>
          <p:cNvSpPr/>
          <p:nvPr/>
        </p:nvSpPr>
        <p:spPr>
          <a:xfrm>
            <a:off x="838200" y="3140122"/>
            <a:ext cx="685800" cy="762000"/>
          </a:xfrm>
          <a:prstGeom prst="ellipse">
            <a:avLst/>
          </a:prstGeom>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b="1" smtClean="0"/>
              <a:t>5</a:t>
            </a:r>
            <a:endParaRPr lang="en-US" b="1"/>
          </a:p>
        </p:txBody>
      </p:sp>
      <p:sp>
        <p:nvSpPr>
          <p:cNvPr id="9" name="Oval 8"/>
          <p:cNvSpPr/>
          <p:nvPr/>
        </p:nvSpPr>
        <p:spPr>
          <a:xfrm>
            <a:off x="3237363" y="4724400"/>
            <a:ext cx="685800" cy="762000"/>
          </a:xfrm>
          <a:prstGeom prst="ellipse">
            <a:avLst/>
          </a:prstGeom>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b="1" smtClean="0"/>
              <a:t>3</a:t>
            </a:r>
            <a:endParaRPr lang="en-US" b="1"/>
          </a:p>
        </p:txBody>
      </p:sp>
      <p:sp>
        <p:nvSpPr>
          <p:cNvPr id="10" name="Oval 9"/>
          <p:cNvSpPr/>
          <p:nvPr/>
        </p:nvSpPr>
        <p:spPr>
          <a:xfrm>
            <a:off x="1502391" y="4724400"/>
            <a:ext cx="685800" cy="762000"/>
          </a:xfrm>
          <a:prstGeom prst="ellipse">
            <a:avLst/>
          </a:prstGeom>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b="1" smtClean="0"/>
              <a:t>4</a:t>
            </a:r>
            <a:endParaRPr lang="en-US" b="1"/>
          </a:p>
        </p:txBody>
      </p:sp>
      <p:sp>
        <p:nvSpPr>
          <p:cNvPr id="11" name="Oval 10"/>
          <p:cNvSpPr/>
          <p:nvPr/>
        </p:nvSpPr>
        <p:spPr>
          <a:xfrm>
            <a:off x="3770763" y="3124200"/>
            <a:ext cx="685800" cy="762000"/>
          </a:xfrm>
          <a:prstGeom prst="ellipse">
            <a:avLst/>
          </a:prstGeom>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b="1" smtClean="0"/>
              <a:t>2</a:t>
            </a:r>
            <a:endParaRPr lang="en-US" b="1"/>
          </a:p>
        </p:txBody>
      </p:sp>
      <p:sp>
        <p:nvSpPr>
          <p:cNvPr id="12" name="Freeform 11"/>
          <p:cNvSpPr/>
          <p:nvPr/>
        </p:nvSpPr>
        <p:spPr>
          <a:xfrm>
            <a:off x="2431980" y="1828800"/>
            <a:ext cx="315365" cy="314179"/>
          </a:xfrm>
          <a:custGeom>
            <a:avLst/>
            <a:gdLst>
              <a:gd name="connsiteX0" fmla="*/ 69705 w 315365"/>
              <a:gd name="connsiteY0" fmla="*/ 0 h 314179"/>
              <a:gd name="connsiteX1" fmla="*/ 69705 w 315365"/>
              <a:gd name="connsiteY1" fmla="*/ 0 h 314179"/>
              <a:gd name="connsiteX2" fmla="*/ 1466 w 315365"/>
              <a:gd name="connsiteY2" fmla="*/ 95534 h 314179"/>
              <a:gd name="connsiteX3" fmla="*/ 28762 w 315365"/>
              <a:gd name="connsiteY3" fmla="*/ 218364 h 314179"/>
              <a:gd name="connsiteX4" fmla="*/ 42410 w 315365"/>
              <a:gd name="connsiteY4" fmla="*/ 259308 h 314179"/>
              <a:gd name="connsiteX5" fmla="*/ 83353 w 315365"/>
              <a:gd name="connsiteY5" fmla="*/ 272955 h 314179"/>
              <a:gd name="connsiteX6" fmla="*/ 165240 w 315365"/>
              <a:gd name="connsiteY6" fmla="*/ 313899 h 314179"/>
              <a:gd name="connsiteX7" fmla="*/ 206183 w 315365"/>
              <a:gd name="connsiteY7" fmla="*/ 286603 h 314179"/>
              <a:gd name="connsiteX8" fmla="*/ 233478 w 315365"/>
              <a:gd name="connsiteY8" fmla="*/ 245660 h 314179"/>
              <a:gd name="connsiteX9" fmla="*/ 274422 w 315365"/>
              <a:gd name="connsiteY9" fmla="*/ 232012 h 314179"/>
              <a:gd name="connsiteX10" fmla="*/ 288069 w 315365"/>
              <a:gd name="connsiteY10" fmla="*/ 191069 h 314179"/>
              <a:gd name="connsiteX11" fmla="*/ 315365 w 315365"/>
              <a:gd name="connsiteY11" fmla="*/ 95534 h 314179"/>
              <a:gd name="connsiteX12" fmla="*/ 233478 w 315365"/>
              <a:gd name="connsiteY12" fmla="*/ 40943 h 314179"/>
              <a:gd name="connsiteX13" fmla="*/ 151592 w 315365"/>
              <a:gd name="connsiteY13" fmla="*/ 54591 h 314179"/>
              <a:gd name="connsiteX14" fmla="*/ 97001 w 315365"/>
              <a:gd name="connsiteY14" fmla="*/ 68239 h 314179"/>
              <a:gd name="connsiteX15" fmla="*/ 42410 w 315365"/>
              <a:gd name="connsiteY15" fmla="*/ 68239 h 314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15365" h="314179">
                <a:moveTo>
                  <a:pt x="69705" y="0"/>
                </a:moveTo>
                <a:lnTo>
                  <a:pt x="69705" y="0"/>
                </a:lnTo>
                <a:cubicBezTo>
                  <a:pt x="46959" y="31845"/>
                  <a:pt x="8678" y="57070"/>
                  <a:pt x="1466" y="95534"/>
                </a:cubicBezTo>
                <a:cubicBezTo>
                  <a:pt x="-6263" y="136758"/>
                  <a:pt x="18589" y="177674"/>
                  <a:pt x="28762" y="218364"/>
                </a:cubicBezTo>
                <a:cubicBezTo>
                  <a:pt x="32251" y="232321"/>
                  <a:pt x="32237" y="249135"/>
                  <a:pt x="42410" y="259308"/>
                </a:cubicBezTo>
                <a:cubicBezTo>
                  <a:pt x="52582" y="269480"/>
                  <a:pt x="69705" y="268406"/>
                  <a:pt x="83353" y="272955"/>
                </a:cubicBezTo>
                <a:cubicBezTo>
                  <a:pt x="97612" y="282461"/>
                  <a:pt x="142637" y="317666"/>
                  <a:pt x="165240" y="313899"/>
                </a:cubicBezTo>
                <a:cubicBezTo>
                  <a:pt x="181419" y="311202"/>
                  <a:pt x="192535" y="295702"/>
                  <a:pt x="206183" y="286603"/>
                </a:cubicBezTo>
                <a:cubicBezTo>
                  <a:pt x="215281" y="272955"/>
                  <a:pt x="220670" y="255906"/>
                  <a:pt x="233478" y="245660"/>
                </a:cubicBezTo>
                <a:cubicBezTo>
                  <a:pt x="244712" y="236673"/>
                  <a:pt x="264249" y="242185"/>
                  <a:pt x="274422" y="232012"/>
                </a:cubicBezTo>
                <a:cubicBezTo>
                  <a:pt x="284594" y="221840"/>
                  <a:pt x="284117" y="204901"/>
                  <a:pt x="288069" y="191069"/>
                </a:cubicBezTo>
                <a:cubicBezTo>
                  <a:pt x="322337" y="71128"/>
                  <a:pt x="282646" y="193690"/>
                  <a:pt x="315365" y="95534"/>
                </a:cubicBezTo>
                <a:cubicBezTo>
                  <a:pt x="288069" y="77337"/>
                  <a:pt x="265837" y="35550"/>
                  <a:pt x="233478" y="40943"/>
                </a:cubicBezTo>
                <a:cubicBezTo>
                  <a:pt x="206183" y="45492"/>
                  <a:pt x="178726" y="49164"/>
                  <a:pt x="151592" y="54591"/>
                </a:cubicBezTo>
                <a:cubicBezTo>
                  <a:pt x="133199" y="58270"/>
                  <a:pt x="115613" y="65912"/>
                  <a:pt x="97001" y="68239"/>
                </a:cubicBezTo>
                <a:cubicBezTo>
                  <a:pt x="78945" y="70496"/>
                  <a:pt x="60607" y="68239"/>
                  <a:pt x="42410" y="68239"/>
                </a:cubicBezTo>
              </a:path>
            </a:pathLst>
          </a:custGeom>
          <a:solidFill>
            <a:srgbClr val="FFFF00"/>
          </a:soli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858000" y="1688068"/>
            <a:ext cx="152400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smtClean="0"/>
              <a:t>K = </a:t>
            </a:r>
            <a:r>
              <a:rPr lang="en-US" b="1" smtClean="0">
                <a:solidFill>
                  <a:schemeClr val="tx2">
                    <a:lumMod val="60000"/>
                    <a:lumOff val="40000"/>
                  </a:schemeClr>
                </a:solidFill>
              </a:rPr>
              <a:t>4</a:t>
            </a:r>
            <a:r>
              <a:rPr lang="en-US" b="1" smtClean="0"/>
              <a:t>, 3, 5, 4</a:t>
            </a:r>
            <a:endParaRPr lang="en-US" b="1"/>
          </a:p>
        </p:txBody>
      </p:sp>
      <p:sp>
        <p:nvSpPr>
          <p:cNvPr id="14" name="TextBox 13"/>
          <p:cNvSpPr txBox="1"/>
          <p:nvPr/>
        </p:nvSpPr>
        <p:spPr>
          <a:xfrm>
            <a:off x="6858000" y="2253734"/>
            <a:ext cx="609600" cy="369332"/>
          </a:xfrm>
          <a:prstGeom prst="rect">
            <a:avLst/>
          </a:prstGeom>
          <a:noFill/>
        </p:spPr>
        <p:txBody>
          <a:bodyPr wrap="square" rtlCol="0">
            <a:spAutoFit/>
          </a:bodyPr>
          <a:lstStyle/>
          <a:p>
            <a:r>
              <a:rPr lang="en-US" b="1"/>
              <a:t>M</a:t>
            </a:r>
            <a:r>
              <a:rPr lang="en-US" b="1" smtClean="0"/>
              <a:t> =</a:t>
            </a:r>
            <a:endParaRPr lang="en-US" b="1"/>
          </a:p>
        </p:txBody>
      </p:sp>
      <p:sp>
        <p:nvSpPr>
          <p:cNvPr id="15" name="TextBox 14"/>
          <p:cNvSpPr txBox="1"/>
          <p:nvPr/>
        </p:nvSpPr>
        <p:spPr>
          <a:xfrm>
            <a:off x="7391400" y="2209800"/>
            <a:ext cx="304800" cy="369332"/>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b="1" smtClean="0"/>
              <a:t>5</a:t>
            </a:r>
            <a:endParaRPr lang="en-US" b="1"/>
          </a:p>
        </p:txBody>
      </p:sp>
      <p:sp>
        <p:nvSpPr>
          <p:cNvPr id="16" name="TextBox 15"/>
          <p:cNvSpPr txBox="1"/>
          <p:nvPr/>
        </p:nvSpPr>
        <p:spPr>
          <a:xfrm>
            <a:off x="7391400" y="2212790"/>
            <a:ext cx="304800"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b="1" smtClean="0"/>
              <a:t>4</a:t>
            </a:r>
            <a:endParaRPr lang="en-US" b="1"/>
          </a:p>
        </p:txBody>
      </p:sp>
      <p:sp>
        <p:nvSpPr>
          <p:cNvPr id="17" name="TextBox 16"/>
          <p:cNvSpPr txBox="1"/>
          <p:nvPr/>
        </p:nvSpPr>
        <p:spPr>
          <a:xfrm>
            <a:off x="7391400" y="2213633"/>
            <a:ext cx="304800" cy="369332"/>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b="1" smtClean="0"/>
              <a:t>3</a:t>
            </a:r>
            <a:endParaRPr lang="en-US" b="1"/>
          </a:p>
        </p:txBody>
      </p:sp>
      <p:sp>
        <p:nvSpPr>
          <p:cNvPr id="18" name="TextBox 17"/>
          <p:cNvSpPr txBox="1"/>
          <p:nvPr/>
        </p:nvSpPr>
        <p:spPr>
          <a:xfrm>
            <a:off x="7391400" y="2212496"/>
            <a:ext cx="304800"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b="1" smtClean="0"/>
              <a:t>2</a:t>
            </a:r>
            <a:endParaRPr lang="en-US" b="1"/>
          </a:p>
        </p:txBody>
      </p:sp>
      <p:sp>
        <p:nvSpPr>
          <p:cNvPr id="19" name="TextBox 18"/>
          <p:cNvSpPr txBox="1"/>
          <p:nvPr/>
        </p:nvSpPr>
        <p:spPr>
          <a:xfrm>
            <a:off x="7391400" y="2213633"/>
            <a:ext cx="304800" cy="369332"/>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b="1" smtClean="0"/>
              <a:t>1</a:t>
            </a:r>
            <a:endParaRPr lang="en-US" b="1"/>
          </a:p>
        </p:txBody>
      </p:sp>
      <p:sp>
        <p:nvSpPr>
          <p:cNvPr id="3" name="Flowchart: Collate 2"/>
          <p:cNvSpPr/>
          <p:nvPr/>
        </p:nvSpPr>
        <p:spPr>
          <a:xfrm>
            <a:off x="4075563" y="1577313"/>
            <a:ext cx="381000" cy="676421"/>
          </a:xfrm>
          <a:prstGeom prst="flowChartCollate">
            <a:avLst/>
          </a:prstGeom>
          <a:solidFill>
            <a:srgbClr val="FFFF00"/>
          </a:solidFill>
          <a:ln>
            <a:solidFill>
              <a:srgbClr val="FFC000"/>
            </a:solidFill>
          </a:ln>
        </p:spPr>
        <p:style>
          <a:lnRef idx="0">
            <a:schemeClr val="accent6"/>
          </a:lnRef>
          <a:fillRef idx="3">
            <a:schemeClr val="accent6"/>
          </a:fillRef>
          <a:effectRef idx="3">
            <a:schemeClr val="accent6"/>
          </a:effectRef>
          <a:fontRef idx="minor">
            <a:schemeClr val="lt1"/>
          </a:fontRef>
        </p:style>
        <p:txBody>
          <a:bodyPr vert="wordArtVert" rtlCol="0" anchor="ctr"/>
          <a:lstStyle/>
          <a:p>
            <a:pPr algn="ctr"/>
            <a:r>
              <a:rPr lang="en-US" smtClean="0">
                <a:solidFill>
                  <a:schemeClr val="tx1"/>
                </a:solidFill>
              </a:rPr>
              <a:t>Winner</a:t>
            </a:r>
            <a:endParaRPr lang="en-US">
              <a:solidFill>
                <a:schemeClr val="tx1"/>
              </a:solidFill>
            </a:endParaRPr>
          </a:p>
        </p:txBody>
      </p:sp>
    </p:spTree>
    <p:extLst>
      <p:ext uri="{BB962C8B-B14F-4D97-AF65-F5344CB8AC3E}">
        <p14:creationId xmlns:p14="http://schemas.microsoft.com/office/powerpoint/2010/main" val="2123388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childTnLst>
                          </p:cTn>
                        </p:par>
                        <p:par>
                          <p:cTn id="29" fill="hold">
                            <p:stCondLst>
                              <p:cond delay="500"/>
                            </p:stCondLst>
                            <p:childTnLst>
                              <p:par>
                                <p:cTn id="30" presetID="22" presetClass="entr" presetSubtype="4" fill="hold" grpId="0" nodeType="after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wipe(down)">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58" presetClass="path" presetSubtype="0" accel="50000" decel="50000" fill="hold" grpId="1" nodeType="clickEffect">
                                  <p:stCondLst>
                                    <p:cond delay="0"/>
                                  </p:stCondLst>
                                  <p:childTnLst>
                                    <p:animMotion origin="layout" path="M -3.33333E-6 1.61887E-6 L 0.06094 0.01781 C 0.07448 0.02127 0.0908 0.03168 0.1066 0.04671 C 0.12414 0.0636 0.13629 0.08071 0.14271 0.09574 L 0.17605 0.16744 " pathEditMode="relative" rAng="-3263635" ptsTypes="FffFF">
                                      <p:cBhvr>
                                        <p:cTn id="36" dur="2000" fill="hold"/>
                                        <p:tgtEl>
                                          <p:spTgt spid="12"/>
                                        </p:tgtEl>
                                        <p:attrNameLst>
                                          <p:attrName>ppt_x</p:attrName>
                                          <p:attrName>ppt_y</p:attrName>
                                        </p:attrNameLst>
                                      </p:cBhvr>
                                      <p:rCtr x="9774" y="6568"/>
                                    </p:animMotion>
                                  </p:childTnLst>
                                </p:cTn>
                              </p:par>
                            </p:childTnLst>
                          </p:cTn>
                        </p:par>
                        <p:par>
                          <p:cTn id="37" fill="hold">
                            <p:stCondLst>
                              <p:cond delay="2000"/>
                            </p:stCondLst>
                            <p:childTnLst>
                              <p:par>
                                <p:cTn id="38" presetID="22" presetClass="exit" presetSubtype="4" fill="hold" grpId="1" nodeType="afterEffect">
                                  <p:stCondLst>
                                    <p:cond delay="0"/>
                                  </p:stCondLst>
                                  <p:childTnLst>
                                    <p:animEffect transition="out" filter="wipe(down)">
                                      <p:cBhvr>
                                        <p:cTn id="39" dur="500"/>
                                        <p:tgtEl>
                                          <p:spTgt spid="19"/>
                                        </p:tgtEl>
                                      </p:cBhvr>
                                    </p:animEffect>
                                    <p:set>
                                      <p:cBhvr>
                                        <p:cTn id="40" dur="1" fill="hold">
                                          <p:stCondLst>
                                            <p:cond delay="499"/>
                                          </p:stCondLst>
                                        </p:cTn>
                                        <p:tgtEl>
                                          <p:spTgt spid="19"/>
                                        </p:tgtEl>
                                        <p:attrNameLst>
                                          <p:attrName>style.visibility</p:attrName>
                                        </p:attrNameLst>
                                      </p:cBhvr>
                                      <p:to>
                                        <p:strVal val="hidden"/>
                                      </p:to>
                                    </p:set>
                                  </p:childTnLst>
                                </p:cTn>
                              </p:par>
                              <p:par>
                                <p:cTn id="41" presetID="22" presetClass="entr" presetSubtype="4"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wipe(down)">
                                      <p:cBhvr>
                                        <p:cTn id="43" dur="500"/>
                                        <p:tgtEl>
                                          <p:spTgt spid="18"/>
                                        </p:tgtEl>
                                      </p:cBhvr>
                                    </p:animEffect>
                                  </p:childTnLst>
                                </p:cTn>
                              </p:par>
                            </p:childTnLst>
                          </p:cTn>
                        </p:par>
                      </p:childTnLst>
                    </p:cTn>
                  </p:par>
                  <p:par>
                    <p:cTn id="44" fill="hold">
                      <p:stCondLst>
                        <p:cond delay="indefinite"/>
                      </p:stCondLst>
                      <p:childTnLst>
                        <p:par>
                          <p:cTn id="45" fill="hold">
                            <p:stCondLst>
                              <p:cond delay="0"/>
                            </p:stCondLst>
                            <p:childTnLst>
                              <p:par>
                                <p:cTn id="46" presetID="58" presetClass="path" presetSubtype="0" accel="50000" decel="50000" fill="hold" grpId="2" nodeType="clickEffect">
                                  <p:stCondLst>
                                    <p:cond delay="0"/>
                                  </p:stCondLst>
                                  <p:childTnLst>
                                    <p:animMotion origin="layout" path="M 0.17587 0.16743 L 0.19462 0.24791 C 0.19931 0.26457 0.19896 0.28746 0.19427 0.30943 C 0.18889 0.33464 0.18003 0.35291 0.16944 0.36355 L 0.12118 0.41813 " pathEditMode="relative" rAng="971567" ptsTypes="FffFF">
                                      <p:cBhvr>
                                        <p:cTn id="47" dur="2000" fill="hold"/>
                                        <p:tgtEl>
                                          <p:spTgt spid="12"/>
                                        </p:tgtEl>
                                        <p:attrNameLst>
                                          <p:attrName>ppt_x</p:attrName>
                                          <p:attrName>ppt_y</p:attrName>
                                        </p:attrNameLst>
                                      </p:cBhvr>
                                      <p:rCtr x="-451" y="13414"/>
                                    </p:animMotion>
                                  </p:childTnLst>
                                </p:cTn>
                              </p:par>
                            </p:childTnLst>
                          </p:cTn>
                        </p:par>
                        <p:par>
                          <p:cTn id="48" fill="hold">
                            <p:stCondLst>
                              <p:cond delay="2000"/>
                            </p:stCondLst>
                            <p:childTnLst>
                              <p:par>
                                <p:cTn id="49" presetID="22" presetClass="exit" presetSubtype="4" fill="hold" grpId="1" nodeType="afterEffect">
                                  <p:stCondLst>
                                    <p:cond delay="0"/>
                                  </p:stCondLst>
                                  <p:childTnLst>
                                    <p:animEffect transition="out" filter="wipe(down)">
                                      <p:cBhvr>
                                        <p:cTn id="50" dur="500"/>
                                        <p:tgtEl>
                                          <p:spTgt spid="18"/>
                                        </p:tgtEl>
                                      </p:cBhvr>
                                    </p:animEffect>
                                    <p:set>
                                      <p:cBhvr>
                                        <p:cTn id="51" dur="1" fill="hold">
                                          <p:stCondLst>
                                            <p:cond delay="499"/>
                                          </p:stCondLst>
                                        </p:cTn>
                                        <p:tgtEl>
                                          <p:spTgt spid="18"/>
                                        </p:tgtEl>
                                        <p:attrNameLst>
                                          <p:attrName>style.visibility</p:attrName>
                                        </p:attrNameLst>
                                      </p:cBhvr>
                                      <p:to>
                                        <p:strVal val="hidden"/>
                                      </p:to>
                                    </p:set>
                                  </p:childTnLst>
                                </p:cTn>
                              </p:par>
                              <p:par>
                                <p:cTn id="52" presetID="22" presetClass="entr" presetSubtype="4" fill="hold" grpId="0" nodeType="with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wipe(down)">
                                      <p:cBhvr>
                                        <p:cTn id="54" dur="500"/>
                                        <p:tgtEl>
                                          <p:spTgt spid="17"/>
                                        </p:tgtEl>
                                      </p:cBhvr>
                                    </p:animEffect>
                                  </p:childTnLst>
                                </p:cTn>
                              </p:par>
                            </p:childTnLst>
                          </p:cTn>
                        </p:par>
                      </p:childTnLst>
                    </p:cTn>
                  </p:par>
                  <p:par>
                    <p:cTn id="55" fill="hold">
                      <p:stCondLst>
                        <p:cond delay="indefinite"/>
                      </p:stCondLst>
                      <p:childTnLst>
                        <p:par>
                          <p:cTn id="56" fill="hold">
                            <p:stCondLst>
                              <p:cond delay="0"/>
                            </p:stCondLst>
                            <p:childTnLst>
                              <p:par>
                                <p:cTn id="57" presetID="58" presetClass="path" presetSubtype="0" accel="50000" decel="50000" fill="hold" grpId="3" nodeType="clickEffect">
                                  <p:stCondLst>
                                    <p:cond delay="0"/>
                                  </p:stCondLst>
                                  <p:childTnLst>
                                    <p:animMotion origin="layout" path="M 0.12118 0.41767 L 0.06875 0.47063 C 0.05833 0.48265 0.04184 0.48959 0.02482 0.48982 C 0.00503 0.48936 -0.01025 0.48265 -0.02101 0.47063 L -0.07257 0.41767 " pathEditMode="relative" rAng="5400000" ptsTypes="FffFF">
                                      <p:cBhvr>
                                        <p:cTn id="58" dur="2000" fill="hold"/>
                                        <p:tgtEl>
                                          <p:spTgt spid="12"/>
                                        </p:tgtEl>
                                        <p:attrNameLst>
                                          <p:attrName>ppt_x</p:attrName>
                                          <p:attrName>ppt_y</p:attrName>
                                        </p:attrNameLst>
                                      </p:cBhvr>
                                      <p:rCtr x="-9687" y="3608"/>
                                    </p:animMotion>
                                  </p:childTnLst>
                                </p:cTn>
                              </p:par>
                            </p:childTnLst>
                          </p:cTn>
                        </p:par>
                        <p:par>
                          <p:cTn id="59" fill="hold">
                            <p:stCondLst>
                              <p:cond delay="2000"/>
                            </p:stCondLst>
                            <p:childTnLst>
                              <p:par>
                                <p:cTn id="60" presetID="22" presetClass="exit" presetSubtype="4" fill="hold" grpId="1" nodeType="afterEffect">
                                  <p:stCondLst>
                                    <p:cond delay="0"/>
                                  </p:stCondLst>
                                  <p:childTnLst>
                                    <p:animEffect transition="out" filter="wipe(down)">
                                      <p:cBhvr>
                                        <p:cTn id="61" dur="500"/>
                                        <p:tgtEl>
                                          <p:spTgt spid="17"/>
                                        </p:tgtEl>
                                      </p:cBhvr>
                                    </p:animEffect>
                                    <p:set>
                                      <p:cBhvr>
                                        <p:cTn id="62" dur="1" fill="hold">
                                          <p:stCondLst>
                                            <p:cond delay="499"/>
                                          </p:stCondLst>
                                        </p:cTn>
                                        <p:tgtEl>
                                          <p:spTgt spid="17"/>
                                        </p:tgtEl>
                                        <p:attrNameLst>
                                          <p:attrName>style.visibility</p:attrName>
                                        </p:attrNameLst>
                                      </p:cBhvr>
                                      <p:to>
                                        <p:strVal val="hidden"/>
                                      </p:to>
                                    </p:set>
                                  </p:childTnLst>
                                </p:cTn>
                              </p:par>
                              <p:par>
                                <p:cTn id="63" presetID="22" presetClass="entr" presetSubtype="4" fill="hold" grpId="0" nodeType="withEffect">
                                  <p:stCondLst>
                                    <p:cond delay="0"/>
                                  </p:stCondLst>
                                  <p:childTnLst>
                                    <p:set>
                                      <p:cBhvr>
                                        <p:cTn id="64" dur="1" fill="hold">
                                          <p:stCondLst>
                                            <p:cond delay="0"/>
                                          </p:stCondLst>
                                        </p:cTn>
                                        <p:tgtEl>
                                          <p:spTgt spid="16"/>
                                        </p:tgtEl>
                                        <p:attrNameLst>
                                          <p:attrName>style.visibility</p:attrName>
                                        </p:attrNameLst>
                                      </p:cBhvr>
                                      <p:to>
                                        <p:strVal val="visible"/>
                                      </p:to>
                                    </p:set>
                                    <p:animEffect transition="in" filter="wipe(down)">
                                      <p:cBhvr>
                                        <p:cTn id="65" dur="500"/>
                                        <p:tgtEl>
                                          <p:spTgt spid="16"/>
                                        </p:tgtEl>
                                      </p:cBhvr>
                                    </p:animEffect>
                                  </p:childTnLst>
                                </p:cTn>
                              </p:par>
                              <p:par>
                                <p:cTn id="66" presetID="27" presetClass="emph" presetSubtype="0" repeatCount="3000" fill="remove" grpId="1" nodeType="withEffect">
                                  <p:stCondLst>
                                    <p:cond delay="0"/>
                                  </p:stCondLst>
                                  <p:childTnLst>
                                    <p:animClr clrSpc="rgb" dir="cw">
                                      <p:cBhvr override="childStyle">
                                        <p:cTn id="67" dur="750" autoRev="1" fill="remove"/>
                                        <p:tgtEl>
                                          <p:spTgt spid="10"/>
                                        </p:tgtEl>
                                        <p:attrNameLst>
                                          <p:attrName>style.color</p:attrName>
                                        </p:attrNameLst>
                                      </p:cBhvr>
                                      <p:to>
                                        <a:schemeClr val="bg1"/>
                                      </p:to>
                                    </p:animClr>
                                    <p:animClr clrSpc="rgb" dir="cw">
                                      <p:cBhvr>
                                        <p:cTn id="68" dur="750" autoRev="1" fill="remove"/>
                                        <p:tgtEl>
                                          <p:spTgt spid="10"/>
                                        </p:tgtEl>
                                        <p:attrNameLst>
                                          <p:attrName>fillcolor</p:attrName>
                                        </p:attrNameLst>
                                      </p:cBhvr>
                                      <p:to>
                                        <a:schemeClr val="bg1"/>
                                      </p:to>
                                    </p:animClr>
                                    <p:set>
                                      <p:cBhvr>
                                        <p:cTn id="69" dur="750" autoRev="1" fill="remove"/>
                                        <p:tgtEl>
                                          <p:spTgt spid="10"/>
                                        </p:tgtEl>
                                        <p:attrNameLst>
                                          <p:attrName>fill.type</p:attrName>
                                        </p:attrNameLst>
                                      </p:cBhvr>
                                      <p:to>
                                        <p:strVal val="solid"/>
                                      </p:to>
                                    </p:set>
                                    <p:set>
                                      <p:cBhvr>
                                        <p:cTn id="70" dur="750" autoRev="1" fill="remove"/>
                                        <p:tgtEl>
                                          <p:spTgt spid="10"/>
                                        </p:tgtEl>
                                        <p:attrNameLst>
                                          <p:attrName>fill.on</p:attrName>
                                        </p:attrNameLst>
                                      </p:cBhvr>
                                      <p:to>
                                        <p:strVal val="true"/>
                                      </p:to>
                                    </p:set>
                                  </p:childTnLst>
                                </p:cTn>
                              </p:par>
                              <p:par>
                                <p:cTn id="71" presetID="27" presetClass="emph" presetSubtype="0" repeatCount="3000" fill="remove" grpId="1" nodeType="withEffect">
                                  <p:stCondLst>
                                    <p:cond delay="0"/>
                                  </p:stCondLst>
                                  <p:childTnLst>
                                    <p:animClr clrSpc="rgb" dir="cw">
                                      <p:cBhvr override="childStyle">
                                        <p:cTn id="72" dur="750" autoRev="1" fill="remove"/>
                                        <p:tgtEl>
                                          <p:spTgt spid="16"/>
                                        </p:tgtEl>
                                        <p:attrNameLst>
                                          <p:attrName>style.color</p:attrName>
                                        </p:attrNameLst>
                                      </p:cBhvr>
                                      <p:to>
                                        <a:schemeClr val="bg1"/>
                                      </p:to>
                                    </p:animClr>
                                    <p:animClr clrSpc="rgb" dir="cw">
                                      <p:cBhvr>
                                        <p:cTn id="73" dur="750" autoRev="1" fill="remove"/>
                                        <p:tgtEl>
                                          <p:spTgt spid="16"/>
                                        </p:tgtEl>
                                        <p:attrNameLst>
                                          <p:attrName>fillcolor</p:attrName>
                                        </p:attrNameLst>
                                      </p:cBhvr>
                                      <p:to>
                                        <a:schemeClr val="bg1"/>
                                      </p:to>
                                    </p:animClr>
                                    <p:set>
                                      <p:cBhvr>
                                        <p:cTn id="74" dur="750" autoRev="1" fill="remove"/>
                                        <p:tgtEl>
                                          <p:spTgt spid="16"/>
                                        </p:tgtEl>
                                        <p:attrNameLst>
                                          <p:attrName>fill.type</p:attrName>
                                        </p:attrNameLst>
                                      </p:cBhvr>
                                      <p:to>
                                        <p:strVal val="solid"/>
                                      </p:to>
                                    </p:set>
                                    <p:set>
                                      <p:cBhvr>
                                        <p:cTn id="75" dur="750" autoRev="1" fill="remove"/>
                                        <p:tgtEl>
                                          <p:spTgt spid="16"/>
                                        </p:tgtEl>
                                        <p:attrNameLst>
                                          <p:attrName>fill.on</p:attrName>
                                        </p:attrNameLst>
                                      </p:cBhvr>
                                      <p:to>
                                        <p:strVal val="true"/>
                                      </p:to>
                                    </p:set>
                                  </p:childTnLst>
                                </p:cTn>
                              </p:par>
                            </p:childTnLst>
                          </p:cTn>
                        </p:par>
                        <p:par>
                          <p:cTn id="76" fill="hold">
                            <p:stCondLst>
                              <p:cond delay="6500"/>
                            </p:stCondLst>
                            <p:childTnLst>
                              <p:par>
                                <p:cTn id="77" presetID="2" presetClass="exit" presetSubtype="4" fill="hold" grpId="2" nodeType="afterEffect">
                                  <p:stCondLst>
                                    <p:cond delay="500"/>
                                  </p:stCondLst>
                                  <p:childTnLst>
                                    <p:anim calcmode="lin" valueType="num">
                                      <p:cBhvr additive="base">
                                        <p:cTn id="78" dur="500"/>
                                        <p:tgtEl>
                                          <p:spTgt spid="10"/>
                                        </p:tgtEl>
                                        <p:attrNameLst>
                                          <p:attrName>ppt_x</p:attrName>
                                        </p:attrNameLst>
                                      </p:cBhvr>
                                      <p:tavLst>
                                        <p:tav tm="0">
                                          <p:val>
                                            <p:strVal val="ppt_x"/>
                                          </p:val>
                                        </p:tav>
                                        <p:tav tm="100000">
                                          <p:val>
                                            <p:strVal val="ppt_x"/>
                                          </p:val>
                                        </p:tav>
                                      </p:tavLst>
                                    </p:anim>
                                    <p:anim calcmode="lin" valueType="num">
                                      <p:cBhvr additive="base">
                                        <p:cTn id="79" dur="500"/>
                                        <p:tgtEl>
                                          <p:spTgt spid="10"/>
                                        </p:tgtEl>
                                        <p:attrNameLst>
                                          <p:attrName>ppt_y</p:attrName>
                                        </p:attrNameLst>
                                      </p:cBhvr>
                                      <p:tavLst>
                                        <p:tav tm="0">
                                          <p:val>
                                            <p:strVal val="ppt_y"/>
                                          </p:val>
                                        </p:tav>
                                        <p:tav tm="100000">
                                          <p:val>
                                            <p:strVal val="1+ppt_h/2"/>
                                          </p:val>
                                        </p:tav>
                                      </p:tavLst>
                                    </p:anim>
                                    <p:set>
                                      <p:cBhvr>
                                        <p:cTn id="80" dur="1" fill="hold">
                                          <p:stCondLst>
                                            <p:cond delay="499"/>
                                          </p:stCondLst>
                                        </p:cTn>
                                        <p:tgtEl>
                                          <p:spTgt spid="10"/>
                                        </p:tgtEl>
                                        <p:attrNameLst>
                                          <p:attrName>style.visibility</p:attrName>
                                        </p:attrNameLst>
                                      </p:cBhvr>
                                      <p:to>
                                        <p:strVal val="hidden"/>
                                      </p:to>
                                    </p:set>
                                  </p:childTnLst>
                                </p:cTn>
                              </p:par>
                            </p:childTnLst>
                          </p:cTn>
                        </p:par>
                        <p:par>
                          <p:cTn id="81" fill="hold">
                            <p:stCondLst>
                              <p:cond delay="7500"/>
                            </p:stCondLst>
                            <p:childTnLst>
                              <p:par>
                                <p:cTn id="82" presetID="58" presetClass="path" presetSubtype="0" accel="50000" decel="50000" fill="hold" grpId="4" nodeType="afterEffect">
                                  <p:stCondLst>
                                    <p:cond delay="0"/>
                                  </p:stCondLst>
                                  <p:childTnLst>
                                    <p:animMotion origin="layout" path="M -0.07239 0.41744 L -0.12691 0.37211 C -0.13889 0.36309 -0.14896 0.34551 -0.15451 0.3247 C -0.16076 0.30111 -0.16111 0.28007 -0.15607 0.26295 L -0.13541 0.18178 " pathEditMode="relative" rAng="9625842" ptsTypes="FffFF">
                                      <p:cBhvr>
                                        <p:cTn id="83" dur="2000" fill="hold"/>
                                        <p:tgtEl>
                                          <p:spTgt spid="12"/>
                                        </p:tgtEl>
                                        <p:attrNameLst>
                                          <p:attrName>ppt_x</p:attrName>
                                          <p:attrName>ppt_y</p:attrName>
                                        </p:attrNameLst>
                                      </p:cBhvr>
                                      <p:rCtr x="-5677" y="-10569"/>
                                    </p:animMotion>
                                  </p:childTnLst>
                                </p:cTn>
                              </p:par>
                            </p:childTnLst>
                          </p:cTn>
                        </p:par>
                        <p:par>
                          <p:cTn id="84" fill="hold">
                            <p:stCondLst>
                              <p:cond delay="9500"/>
                            </p:stCondLst>
                            <p:childTnLst>
                              <p:par>
                                <p:cTn id="85" presetID="22" presetClass="exit" presetSubtype="4" fill="hold" grpId="2" nodeType="afterEffect">
                                  <p:stCondLst>
                                    <p:cond delay="0"/>
                                  </p:stCondLst>
                                  <p:childTnLst>
                                    <p:animEffect transition="out" filter="wipe(down)">
                                      <p:cBhvr>
                                        <p:cTn id="86" dur="500"/>
                                        <p:tgtEl>
                                          <p:spTgt spid="16"/>
                                        </p:tgtEl>
                                      </p:cBhvr>
                                    </p:animEffect>
                                    <p:set>
                                      <p:cBhvr>
                                        <p:cTn id="87" dur="1" fill="hold">
                                          <p:stCondLst>
                                            <p:cond delay="499"/>
                                          </p:stCondLst>
                                        </p:cTn>
                                        <p:tgtEl>
                                          <p:spTgt spid="16"/>
                                        </p:tgtEl>
                                        <p:attrNameLst>
                                          <p:attrName>style.visibility</p:attrName>
                                        </p:attrNameLst>
                                      </p:cBhvr>
                                      <p:to>
                                        <p:strVal val="hidden"/>
                                      </p:to>
                                    </p:set>
                                  </p:childTnLst>
                                </p:cTn>
                              </p:par>
                              <p:par>
                                <p:cTn id="88" presetID="22" presetClass="entr" presetSubtype="4" fill="hold" grpId="2" nodeType="withEffect">
                                  <p:stCondLst>
                                    <p:cond delay="0"/>
                                  </p:stCondLst>
                                  <p:childTnLst>
                                    <p:set>
                                      <p:cBhvr>
                                        <p:cTn id="89" dur="1" fill="hold">
                                          <p:stCondLst>
                                            <p:cond delay="0"/>
                                          </p:stCondLst>
                                        </p:cTn>
                                        <p:tgtEl>
                                          <p:spTgt spid="19"/>
                                        </p:tgtEl>
                                        <p:attrNameLst>
                                          <p:attrName>style.visibility</p:attrName>
                                        </p:attrNameLst>
                                      </p:cBhvr>
                                      <p:to>
                                        <p:strVal val="visible"/>
                                      </p:to>
                                    </p:set>
                                    <p:animEffect transition="in" filter="wipe(down)">
                                      <p:cBhvr>
                                        <p:cTn id="90" dur="500"/>
                                        <p:tgtEl>
                                          <p:spTgt spid="19"/>
                                        </p:tgtEl>
                                      </p:cBhvr>
                                    </p:animEffect>
                                  </p:childTnLst>
                                </p:cTn>
                              </p:par>
                            </p:childTnLst>
                          </p:cTn>
                        </p:par>
                      </p:childTnLst>
                    </p:cTn>
                  </p:par>
                  <p:par>
                    <p:cTn id="91" fill="hold">
                      <p:stCondLst>
                        <p:cond delay="indefinite"/>
                      </p:stCondLst>
                      <p:childTnLst>
                        <p:par>
                          <p:cTn id="92" fill="hold">
                            <p:stCondLst>
                              <p:cond delay="0"/>
                            </p:stCondLst>
                            <p:childTnLst>
                              <p:par>
                                <p:cTn id="93" presetID="58" presetClass="path" presetSubtype="0" accel="50000" decel="50000" fill="hold" grpId="5" nodeType="clickEffect">
                                  <p:stCondLst>
                                    <p:cond delay="0"/>
                                  </p:stCondLst>
                                  <p:childTnLst>
                                    <p:animMotion origin="layout" path="M -0.13524 0.18132 L -0.1335 0.09529 C -0.13316 0.07725 -0.12691 0.05713 -0.11649 0.03978 C -0.10451 0.02082 -0.09045 0.00995 -0.07691 0.00717 L -0.01388 -0.00948 " pathEditMode="relative" rAng="13216555" ptsTypes="FffFF">
                                      <p:cBhvr>
                                        <p:cTn id="94" dur="2000" fill="hold"/>
                                        <p:tgtEl>
                                          <p:spTgt spid="12"/>
                                        </p:tgtEl>
                                        <p:attrNameLst>
                                          <p:attrName>ppt_x</p:attrName>
                                          <p:attrName>ppt_y</p:attrName>
                                        </p:attrNameLst>
                                      </p:cBhvr>
                                      <p:rCtr x="3993" y="-11887"/>
                                    </p:animMotion>
                                  </p:childTnLst>
                                </p:cTn>
                              </p:par>
                            </p:childTnLst>
                          </p:cTn>
                        </p:par>
                        <p:par>
                          <p:cTn id="95" fill="hold">
                            <p:stCondLst>
                              <p:cond delay="2000"/>
                            </p:stCondLst>
                            <p:childTnLst>
                              <p:par>
                                <p:cTn id="96" presetID="22" presetClass="exit" presetSubtype="4" fill="hold" grpId="3" nodeType="afterEffect">
                                  <p:stCondLst>
                                    <p:cond delay="0"/>
                                  </p:stCondLst>
                                  <p:childTnLst>
                                    <p:animEffect transition="out" filter="wipe(down)">
                                      <p:cBhvr>
                                        <p:cTn id="97" dur="500"/>
                                        <p:tgtEl>
                                          <p:spTgt spid="19"/>
                                        </p:tgtEl>
                                      </p:cBhvr>
                                    </p:animEffect>
                                    <p:set>
                                      <p:cBhvr>
                                        <p:cTn id="98" dur="1" fill="hold">
                                          <p:stCondLst>
                                            <p:cond delay="499"/>
                                          </p:stCondLst>
                                        </p:cTn>
                                        <p:tgtEl>
                                          <p:spTgt spid="19"/>
                                        </p:tgtEl>
                                        <p:attrNameLst>
                                          <p:attrName>style.visibility</p:attrName>
                                        </p:attrNameLst>
                                      </p:cBhvr>
                                      <p:to>
                                        <p:strVal val="hidden"/>
                                      </p:to>
                                    </p:set>
                                  </p:childTnLst>
                                </p:cTn>
                              </p:par>
                              <p:par>
                                <p:cTn id="99" presetID="22" presetClass="entr" presetSubtype="4" fill="hold" grpId="2" nodeType="withEffect">
                                  <p:stCondLst>
                                    <p:cond delay="0"/>
                                  </p:stCondLst>
                                  <p:childTnLst>
                                    <p:set>
                                      <p:cBhvr>
                                        <p:cTn id="100" dur="1" fill="hold">
                                          <p:stCondLst>
                                            <p:cond delay="0"/>
                                          </p:stCondLst>
                                        </p:cTn>
                                        <p:tgtEl>
                                          <p:spTgt spid="18"/>
                                        </p:tgtEl>
                                        <p:attrNameLst>
                                          <p:attrName>style.visibility</p:attrName>
                                        </p:attrNameLst>
                                      </p:cBhvr>
                                      <p:to>
                                        <p:strVal val="visible"/>
                                      </p:to>
                                    </p:set>
                                    <p:animEffect transition="in" filter="wipe(down)">
                                      <p:cBhvr>
                                        <p:cTn id="101" dur="500"/>
                                        <p:tgtEl>
                                          <p:spTgt spid="18"/>
                                        </p:tgtEl>
                                      </p:cBhvr>
                                    </p:animEffect>
                                  </p:childTnLst>
                                </p:cTn>
                              </p:par>
                            </p:childTnLst>
                          </p:cTn>
                        </p:par>
                      </p:childTnLst>
                    </p:cTn>
                  </p:par>
                  <p:par>
                    <p:cTn id="102" fill="hold">
                      <p:stCondLst>
                        <p:cond delay="indefinite"/>
                      </p:stCondLst>
                      <p:childTnLst>
                        <p:par>
                          <p:cTn id="103" fill="hold">
                            <p:stCondLst>
                              <p:cond delay="0"/>
                            </p:stCondLst>
                            <p:childTnLst>
                              <p:par>
                                <p:cTn id="104" presetID="58" presetClass="path" presetSubtype="0" accel="50000" decel="50000" fill="hold" grpId="6" nodeType="clickEffect">
                                  <p:stCondLst>
                                    <p:cond delay="0"/>
                                  </p:stCondLst>
                                  <p:childTnLst>
                                    <p:animMotion origin="layout" path="M -0.00191 0.00439 L 0.06319 0.0141 C 0.07847 0.01503 0.09444 0.02335 0.11024 0.03792 C 0.12934 0.05296 0.14115 0.07123 0.14687 0.08718 L 0.17882 0.16188 " pathEditMode="relative" rAng="-3407427" ptsTypes="FffFF">
                                      <p:cBhvr>
                                        <p:cTn id="105" dur="2000" fill="hold"/>
                                        <p:tgtEl>
                                          <p:spTgt spid="12"/>
                                        </p:tgtEl>
                                        <p:attrNameLst>
                                          <p:attrName>ppt_x</p:attrName>
                                          <p:attrName>ppt_y</p:attrName>
                                        </p:attrNameLst>
                                      </p:cBhvr>
                                      <p:rCtr x="10174" y="5574"/>
                                    </p:animMotion>
                                  </p:childTnLst>
                                </p:cTn>
                              </p:par>
                            </p:childTnLst>
                          </p:cTn>
                        </p:par>
                        <p:par>
                          <p:cTn id="106" fill="hold">
                            <p:stCondLst>
                              <p:cond delay="2000"/>
                            </p:stCondLst>
                            <p:childTnLst>
                              <p:par>
                                <p:cTn id="107" presetID="22" presetClass="exit" presetSubtype="4" fill="hold" grpId="3" nodeType="afterEffect">
                                  <p:stCondLst>
                                    <p:cond delay="0"/>
                                  </p:stCondLst>
                                  <p:childTnLst>
                                    <p:animEffect transition="out" filter="wipe(down)">
                                      <p:cBhvr>
                                        <p:cTn id="108" dur="500"/>
                                        <p:tgtEl>
                                          <p:spTgt spid="18"/>
                                        </p:tgtEl>
                                      </p:cBhvr>
                                    </p:animEffect>
                                    <p:set>
                                      <p:cBhvr>
                                        <p:cTn id="109" dur="1" fill="hold">
                                          <p:stCondLst>
                                            <p:cond delay="499"/>
                                          </p:stCondLst>
                                        </p:cTn>
                                        <p:tgtEl>
                                          <p:spTgt spid="18"/>
                                        </p:tgtEl>
                                        <p:attrNameLst>
                                          <p:attrName>style.visibility</p:attrName>
                                        </p:attrNameLst>
                                      </p:cBhvr>
                                      <p:to>
                                        <p:strVal val="hidden"/>
                                      </p:to>
                                    </p:set>
                                  </p:childTnLst>
                                </p:cTn>
                              </p:par>
                              <p:par>
                                <p:cTn id="110" presetID="22" presetClass="entr" presetSubtype="4" fill="hold" grpId="2" nodeType="withEffect">
                                  <p:stCondLst>
                                    <p:cond delay="0"/>
                                  </p:stCondLst>
                                  <p:childTnLst>
                                    <p:set>
                                      <p:cBhvr>
                                        <p:cTn id="111" dur="1" fill="hold">
                                          <p:stCondLst>
                                            <p:cond delay="0"/>
                                          </p:stCondLst>
                                        </p:cTn>
                                        <p:tgtEl>
                                          <p:spTgt spid="17"/>
                                        </p:tgtEl>
                                        <p:attrNameLst>
                                          <p:attrName>style.visibility</p:attrName>
                                        </p:attrNameLst>
                                      </p:cBhvr>
                                      <p:to>
                                        <p:strVal val="visible"/>
                                      </p:to>
                                    </p:set>
                                    <p:animEffect transition="in" filter="wipe(down)">
                                      <p:cBhvr>
                                        <p:cTn id="112" dur="500"/>
                                        <p:tgtEl>
                                          <p:spTgt spid="17"/>
                                        </p:tgtEl>
                                      </p:cBhvr>
                                    </p:animEffect>
                                  </p:childTnLst>
                                </p:cTn>
                              </p:par>
                              <p:par>
                                <p:cTn id="113" presetID="27" presetClass="emph" presetSubtype="0" repeatCount="3000" fill="remove" grpId="1" nodeType="withEffect">
                                  <p:stCondLst>
                                    <p:cond delay="0"/>
                                  </p:stCondLst>
                                  <p:childTnLst>
                                    <p:animClr clrSpc="rgb" dir="cw">
                                      <p:cBhvr override="childStyle">
                                        <p:cTn id="114" dur="750" autoRev="1" fill="remove"/>
                                        <p:tgtEl>
                                          <p:spTgt spid="11"/>
                                        </p:tgtEl>
                                        <p:attrNameLst>
                                          <p:attrName>style.color</p:attrName>
                                        </p:attrNameLst>
                                      </p:cBhvr>
                                      <p:to>
                                        <a:schemeClr val="bg1"/>
                                      </p:to>
                                    </p:animClr>
                                    <p:animClr clrSpc="rgb" dir="cw">
                                      <p:cBhvr>
                                        <p:cTn id="115" dur="750" autoRev="1" fill="remove"/>
                                        <p:tgtEl>
                                          <p:spTgt spid="11"/>
                                        </p:tgtEl>
                                        <p:attrNameLst>
                                          <p:attrName>fillcolor</p:attrName>
                                        </p:attrNameLst>
                                      </p:cBhvr>
                                      <p:to>
                                        <a:schemeClr val="bg1"/>
                                      </p:to>
                                    </p:animClr>
                                    <p:set>
                                      <p:cBhvr>
                                        <p:cTn id="116" dur="750" autoRev="1" fill="remove"/>
                                        <p:tgtEl>
                                          <p:spTgt spid="11"/>
                                        </p:tgtEl>
                                        <p:attrNameLst>
                                          <p:attrName>fill.type</p:attrName>
                                        </p:attrNameLst>
                                      </p:cBhvr>
                                      <p:to>
                                        <p:strVal val="solid"/>
                                      </p:to>
                                    </p:set>
                                    <p:set>
                                      <p:cBhvr>
                                        <p:cTn id="117" dur="750" autoRev="1" fill="remove"/>
                                        <p:tgtEl>
                                          <p:spTgt spid="11"/>
                                        </p:tgtEl>
                                        <p:attrNameLst>
                                          <p:attrName>fill.on</p:attrName>
                                        </p:attrNameLst>
                                      </p:cBhvr>
                                      <p:to>
                                        <p:strVal val="true"/>
                                      </p:to>
                                    </p:set>
                                  </p:childTnLst>
                                </p:cTn>
                              </p:par>
                              <p:par>
                                <p:cTn id="118" presetID="27" presetClass="emph" presetSubtype="0" repeatCount="3000" fill="remove" grpId="3" nodeType="withEffect">
                                  <p:stCondLst>
                                    <p:cond delay="0"/>
                                  </p:stCondLst>
                                  <p:childTnLst>
                                    <p:animClr clrSpc="rgb" dir="cw">
                                      <p:cBhvr override="childStyle">
                                        <p:cTn id="119" dur="750" autoRev="1" fill="remove"/>
                                        <p:tgtEl>
                                          <p:spTgt spid="17"/>
                                        </p:tgtEl>
                                        <p:attrNameLst>
                                          <p:attrName>style.color</p:attrName>
                                        </p:attrNameLst>
                                      </p:cBhvr>
                                      <p:to>
                                        <a:schemeClr val="bg1"/>
                                      </p:to>
                                    </p:animClr>
                                    <p:animClr clrSpc="rgb" dir="cw">
                                      <p:cBhvr>
                                        <p:cTn id="120" dur="750" autoRev="1" fill="remove"/>
                                        <p:tgtEl>
                                          <p:spTgt spid="17"/>
                                        </p:tgtEl>
                                        <p:attrNameLst>
                                          <p:attrName>fillcolor</p:attrName>
                                        </p:attrNameLst>
                                      </p:cBhvr>
                                      <p:to>
                                        <a:schemeClr val="bg1"/>
                                      </p:to>
                                    </p:animClr>
                                    <p:set>
                                      <p:cBhvr>
                                        <p:cTn id="121" dur="750" autoRev="1" fill="remove"/>
                                        <p:tgtEl>
                                          <p:spTgt spid="17"/>
                                        </p:tgtEl>
                                        <p:attrNameLst>
                                          <p:attrName>fill.type</p:attrName>
                                        </p:attrNameLst>
                                      </p:cBhvr>
                                      <p:to>
                                        <p:strVal val="solid"/>
                                      </p:to>
                                    </p:set>
                                    <p:set>
                                      <p:cBhvr>
                                        <p:cTn id="122" dur="750" autoRev="1" fill="remove"/>
                                        <p:tgtEl>
                                          <p:spTgt spid="17"/>
                                        </p:tgtEl>
                                        <p:attrNameLst>
                                          <p:attrName>fill.on</p:attrName>
                                        </p:attrNameLst>
                                      </p:cBhvr>
                                      <p:to>
                                        <p:strVal val="true"/>
                                      </p:to>
                                    </p:set>
                                  </p:childTnLst>
                                </p:cTn>
                              </p:par>
                            </p:childTnLst>
                          </p:cTn>
                        </p:par>
                        <p:par>
                          <p:cTn id="123" fill="hold">
                            <p:stCondLst>
                              <p:cond delay="6500"/>
                            </p:stCondLst>
                            <p:childTnLst>
                              <p:par>
                                <p:cTn id="124" presetID="2" presetClass="exit" presetSubtype="3" fill="hold" grpId="2" nodeType="afterEffect">
                                  <p:stCondLst>
                                    <p:cond delay="500"/>
                                  </p:stCondLst>
                                  <p:childTnLst>
                                    <p:anim calcmode="lin" valueType="num">
                                      <p:cBhvr additive="base">
                                        <p:cTn id="125" dur="500"/>
                                        <p:tgtEl>
                                          <p:spTgt spid="11"/>
                                        </p:tgtEl>
                                        <p:attrNameLst>
                                          <p:attrName>ppt_x</p:attrName>
                                        </p:attrNameLst>
                                      </p:cBhvr>
                                      <p:tavLst>
                                        <p:tav tm="0">
                                          <p:val>
                                            <p:strVal val="ppt_x"/>
                                          </p:val>
                                        </p:tav>
                                        <p:tav tm="100000">
                                          <p:val>
                                            <p:strVal val="1+ppt_w/2"/>
                                          </p:val>
                                        </p:tav>
                                      </p:tavLst>
                                    </p:anim>
                                    <p:anim calcmode="lin" valueType="num">
                                      <p:cBhvr additive="base">
                                        <p:cTn id="126" dur="500"/>
                                        <p:tgtEl>
                                          <p:spTgt spid="11"/>
                                        </p:tgtEl>
                                        <p:attrNameLst>
                                          <p:attrName>ppt_y</p:attrName>
                                        </p:attrNameLst>
                                      </p:cBhvr>
                                      <p:tavLst>
                                        <p:tav tm="0">
                                          <p:val>
                                            <p:strVal val="ppt_y"/>
                                          </p:val>
                                        </p:tav>
                                        <p:tav tm="100000">
                                          <p:val>
                                            <p:strVal val="0-ppt_h/2"/>
                                          </p:val>
                                        </p:tav>
                                      </p:tavLst>
                                    </p:anim>
                                    <p:set>
                                      <p:cBhvr>
                                        <p:cTn id="127" dur="1" fill="hold">
                                          <p:stCondLst>
                                            <p:cond delay="499"/>
                                          </p:stCondLst>
                                        </p:cTn>
                                        <p:tgtEl>
                                          <p:spTgt spid="11"/>
                                        </p:tgtEl>
                                        <p:attrNameLst>
                                          <p:attrName>style.visibility</p:attrName>
                                        </p:attrNameLst>
                                      </p:cBhvr>
                                      <p:to>
                                        <p:strVal val="hidden"/>
                                      </p:to>
                                    </p:set>
                                  </p:childTnLst>
                                </p:cTn>
                              </p:par>
                            </p:childTnLst>
                          </p:cTn>
                        </p:par>
                        <p:par>
                          <p:cTn id="128" fill="hold">
                            <p:stCondLst>
                              <p:cond delay="7500"/>
                            </p:stCondLst>
                            <p:childTnLst>
                              <p:par>
                                <p:cTn id="129" presetID="58" presetClass="path" presetSubtype="0" accel="50000" decel="50000" fill="hold" grpId="7" nodeType="afterEffect">
                                  <p:stCondLst>
                                    <p:cond delay="0"/>
                                  </p:stCondLst>
                                  <p:childTnLst>
                                    <p:animMotion origin="layout" path="M 0.17586 0.16767 L 0.18941 0.24538 C 0.19288 0.26157 0.19236 0.28446 0.18802 0.30713 C 0.18316 0.33257 0.17569 0.35199 0.16701 0.36425 L 0.12743 0.42438 " pathEditMode="relative" rAng="849642" ptsTypes="FffFF">
                                      <p:cBhvr>
                                        <p:cTn id="130" dur="2000" fill="hold"/>
                                        <p:tgtEl>
                                          <p:spTgt spid="12"/>
                                        </p:tgtEl>
                                        <p:attrNameLst>
                                          <p:attrName>ppt_x</p:attrName>
                                          <p:attrName>ppt_y</p:attrName>
                                        </p:attrNameLst>
                                      </p:cBhvr>
                                      <p:rCtr x="-625" y="13437"/>
                                    </p:animMotion>
                                  </p:childTnLst>
                                </p:cTn>
                              </p:par>
                            </p:childTnLst>
                          </p:cTn>
                        </p:par>
                        <p:par>
                          <p:cTn id="131" fill="hold">
                            <p:stCondLst>
                              <p:cond delay="9500"/>
                            </p:stCondLst>
                            <p:childTnLst>
                              <p:par>
                                <p:cTn id="132" presetID="22" presetClass="exit" presetSubtype="4" fill="hold" grpId="4" nodeType="afterEffect">
                                  <p:stCondLst>
                                    <p:cond delay="0"/>
                                  </p:stCondLst>
                                  <p:childTnLst>
                                    <p:animEffect transition="out" filter="wipe(down)">
                                      <p:cBhvr>
                                        <p:cTn id="133" dur="500"/>
                                        <p:tgtEl>
                                          <p:spTgt spid="17"/>
                                        </p:tgtEl>
                                      </p:cBhvr>
                                    </p:animEffect>
                                    <p:set>
                                      <p:cBhvr>
                                        <p:cTn id="134" dur="1" fill="hold">
                                          <p:stCondLst>
                                            <p:cond delay="499"/>
                                          </p:stCondLst>
                                        </p:cTn>
                                        <p:tgtEl>
                                          <p:spTgt spid="17"/>
                                        </p:tgtEl>
                                        <p:attrNameLst>
                                          <p:attrName>style.visibility</p:attrName>
                                        </p:attrNameLst>
                                      </p:cBhvr>
                                      <p:to>
                                        <p:strVal val="hidden"/>
                                      </p:to>
                                    </p:set>
                                  </p:childTnLst>
                                </p:cTn>
                              </p:par>
                              <p:par>
                                <p:cTn id="135" presetID="22" presetClass="entr" presetSubtype="4" fill="hold" grpId="4" nodeType="withEffect">
                                  <p:stCondLst>
                                    <p:cond delay="0"/>
                                  </p:stCondLst>
                                  <p:childTnLst>
                                    <p:set>
                                      <p:cBhvr>
                                        <p:cTn id="136" dur="1" fill="hold">
                                          <p:stCondLst>
                                            <p:cond delay="0"/>
                                          </p:stCondLst>
                                        </p:cTn>
                                        <p:tgtEl>
                                          <p:spTgt spid="19"/>
                                        </p:tgtEl>
                                        <p:attrNameLst>
                                          <p:attrName>style.visibility</p:attrName>
                                        </p:attrNameLst>
                                      </p:cBhvr>
                                      <p:to>
                                        <p:strVal val="visible"/>
                                      </p:to>
                                    </p:set>
                                    <p:animEffect transition="in" filter="wipe(down)">
                                      <p:cBhvr>
                                        <p:cTn id="137" dur="500"/>
                                        <p:tgtEl>
                                          <p:spTgt spid="19"/>
                                        </p:tgtEl>
                                      </p:cBhvr>
                                    </p:animEffect>
                                  </p:childTnLst>
                                </p:cTn>
                              </p:par>
                            </p:childTnLst>
                          </p:cTn>
                        </p:par>
                      </p:childTnLst>
                    </p:cTn>
                  </p:par>
                  <p:par>
                    <p:cTn id="138" fill="hold">
                      <p:stCondLst>
                        <p:cond delay="indefinite"/>
                      </p:stCondLst>
                      <p:childTnLst>
                        <p:par>
                          <p:cTn id="139" fill="hold">
                            <p:stCondLst>
                              <p:cond delay="0"/>
                            </p:stCondLst>
                            <p:childTnLst>
                              <p:par>
                                <p:cTn id="140" presetID="58" presetClass="path" presetSubtype="0" accel="50000" decel="50000" fill="hold" grpId="8" nodeType="clickEffect">
                                  <p:stCondLst>
                                    <p:cond delay="0"/>
                                  </p:stCondLst>
                                  <p:childTnLst>
                                    <p:animMotion origin="layout" path="M 0.12118 0.41814 L 0.02274 0.41652 C 0.00121 0.41952 -0.02466 0.40912 -0.04341 0.39385 C -0.07431 0.38252 -0.09011 0.3402 -0.09341 0.31638 L -0.13403 0.20005 " pathEditMode="relative" rAng="7364569" ptsTypes="FffFF">
                                      <p:cBhvr>
                                        <p:cTn id="141" dur="2000" fill="hold"/>
                                        <p:tgtEl>
                                          <p:spTgt spid="12"/>
                                        </p:tgtEl>
                                        <p:attrNameLst>
                                          <p:attrName>ppt_x</p:attrName>
                                          <p:attrName>ppt_y</p:attrName>
                                        </p:attrNameLst>
                                      </p:cBhvr>
                                      <p:rCtr x="-15000" y="-6244"/>
                                    </p:animMotion>
                                  </p:childTnLst>
                                </p:cTn>
                              </p:par>
                            </p:childTnLst>
                          </p:cTn>
                        </p:par>
                        <p:par>
                          <p:cTn id="142" fill="hold">
                            <p:stCondLst>
                              <p:cond delay="2000"/>
                            </p:stCondLst>
                            <p:childTnLst>
                              <p:par>
                                <p:cTn id="143" presetID="22" presetClass="exit" presetSubtype="4" fill="hold" grpId="5" nodeType="afterEffect">
                                  <p:stCondLst>
                                    <p:cond delay="0"/>
                                  </p:stCondLst>
                                  <p:childTnLst>
                                    <p:animEffect transition="out" filter="wipe(down)">
                                      <p:cBhvr>
                                        <p:cTn id="144" dur="500"/>
                                        <p:tgtEl>
                                          <p:spTgt spid="19"/>
                                        </p:tgtEl>
                                      </p:cBhvr>
                                    </p:animEffect>
                                    <p:set>
                                      <p:cBhvr>
                                        <p:cTn id="145" dur="1" fill="hold">
                                          <p:stCondLst>
                                            <p:cond delay="499"/>
                                          </p:stCondLst>
                                        </p:cTn>
                                        <p:tgtEl>
                                          <p:spTgt spid="19"/>
                                        </p:tgtEl>
                                        <p:attrNameLst>
                                          <p:attrName>style.visibility</p:attrName>
                                        </p:attrNameLst>
                                      </p:cBhvr>
                                      <p:to>
                                        <p:strVal val="hidden"/>
                                      </p:to>
                                    </p:set>
                                  </p:childTnLst>
                                </p:cTn>
                              </p:par>
                              <p:par>
                                <p:cTn id="146" presetID="22" presetClass="entr" presetSubtype="4" fill="hold" grpId="4" nodeType="withEffect">
                                  <p:stCondLst>
                                    <p:cond delay="0"/>
                                  </p:stCondLst>
                                  <p:childTnLst>
                                    <p:set>
                                      <p:cBhvr>
                                        <p:cTn id="147" dur="1" fill="hold">
                                          <p:stCondLst>
                                            <p:cond delay="0"/>
                                          </p:stCondLst>
                                        </p:cTn>
                                        <p:tgtEl>
                                          <p:spTgt spid="18"/>
                                        </p:tgtEl>
                                        <p:attrNameLst>
                                          <p:attrName>style.visibility</p:attrName>
                                        </p:attrNameLst>
                                      </p:cBhvr>
                                      <p:to>
                                        <p:strVal val="visible"/>
                                      </p:to>
                                    </p:set>
                                    <p:animEffect transition="in" filter="wipe(down)">
                                      <p:cBhvr>
                                        <p:cTn id="148" dur="500"/>
                                        <p:tgtEl>
                                          <p:spTgt spid="18"/>
                                        </p:tgtEl>
                                      </p:cBhvr>
                                    </p:animEffect>
                                  </p:childTnLst>
                                </p:cTn>
                              </p:par>
                            </p:childTnLst>
                          </p:cTn>
                        </p:par>
                      </p:childTnLst>
                    </p:cTn>
                  </p:par>
                  <p:par>
                    <p:cTn id="149" fill="hold">
                      <p:stCondLst>
                        <p:cond delay="indefinite"/>
                      </p:stCondLst>
                      <p:childTnLst>
                        <p:par>
                          <p:cTn id="150" fill="hold">
                            <p:stCondLst>
                              <p:cond delay="0"/>
                            </p:stCondLst>
                            <p:childTnLst>
                              <p:par>
                                <p:cTn id="151" presetID="58" presetClass="path" presetSubtype="0" accel="50000" decel="50000" fill="hold" grpId="9" nodeType="clickEffect">
                                  <p:stCondLst>
                                    <p:cond delay="0"/>
                                  </p:stCondLst>
                                  <p:childTnLst>
                                    <p:animMotion origin="layout" path="M -0.14306 0.16651 L -0.13108 0.08233 C -0.12917 0.06406 -0.12049 0.04532 -0.10799 0.03099 C -0.09375 0.0148 -0.07882 0.00647 -0.06528 0.00647 L -0.00139 0.003 " pathEditMode="relative" rAng="13753733" ptsTypes="FffFF">
                                      <p:cBhvr>
                                        <p:cTn id="152" dur="2000" fill="hold"/>
                                        <p:tgtEl>
                                          <p:spTgt spid="12"/>
                                        </p:tgtEl>
                                        <p:attrNameLst>
                                          <p:attrName>ppt_x</p:attrName>
                                          <p:attrName>ppt_y</p:attrName>
                                        </p:attrNameLst>
                                      </p:cBhvr>
                                      <p:rCtr x="5330" y="-10893"/>
                                    </p:animMotion>
                                  </p:childTnLst>
                                </p:cTn>
                              </p:par>
                            </p:childTnLst>
                          </p:cTn>
                        </p:par>
                        <p:par>
                          <p:cTn id="153" fill="hold">
                            <p:stCondLst>
                              <p:cond delay="2000"/>
                            </p:stCondLst>
                            <p:childTnLst>
                              <p:par>
                                <p:cTn id="154" presetID="22" presetClass="exit" presetSubtype="4" fill="hold" grpId="5" nodeType="afterEffect">
                                  <p:stCondLst>
                                    <p:cond delay="0"/>
                                  </p:stCondLst>
                                  <p:childTnLst>
                                    <p:animEffect transition="out" filter="wipe(down)">
                                      <p:cBhvr>
                                        <p:cTn id="155" dur="500"/>
                                        <p:tgtEl>
                                          <p:spTgt spid="18"/>
                                        </p:tgtEl>
                                      </p:cBhvr>
                                    </p:animEffect>
                                    <p:set>
                                      <p:cBhvr>
                                        <p:cTn id="156" dur="1" fill="hold">
                                          <p:stCondLst>
                                            <p:cond delay="499"/>
                                          </p:stCondLst>
                                        </p:cTn>
                                        <p:tgtEl>
                                          <p:spTgt spid="18"/>
                                        </p:tgtEl>
                                        <p:attrNameLst>
                                          <p:attrName>style.visibility</p:attrName>
                                        </p:attrNameLst>
                                      </p:cBhvr>
                                      <p:to>
                                        <p:strVal val="hidden"/>
                                      </p:to>
                                    </p:set>
                                  </p:childTnLst>
                                </p:cTn>
                              </p:par>
                              <p:par>
                                <p:cTn id="157" presetID="22" presetClass="entr" presetSubtype="4" fill="hold" grpId="5" nodeType="withEffect">
                                  <p:stCondLst>
                                    <p:cond delay="0"/>
                                  </p:stCondLst>
                                  <p:childTnLst>
                                    <p:set>
                                      <p:cBhvr>
                                        <p:cTn id="158" dur="1" fill="hold">
                                          <p:stCondLst>
                                            <p:cond delay="0"/>
                                          </p:stCondLst>
                                        </p:cTn>
                                        <p:tgtEl>
                                          <p:spTgt spid="17"/>
                                        </p:tgtEl>
                                        <p:attrNameLst>
                                          <p:attrName>style.visibility</p:attrName>
                                        </p:attrNameLst>
                                      </p:cBhvr>
                                      <p:to>
                                        <p:strVal val="visible"/>
                                      </p:to>
                                    </p:set>
                                    <p:animEffect transition="in" filter="wipe(down)">
                                      <p:cBhvr>
                                        <p:cTn id="159" dur="500"/>
                                        <p:tgtEl>
                                          <p:spTgt spid="17"/>
                                        </p:tgtEl>
                                      </p:cBhvr>
                                    </p:animEffect>
                                  </p:childTnLst>
                                </p:cTn>
                              </p:par>
                            </p:childTnLst>
                          </p:cTn>
                        </p:par>
                      </p:childTnLst>
                    </p:cTn>
                  </p:par>
                  <p:par>
                    <p:cTn id="160" fill="hold">
                      <p:stCondLst>
                        <p:cond delay="indefinite"/>
                      </p:stCondLst>
                      <p:childTnLst>
                        <p:par>
                          <p:cTn id="161" fill="hold">
                            <p:stCondLst>
                              <p:cond delay="0"/>
                            </p:stCondLst>
                            <p:childTnLst>
                              <p:par>
                                <p:cTn id="162" presetID="58" presetClass="path" presetSubtype="0" accel="50000" decel="50000" fill="hold" grpId="10" nodeType="clickEffect">
                                  <p:stCondLst>
                                    <p:cond delay="0"/>
                                  </p:stCondLst>
                                  <p:childTnLst>
                                    <p:animMotion origin="layout" path="M -0.01389 -0.00972 L 0.08959 0.06429 C 0.11233 0.07886 0.13178 0.10846 0.14462 0.14593 C 0.15764 0.18779 0.15921 0.22664 0.15139 0.25902 L 0.11997 0.40934 " pathEditMode="relative" rAng="-44577382" ptsTypes="FffFF">
                                      <p:cBhvr>
                                        <p:cTn id="163" dur="2000" fill="hold"/>
                                        <p:tgtEl>
                                          <p:spTgt spid="12"/>
                                        </p:tgtEl>
                                        <p:attrNameLst>
                                          <p:attrName>ppt_x</p:attrName>
                                          <p:attrName>ppt_y</p:attrName>
                                        </p:attrNameLst>
                                      </p:cBhvr>
                                      <p:rCtr x="11285" y="18339"/>
                                    </p:animMotion>
                                  </p:childTnLst>
                                </p:cTn>
                              </p:par>
                            </p:childTnLst>
                          </p:cTn>
                        </p:par>
                        <p:par>
                          <p:cTn id="164" fill="hold">
                            <p:stCondLst>
                              <p:cond delay="2000"/>
                            </p:stCondLst>
                            <p:childTnLst>
                              <p:par>
                                <p:cTn id="165" presetID="22" presetClass="exit" presetSubtype="4" fill="hold" grpId="6" nodeType="afterEffect">
                                  <p:stCondLst>
                                    <p:cond delay="0"/>
                                  </p:stCondLst>
                                  <p:childTnLst>
                                    <p:animEffect transition="out" filter="wipe(down)">
                                      <p:cBhvr>
                                        <p:cTn id="166" dur="500"/>
                                        <p:tgtEl>
                                          <p:spTgt spid="17"/>
                                        </p:tgtEl>
                                      </p:cBhvr>
                                    </p:animEffect>
                                    <p:set>
                                      <p:cBhvr>
                                        <p:cTn id="167" dur="1" fill="hold">
                                          <p:stCondLst>
                                            <p:cond delay="499"/>
                                          </p:stCondLst>
                                        </p:cTn>
                                        <p:tgtEl>
                                          <p:spTgt spid="17"/>
                                        </p:tgtEl>
                                        <p:attrNameLst>
                                          <p:attrName>style.visibility</p:attrName>
                                        </p:attrNameLst>
                                      </p:cBhvr>
                                      <p:to>
                                        <p:strVal val="hidden"/>
                                      </p:to>
                                    </p:set>
                                  </p:childTnLst>
                                </p:cTn>
                              </p:par>
                              <p:par>
                                <p:cTn id="168" presetID="22" presetClass="entr" presetSubtype="4" fill="hold" grpId="3" nodeType="withEffect">
                                  <p:stCondLst>
                                    <p:cond delay="0"/>
                                  </p:stCondLst>
                                  <p:childTnLst>
                                    <p:set>
                                      <p:cBhvr>
                                        <p:cTn id="169" dur="1" fill="hold">
                                          <p:stCondLst>
                                            <p:cond delay="0"/>
                                          </p:stCondLst>
                                        </p:cTn>
                                        <p:tgtEl>
                                          <p:spTgt spid="16"/>
                                        </p:tgtEl>
                                        <p:attrNameLst>
                                          <p:attrName>style.visibility</p:attrName>
                                        </p:attrNameLst>
                                      </p:cBhvr>
                                      <p:to>
                                        <p:strVal val="visible"/>
                                      </p:to>
                                    </p:set>
                                    <p:animEffect transition="in" filter="wipe(down)">
                                      <p:cBhvr>
                                        <p:cTn id="170" dur="500"/>
                                        <p:tgtEl>
                                          <p:spTgt spid="16"/>
                                        </p:tgtEl>
                                      </p:cBhvr>
                                    </p:animEffect>
                                  </p:childTnLst>
                                </p:cTn>
                              </p:par>
                            </p:childTnLst>
                          </p:cTn>
                        </p:par>
                      </p:childTnLst>
                    </p:cTn>
                  </p:par>
                  <p:par>
                    <p:cTn id="171" fill="hold">
                      <p:stCondLst>
                        <p:cond delay="indefinite"/>
                      </p:stCondLst>
                      <p:childTnLst>
                        <p:par>
                          <p:cTn id="172" fill="hold">
                            <p:stCondLst>
                              <p:cond delay="0"/>
                            </p:stCondLst>
                            <p:childTnLst>
                              <p:par>
                                <p:cTn id="173" presetID="58" presetClass="path" presetSubtype="0" accel="50000" decel="50000" fill="hold" grpId="11" nodeType="clickEffect">
                                  <p:stCondLst>
                                    <p:cond delay="0"/>
                                  </p:stCondLst>
                                  <p:childTnLst>
                                    <p:animMotion origin="layout" path="M 0.12118 0.41813 L 0.02222 0.40611 C 0.0007 0.40333 -0.02552 0.38992 -0.04861 0.36818 C -0.07621 0.34367 -0.09392 0.31684 -0.10208 0.29047 L -0.14583 0.17137 " pathEditMode="relative" rAng="7488663" ptsTypes="FffFF">
                                      <p:cBhvr>
                                        <p:cTn id="174" dur="2000" fill="hold"/>
                                        <p:tgtEl>
                                          <p:spTgt spid="12"/>
                                        </p:tgtEl>
                                        <p:attrNameLst>
                                          <p:attrName>ppt_x</p:attrName>
                                          <p:attrName>ppt_y</p:attrName>
                                        </p:attrNameLst>
                                      </p:cBhvr>
                                      <p:rCtr x="-15243" y="-8696"/>
                                    </p:animMotion>
                                  </p:childTnLst>
                                </p:cTn>
                              </p:par>
                            </p:childTnLst>
                          </p:cTn>
                        </p:par>
                        <p:par>
                          <p:cTn id="175" fill="hold">
                            <p:stCondLst>
                              <p:cond delay="2000"/>
                            </p:stCondLst>
                            <p:childTnLst>
                              <p:par>
                                <p:cTn id="176" presetID="22" presetClass="exit" presetSubtype="4" fill="hold" grpId="4" nodeType="afterEffect">
                                  <p:stCondLst>
                                    <p:cond delay="0"/>
                                  </p:stCondLst>
                                  <p:childTnLst>
                                    <p:animEffect transition="out" filter="wipe(down)">
                                      <p:cBhvr>
                                        <p:cTn id="177" dur="500"/>
                                        <p:tgtEl>
                                          <p:spTgt spid="16"/>
                                        </p:tgtEl>
                                      </p:cBhvr>
                                    </p:animEffect>
                                    <p:set>
                                      <p:cBhvr>
                                        <p:cTn id="178" dur="1" fill="hold">
                                          <p:stCondLst>
                                            <p:cond delay="499"/>
                                          </p:stCondLst>
                                        </p:cTn>
                                        <p:tgtEl>
                                          <p:spTgt spid="16"/>
                                        </p:tgtEl>
                                        <p:attrNameLst>
                                          <p:attrName>style.visibility</p:attrName>
                                        </p:attrNameLst>
                                      </p:cBhvr>
                                      <p:to>
                                        <p:strVal val="hidden"/>
                                      </p:to>
                                    </p:set>
                                  </p:childTnLst>
                                </p:cTn>
                              </p:par>
                              <p:par>
                                <p:cTn id="179" presetID="22" presetClass="entr" presetSubtype="4" fill="hold" grpId="0" nodeType="withEffect">
                                  <p:stCondLst>
                                    <p:cond delay="0"/>
                                  </p:stCondLst>
                                  <p:childTnLst>
                                    <p:set>
                                      <p:cBhvr>
                                        <p:cTn id="180" dur="1" fill="hold">
                                          <p:stCondLst>
                                            <p:cond delay="0"/>
                                          </p:stCondLst>
                                        </p:cTn>
                                        <p:tgtEl>
                                          <p:spTgt spid="15"/>
                                        </p:tgtEl>
                                        <p:attrNameLst>
                                          <p:attrName>style.visibility</p:attrName>
                                        </p:attrNameLst>
                                      </p:cBhvr>
                                      <p:to>
                                        <p:strVal val="visible"/>
                                      </p:to>
                                    </p:set>
                                    <p:animEffect transition="in" filter="wipe(down)">
                                      <p:cBhvr>
                                        <p:cTn id="181" dur="500"/>
                                        <p:tgtEl>
                                          <p:spTgt spid="15"/>
                                        </p:tgtEl>
                                      </p:cBhvr>
                                    </p:animEffect>
                                  </p:childTnLst>
                                </p:cTn>
                              </p:par>
                            </p:childTnLst>
                          </p:cTn>
                        </p:par>
                        <p:par>
                          <p:cTn id="182" fill="hold">
                            <p:stCondLst>
                              <p:cond delay="2500"/>
                            </p:stCondLst>
                            <p:childTnLst>
                              <p:par>
                                <p:cTn id="183" presetID="27" presetClass="emph" presetSubtype="0" repeatCount="3000" fill="remove" grpId="1" nodeType="afterEffect">
                                  <p:stCondLst>
                                    <p:cond delay="0"/>
                                  </p:stCondLst>
                                  <p:childTnLst>
                                    <p:animClr clrSpc="rgb" dir="cw">
                                      <p:cBhvr override="childStyle">
                                        <p:cTn id="184" dur="750" autoRev="1" fill="remove"/>
                                        <p:tgtEl>
                                          <p:spTgt spid="8"/>
                                        </p:tgtEl>
                                        <p:attrNameLst>
                                          <p:attrName>style.color</p:attrName>
                                        </p:attrNameLst>
                                      </p:cBhvr>
                                      <p:to>
                                        <a:schemeClr val="bg1"/>
                                      </p:to>
                                    </p:animClr>
                                    <p:animClr clrSpc="rgb" dir="cw">
                                      <p:cBhvr>
                                        <p:cTn id="185" dur="750" autoRev="1" fill="remove"/>
                                        <p:tgtEl>
                                          <p:spTgt spid="8"/>
                                        </p:tgtEl>
                                        <p:attrNameLst>
                                          <p:attrName>fillcolor</p:attrName>
                                        </p:attrNameLst>
                                      </p:cBhvr>
                                      <p:to>
                                        <a:schemeClr val="bg1"/>
                                      </p:to>
                                    </p:animClr>
                                    <p:set>
                                      <p:cBhvr>
                                        <p:cTn id="186" dur="750" autoRev="1" fill="remove"/>
                                        <p:tgtEl>
                                          <p:spTgt spid="8"/>
                                        </p:tgtEl>
                                        <p:attrNameLst>
                                          <p:attrName>fill.type</p:attrName>
                                        </p:attrNameLst>
                                      </p:cBhvr>
                                      <p:to>
                                        <p:strVal val="solid"/>
                                      </p:to>
                                    </p:set>
                                    <p:set>
                                      <p:cBhvr>
                                        <p:cTn id="187" dur="750" autoRev="1" fill="remove"/>
                                        <p:tgtEl>
                                          <p:spTgt spid="8"/>
                                        </p:tgtEl>
                                        <p:attrNameLst>
                                          <p:attrName>fill.on</p:attrName>
                                        </p:attrNameLst>
                                      </p:cBhvr>
                                      <p:to>
                                        <p:strVal val="true"/>
                                      </p:to>
                                    </p:set>
                                  </p:childTnLst>
                                </p:cTn>
                              </p:par>
                              <p:par>
                                <p:cTn id="188" presetID="27" presetClass="emph" presetSubtype="0" repeatCount="3000" fill="remove" grpId="1" nodeType="withEffect">
                                  <p:stCondLst>
                                    <p:cond delay="0"/>
                                  </p:stCondLst>
                                  <p:childTnLst>
                                    <p:animClr clrSpc="rgb" dir="cw">
                                      <p:cBhvr override="childStyle">
                                        <p:cTn id="189" dur="750" autoRev="1" fill="remove"/>
                                        <p:tgtEl>
                                          <p:spTgt spid="15"/>
                                        </p:tgtEl>
                                        <p:attrNameLst>
                                          <p:attrName>style.color</p:attrName>
                                        </p:attrNameLst>
                                      </p:cBhvr>
                                      <p:to>
                                        <a:schemeClr val="bg1"/>
                                      </p:to>
                                    </p:animClr>
                                    <p:animClr clrSpc="rgb" dir="cw">
                                      <p:cBhvr>
                                        <p:cTn id="190" dur="750" autoRev="1" fill="remove"/>
                                        <p:tgtEl>
                                          <p:spTgt spid="15"/>
                                        </p:tgtEl>
                                        <p:attrNameLst>
                                          <p:attrName>fillcolor</p:attrName>
                                        </p:attrNameLst>
                                      </p:cBhvr>
                                      <p:to>
                                        <a:schemeClr val="bg1"/>
                                      </p:to>
                                    </p:animClr>
                                    <p:set>
                                      <p:cBhvr>
                                        <p:cTn id="191" dur="750" autoRev="1" fill="remove"/>
                                        <p:tgtEl>
                                          <p:spTgt spid="15"/>
                                        </p:tgtEl>
                                        <p:attrNameLst>
                                          <p:attrName>fill.type</p:attrName>
                                        </p:attrNameLst>
                                      </p:cBhvr>
                                      <p:to>
                                        <p:strVal val="solid"/>
                                      </p:to>
                                    </p:set>
                                    <p:set>
                                      <p:cBhvr>
                                        <p:cTn id="192" dur="750" autoRev="1" fill="remove"/>
                                        <p:tgtEl>
                                          <p:spTgt spid="15"/>
                                        </p:tgtEl>
                                        <p:attrNameLst>
                                          <p:attrName>fill.on</p:attrName>
                                        </p:attrNameLst>
                                      </p:cBhvr>
                                      <p:to>
                                        <p:strVal val="true"/>
                                      </p:to>
                                    </p:set>
                                  </p:childTnLst>
                                </p:cTn>
                              </p:par>
                            </p:childTnLst>
                          </p:cTn>
                        </p:par>
                        <p:par>
                          <p:cTn id="193" fill="hold">
                            <p:stCondLst>
                              <p:cond delay="7000"/>
                            </p:stCondLst>
                            <p:childTnLst>
                              <p:par>
                                <p:cTn id="194" presetID="2" presetClass="exit" presetSubtype="4" fill="hold" grpId="2" nodeType="afterEffect">
                                  <p:stCondLst>
                                    <p:cond delay="0"/>
                                  </p:stCondLst>
                                  <p:childTnLst>
                                    <p:anim calcmode="lin" valueType="num">
                                      <p:cBhvr additive="base">
                                        <p:cTn id="195" dur="500"/>
                                        <p:tgtEl>
                                          <p:spTgt spid="8"/>
                                        </p:tgtEl>
                                        <p:attrNameLst>
                                          <p:attrName>ppt_x</p:attrName>
                                        </p:attrNameLst>
                                      </p:cBhvr>
                                      <p:tavLst>
                                        <p:tav tm="0">
                                          <p:val>
                                            <p:strVal val="ppt_x"/>
                                          </p:val>
                                        </p:tav>
                                        <p:tav tm="100000">
                                          <p:val>
                                            <p:strVal val="ppt_x"/>
                                          </p:val>
                                        </p:tav>
                                      </p:tavLst>
                                    </p:anim>
                                    <p:anim calcmode="lin" valueType="num">
                                      <p:cBhvr additive="base">
                                        <p:cTn id="196" dur="500"/>
                                        <p:tgtEl>
                                          <p:spTgt spid="8"/>
                                        </p:tgtEl>
                                        <p:attrNameLst>
                                          <p:attrName>ppt_y</p:attrName>
                                        </p:attrNameLst>
                                      </p:cBhvr>
                                      <p:tavLst>
                                        <p:tav tm="0">
                                          <p:val>
                                            <p:strVal val="ppt_y"/>
                                          </p:val>
                                        </p:tav>
                                        <p:tav tm="100000">
                                          <p:val>
                                            <p:strVal val="1+ppt_h/2"/>
                                          </p:val>
                                        </p:tav>
                                      </p:tavLst>
                                    </p:anim>
                                    <p:set>
                                      <p:cBhvr>
                                        <p:cTn id="197" dur="1" fill="hold">
                                          <p:stCondLst>
                                            <p:cond delay="499"/>
                                          </p:stCondLst>
                                        </p:cTn>
                                        <p:tgtEl>
                                          <p:spTgt spid="8"/>
                                        </p:tgtEl>
                                        <p:attrNameLst>
                                          <p:attrName>style.visibility</p:attrName>
                                        </p:attrNameLst>
                                      </p:cBhvr>
                                      <p:to>
                                        <p:strVal val="hidden"/>
                                      </p:to>
                                    </p:set>
                                  </p:childTnLst>
                                </p:cTn>
                              </p:par>
                            </p:childTnLst>
                          </p:cTn>
                        </p:par>
                        <p:par>
                          <p:cTn id="198" fill="hold">
                            <p:stCondLst>
                              <p:cond delay="7500"/>
                            </p:stCondLst>
                            <p:childTnLst>
                              <p:par>
                                <p:cTn id="199" presetID="58" presetClass="path" presetSubtype="0" accel="50000" decel="50000" fill="hold" grpId="12" nodeType="afterEffect">
                                  <p:stCondLst>
                                    <p:cond delay="0"/>
                                  </p:stCondLst>
                                  <p:childTnLst>
                                    <p:animMotion origin="layout" path="M -0.13525 0.18132 L -0.13039 0.09621 C -0.12986 0.07771 -0.12309 0.05759 -0.11181 0.04163 C -0.09914 0.02336 -0.08507 0.01295 -0.07153 0.0111 L -0.00816 -0.00231 " pathEditMode="relative" rAng="13358152" ptsTypes="FffFF">
                                      <p:cBhvr>
                                        <p:cTn id="200" dur="2000" fill="hold"/>
                                        <p:tgtEl>
                                          <p:spTgt spid="12"/>
                                        </p:tgtEl>
                                        <p:attrNameLst>
                                          <p:attrName>ppt_x</p:attrName>
                                          <p:attrName>ppt_y</p:attrName>
                                        </p:attrNameLst>
                                      </p:cBhvr>
                                      <p:rCtr x="4375" y="-11610"/>
                                    </p:animMotion>
                                  </p:childTnLst>
                                </p:cTn>
                              </p:par>
                            </p:childTnLst>
                          </p:cTn>
                        </p:par>
                        <p:par>
                          <p:cTn id="201" fill="hold">
                            <p:stCondLst>
                              <p:cond delay="9500"/>
                            </p:stCondLst>
                            <p:childTnLst>
                              <p:par>
                                <p:cTn id="202" presetID="22" presetClass="exit" presetSubtype="4" fill="hold" grpId="2" nodeType="afterEffect">
                                  <p:stCondLst>
                                    <p:cond delay="0"/>
                                  </p:stCondLst>
                                  <p:childTnLst>
                                    <p:animEffect transition="out" filter="wipe(down)">
                                      <p:cBhvr>
                                        <p:cTn id="203" dur="500"/>
                                        <p:tgtEl>
                                          <p:spTgt spid="15"/>
                                        </p:tgtEl>
                                      </p:cBhvr>
                                    </p:animEffect>
                                    <p:set>
                                      <p:cBhvr>
                                        <p:cTn id="204" dur="1" fill="hold">
                                          <p:stCondLst>
                                            <p:cond delay="499"/>
                                          </p:stCondLst>
                                        </p:cTn>
                                        <p:tgtEl>
                                          <p:spTgt spid="15"/>
                                        </p:tgtEl>
                                        <p:attrNameLst>
                                          <p:attrName>style.visibility</p:attrName>
                                        </p:attrNameLst>
                                      </p:cBhvr>
                                      <p:to>
                                        <p:strVal val="hidden"/>
                                      </p:to>
                                    </p:set>
                                  </p:childTnLst>
                                </p:cTn>
                              </p:par>
                              <p:par>
                                <p:cTn id="205" presetID="22" presetClass="entr" presetSubtype="4" fill="hold" grpId="6" nodeType="withEffect">
                                  <p:stCondLst>
                                    <p:cond delay="0"/>
                                  </p:stCondLst>
                                  <p:childTnLst>
                                    <p:set>
                                      <p:cBhvr>
                                        <p:cTn id="206" dur="1" fill="hold">
                                          <p:stCondLst>
                                            <p:cond delay="0"/>
                                          </p:stCondLst>
                                        </p:cTn>
                                        <p:tgtEl>
                                          <p:spTgt spid="19"/>
                                        </p:tgtEl>
                                        <p:attrNameLst>
                                          <p:attrName>style.visibility</p:attrName>
                                        </p:attrNameLst>
                                      </p:cBhvr>
                                      <p:to>
                                        <p:strVal val="visible"/>
                                      </p:to>
                                    </p:set>
                                    <p:animEffect transition="in" filter="wipe(down)">
                                      <p:cBhvr>
                                        <p:cTn id="207" dur="500"/>
                                        <p:tgtEl>
                                          <p:spTgt spid="19"/>
                                        </p:tgtEl>
                                      </p:cBhvr>
                                    </p:animEffect>
                                  </p:childTnLst>
                                </p:cTn>
                              </p:par>
                            </p:childTnLst>
                          </p:cTn>
                        </p:par>
                      </p:childTnLst>
                    </p:cTn>
                  </p:par>
                  <p:par>
                    <p:cTn id="208" fill="hold">
                      <p:stCondLst>
                        <p:cond delay="indefinite"/>
                      </p:stCondLst>
                      <p:childTnLst>
                        <p:par>
                          <p:cTn id="209" fill="hold">
                            <p:stCondLst>
                              <p:cond delay="0"/>
                            </p:stCondLst>
                            <p:childTnLst>
                              <p:par>
                                <p:cTn id="210" presetID="58" presetClass="path" presetSubtype="0" accel="50000" decel="50000" fill="hold" grpId="13" nodeType="clickEffect">
                                  <p:stCondLst>
                                    <p:cond delay="0"/>
                                  </p:stCondLst>
                                  <p:childTnLst>
                                    <p:animMotion origin="layout" path="M -5.55556E-7 -7.77058E-7 L 0.0724 0.08696 C 0.08802 0.10453 0.10365 0.13622 0.11528 0.1716 C 0.12865 0.2123 0.13472 0.24769 0.13385 0.27498 L 0.13316 0.40495 " pathEditMode="relative" rAng="-1416636" ptsTypes="FffFF">
                                      <p:cBhvr>
                                        <p:cTn id="211" dur="2000" fill="hold"/>
                                        <p:tgtEl>
                                          <p:spTgt spid="12"/>
                                        </p:tgtEl>
                                        <p:attrNameLst>
                                          <p:attrName>ppt_x</p:attrName>
                                          <p:attrName>ppt_y</p:attrName>
                                        </p:attrNameLst>
                                      </p:cBhvr>
                                      <p:rCtr x="9115" y="18802"/>
                                    </p:animMotion>
                                  </p:childTnLst>
                                </p:cTn>
                              </p:par>
                            </p:childTnLst>
                          </p:cTn>
                        </p:par>
                        <p:par>
                          <p:cTn id="212" fill="hold">
                            <p:stCondLst>
                              <p:cond delay="2000"/>
                            </p:stCondLst>
                            <p:childTnLst>
                              <p:par>
                                <p:cTn id="213" presetID="22" presetClass="exit" presetSubtype="4" fill="hold" grpId="7" nodeType="afterEffect">
                                  <p:stCondLst>
                                    <p:cond delay="0"/>
                                  </p:stCondLst>
                                  <p:childTnLst>
                                    <p:animEffect transition="out" filter="wipe(down)">
                                      <p:cBhvr>
                                        <p:cTn id="214" dur="500"/>
                                        <p:tgtEl>
                                          <p:spTgt spid="19"/>
                                        </p:tgtEl>
                                      </p:cBhvr>
                                    </p:animEffect>
                                    <p:set>
                                      <p:cBhvr>
                                        <p:cTn id="215" dur="1" fill="hold">
                                          <p:stCondLst>
                                            <p:cond delay="499"/>
                                          </p:stCondLst>
                                        </p:cTn>
                                        <p:tgtEl>
                                          <p:spTgt spid="19"/>
                                        </p:tgtEl>
                                        <p:attrNameLst>
                                          <p:attrName>style.visibility</p:attrName>
                                        </p:attrNameLst>
                                      </p:cBhvr>
                                      <p:to>
                                        <p:strVal val="hidden"/>
                                      </p:to>
                                    </p:set>
                                  </p:childTnLst>
                                </p:cTn>
                              </p:par>
                              <p:par>
                                <p:cTn id="216" presetID="22" presetClass="entr" presetSubtype="4" fill="hold" grpId="6" nodeType="withEffect">
                                  <p:stCondLst>
                                    <p:cond delay="0"/>
                                  </p:stCondLst>
                                  <p:childTnLst>
                                    <p:set>
                                      <p:cBhvr>
                                        <p:cTn id="217" dur="1" fill="hold">
                                          <p:stCondLst>
                                            <p:cond delay="0"/>
                                          </p:stCondLst>
                                        </p:cTn>
                                        <p:tgtEl>
                                          <p:spTgt spid="18"/>
                                        </p:tgtEl>
                                        <p:attrNameLst>
                                          <p:attrName>style.visibility</p:attrName>
                                        </p:attrNameLst>
                                      </p:cBhvr>
                                      <p:to>
                                        <p:strVal val="visible"/>
                                      </p:to>
                                    </p:set>
                                    <p:animEffect transition="in" filter="wipe(down)">
                                      <p:cBhvr>
                                        <p:cTn id="218" dur="500"/>
                                        <p:tgtEl>
                                          <p:spTgt spid="18"/>
                                        </p:tgtEl>
                                      </p:cBhvr>
                                    </p:animEffect>
                                  </p:childTnLst>
                                </p:cTn>
                              </p:par>
                            </p:childTnLst>
                          </p:cTn>
                        </p:par>
                      </p:childTnLst>
                    </p:cTn>
                  </p:par>
                  <p:par>
                    <p:cTn id="219" fill="hold">
                      <p:stCondLst>
                        <p:cond delay="indefinite"/>
                      </p:stCondLst>
                      <p:childTnLst>
                        <p:par>
                          <p:cTn id="220" fill="hold">
                            <p:stCondLst>
                              <p:cond delay="0"/>
                            </p:stCondLst>
                            <p:childTnLst>
                              <p:par>
                                <p:cTn id="221" presetID="58" presetClass="path" presetSubtype="0" accel="50000" decel="50000" fill="hold" grpId="14" nodeType="clickEffect">
                                  <p:stCondLst>
                                    <p:cond delay="0"/>
                                  </p:stCondLst>
                                  <p:childTnLst>
                                    <p:animMotion origin="layout" path="M 0.12118 0.41813 L 0.01858 0.3439 C -0.0033 0.32956 -0.02309 0.2988 -0.03611 0.26157 C -0.04983 0.2204 -0.05226 0.18155 -0.04583 0.14963 L -0.0191 -0.00185 " pathEditMode="relative" rAng="9365610" ptsTypes="FffFF">
                                      <p:cBhvr>
                                        <p:cTn id="222" dur="2000" fill="hold"/>
                                        <p:tgtEl>
                                          <p:spTgt spid="12"/>
                                        </p:tgtEl>
                                        <p:attrNameLst>
                                          <p:attrName>ppt_x</p:attrName>
                                          <p:attrName>ppt_y</p:attrName>
                                        </p:attrNameLst>
                                      </p:cBhvr>
                                      <p:rCtr x="-11389" y="-18409"/>
                                    </p:animMotion>
                                  </p:childTnLst>
                                </p:cTn>
                              </p:par>
                            </p:childTnLst>
                          </p:cTn>
                        </p:par>
                        <p:par>
                          <p:cTn id="223" fill="hold">
                            <p:stCondLst>
                              <p:cond delay="2000"/>
                            </p:stCondLst>
                            <p:childTnLst>
                              <p:par>
                                <p:cTn id="224" presetID="22" presetClass="exit" presetSubtype="4" fill="hold" grpId="7" nodeType="afterEffect">
                                  <p:stCondLst>
                                    <p:cond delay="0"/>
                                  </p:stCondLst>
                                  <p:childTnLst>
                                    <p:animEffect transition="out" filter="wipe(down)">
                                      <p:cBhvr>
                                        <p:cTn id="225" dur="500"/>
                                        <p:tgtEl>
                                          <p:spTgt spid="18"/>
                                        </p:tgtEl>
                                      </p:cBhvr>
                                    </p:animEffect>
                                    <p:set>
                                      <p:cBhvr>
                                        <p:cTn id="226" dur="1" fill="hold">
                                          <p:stCondLst>
                                            <p:cond delay="499"/>
                                          </p:stCondLst>
                                        </p:cTn>
                                        <p:tgtEl>
                                          <p:spTgt spid="18"/>
                                        </p:tgtEl>
                                        <p:attrNameLst>
                                          <p:attrName>style.visibility</p:attrName>
                                        </p:attrNameLst>
                                      </p:cBhvr>
                                      <p:to>
                                        <p:strVal val="hidden"/>
                                      </p:to>
                                    </p:set>
                                  </p:childTnLst>
                                </p:cTn>
                              </p:par>
                              <p:par>
                                <p:cTn id="227" presetID="22" presetClass="entr" presetSubtype="4" fill="hold" grpId="7" nodeType="withEffect">
                                  <p:stCondLst>
                                    <p:cond delay="0"/>
                                  </p:stCondLst>
                                  <p:childTnLst>
                                    <p:set>
                                      <p:cBhvr>
                                        <p:cTn id="228" dur="1" fill="hold">
                                          <p:stCondLst>
                                            <p:cond delay="0"/>
                                          </p:stCondLst>
                                        </p:cTn>
                                        <p:tgtEl>
                                          <p:spTgt spid="17"/>
                                        </p:tgtEl>
                                        <p:attrNameLst>
                                          <p:attrName>style.visibility</p:attrName>
                                        </p:attrNameLst>
                                      </p:cBhvr>
                                      <p:to>
                                        <p:strVal val="visible"/>
                                      </p:to>
                                    </p:set>
                                    <p:animEffect transition="in" filter="wipe(down)">
                                      <p:cBhvr>
                                        <p:cTn id="229" dur="500"/>
                                        <p:tgtEl>
                                          <p:spTgt spid="17"/>
                                        </p:tgtEl>
                                      </p:cBhvr>
                                    </p:animEffect>
                                  </p:childTnLst>
                                </p:cTn>
                              </p:par>
                            </p:childTnLst>
                          </p:cTn>
                        </p:par>
                      </p:childTnLst>
                    </p:cTn>
                  </p:par>
                  <p:par>
                    <p:cTn id="230" fill="hold">
                      <p:stCondLst>
                        <p:cond delay="indefinite"/>
                      </p:stCondLst>
                      <p:childTnLst>
                        <p:par>
                          <p:cTn id="231" fill="hold">
                            <p:stCondLst>
                              <p:cond delay="0"/>
                            </p:stCondLst>
                            <p:childTnLst>
                              <p:par>
                                <p:cTn id="232" presetID="58" presetClass="path" presetSubtype="0" accel="50000" decel="50000" fill="hold" grpId="15" nodeType="clickEffect">
                                  <p:stCondLst>
                                    <p:cond delay="0"/>
                                  </p:stCondLst>
                                  <p:childTnLst>
                                    <p:animMotion origin="layout" path="M 0.00486 -0.00463 L 0.07431 0.09088 C 0.08924 0.11031 0.10399 0.14315 0.11458 0.18015 C 0.12674 0.22386 0.13142 0.25901 0.12951 0.28677 L 0.12431 0.41928 " pathEditMode="relative" rAng="-1233167" ptsTypes="FffFF">
                                      <p:cBhvr>
                                        <p:cTn id="233" dur="2000" fill="hold"/>
                                        <p:tgtEl>
                                          <p:spTgt spid="12"/>
                                        </p:tgtEl>
                                        <p:attrNameLst>
                                          <p:attrName>ppt_x</p:attrName>
                                          <p:attrName>ppt_y</p:attrName>
                                        </p:attrNameLst>
                                      </p:cBhvr>
                                      <p:rCtr x="8490" y="19935"/>
                                    </p:animMotion>
                                  </p:childTnLst>
                                </p:cTn>
                              </p:par>
                            </p:childTnLst>
                          </p:cTn>
                        </p:par>
                        <p:par>
                          <p:cTn id="234" fill="hold">
                            <p:stCondLst>
                              <p:cond delay="2000"/>
                            </p:stCondLst>
                            <p:childTnLst>
                              <p:par>
                                <p:cTn id="235" presetID="22" presetClass="exit" presetSubtype="4" fill="hold" grpId="8" nodeType="afterEffect">
                                  <p:stCondLst>
                                    <p:cond delay="0"/>
                                  </p:stCondLst>
                                  <p:childTnLst>
                                    <p:animEffect transition="out" filter="wipe(down)">
                                      <p:cBhvr>
                                        <p:cTn id="236" dur="500"/>
                                        <p:tgtEl>
                                          <p:spTgt spid="17"/>
                                        </p:tgtEl>
                                      </p:cBhvr>
                                    </p:animEffect>
                                    <p:set>
                                      <p:cBhvr>
                                        <p:cTn id="237" dur="1" fill="hold">
                                          <p:stCondLst>
                                            <p:cond delay="499"/>
                                          </p:stCondLst>
                                        </p:cTn>
                                        <p:tgtEl>
                                          <p:spTgt spid="17"/>
                                        </p:tgtEl>
                                        <p:attrNameLst>
                                          <p:attrName>style.visibility</p:attrName>
                                        </p:attrNameLst>
                                      </p:cBhvr>
                                      <p:to>
                                        <p:strVal val="hidden"/>
                                      </p:to>
                                    </p:set>
                                  </p:childTnLst>
                                </p:cTn>
                              </p:par>
                              <p:par>
                                <p:cTn id="238" presetID="22" presetClass="entr" presetSubtype="4" fill="hold" grpId="5" nodeType="withEffect">
                                  <p:stCondLst>
                                    <p:cond delay="0"/>
                                  </p:stCondLst>
                                  <p:childTnLst>
                                    <p:set>
                                      <p:cBhvr>
                                        <p:cTn id="239" dur="1" fill="hold">
                                          <p:stCondLst>
                                            <p:cond delay="0"/>
                                          </p:stCondLst>
                                        </p:cTn>
                                        <p:tgtEl>
                                          <p:spTgt spid="16"/>
                                        </p:tgtEl>
                                        <p:attrNameLst>
                                          <p:attrName>style.visibility</p:attrName>
                                        </p:attrNameLst>
                                      </p:cBhvr>
                                      <p:to>
                                        <p:strVal val="visible"/>
                                      </p:to>
                                    </p:set>
                                    <p:animEffect transition="in" filter="wipe(down)">
                                      <p:cBhvr>
                                        <p:cTn id="240" dur="500"/>
                                        <p:tgtEl>
                                          <p:spTgt spid="16"/>
                                        </p:tgtEl>
                                      </p:cBhvr>
                                    </p:animEffect>
                                  </p:childTnLst>
                                </p:cTn>
                              </p:par>
                            </p:childTnLst>
                          </p:cTn>
                        </p:par>
                        <p:par>
                          <p:cTn id="241" fill="hold">
                            <p:stCondLst>
                              <p:cond delay="2500"/>
                            </p:stCondLst>
                            <p:childTnLst>
                              <p:par>
                                <p:cTn id="242" presetID="27" presetClass="emph" presetSubtype="0" repeatCount="3000" fill="remove" grpId="1" nodeType="afterEffect">
                                  <p:stCondLst>
                                    <p:cond delay="0"/>
                                  </p:stCondLst>
                                  <p:childTnLst>
                                    <p:animClr clrSpc="rgb" dir="cw">
                                      <p:cBhvr override="childStyle">
                                        <p:cTn id="243" dur="750" autoRev="1" fill="remove"/>
                                        <p:tgtEl>
                                          <p:spTgt spid="9"/>
                                        </p:tgtEl>
                                        <p:attrNameLst>
                                          <p:attrName>style.color</p:attrName>
                                        </p:attrNameLst>
                                      </p:cBhvr>
                                      <p:to>
                                        <a:schemeClr val="bg1"/>
                                      </p:to>
                                    </p:animClr>
                                    <p:animClr clrSpc="rgb" dir="cw">
                                      <p:cBhvr>
                                        <p:cTn id="244" dur="750" autoRev="1" fill="remove"/>
                                        <p:tgtEl>
                                          <p:spTgt spid="9"/>
                                        </p:tgtEl>
                                        <p:attrNameLst>
                                          <p:attrName>fillcolor</p:attrName>
                                        </p:attrNameLst>
                                      </p:cBhvr>
                                      <p:to>
                                        <a:schemeClr val="bg1"/>
                                      </p:to>
                                    </p:animClr>
                                    <p:set>
                                      <p:cBhvr>
                                        <p:cTn id="245" dur="750" autoRev="1" fill="remove"/>
                                        <p:tgtEl>
                                          <p:spTgt spid="9"/>
                                        </p:tgtEl>
                                        <p:attrNameLst>
                                          <p:attrName>fill.type</p:attrName>
                                        </p:attrNameLst>
                                      </p:cBhvr>
                                      <p:to>
                                        <p:strVal val="solid"/>
                                      </p:to>
                                    </p:set>
                                    <p:set>
                                      <p:cBhvr>
                                        <p:cTn id="246" dur="750" autoRev="1" fill="remove"/>
                                        <p:tgtEl>
                                          <p:spTgt spid="9"/>
                                        </p:tgtEl>
                                        <p:attrNameLst>
                                          <p:attrName>fill.on</p:attrName>
                                        </p:attrNameLst>
                                      </p:cBhvr>
                                      <p:to>
                                        <p:strVal val="true"/>
                                      </p:to>
                                    </p:set>
                                  </p:childTnLst>
                                </p:cTn>
                              </p:par>
                              <p:par>
                                <p:cTn id="247" presetID="27" presetClass="emph" presetSubtype="0" repeatCount="3000" fill="remove" grpId="6" nodeType="withEffect">
                                  <p:stCondLst>
                                    <p:cond delay="0"/>
                                  </p:stCondLst>
                                  <p:childTnLst>
                                    <p:animClr clrSpc="rgb" dir="cw">
                                      <p:cBhvr override="childStyle">
                                        <p:cTn id="248" dur="750" autoRev="1" fill="remove"/>
                                        <p:tgtEl>
                                          <p:spTgt spid="16"/>
                                        </p:tgtEl>
                                        <p:attrNameLst>
                                          <p:attrName>style.color</p:attrName>
                                        </p:attrNameLst>
                                      </p:cBhvr>
                                      <p:to>
                                        <a:schemeClr val="bg1"/>
                                      </p:to>
                                    </p:animClr>
                                    <p:animClr clrSpc="rgb" dir="cw">
                                      <p:cBhvr>
                                        <p:cTn id="249" dur="750" autoRev="1" fill="remove"/>
                                        <p:tgtEl>
                                          <p:spTgt spid="16"/>
                                        </p:tgtEl>
                                        <p:attrNameLst>
                                          <p:attrName>fillcolor</p:attrName>
                                        </p:attrNameLst>
                                      </p:cBhvr>
                                      <p:to>
                                        <a:schemeClr val="bg1"/>
                                      </p:to>
                                    </p:animClr>
                                    <p:set>
                                      <p:cBhvr>
                                        <p:cTn id="250" dur="750" autoRev="1" fill="remove"/>
                                        <p:tgtEl>
                                          <p:spTgt spid="16"/>
                                        </p:tgtEl>
                                        <p:attrNameLst>
                                          <p:attrName>fill.type</p:attrName>
                                        </p:attrNameLst>
                                      </p:cBhvr>
                                      <p:to>
                                        <p:strVal val="solid"/>
                                      </p:to>
                                    </p:set>
                                    <p:set>
                                      <p:cBhvr>
                                        <p:cTn id="251" dur="750" autoRev="1" fill="remove"/>
                                        <p:tgtEl>
                                          <p:spTgt spid="16"/>
                                        </p:tgtEl>
                                        <p:attrNameLst>
                                          <p:attrName>fill.on</p:attrName>
                                        </p:attrNameLst>
                                      </p:cBhvr>
                                      <p:to>
                                        <p:strVal val="true"/>
                                      </p:to>
                                    </p:set>
                                  </p:childTnLst>
                                </p:cTn>
                              </p:par>
                            </p:childTnLst>
                          </p:cTn>
                        </p:par>
                        <p:par>
                          <p:cTn id="252" fill="hold">
                            <p:stCondLst>
                              <p:cond delay="7000"/>
                            </p:stCondLst>
                            <p:childTnLst>
                              <p:par>
                                <p:cTn id="253" presetID="2" presetClass="exit" presetSubtype="4" fill="hold" grpId="2" nodeType="afterEffect">
                                  <p:stCondLst>
                                    <p:cond delay="0"/>
                                  </p:stCondLst>
                                  <p:childTnLst>
                                    <p:anim calcmode="lin" valueType="num">
                                      <p:cBhvr additive="base">
                                        <p:cTn id="254" dur="500"/>
                                        <p:tgtEl>
                                          <p:spTgt spid="9"/>
                                        </p:tgtEl>
                                        <p:attrNameLst>
                                          <p:attrName>ppt_x</p:attrName>
                                        </p:attrNameLst>
                                      </p:cBhvr>
                                      <p:tavLst>
                                        <p:tav tm="0">
                                          <p:val>
                                            <p:strVal val="ppt_x"/>
                                          </p:val>
                                        </p:tav>
                                        <p:tav tm="100000">
                                          <p:val>
                                            <p:strVal val="ppt_x"/>
                                          </p:val>
                                        </p:tav>
                                      </p:tavLst>
                                    </p:anim>
                                    <p:anim calcmode="lin" valueType="num">
                                      <p:cBhvr additive="base">
                                        <p:cTn id="255" dur="500"/>
                                        <p:tgtEl>
                                          <p:spTgt spid="9"/>
                                        </p:tgtEl>
                                        <p:attrNameLst>
                                          <p:attrName>ppt_y</p:attrName>
                                        </p:attrNameLst>
                                      </p:cBhvr>
                                      <p:tavLst>
                                        <p:tav tm="0">
                                          <p:val>
                                            <p:strVal val="ppt_y"/>
                                          </p:val>
                                        </p:tav>
                                        <p:tav tm="100000">
                                          <p:val>
                                            <p:strVal val="1+ppt_h/2"/>
                                          </p:val>
                                        </p:tav>
                                      </p:tavLst>
                                    </p:anim>
                                    <p:set>
                                      <p:cBhvr>
                                        <p:cTn id="256" dur="1" fill="hold">
                                          <p:stCondLst>
                                            <p:cond delay="499"/>
                                          </p:stCondLst>
                                        </p:cTn>
                                        <p:tgtEl>
                                          <p:spTgt spid="9"/>
                                        </p:tgtEl>
                                        <p:attrNameLst>
                                          <p:attrName>style.visibility</p:attrName>
                                        </p:attrNameLst>
                                      </p:cBhvr>
                                      <p:to>
                                        <p:strVal val="hidden"/>
                                      </p:to>
                                    </p:set>
                                  </p:childTnLst>
                                </p:cTn>
                              </p:par>
                            </p:childTnLst>
                          </p:cTn>
                        </p:par>
                        <p:par>
                          <p:cTn id="257" fill="hold">
                            <p:stCondLst>
                              <p:cond delay="7500"/>
                            </p:stCondLst>
                            <p:childTnLst>
                              <p:par>
                                <p:cTn id="258" presetID="58" presetClass="path" presetSubtype="0" accel="50000" decel="50000" fill="hold" grpId="16" nodeType="afterEffect">
                                  <p:stCondLst>
                                    <p:cond delay="0"/>
                                  </p:stCondLst>
                                  <p:childTnLst>
                                    <p:animMotion origin="layout" path="M 0.12118 0.41813 L 0.02761 0.34459 C 0.00747 0.32886 -0.01215 0.30019 -0.02378 0.26411 C -0.03715 0.22341 -0.04132 0.18663 -0.03593 0.15611 L -0.01527 0.01318 " pathEditMode="relative" rAng="9351295" ptsTypes="FffFF">
                                      <p:cBhvr>
                                        <p:cTn id="259" dur="2000" fill="hold"/>
                                        <p:tgtEl>
                                          <p:spTgt spid="12"/>
                                        </p:tgtEl>
                                        <p:attrNameLst>
                                          <p:attrName>ppt_x</p:attrName>
                                          <p:attrName>ppt_y</p:attrName>
                                        </p:attrNameLst>
                                      </p:cBhvr>
                                      <p:rCtr x="-10712" y="-17923"/>
                                    </p:animMotion>
                                  </p:childTnLst>
                                </p:cTn>
                              </p:par>
                              <p:par>
                                <p:cTn id="260" presetID="10" presetClass="exit" presetSubtype="0" fill="hold" grpId="7" nodeType="withEffect">
                                  <p:stCondLst>
                                    <p:cond delay="0"/>
                                  </p:stCondLst>
                                  <p:childTnLst>
                                    <p:animEffect transition="out" filter="fade">
                                      <p:cBhvr>
                                        <p:cTn id="261" dur="500"/>
                                        <p:tgtEl>
                                          <p:spTgt spid="16"/>
                                        </p:tgtEl>
                                      </p:cBhvr>
                                    </p:animEffect>
                                    <p:set>
                                      <p:cBhvr>
                                        <p:cTn id="262" dur="1" fill="hold">
                                          <p:stCondLst>
                                            <p:cond delay="499"/>
                                          </p:stCondLst>
                                        </p:cTn>
                                        <p:tgtEl>
                                          <p:spTgt spid="16"/>
                                        </p:tgtEl>
                                        <p:attrNameLst>
                                          <p:attrName>style.visibility</p:attrName>
                                        </p:attrNameLst>
                                      </p:cBhvr>
                                      <p:to>
                                        <p:strVal val="hidden"/>
                                      </p:to>
                                    </p:set>
                                  </p:childTnLst>
                                </p:cTn>
                              </p:par>
                              <p:par>
                                <p:cTn id="263" presetID="45" presetClass="entr" presetSubtype="0" fill="hold" grpId="0" nodeType="withEffect">
                                  <p:stCondLst>
                                    <p:cond delay="0"/>
                                  </p:stCondLst>
                                  <p:childTnLst>
                                    <p:set>
                                      <p:cBhvr>
                                        <p:cTn id="264" dur="1" fill="hold">
                                          <p:stCondLst>
                                            <p:cond delay="0"/>
                                          </p:stCondLst>
                                        </p:cTn>
                                        <p:tgtEl>
                                          <p:spTgt spid="3"/>
                                        </p:tgtEl>
                                        <p:attrNameLst>
                                          <p:attrName>style.visibility</p:attrName>
                                        </p:attrNameLst>
                                      </p:cBhvr>
                                      <p:to>
                                        <p:strVal val="visible"/>
                                      </p:to>
                                    </p:set>
                                    <p:animEffect transition="in" filter="fade">
                                      <p:cBhvr>
                                        <p:cTn id="265" dur="2000"/>
                                        <p:tgtEl>
                                          <p:spTgt spid="3"/>
                                        </p:tgtEl>
                                      </p:cBhvr>
                                    </p:animEffect>
                                    <p:anim calcmode="lin" valueType="num">
                                      <p:cBhvr>
                                        <p:cTn id="266" dur="2000" fill="hold"/>
                                        <p:tgtEl>
                                          <p:spTgt spid="3"/>
                                        </p:tgtEl>
                                        <p:attrNameLst>
                                          <p:attrName>ppt_w</p:attrName>
                                        </p:attrNameLst>
                                      </p:cBhvr>
                                      <p:tavLst>
                                        <p:tav tm="0" fmla="#ppt_w*sin(2.5*pi*$)">
                                          <p:val>
                                            <p:fltVal val="0"/>
                                          </p:val>
                                        </p:tav>
                                        <p:tav tm="100000">
                                          <p:val>
                                            <p:fltVal val="1"/>
                                          </p:val>
                                        </p:tav>
                                      </p:tavLst>
                                    </p:anim>
                                    <p:anim calcmode="lin" valueType="num">
                                      <p:cBhvr>
                                        <p:cTn id="267"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8" grpId="1" animBg="1"/>
      <p:bldP spid="8" grpId="2" animBg="1"/>
      <p:bldP spid="9" grpId="0" animBg="1"/>
      <p:bldP spid="9" grpId="1" animBg="1"/>
      <p:bldP spid="9" grpId="2" animBg="1"/>
      <p:bldP spid="10" grpId="0" animBg="1"/>
      <p:bldP spid="10" grpId="1" animBg="1"/>
      <p:bldP spid="10" grpId="2" animBg="1"/>
      <p:bldP spid="11" grpId="0" animBg="1"/>
      <p:bldP spid="11" grpId="1" animBg="1"/>
      <p:bldP spid="11" grpId="2" animBg="1"/>
      <p:bldP spid="12" grpId="0" animBg="1"/>
      <p:bldP spid="12" grpId="1" animBg="1"/>
      <p:bldP spid="12" grpId="2" animBg="1"/>
      <p:bldP spid="12" grpId="3" animBg="1"/>
      <p:bldP spid="12" grpId="4" animBg="1"/>
      <p:bldP spid="12" grpId="5" animBg="1"/>
      <p:bldP spid="12" grpId="6" animBg="1"/>
      <p:bldP spid="12" grpId="7" animBg="1"/>
      <p:bldP spid="12" grpId="8" animBg="1"/>
      <p:bldP spid="12" grpId="9" animBg="1"/>
      <p:bldP spid="12" grpId="10" animBg="1"/>
      <p:bldP spid="12" grpId="11" animBg="1"/>
      <p:bldP spid="12" grpId="12" animBg="1"/>
      <p:bldP spid="12" grpId="13" animBg="1"/>
      <p:bldP spid="12" grpId="14" animBg="1"/>
      <p:bldP spid="12" grpId="15" animBg="1"/>
      <p:bldP spid="12" grpId="16" animBg="1"/>
      <p:bldP spid="15" grpId="0" animBg="1"/>
      <p:bldP spid="15" grpId="1" animBg="1"/>
      <p:bldP spid="15" grpId="2" animBg="1"/>
      <p:bldP spid="16" grpId="0" animBg="1"/>
      <p:bldP spid="16" grpId="1" animBg="1"/>
      <p:bldP spid="16" grpId="2" animBg="1"/>
      <p:bldP spid="16" grpId="3" animBg="1"/>
      <p:bldP spid="16" grpId="4" animBg="1"/>
      <p:bldP spid="16" grpId="5" animBg="1"/>
      <p:bldP spid="16" grpId="6" animBg="1"/>
      <p:bldP spid="16" grpId="7" animBg="1"/>
      <p:bldP spid="17" grpId="0" animBg="1"/>
      <p:bldP spid="17" grpId="1" animBg="1"/>
      <p:bldP spid="17" grpId="2" animBg="1"/>
      <p:bldP spid="17" grpId="3" animBg="1"/>
      <p:bldP spid="17" grpId="4" animBg="1"/>
      <p:bldP spid="17" grpId="5" animBg="1"/>
      <p:bldP spid="17" grpId="6" animBg="1"/>
      <p:bldP spid="17" grpId="7" animBg="1"/>
      <p:bldP spid="17" grpId="8" animBg="1"/>
      <p:bldP spid="18" grpId="0" animBg="1"/>
      <p:bldP spid="18" grpId="1" animBg="1"/>
      <p:bldP spid="18" grpId="2" animBg="1"/>
      <p:bldP spid="18" grpId="3" animBg="1"/>
      <p:bldP spid="18" grpId="4" animBg="1"/>
      <p:bldP spid="18" grpId="5" animBg="1"/>
      <p:bldP spid="18" grpId="6" animBg="1"/>
      <p:bldP spid="18" grpId="7" animBg="1"/>
      <p:bldP spid="19" grpId="0" animBg="1"/>
      <p:bldP spid="19" grpId="1" animBg="1"/>
      <p:bldP spid="19" grpId="2" animBg="1"/>
      <p:bldP spid="19" grpId="3" animBg="1"/>
      <p:bldP spid="19" grpId="4" animBg="1"/>
      <p:bldP spid="19" grpId="5" animBg="1"/>
      <p:bldP spid="19" grpId="6" animBg="1"/>
      <p:bldP spid="19" grpId="7" animBg="1"/>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mtClean="0">
                <a:effectLst>
                  <a:outerShdw blurRad="38100" dist="38100" dir="2700000" algn="tl">
                    <a:srgbClr val="000000">
                      <a:alpha val="43137"/>
                    </a:srgbClr>
                  </a:outerShdw>
                </a:effectLst>
              </a:rPr>
              <a:t>Simulation</a:t>
            </a:r>
            <a:br>
              <a:rPr lang="en-US" smtClean="0">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Event Driven Simulation</a:t>
            </a:r>
            <a:endParaRPr lang="en-US">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7500" lnSpcReduction="20000"/>
          </a:bodyPr>
          <a:lstStyle/>
          <a:p>
            <a:r>
              <a:rPr lang="en-US" smtClean="0"/>
              <a:t>Untuk simulasi event driven ini kita misalkan simulasi operasi perbankan dengan </a:t>
            </a:r>
            <a:r>
              <a:rPr lang="en-US" b="1" i="1" smtClean="0"/>
              <a:t>k</a:t>
            </a:r>
            <a:r>
              <a:rPr lang="en-US" i="1" smtClean="0"/>
              <a:t> tellers </a:t>
            </a:r>
            <a:r>
              <a:rPr lang="en-US" smtClean="0"/>
              <a:t>untuk menghitung jumlah minimum </a:t>
            </a:r>
            <a:r>
              <a:rPr lang="en-US" b="1" i="1" smtClean="0"/>
              <a:t>k</a:t>
            </a:r>
            <a:r>
              <a:rPr lang="en-US" smtClean="0"/>
              <a:t> (</a:t>
            </a:r>
            <a:r>
              <a:rPr lang="en-US" i="1" smtClean="0"/>
              <a:t>teller</a:t>
            </a:r>
            <a:r>
              <a:rPr lang="en-US" smtClean="0"/>
              <a:t>) untuk mendapatkan waktu pelayanan yang layak.</a:t>
            </a:r>
          </a:p>
          <a:p>
            <a:endParaRPr lang="en-US" smtClean="0"/>
          </a:p>
          <a:p>
            <a:r>
              <a:rPr lang="en-US" smtClean="0"/>
              <a:t>Dengan menggunakan komputer untuk simulasi ini ada beberapa manfaat yang didapatkan:</a:t>
            </a:r>
          </a:p>
          <a:p>
            <a:pPr marL="971550" lvl="1" indent="-514350">
              <a:buFont typeface="+mj-lt"/>
              <a:buAutoNum type="arabicPeriod"/>
            </a:pPr>
            <a:r>
              <a:rPr lang="en-US" smtClean="0"/>
              <a:t>Informasi yang diharapkan bisa didapat tanpa melibatkan pelanggan sesungguhnya. </a:t>
            </a:r>
          </a:p>
          <a:p>
            <a:pPr marL="971550" lvl="1" indent="-514350">
              <a:buFont typeface="+mj-lt"/>
              <a:buAutoNum type="arabicPeriod"/>
            </a:pPr>
            <a:r>
              <a:rPr lang="en-US" smtClean="0"/>
              <a:t>Simulasi dengan komputer lebih cepat dari implementasi aktual, karena kecepatan dari proses perhitungan komputer. </a:t>
            </a:r>
          </a:p>
          <a:p>
            <a:pPr marL="971550" lvl="1" indent="-514350">
              <a:buFont typeface="+mj-lt"/>
              <a:buAutoNum type="arabicPeriod"/>
            </a:pPr>
            <a:r>
              <a:rPr lang="en-US" smtClean="0"/>
              <a:t>Simulasi dengan komputer mudah di replikasi, untuk keperluan uji coba dengan beberapa sample dan struktur data untuk mendapatkan.</a:t>
            </a:r>
            <a:endParaRPr lang="en-US"/>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21</a:t>
            </a:fld>
            <a:endParaRPr lang="en-US" dirty="0"/>
          </a:p>
        </p:txBody>
      </p:sp>
    </p:spTree>
    <p:extLst>
      <p:ext uri="{BB962C8B-B14F-4D97-AF65-F5344CB8AC3E}">
        <p14:creationId xmlns:p14="http://schemas.microsoft.com/office/powerpoint/2010/main" val="35714891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Simulation</a:t>
            </a:r>
            <a:br>
              <a:rPr lang="en-US">
                <a:effectLst>
                  <a:outerShdw blurRad="38100" dist="38100" dir="2700000" algn="tl">
                    <a:srgbClr val="000000">
                      <a:alpha val="43137"/>
                    </a:srgbClr>
                  </a:outerShdw>
                </a:effectLst>
              </a:rPr>
            </a:br>
            <a:r>
              <a:rPr lang="en-US">
                <a:effectLst>
                  <a:outerShdw blurRad="38100" dist="38100" dir="2700000" algn="tl">
                    <a:srgbClr val="000000">
                      <a:alpha val="43137"/>
                    </a:srgbClr>
                  </a:outerShdw>
                </a:effectLst>
              </a:rPr>
              <a:t>Event Driven Simulation</a:t>
            </a:r>
            <a:endParaRPr lang="en-US"/>
          </a:p>
        </p:txBody>
      </p:sp>
      <p:sp>
        <p:nvSpPr>
          <p:cNvPr id="3" name="Content Placeholder 2"/>
          <p:cNvSpPr>
            <a:spLocks noGrp="1"/>
          </p:cNvSpPr>
          <p:nvPr>
            <p:ph idx="1"/>
          </p:nvPr>
        </p:nvSpPr>
        <p:spPr/>
        <p:txBody>
          <a:bodyPr>
            <a:normAutofit/>
          </a:bodyPr>
          <a:lstStyle/>
          <a:p>
            <a:r>
              <a:rPr lang="en-US" smtClean="0"/>
              <a:t>Misal; untuk menghitung secara statistik tentang berapa lama rata-rata seorang pelanggan harus menunggu dan seberapa persen waktu aktual yang terpakai oleh tellers dalam melayani pelanggan.</a:t>
            </a:r>
          </a:p>
          <a:p>
            <a:r>
              <a:rPr lang="en-US" smtClean="0"/>
              <a:t>Terkait hal tersebut terdapat 2 events:</a:t>
            </a:r>
          </a:p>
          <a:p>
            <a:pPr marL="971550" lvl="1" indent="-514350">
              <a:buFont typeface="+mj-lt"/>
              <a:buAutoNum type="arabicParenR"/>
            </a:pPr>
            <a:r>
              <a:rPr lang="en-US" smtClean="0"/>
              <a:t>Pelanggan datang ke teller.</a:t>
            </a:r>
          </a:p>
          <a:p>
            <a:pPr marL="971550" lvl="1" indent="-514350">
              <a:buFont typeface="+mj-lt"/>
              <a:buAutoNum type="arabicParenR"/>
            </a:pPr>
            <a:r>
              <a:rPr lang="en-US" smtClean="0"/>
              <a:t>Pelanggan meninggalkan teller dan teller bebas.</a:t>
            </a:r>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22</a:t>
            </a:fld>
            <a:endParaRPr lang="en-US" dirty="0"/>
          </a:p>
        </p:txBody>
      </p:sp>
    </p:spTree>
    <p:extLst>
      <p:ext uri="{BB962C8B-B14F-4D97-AF65-F5344CB8AC3E}">
        <p14:creationId xmlns:p14="http://schemas.microsoft.com/office/powerpoint/2010/main" val="16237906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mtClean="0">
                <a:effectLst>
                  <a:outerShdw blurRad="38100" dist="38100" dir="2700000" algn="tl">
                    <a:srgbClr val="000000">
                      <a:alpha val="43137"/>
                    </a:srgbClr>
                  </a:outerShdw>
                </a:effectLst>
              </a:rPr>
              <a:t>See You Next Session</a:t>
            </a:r>
            <a:endParaRPr lang="en-US">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b="1" smtClean="0">
                <a:effectLst>
                  <a:outerShdw blurRad="38100" dist="38100" dir="2700000" algn="tl">
                    <a:srgbClr val="000000">
                      <a:alpha val="43137"/>
                    </a:srgbClr>
                  </a:outerShdw>
                </a:effectLst>
              </a:rPr>
              <a:t>Thank’s</a:t>
            </a:r>
            <a:endParaRPr lang="en-US" b="1">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r>
              <a:t>AER – 2011/2012</a:t>
            </a:r>
            <a:endParaRPr dirty="0"/>
          </a:p>
        </p:txBody>
      </p:sp>
      <p:sp>
        <p:nvSpPr>
          <p:cNvPr id="5" name="Footer Placeholder 4"/>
          <p:cNvSpPr>
            <a:spLocks noGrp="1"/>
          </p:cNvSpPr>
          <p:nvPr>
            <p:ph type="ftr" sz="quarter" idx="11"/>
          </p:nvPr>
        </p:nvSpPr>
        <p:spPr/>
        <p:txBody>
          <a:bodyPr/>
          <a:lstStyle/>
          <a:p>
            <a:r>
              <a:t>Universitas Pembangunan Jaya – SIF_TIF</a:t>
            </a:r>
            <a:endParaRPr dirty="0"/>
          </a:p>
        </p:txBody>
      </p:sp>
      <p:sp>
        <p:nvSpPr>
          <p:cNvPr id="6" name="Slide Number Placeholder 5"/>
          <p:cNvSpPr>
            <a:spLocks noGrp="1"/>
          </p:cNvSpPr>
          <p:nvPr>
            <p:ph type="sldNum" sz="quarter" idx="12"/>
          </p:nvPr>
        </p:nvSpPr>
        <p:spPr/>
        <p:txBody>
          <a:bodyPr/>
          <a:lstStyle/>
          <a:p>
            <a:r>
              <a:t>SIF1213 - </a:t>
            </a:r>
            <a:fld id="{856524A2-1DDE-4CC8-AD9C-EA4094C56FD8}" type="slidenum">
              <a:rPr/>
              <a:pPr/>
              <a:t>23</a:t>
            </a:fld>
            <a:endParaRPr dirty="0"/>
          </a:p>
        </p:txBody>
      </p:sp>
    </p:spTree>
    <p:extLst>
      <p:ext uri="{BB962C8B-B14F-4D97-AF65-F5344CB8AC3E}">
        <p14:creationId xmlns:p14="http://schemas.microsoft.com/office/powerpoint/2010/main" val="4285339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mtClean="0">
                <a:effectLst>
                  <a:outerShdw blurRad="38100" dist="38100" dir="2700000" algn="tl">
                    <a:srgbClr val="000000">
                      <a:alpha val="43137"/>
                    </a:srgbClr>
                  </a:outerShdw>
                </a:effectLst>
              </a:rPr>
              <a:t>Stack dengan Java API</a:t>
            </a:r>
            <a:endParaRPr lang="en-US">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a:bodyPr>
          <a:lstStyle/>
          <a:p>
            <a:r>
              <a:rPr lang="en-US"/>
              <a:t>Kita sudah mengetahui </a:t>
            </a:r>
            <a:r>
              <a:rPr lang="en-US" smtClean="0"/>
              <a:t>algoritma stack (tumpukan). </a:t>
            </a:r>
            <a:r>
              <a:rPr lang="en-US"/>
              <a:t>Algoritma </a:t>
            </a:r>
            <a:r>
              <a:rPr lang="en-US" smtClean="0"/>
              <a:t>stack tersebut </a:t>
            </a:r>
            <a:r>
              <a:rPr lang="en-US"/>
              <a:t>perlu diketahui terkait kebutuhan </a:t>
            </a:r>
            <a:r>
              <a:rPr lang="en-US" smtClean="0"/>
              <a:t>akses data yang sifatnya berupa tumpukan.</a:t>
            </a:r>
          </a:p>
          <a:p>
            <a:r>
              <a:rPr lang="en-US" smtClean="0"/>
              <a:t>Java library telah memiliki method yang efisien, general, dan tepat untuk digunakan pada stack.</a:t>
            </a:r>
          </a:p>
          <a:p>
            <a:r>
              <a:rPr lang="en-US" smtClean="0"/>
              <a:t>Method stack pada java library tersebut adalah: </a:t>
            </a:r>
          </a:p>
          <a:p>
            <a:pPr marL="0" indent="0">
              <a:buNone/>
            </a:pPr>
            <a:r>
              <a:rPr lang="en-US"/>
              <a:t>	</a:t>
            </a:r>
            <a:r>
              <a:rPr lang="en-US" b="1" smtClean="0"/>
              <a:t>java.util.Stack</a:t>
            </a:r>
            <a:r>
              <a:rPr lang="en-US" b="1"/>
              <a:t>;</a:t>
            </a:r>
            <a:endParaRPr lang="en-US" smtClean="0"/>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3</a:t>
            </a:fld>
            <a:endParaRPr lang="en-US" dirty="0"/>
          </a:p>
        </p:txBody>
      </p:sp>
    </p:spTree>
    <p:extLst>
      <p:ext uri="{BB962C8B-B14F-4D97-AF65-F5344CB8AC3E}">
        <p14:creationId xmlns:p14="http://schemas.microsoft.com/office/powerpoint/2010/main" val="3990370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Stack dengan Java </a:t>
            </a:r>
            <a:r>
              <a:rPr lang="en-US" smtClean="0">
                <a:effectLst>
                  <a:outerShdw blurRad="38100" dist="38100" dir="2700000" algn="tl">
                    <a:srgbClr val="000000">
                      <a:alpha val="43137"/>
                    </a:srgbClr>
                  </a:outerShdw>
                </a:effectLst>
              </a:rPr>
              <a:t>API</a:t>
            </a:r>
            <a:br>
              <a:rPr lang="en-US" smtClean="0">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Penggunaan</a:t>
            </a:r>
            <a:endParaRPr lang="en-US"/>
          </a:p>
        </p:txBody>
      </p:sp>
      <p:sp>
        <p:nvSpPr>
          <p:cNvPr id="3" name="Content Placeholder 2"/>
          <p:cNvSpPr>
            <a:spLocks noGrp="1"/>
          </p:cNvSpPr>
          <p:nvPr>
            <p:ph idx="1"/>
          </p:nvPr>
        </p:nvSpPr>
        <p:spPr>
          <a:xfrm>
            <a:off x="457200" y="1600201"/>
            <a:ext cx="8229600" cy="1066800"/>
          </a:xfrm>
        </p:spPr>
        <p:txBody>
          <a:bodyPr>
            <a:normAutofit/>
          </a:bodyPr>
          <a:lstStyle/>
          <a:p>
            <a:r>
              <a:rPr lang="en-US" sz="2400" smtClean="0"/>
              <a:t>Sebelum menggunakan method Stack java API, lakukan import dengan menuliskan:</a:t>
            </a:r>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4</a:t>
            </a:fld>
            <a:endParaRPr lang="en-US" dirty="0"/>
          </a:p>
        </p:txBody>
      </p:sp>
      <p:sp>
        <p:nvSpPr>
          <p:cNvPr id="8" name="TextBox 7"/>
          <p:cNvSpPr txBox="1"/>
          <p:nvPr/>
        </p:nvSpPr>
        <p:spPr>
          <a:xfrm>
            <a:off x="990600" y="2667000"/>
            <a:ext cx="2288512" cy="369332"/>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none" rtlCol="0">
            <a:spAutoFit/>
          </a:bodyPr>
          <a:lstStyle/>
          <a:p>
            <a:r>
              <a:rPr lang="en-US" b="1"/>
              <a:t>import java.util.Stack</a:t>
            </a:r>
            <a:r>
              <a:rPr lang="en-US" b="1" smtClean="0"/>
              <a:t>;</a:t>
            </a:r>
            <a:endParaRPr lang="en-US"/>
          </a:p>
        </p:txBody>
      </p:sp>
      <p:sp>
        <p:nvSpPr>
          <p:cNvPr id="9" name="Content Placeholder 2"/>
          <p:cNvSpPr txBox="1">
            <a:spLocks/>
          </p:cNvSpPr>
          <p:nvPr/>
        </p:nvSpPr>
        <p:spPr>
          <a:xfrm>
            <a:off x="457200" y="3276600"/>
            <a:ext cx="4572000" cy="71806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smtClean="0"/>
              <a:t>Selanjutnya buat object dengan type Stack:</a:t>
            </a:r>
          </a:p>
        </p:txBody>
      </p:sp>
      <p:sp>
        <p:nvSpPr>
          <p:cNvPr id="10" name="TextBox 9"/>
          <p:cNvSpPr txBox="1"/>
          <p:nvPr/>
        </p:nvSpPr>
        <p:spPr>
          <a:xfrm>
            <a:off x="990600" y="3962400"/>
            <a:ext cx="3596818" cy="369332"/>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none" rtlCol="0">
            <a:spAutoFit/>
          </a:bodyPr>
          <a:lstStyle/>
          <a:p>
            <a:r>
              <a:rPr lang="en-US"/>
              <a:t>Stack </a:t>
            </a:r>
            <a:r>
              <a:rPr lang="en-US" b="1"/>
              <a:t>tumpukanBuku</a:t>
            </a:r>
            <a:r>
              <a:rPr lang="en-US"/>
              <a:t> = new Stack();</a:t>
            </a:r>
          </a:p>
        </p:txBody>
      </p:sp>
      <p:sp>
        <p:nvSpPr>
          <p:cNvPr id="11" name="Content Placeholder 2"/>
          <p:cNvSpPr txBox="1">
            <a:spLocks/>
          </p:cNvSpPr>
          <p:nvPr/>
        </p:nvSpPr>
        <p:spPr>
          <a:xfrm>
            <a:off x="457200" y="4572000"/>
            <a:ext cx="4130218" cy="609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smtClean="0"/>
              <a:t>Selanjutnya gunakan method sesuai fungsinya</a:t>
            </a:r>
          </a:p>
        </p:txBody>
      </p:sp>
      <p:graphicFrame>
        <p:nvGraphicFramePr>
          <p:cNvPr id="13" name="Content Placeholder 14"/>
          <p:cNvGraphicFramePr>
            <a:graphicFrameLocks/>
          </p:cNvGraphicFramePr>
          <p:nvPr>
            <p:extLst>
              <p:ext uri="{D42A27DB-BD31-4B8C-83A1-F6EECF244321}">
                <p14:modId xmlns:p14="http://schemas.microsoft.com/office/powerpoint/2010/main" val="1798567781"/>
              </p:ext>
            </p:extLst>
          </p:nvPr>
        </p:nvGraphicFramePr>
        <p:xfrm>
          <a:off x="4876800" y="2721108"/>
          <a:ext cx="3810000" cy="3579742"/>
        </p:xfrm>
        <a:graphic>
          <a:graphicData uri="http://schemas.openxmlformats.org/drawingml/2006/table">
            <a:tbl>
              <a:tblPr>
                <a:effectLst>
                  <a:outerShdw blurRad="50800" dist="38100" dir="2700000" algn="tl" rotWithShape="0">
                    <a:prstClr val="black">
                      <a:alpha val="40000"/>
                    </a:prstClr>
                  </a:outerShdw>
                </a:effectLst>
              </a:tblPr>
              <a:tblGrid>
                <a:gridCol w="685800"/>
                <a:gridCol w="3124200"/>
              </a:tblGrid>
              <a:tr h="257359">
                <a:tc gridSpan="2">
                  <a:txBody>
                    <a:bodyPr/>
                    <a:lstStyle/>
                    <a:p>
                      <a:pPr algn="l"/>
                      <a:r>
                        <a:rPr lang="en-US" sz="1400" b="1"/>
                        <a:t>Method Summary</a:t>
                      </a:r>
                      <a:endParaRPr lang="en-US" sz="1400"/>
                    </a:p>
                  </a:txBody>
                  <a:tcPr marL="22186" marR="22186" marT="22186" marB="221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hMerge="1">
                  <a:txBody>
                    <a:bodyPr/>
                    <a:lstStyle/>
                    <a:p>
                      <a:endParaRPr lang="en-US"/>
                    </a:p>
                  </a:txBody>
                  <a:tcPr/>
                </a:tc>
              </a:tr>
              <a:tr h="584202">
                <a:tc>
                  <a:txBody>
                    <a:bodyPr/>
                    <a:lstStyle/>
                    <a:p>
                      <a:pPr algn="ctr"/>
                      <a:r>
                        <a:rPr lang="en-US" sz="1400"/>
                        <a:t> boolean</a:t>
                      </a:r>
                    </a:p>
                  </a:txBody>
                  <a:tcPr marL="22186" marR="22186" marT="22186" marB="2218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b="1">
                          <a:hlinkClick r:id="rId2"/>
                        </a:rPr>
                        <a:t>empty</a:t>
                      </a:r>
                      <a:r>
                        <a:rPr lang="en-US" sz="1400"/>
                        <a:t>()</a:t>
                      </a:r>
                      <a:br>
                        <a:rPr lang="en-US" sz="1400"/>
                      </a:br>
                      <a:r>
                        <a:rPr lang="en-US" sz="1400" smtClean="0"/>
                        <a:t>Tests </a:t>
                      </a:r>
                      <a:r>
                        <a:rPr lang="en-US" sz="1400"/>
                        <a:t>if this stack is empty.</a:t>
                      </a:r>
                    </a:p>
                  </a:txBody>
                  <a:tcPr marL="22186" marR="22186" marT="22186" marB="2218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70345">
                <a:tc>
                  <a:txBody>
                    <a:bodyPr/>
                    <a:lstStyle/>
                    <a:p>
                      <a:pPr algn="ctr"/>
                      <a:r>
                        <a:rPr lang="en-US" sz="1400"/>
                        <a:t> </a:t>
                      </a:r>
                      <a:r>
                        <a:rPr lang="en-US" sz="1400">
                          <a:hlinkClick r:id="rId2" tooltip="type parameter in Stack"/>
                        </a:rPr>
                        <a:t>E</a:t>
                      </a:r>
                      <a:endParaRPr lang="en-US" sz="1400"/>
                    </a:p>
                  </a:txBody>
                  <a:tcPr marL="22186" marR="22186" marT="22186" marB="2218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b="1">
                          <a:hlinkClick r:id="rId2"/>
                        </a:rPr>
                        <a:t>peek</a:t>
                      </a:r>
                      <a:r>
                        <a:rPr lang="en-US" sz="1400"/>
                        <a:t>()</a:t>
                      </a:r>
                      <a:br>
                        <a:rPr lang="en-US" sz="1400"/>
                      </a:br>
                      <a:r>
                        <a:rPr lang="en-US" sz="1400" smtClean="0"/>
                        <a:t>Looks </a:t>
                      </a:r>
                      <a:r>
                        <a:rPr lang="en-US" sz="1400"/>
                        <a:t>at the object at the top of this stack without removing it from the stack.</a:t>
                      </a:r>
                    </a:p>
                  </a:txBody>
                  <a:tcPr marL="22186" marR="22186" marT="22186" marB="2218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683332">
                <a:tc>
                  <a:txBody>
                    <a:bodyPr/>
                    <a:lstStyle/>
                    <a:p>
                      <a:pPr algn="ctr"/>
                      <a:r>
                        <a:rPr lang="en-US" sz="1400"/>
                        <a:t> </a:t>
                      </a:r>
                      <a:r>
                        <a:rPr lang="en-US" sz="1400">
                          <a:hlinkClick r:id="rId2" tooltip="type parameter in Stack"/>
                        </a:rPr>
                        <a:t>E</a:t>
                      </a:r>
                      <a:endParaRPr lang="en-US" sz="1400"/>
                    </a:p>
                  </a:txBody>
                  <a:tcPr marL="22186" marR="22186" marT="22186" marB="2218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b="1">
                          <a:hlinkClick r:id="rId2"/>
                        </a:rPr>
                        <a:t>pop</a:t>
                      </a:r>
                      <a:r>
                        <a:rPr lang="en-US" sz="1400"/>
                        <a:t>()</a:t>
                      </a:r>
                      <a:br>
                        <a:rPr lang="en-US" sz="1400"/>
                      </a:br>
                      <a:r>
                        <a:rPr lang="en-US" sz="1400" smtClean="0"/>
                        <a:t>Removes </a:t>
                      </a:r>
                      <a:r>
                        <a:rPr lang="en-US" sz="1400"/>
                        <a:t>the object at the top of this stack and returns that object as the value of this function.</a:t>
                      </a:r>
                    </a:p>
                  </a:txBody>
                  <a:tcPr marL="22186" marR="22186" marT="22186" marB="2218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70345">
                <a:tc>
                  <a:txBody>
                    <a:bodyPr/>
                    <a:lstStyle/>
                    <a:p>
                      <a:pPr algn="ctr"/>
                      <a:r>
                        <a:rPr lang="en-US" sz="1400"/>
                        <a:t> </a:t>
                      </a:r>
                      <a:r>
                        <a:rPr lang="en-US" sz="1400">
                          <a:hlinkClick r:id="rId2" tooltip="type parameter in Stack"/>
                        </a:rPr>
                        <a:t>E</a:t>
                      </a:r>
                      <a:endParaRPr lang="en-US" sz="1400"/>
                    </a:p>
                  </a:txBody>
                  <a:tcPr marL="22186" marR="22186" marT="22186" marB="2218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b="1">
                          <a:hlinkClick r:id="rId2"/>
                        </a:rPr>
                        <a:t>push</a:t>
                      </a:r>
                      <a:r>
                        <a:rPr lang="en-US" sz="1400"/>
                        <a:t>(</a:t>
                      </a:r>
                      <a:r>
                        <a:rPr lang="en-US" sz="1400">
                          <a:hlinkClick r:id="rId2" tooltip="type parameter in Stack"/>
                        </a:rPr>
                        <a:t>E</a:t>
                      </a:r>
                      <a:r>
                        <a:rPr lang="en-US" sz="1400"/>
                        <a:t> item)</a:t>
                      </a:r>
                      <a:br>
                        <a:rPr lang="en-US" sz="1400"/>
                      </a:br>
                      <a:r>
                        <a:rPr lang="en-US" sz="1400" smtClean="0"/>
                        <a:t>Pushes </a:t>
                      </a:r>
                      <a:r>
                        <a:rPr lang="en-US" sz="1400"/>
                        <a:t>an item onto the top of this stack.</a:t>
                      </a:r>
                    </a:p>
                  </a:txBody>
                  <a:tcPr marL="22186" marR="22186" marT="22186" marB="2218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46004">
                <a:tc>
                  <a:txBody>
                    <a:bodyPr/>
                    <a:lstStyle/>
                    <a:p>
                      <a:pPr algn="ctr"/>
                      <a:r>
                        <a:rPr lang="en-US" sz="1400"/>
                        <a:t> int</a:t>
                      </a:r>
                    </a:p>
                  </a:txBody>
                  <a:tcPr marL="22186" marR="22186" marT="22186" marB="2218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b="1">
                          <a:hlinkClick r:id="rId2"/>
                        </a:rPr>
                        <a:t>search</a:t>
                      </a:r>
                      <a:r>
                        <a:rPr lang="en-US" sz="1400"/>
                        <a:t>(</a:t>
                      </a:r>
                      <a:r>
                        <a:rPr lang="en-US" sz="1400">
                          <a:hlinkClick r:id="rId3" tooltip="class in java.lang"/>
                        </a:rPr>
                        <a:t>Object</a:t>
                      </a:r>
                      <a:r>
                        <a:rPr lang="en-US" sz="1400"/>
                        <a:t> o)</a:t>
                      </a:r>
                      <a:br>
                        <a:rPr lang="en-US" sz="1400"/>
                      </a:br>
                      <a:r>
                        <a:rPr lang="en-US" sz="1400" smtClean="0"/>
                        <a:t>Returns </a:t>
                      </a:r>
                      <a:r>
                        <a:rPr lang="en-US" sz="1400"/>
                        <a:t>the 1-based position where an object is on this stack.</a:t>
                      </a:r>
                    </a:p>
                  </a:txBody>
                  <a:tcPr marL="22186" marR="22186" marT="22186" marB="2218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151238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Stack dengan Java </a:t>
            </a:r>
            <a:r>
              <a:rPr lang="en-US" smtClean="0">
                <a:effectLst>
                  <a:outerShdw blurRad="38100" dist="38100" dir="2700000" algn="tl">
                    <a:srgbClr val="000000">
                      <a:alpha val="43137"/>
                    </a:srgbClr>
                  </a:outerShdw>
                </a:effectLst>
              </a:rPr>
              <a:t>API</a:t>
            </a:r>
            <a:br>
              <a:rPr lang="en-US" smtClean="0">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Penggunaan</a:t>
            </a:r>
            <a:endParaRPr lang="en-US"/>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5</a:t>
            </a:fld>
            <a:endParaRPr lang="en-US" dirty="0"/>
          </a:p>
        </p:txBody>
      </p:sp>
      <p:sp>
        <p:nvSpPr>
          <p:cNvPr id="3" name="Content Placeholder 2"/>
          <p:cNvSpPr>
            <a:spLocks noGrp="1"/>
          </p:cNvSpPr>
          <p:nvPr>
            <p:ph idx="1"/>
          </p:nvPr>
        </p:nvSpPr>
        <p:spPr>
          <a:xfrm>
            <a:off x="457200" y="1524000"/>
            <a:ext cx="4876800" cy="3581400"/>
          </a:xfrm>
          <a:effectLst>
            <a:outerShdw blurRad="50800" dist="38100" dir="2700000" algn="tl" rotWithShape="0">
              <a:prstClr val="black">
                <a:alpha val="40000"/>
              </a:prstClr>
            </a:outerShdw>
          </a:effectLst>
        </p:spPr>
        <p:style>
          <a:lnRef idx="3">
            <a:schemeClr val="lt1"/>
          </a:lnRef>
          <a:fillRef idx="1">
            <a:schemeClr val="dk1"/>
          </a:fillRef>
          <a:effectRef idx="1">
            <a:schemeClr val="dk1"/>
          </a:effectRef>
          <a:fontRef idx="minor">
            <a:schemeClr val="lt1"/>
          </a:fontRef>
        </p:style>
        <p:txBody>
          <a:bodyPr>
            <a:noAutofit/>
          </a:bodyPr>
          <a:lstStyle/>
          <a:p>
            <a:pPr marL="0" indent="0">
              <a:buNone/>
              <a:tabLst>
                <a:tab pos="225425" algn="l"/>
                <a:tab pos="463550" algn="l"/>
              </a:tabLst>
            </a:pPr>
            <a:r>
              <a:rPr lang="en-US" sz="1300" b="1"/>
              <a:t>import java.util.Stack;</a:t>
            </a:r>
          </a:p>
          <a:p>
            <a:pPr marL="0" indent="0">
              <a:buNone/>
              <a:tabLst>
                <a:tab pos="225425" algn="l"/>
                <a:tab pos="463550" algn="l"/>
              </a:tabLst>
            </a:pPr>
            <a:r>
              <a:rPr lang="en-US" sz="1300" b="1"/>
              <a:t>public class stackOfStringsAPI </a:t>
            </a:r>
            <a:r>
              <a:rPr lang="en-US" sz="1300" b="1" smtClean="0"/>
              <a:t>{</a:t>
            </a:r>
          </a:p>
          <a:p>
            <a:pPr marL="0" indent="0">
              <a:buNone/>
              <a:tabLst>
                <a:tab pos="225425" algn="l"/>
                <a:tab pos="463550" algn="l"/>
              </a:tabLst>
            </a:pPr>
            <a:r>
              <a:rPr lang="en-US" sz="1300" b="1"/>
              <a:t>	</a:t>
            </a:r>
            <a:r>
              <a:rPr lang="en-US" sz="1300" b="1" smtClean="0"/>
              <a:t>public </a:t>
            </a:r>
            <a:r>
              <a:rPr lang="en-US" sz="1300" b="1"/>
              <a:t>static void main(String[] args) </a:t>
            </a:r>
            <a:r>
              <a:rPr lang="en-US" sz="1300" b="1" smtClean="0"/>
              <a:t>{	</a:t>
            </a:r>
            <a:r>
              <a:rPr lang="en-US" sz="1300"/>
              <a:t>		</a:t>
            </a:r>
            <a:r>
              <a:rPr lang="en-US" sz="1300" smtClean="0"/>
              <a:t>	Stack  tumpukanBuku </a:t>
            </a:r>
            <a:r>
              <a:rPr lang="en-US" sz="1300"/>
              <a:t>= new Stack();</a:t>
            </a:r>
          </a:p>
          <a:p>
            <a:pPr marL="0" lvl="1" indent="0">
              <a:buNone/>
              <a:tabLst>
                <a:tab pos="225425" algn="l"/>
                <a:tab pos="463550" algn="l"/>
              </a:tabLst>
            </a:pPr>
            <a:r>
              <a:rPr lang="en-US" sz="1300" smtClean="0"/>
              <a:t>		</a:t>
            </a:r>
            <a:r>
              <a:rPr lang="en-US" sz="1300" b="1" smtClean="0">
                <a:solidFill>
                  <a:srgbClr val="FFC000"/>
                </a:solidFill>
              </a:rPr>
              <a:t>tumpukanBuku.push("buku1");</a:t>
            </a:r>
          </a:p>
          <a:p>
            <a:pPr marL="0" lvl="1" indent="0">
              <a:buNone/>
              <a:tabLst>
                <a:tab pos="225425" algn="l"/>
                <a:tab pos="463550" algn="l"/>
              </a:tabLst>
            </a:pPr>
            <a:r>
              <a:rPr lang="en-US" sz="1300" smtClean="0"/>
              <a:t>		tumpukanBuku.push</a:t>
            </a:r>
            <a:r>
              <a:rPr lang="en-US" sz="1300"/>
              <a:t>("buku2");</a:t>
            </a:r>
          </a:p>
          <a:p>
            <a:pPr marL="0" lvl="1" indent="0">
              <a:buNone/>
              <a:tabLst>
                <a:tab pos="225425" algn="l"/>
                <a:tab pos="463550" algn="l"/>
              </a:tabLst>
            </a:pPr>
            <a:r>
              <a:rPr lang="en-US" sz="1300" smtClean="0"/>
              <a:t>		tumpukanBuku.push</a:t>
            </a:r>
            <a:r>
              <a:rPr lang="en-US" sz="1300"/>
              <a:t>("buku3");</a:t>
            </a:r>
          </a:p>
          <a:p>
            <a:pPr marL="0" lvl="1" indent="0">
              <a:buNone/>
              <a:tabLst>
                <a:tab pos="225425" algn="l"/>
                <a:tab pos="463550" algn="l"/>
              </a:tabLst>
            </a:pPr>
            <a:r>
              <a:rPr lang="en-US" sz="1300"/>
              <a:t>	</a:t>
            </a:r>
            <a:r>
              <a:rPr lang="en-US" sz="1300" smtClean="0"/>
              <a:t>	System.out.println(</a:t>
            </a:r>
            <a:r>
              <a:rPr lang="en-US" sz="1300" b="1" smtClean="0">
                <a:solidFill>
                  <a:srgbClr val="FFC000"/>
                </a:solidFill>
              </a:rPr>
              <a:t>tumpukanBuku.search</a:t>
            </a:r>
            <a:r>
              <a:rPr lang="en-US" sz="1300" b="1">
                <a:solidFill>
                  <a:srgbClr val="FFC000"/>
                </a:solidFill>
              </a:rPr>
              <a:t>("buku3")</a:t>
            </a:r>
            <a:r>
              <a:rPr lang="en-US" sz="1300"/>
              <a:t>);</a:t>
            </a:r>
          </a:p>
          <a:p>
            <a:pPr marL="0" lvl="1" indent="0">
              <a:buNone/>
              <a:tabLst>
                <a:tab pos="225425" algn="l"/>
                <a:tab pos="463550" algn="l"/>
              </a:tabLst>
            </a:pPr>
            <a:r>
              <a:rPr lang="en-US" sz="1300" smtClean="0"/>
              <a:t>		System.out.println</a:t>
            </a:r>
            <a:r>
              <a:rPr lang="en-US" sz="1300"/>
              <a:t>("Posisi teratas: " + </a:t>
            </a:r>
            <a:r>
              <a:rPr lang="en-US" sz="1300" smtClean="0"/>
              <a:t>tumpukanBuku.peek</a:t>
            </a:r>
            <a:r>
              <a:rPr lang="en-US" sz="1300"/>
              <a:t>());</a:t>
            </a:r>
          </a:p>
          <a:p>
            <a:pPr marL="0" lvl="1" indent="0">
              <a:buNone/>
              <a:tabLst>
                <a:tab pos="225425" algn="l"/>
                <a:tab pos="463550" algn="l"/>
              </a:tabLst>
            </a:pPr>
            <a:r>
              <a:rPr lang="en-US" sz="1300" smtClean="0"/>
              <a:t>		System.out.println(</a:t>
            </a:r>
            <a:r>
              <a:rPr lang="en-US" sz="1300" b="1" smtClean="0">
                <a:solidFill>
                  <a:srgbClr val="FFC000"/>
                </a:solidFill>
              </a:rPr>
              <a:t>tumpukanBuku.pop</a:t>
            </a:r>
            <a:r>
              <a:rPr lang="en-US" sz="1300" b="1">
                <a:solidFill>
                  <a:srgbClr val="FFC000"/>
                </a:solidFill>
              </a:rPr>
              <a:t>()</a:t>
            </a:r>
            <a:r>
              <a:rPr lang="en-US" sz="1300"/>
              <a:t> + " diangkat");</a:t>
            </a:r>
          </a:p>
          <a:p>
            <a:pPr marL="0" lvl="1" indent="0">
              <a:buNone/>
              <a:tabLst>
                <a:tab pos="225425" algn="l"/>
                <a:tab pos="463550" algn="l"/>
              </a:tabLst>
            </a:pPr>
            <a:r>
              <a:rPr lang="en-US" sz="1300" smtClean="0"/>
              <a:t>		System.out.println</a:t>
            </a:r>
            <a:r>
              <a:rPr lang="en-US" sz="1300"/>
              <a:t>("Posisi teratas: " + </a:t>
            </a:r>
            <a:r>
              <a:rPr lang="en-US" sz="1300" smtClean="0"/>
              <a:t>tumpukanBuku.peek</a:t>
            </a:r>
            <a:r>
              <a:rPr lang="en-US" sz="1300"/>
              <a:t>());</a:t>
            </a:r>
          </a:p>
          <a:p>
            <a:pPr marL="0" lvl="1" indent="0">
              <a:buNone/>
              <a:tabLst>
                <a:tab pos="225425" algn="l"/>
                <a:tab pos="463550" algn="l"/>
              </a:tabLst>
            </a:pPr>
            <a:r>
              <a:rPr lang="en-US" sz="1300" smtClean="0"/>
              <a:t>		System.out.println(tumpukanBuku.pop</a:t>
            </a:r>
            <a:r>
              <a:rPr lang="en-US" sz="1300"/>
              <a:t>() + " diangkat");</a:t>
            </a:r>
          </a:p>
          <a:p>
            <a:pPr marL="400050" lvl="1" indent="0">
              <a:buNone/>
              <a:tabLst>
                <a:tab pos="225425" algn="l"/>
                <a:tab pos="463550" algn="l"/>
              </a:tabLst>
            </a:pPr>
            <a:r>
              <a:rPr lang="en-US" sz="1300" smtClean="0"/>
              <a:t>	System.out.println</a:t>
            </a:r>
            <a:r>
              <a:rPr lang="en-US" sz="1300"/>
              <a:t>("Posisi teratas: " + </a:t>
            </a:r>
            <a:r>
              <a:rPr lang="en-US" sz="1300" b="1">
                <a:solidFill>
                  <a:srgbClr val="FFC000"/>
                </a:solidFill>
              </a:rPr>
              <a:t>tumpukanBuku.peek</a:t>
            </a:r>
            <a:r>
              <a:rPr lang="en-US" sz="1300" b="1" smtClean="0">
                <a:solidFill>
                  <a:srgbClr val="FFC000"/>
                </a:solidFill>
              </a:rPr>
              <a:t>()</a:t>
            </a:r>
            <a:r>
              <a:rPr lang="en-US" sz="1300" smtClean="0"/>
              <a:t>);</a:t>
            </a:r>
            <a:endParaRPr lang="en-US" sz="1300" u="sng"/>
          </a:p>
          <a:p>
            <a:pPr marL="0" lvl="1" indent="0">
              <a:buNone/>
              <a:tabLst>
                <a:tab pos="225425" algn="l"/>
                <a:tab pos="463550" algn="l"/>
              </a:tabLst>
            </a:pPr>
            <a:r>
              <a:rPr lang="en-US" sz="1300"/>
              <a:t>	</a:t>
            </a:r>
            <a:r>
              <a:rPr lang="en-US" sz="1300" smtClean="0"/>
              <a:t>}</a:t>
            </a:r>
            <a:endParaRPr lang="en-US" sz="1300"/>
          </a:p>
          <a:p>
            <a:pPr marL="0" indent="0">
              <a:buNone/>
              <a:tabLst>
                <a:tab pos="225425" algn="l"/>
                <a:tab pos="463550" algn="l"/>
              </a:tabLst>
            </a:pPr>
            <a:r>
              <a:rPr lang="en-US" sz="1300" smtClean="0"/>
              <a:t>}</a:t>
            </a:r>
            <a:endParaRPr lang="en-US" sz="1300"/>
          </a:p>
        </p:txBody>
      </p:sp>
      <p:sp>
        <p:nvSpPr>
          <p:cNvPr id="7" name="Line Callout 2 (Accent Bar) 6"/>
          <p:cNvSpPr/>
          <p:nvPr/>
        </p:nvSpPr>
        <p:spPr>
          <a:xfrm>
            <a:off x="5638800" y="1752600"/>
            <a:ext cx="2590800" cy="533400"/>
          </a:xfrm>
          <a:prstGeom prst="accentCallout2">
            <a:avLst>
              <a:gd name="adj1" fmla="val 18750"/>
              <a:gd name="adj2" fmla="val -4047"/>
              <a:gd name="adj3" fmla="val 20482"/>
              <a:gd name="adj4" fmla="val -32641"/>
              <a:gd name="adj5" fmla="val 157275"/>
              <a:gd name="adj6" fmla="val -87668"/>
            </a:avLst>
          </a:prstGeom>
          <a:ln>
            <a:solidFill>
              <a:srgbClr val="FFC000"/>
            </a:solid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t"/>
          <a:lstStyle/>
          <a:p>
            <a:r>
              <a:rPr lang="en-US" sz="1400" smtClean="0"/>
              <a:t>Untuk menambahkan item pada tumpukan</a:t>
            </a:r>
            <a:endParaRPr lang="en-US" sz="1400"/>
          </a:p>
        </p:txBody>
      </p:sp>
      <p:sp>
        <p:nvSpPr>
          <p:cNvPr id="8" name="Line Callout 2 (Accent Bar) 7"/>
          <p:cNvSpPr/>
          <p:nvPr/>
        </p:nvSpPr>
        <p:spPr>
          <a:xfrm>
            <a:off x="5867400" y="2590800"/>
            <a:ext cx="2590800" cy="533400"/>
          </a:xfrm>
          <a:prstGeom prst="accentCallout2">
            <a:avLst>
              <a:gd name="adj1" fmla="val 18750"/>
              <a:gd name="adj2" fmla="val -4047"/>
              <a:gd name="adj3" fmla="val 18256"/>
              <a:gd name="adj4" fmla="val -12473"/>
              <a:gd name="adj5" fmla="val 123880"/>
              <a:gd name="adj6" fmla="val -44123"/>
            </a:avLst>
          </a:prstGeom>
          <a:ln>
            <a:solidFill>
              <a:srgbClr val="FFC000"/>
            </a:solid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t"/>
          <a:lstStyle/>
          <a:p>
            <a:r>
              <a:rPr lang="en-US" sz="1400" smtClean="0"/>
              <a:t>Untuk mencari posisi suatu item pada tumpukan</a:t>
            </a:r>
            <a:endParaRPr lang="en-US" sz="1400"/>
          </a:p>
        </p:txBody>
      </p:sp>
      <p:sp>
        <p:nvSpPr>
          <p:cNvPr id="9" name="Line Callout 2 (Accent Bar) 8"/>
          <p:cNvSpPr/>
          <p:nvPr/>
        </p:nvSpPr>
        <p:spPr>
          <a:xfrm>
            <a:off x="5867400" y="3535878"/>
            <a:ext cx="2590800" cy="533400"/>
          </a:xfrm>
          <a:prstGeom prst="accentCallout2">
            <a:avLst>
              <a:gd name="adj1" fmla="val 18750"/>
              <a:gd name="adj2" fmla="val -4047"/>
              <a:gd name="adj3" fmla="val 18256"/>
              <a:gd name="adj4" fmla="val -12473"/>
              <a:gd name="adj5" fmla="val 50410"/>
              <a:gd name="adj6" fmla="val -40455"/>
            </a:avLst>
          </a:prstGeom>
          <a:ln>
            <a:solidFill>
              <a:srgbClr val="FFC000"/>
            </a:solid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t"/>
          <a:lstStyle/>
          <a:p>
            <a:r>
              <a:rPr lang="en-US" sz="1400"/>
              <a:t>Untuk mengeluarkan item pada tumpukan teratas dari tumpukan</a:t>
            </a:r>
          </a:p>
        </p:txBody>
      </p:sp>
      <p:sp>
        <p:nvSpPr>
          <p:cNvPr id="10" name="Line Callout 2 (Accent Bar) 9"/>
          <p:cNvSpPr/>
          <p:nvPr/>
        </p:nvSpPr>
        <p:spPr>
          <a:xfrm>
            <a:off x="5867400" y="4800600"/>
            <a:ext cx="2590800" cy="533400"/>
          </a:xfrm>
          <a:prstGeom prst="accentCallout2">
            <a:avLst>
              <a:gd name="adj1" fmla="val 18750"/>
              <a:gd name="adj2" fmla="val -4047"/>
              <a:gd name="adj3" fmla="val 18256"/>
              <a:gd name="adj4" fmla="val -12473"/>
              <a:gd name="adj5" fmla="val -34191"/>
              <a:gd name="adj6" fmla="val -45039"/>
            </a:avLst>
          </a:prstGeom>
          <a:ln>
            <a:solidFill>
              <a:srgbClr val="FFC000"/>
            </a:solid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t"/>
          <a:lstStyle/>
          <a:p>
            <a:r>
              <a:rPr lang="en-US" sz="1400" smtClean="0"/>
              <a:t>Untuk mengeluarkan item pada tumpukan teratas dari tumpukan</a:t>
            </a:r>
            <a:endParaRPr lang="en-US" sz="1400"/>
          </a:p>
        </p:txBody>
      </p:sp>
    </p:spTree>
    <p:extLst>
      <p:ext uri="{BB962C8B-B14F-4D97-AF65-F5344CB8AC3E}">
        <p14:creationId xmlns:p14="http://schemas.microsoft.com/office/powerpoint/2010/main" val="603760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500"/>
                                        <p:tgtEl>
                                          <p:spTgt spid="3">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500"/>
                                        <p:tgtEl>
                                          <p:spTgt spid="3">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fade">
                                      <p:cBhvr>
                                        <p:cTn id="34" dur="500"/>
                                        <p:tgtEl>
                                          <p:spTgt spid="3">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500"/>
                                        <p:tgtEl>
                                          <p:spTgt spid="3">
                                            <p:txEl>
                                              <p:pRg st="9" end="9"/>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
                                            <p:txEl>
                                              <p:pRg st="10" end="10"/>
                                            </p:txEl>
                                          </p:spTgt>
                                        </p:tgtEl>
                                        <p:attrNameLst>
                                          <p:attrName>style.visibility</p:attrName>
                                        </p:attrNameLst>
                                      </p:cBhvr>
                                      <p:to>
                                        <p:strVal val="visible"/>
                                      </p:to>
                                    </p:set>
                                    <p:animEffect transition="in" filter="fade">
                                      <p:cBhvr>
                                        <p:cTn id="40" dur="500"/>
                                        <p:tgtEl>
                                          <p:spTgt spid="3">
                                            <p:txEl>
                                              <p:pRg st="10" end="10"/>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Effect transition="in" filter="fade">
                                      <p:cBhvr>
                                        <p:cTn id="43" dur="500"/>
                                        <p:tgtEl>
                                          <p:spTgt spid="3">
                                            <p:txEl>
                                              <p:pRg st="11" end="11"/>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
                                            <p:txEl>
                                              <p:pRg st="12" end="12"/>
                                            </p:txEl>
                                          </p:spTgt>
                                        </p:tgtEl>
                                        <p:attrNameLst>
                                          <p:attrName>style.visibility</p:attrName>
                                        </p:attrNameLst>
                                      </p:cBhvr>
                                      <p:to>
                                        <p:strVal val="visible"/>
                                      </p:to>
                                    </p:set>
                                    <p:animEffect transition="in" filter="fade">
                                      <p:cBhvr>
                                        <p:cTn id="46" dur="500"/>
                                        <p:tgtEl>
                                          <p:spTgt spid="3">
                                            <p:txEl>
                                              <p:pRg st="12" end="12"/>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
                                            <p:txEl>
                                              <p:pRg st="13" end="13"/>
                                            </p:txEl>
                                          </p:spTgt>
                                        </p:tgtEl>
                                        <p:attrNameLst>
                                          <p:attrName>style.visibility</p:attrName>
                                        </p:attrNameLst>
                                      </p:cBhvr>
                                      <p:to>
                                        <p:strVal val="visible"/>
                                      </p:to>
                                    </p:set>
                                    <p:animEffect transition="in" filter="fade">
                                      <p:cBhvr>
                                        <p:cTn id="49" dur="500"/>
                                        <p:tgtEl>
                                          <p:spTgt spid="3">
                                            <p:txEl>
                                              <p:pRg st="13" end="13"/>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7"/>
                                        </p:tgtEl>
                                        <p:attrNameLst>
                                          <p:attrName>style.visibility</p:attrName>
                                        </p:attrNameLst>
                                      </p:cBhvr>
                                      <p:to>
                                        <p:strVal val="visible"/>
                                      </p:to>
                                    </p:set>
                                    <p:animEffect transition="in" filter="wipe(left)">
                                      <p:cBhvr>
                                        <p:cTn id="54" dur="500"/>
                                        <p:tgtEl>
                                          <p:spTgt spid="7"/>
                                        </p:tgtEl>
                                      </p:cBhvr>
                                    </p:animEffect>
                                  </p:childTnLst>
                                </p:cTn>
                              </p:par>
                            </p:childTnLst>
                          </p:cTn>
                        </p:par>
                        <p:par>
                          <p:cTn id="55" fill="hold">
                            <p:stCondLst>
                              <p:cond delay="500"/>
                            </p:stCondLst>
                            <p:childTnLst>
                              <p:par>
                                <p:cTn id="56" presetID="22" presetClass="entr" presetSubtype="8" fill="hold" grpId="0" nodeType="afterEffect">
                                  <p:stCondLst>
                                    <p:cond delay="500"/>
                                  </p:stCondLst>
                                  <p:childTnLst>
                                    <p:set>
                                      <p:cBhvr>
                                        <p:cTn id="57" dur="1" fill="hold">
                                          <p:stCondLst>
                                            <p:cond delay="0"/>
                                          </p:stCondLst>
                                        </p:cTn>
                                        <p:tgtEl>
                                          <p:spTgt spid="8"/>
                                        </p:tgtEl>
                                        <p:attrNameLst>
                                          <p:attrName>style.visibility</p:attrName>
                                        </p:attrNameLst>
                                      </p:cBhvr>
                                      <p:to>
                                        <p:strVal val="visible"/>
                                      </p:to>
                                    </p:set>
                                    <p:animEffect transition="in" filter="wipe(left)">
                                      <p:cBhvr>
                                        <p:cTn id="58" dur="500"/>
                                        <p:tgtEl>
                                          <p:spTgt spid="8"/>
                                        </p:tgtEl>
                                      </p:cBhvr>
                                    </p:animEffect>
                                  </p:childTnLst>
                                </p:cTn>
                              </p:par>
                            </p:childTnLst>
                          </p:cTn>
                        </p:par>
                        <p:par>
                          <p:cTn id="59" fill="hold">
                            <p:stCondLst>
                              <p:cond delay="1500"/>
                            </p:stCondLst>
                            <p:childTnLst>
                              <p:par>
                                <p:cTn id="60" presetID="22" presetClass="entr" presetSubtype="8" fill="hold" grpId="0" nodeType="afterEffect">
                                  <p:stCondLst>
                                    <p:cond delay="500"/>
                                  </p:stCondLst>
                                  <p:childTnLst>
                                    <p:set>
                                      <p:cBhvr>
                                        <p:cTn id="61" dur="1" fill="hold">
                                          <p:stCondLst>
                                            <p:cond delay="0"/>
                                          </p:stCondLst>
                                        </p:cTn>
                                        <p:tgtEl>
                                          <p:spTgt spid="9"/>
                                        </p:tgtEl>
                                        <p:attrNameLst>
                                          <p:attrName>style.visibility</p:attrName>
                                        </p:attrNameLst>
                                      </p:cBhvr>
                                      <p:to>
                                        <p:strVal val="visible"/>
                                      </p:to>
                                    </p:set>
                                    <p:animEffect transition="in" filter="wipe(left)">
                                      <p:cBhvr>
                                        <p:cTn id="62" dur="500"/>
                                        <p:tgtEl>
                                          <p:spTgt spid="9"/>
                                        </p:tgtEl>
                                      </p:cBhvr>
                                    </p:animEffect>
                                  </p:childTnLst>
                                </p:cTn>
                              </p:par>
                            </p:childTnLst>
                          </p:cTn>
                        </p:par>
                        <p:par>
                          <p:cTn id="63" fill="hold">
                            <p:stCondLst>
                              <p:cond delay="2500"/>
                            </p:stCondLst>
                            <p:childTnLst>
                              <p:par>
                                <p:cTn id="64" presetID="22" presetClass="entr" presetSubtype="8" fill="hold" grpId="0" nodeType="afterEffect">
                                  <p:stCondLst>
                                    <p:cond delay="500"/>
                                  </p:stCondLst>
                                  <p:childTnLst>
                                    <p:set>
                                      <p:cBhvr>
                                        <p:cTn id="65" dur="1" fill="hold">
                                          <p:stCondLst>
                                            <p:cond delay="0"/>
                                          </p:stCondLst>
                                        </p:cTn>
                                        <p:tgtEl>
                                          <p:spTgt spid="10"/>
                                        </p:tgtEl>
                                        <p:attrNameLst>
                                          <p:attrName>style.visibility</p:attrName>
                                        </p:attrNameLst>
                                      </p:cBhvr>
                                      <p:to>
                                        <p:strVal val="visible"/>
                                      </p:to>
                                    </p:set>
                                    <p:animEffect transition="in" filter="wipe(left)">
                                      <p:cBhvr>
                                        <p:cTn id="6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animBg="1"/>
      <p:bldP spid="8"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Stack dengan Java API</a:t>
            </a:r>
            <a:br>
              <a:rPr lang="en-US">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Latihan Penggunaan</a:t>
            </a:r>
            <a:endParaRPr lang="en-US"/>
          </a:p>
        </p:txBody>
      </p:sp>
      <p:sp>
        <p:nvSpPr>
          <p:cNvPr id="3" name="Content Placeholder 2"/>
          <p:cNvSpPr>
            <a:spLocks noGrp="1"/>
          </p:cNvSpPr>
          <p:nvPr>
            <p:ph idx="1"/>
          </p:nvPr>
        </p:nvSpPr>
        <p:spPr>
          <a:xfrm>
            <a:off x="457200" y="1447800"/>
            <a:ext cx="8229600" cy="2285999"/>
          </a:xfrm>
        </p:spPr>
        <p:txBody>
          <a:bodyPr>
            <a:normAutofit fontScale="70000" lnSpcReduction="20000"/>
          </a:bodyPr>
          <a:lstStyle/>
          <a:p>
            <a:r>
              <a:rPr lang="en-US" smtClean="0"/>
              <a:t>Buat program dengan menggunakan stack, dengan ketentuan sbb:</a:t>
            </a:r>
          </a:p>
          <a:p>
            <a:r>
              <a:rPr lang="en-US" smtClean="0"/>
              <a:t>Program menumpukkan buku dengan urutan</a:t>
            </a:r>
          </a:p>
          <a:p>
            <a:pPr marL="1257300" lvl="3" indent="0">
              <a:buNone/>
            </a:pPr>
            <a:r>
              <a:rPr lang="en-US" smtClean="0"/>
              <a:t>Buku </a:t>
            </a:r>
            <a:r>
              <a:rPr lang="en-US"/>
              <a:t>Disain</a:t>
            </a:r>
          </a:p>
          <a:p>
            <a:pPr marL="1257300" lvl="3" indent="0">
              <a:buNone/>
            </a:pPr>
            <a:r>
              <a:rPr lang="en-US"/>
              <a:t>Buku HTML</a:t>
            </a:r>
          </a:p>
          <a:p>
            <a:pPr marL="1257300" lvl="3" indent="0">
              <a:buNone/>
            </a:pPr>
            <a:r>
              <a:rPr lang="en-US"/>
              <a:t>Buku Java   </a:t>
            </a:r>
          </a:p>
          <a:p>
            <a:pPr marL="1257300" lvl="3" indent="0">
              <a:buNone/>
            </a:pPr>
            <a:r>
              <a:rPr lang="en-US"/>
              <a:t>Buku Algoritma</a:t>
            </a:r>
          </a:p>
          <a:p>
            <a:pPr marL="1257300" lvl="3" indent="0">
              <a:buNone/>
            </a:pPr>
            <a:r>
              <a:rPr lang="en-US"/>
              <a:t>Buku </a:t>
            </a:r>
            <a:r>
              <a:rPr lang="en-US" smtClean="0"/>
              <a:t>Database</a:t>
            </a:r>
            <a:endParaRPr lang="en-US"/>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6</a:t>
            </a:fld>
            <a:endParaRPr lang="en-US" dirty="0"/>
          </a:p>
        </p:txBody>
      </p:sp>
      <p:sp>
        <p:nvSpPr>
          <p:cNvPr id="7" name="TextBox 6"/>
          <p:cNvSpPr txBox="1"/>
          <p:nvPr/>
        </p:nvSpPr>
        <p:spPr>
          <a:xfrm>
            <a:off x="457200" y="3200400"/>
            <a:ext cx="4495800" cy="3170099"/>
          </a:xfrm>
          <a:prstGeom prst="rect">
            <a:avLst/>
          </a:prstGeom>
          <a:noFill/>
        </p:spPr>
        <p:txBody>
          <a:bodyPr wrap="square" rtlCol="0">
            <a:spAutoFit/>
          </a:bodyPr>
          <a:lstStyle/>
          <a:p>
            <a:pPr marL="285750" indent="-285750">
              <a:buFont typeface="Arial" pitchFamily="34" charset="0"/>
              <a:buChar char="•"/>
            </a:pPr>
            <a:r>
              <a:rPr lang="en-US" sz="2000"/>
              <a:t>Program menampilkan tumbukan buku sesuai urutan tumpukan (buku yg pertama diletakkan berada paling bawah, seperti contoh di atas </a:t>
            </a:r>
            <a:r>
              <a:rPr lang="en-US" sz="2000" smtClean="0"/>
              <a:t>)</a:t>
            </a:r>
          </a:p>
          <a:p>
            <a:pPr marL="285750" indent="-285750">
              <a:buFont typeface="Arial" pitchFamily="34" charset="0"/>
              <a:buChar char="•"/>
            </a:pPr>
            <a:r>
              <a:rPr lang="en-US" sz="2000" smtClean="0"/>
              <a:t>Program </a:t>
            </a:r>
            <a:r>
              <a:rPr lang="en-US" sz="2000"/>
              <a:t>memfasilitasi user untuk mengambil salah satu buku dengan menuliskan judul buku yang akan diambil</a:t>
            </a:r>
          </a:p>
          <a:p>
            <a:pPr marL="285750" indent="-285750">
              <a:buFont typeface="Arial" pitchFamily="34" charset="0"/>
              <a:buChar char="•"/>
            </a:pPr>
            <a:r>
              <a:rPr lang="en-US" sz="2000"/>
              <a:t>Program menampilkan tumpukan buku setelah salah satu buku diambil </a:t>
            </a:r>
            <a:r>
              <a:rPr lang="en-US" sz="2000" smtClean="0"/>
              <a:t>user</a:t>
            </a:r>
            <a:endParaRPr lang="en-US" sz="2000"/>
          </a:p>
        </p:txBody>
      </p:sp>
      <p:sp>
        <p:nvSpPr>
          <p:cNvPr id="8" name="TextBox 7"/>
          <p:cNvSpPr txBox="1">
            <a:spLocks/>
          </p:cNvSpPr>
          <p:nvPr/>
        </p:nvSpPr>
        <p:spPr>
          <a:xfrm>
            <a:off x="5638800" y="2667001"/>
            <a:ext cx="2590800" cy="3276600"/>
          </a:xfrm>
          <a:prstGeom prst="rect">
            <a:avLst/>
          </a:prstGeom>
        </p:spPr>
        <p:style>
          <a:lnRef idx="3">
            <a:schemeClr val="lt1"/>
          </a:lnRef>
          <a:fillRef idx="1">
            <a:schemeClr val="dk1"/>
          </a:fillRef>
          <a:effectRef idx="1">
            <a:schemeClr val="dk1"/>
          </a:effectRef>
          <a:fontRef idx="minor">
            <a:schemeClr val="lt1"/>
          </a:fontRef>
        </p:style>
        <p:txBody>
          <a:bodyPr wrap="square" rtlCol="0">
            <a:normAutofit fontScale="85000" lnSpcReduction="20000"/>
          </a:bodyPr>
          <a:lstStyle/>
          <a:p>
            <a:r>
              <a:rPr lang="en-US"/>
              <a:t>Tumpukan sekarang:</a:t>
            </a:r>
          </a:p>
          <a:p>
            <a:r>
              <a:rPr lang="en-US"/>
              <a:t>Buku Disain</a:t>
            </a:r>
          </a:p>
          <a:p>
            <a:r>
              <a:rPr lang="en-US"/>
              <a:t>Buku HTML</a:t>
            </a:r>
          </a:p>
          <a:p>
            <a:r>
              <a:rPr lang="en-US"/>
              <a:t>Buku Java   </a:t>
            </a:r>
          </a:p>
          <a:p>
            <a:r>
              <a:rPr lang="en-US"/>
              <a:t>Buku Algoritma</a:t>
            </a:r>
          </a:p>
          <a:p>
            <a:r>
              <a:rPr lang="en-US"/>
              <a:t>Buku Database</a:t>
            </a:r>
          </a:p>
          <a:p>
            <a:endParaRPr lang="en-US"/>
          </a:p>
          <a:p>
            <a:r>
              <a:rPr lang="en-US"/>
              <a:t>Masukkan judul buku yang ingin diambil: </a:t>
            </a:r>
            <a:endParaRPr lang="en-US" smtClean="0"/>
          </a:p>
          <a:p>
            <a:r>
              <a:rPr lang="en-US" b="1" smtClean="0">
                <a:solidFill>
                  <a:srgbClr val="92D050"/>
                </a:solidFill>
              </a:rPr>
              <a:t>Buku </a:t>
            </a:r>
            <a:r>
              <a:rPr lang="en-US" b="1">
                <a:solidFill>
                  <a:srgbClr val="92D050"/>
                </a:solidFill>
              </a:rPr>
              <a:t>Java</a:t>
            </a:r>
          </a:p>
          <a:p>
            <a:endParaRPr lang="en-US"/>
          </a:p>
          <a:p>
            <a:r>
              <a:rPr lang="en-US" smtClean="0"/>
              <a:t>Tumpukan </a:t>
            </a:r>
            <a:r>
              <a:rPr lang="en-US"/>
              <a:t>sekarang:</a:t>
            </a:r>
          </a:p>
          <a:p>
            <a:r>
              <a:rPr lang="en-US"/>
              <a:t>Buku Disain</a:t>
            </a:r>
          </a:p>
          <a:p>
            <a:r>
              <a:rPr lang="en-US"/>
              <a:t>Buku HTML</a:t>
            </a:r>
          </a:p>
          <a:p>
            <a:r>
              <a:rPr lang="en-US" smtClean="0"/>
              <a:t>Buku </a:t>
            </a:r>
            <a:r>
              <a:rPr lang="en-US"/>
              <a:t>Algoritma</a:t>
            </a:r>
          </a:p>
          <a:p>
            <a:r>
              <a:rPr lang="en-US"/>
              <a:t>Buku </a:t>
            </a:r>
            <a:r>
              <a:rPr lang="en-US" smtClean="0"/>
              <a:t>Database</a:t>
            </a:r>
            <a:endParaRPr lang="en-US"/>
          </a:p>
        </p:txBody>
      </p:sp>
    </p:spTree>
    <p:extLst>
      <p:ext uri="{BB962C8B-B14F-4D97-AF65-F5344CB8AC3E}">
        <p14:creationId xmlns:p14="http://schemas.microsoft.com/office/powerpoint/2010/main" val="2150256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Effect transition="in" filter="fade">
                                      <p:cBhvr>
                                        <p:cTn id="11" dur="500"/>
                                        <p:tgtEl>
                                          <p:spTgt spid="8">
                                            <p:txEl>
                                              <p:pRg st="0" end="0"/>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animEffect transition="in" filter="fade">
                                      <p:cBhvr>
                                        <p:cTn id="15" dur="500"/>
                                        <p:tgtEl>
                                          <p:spTgt spid="8">
                                            <p:txEl>
                                              <p:pRg st="5" end="5"/>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animEffect transition="in" filter="fade">
                                      <p:cBhvr>
                                        <p:cTn id="19" dur="500"/>
                                        <p:tgtEl>
                                          <p:spTgt spid="8">
                                            <p:txEl>
                                              <p:pRg st="4" end="4"/>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8">
                                            <p:txEl>
                                              <p:pRg st="3" end="3"/>
                                            </p:txEl>
                                          </p:spTgt>
                                        </p:tgtEl>
                                        <p:attrNameLst>
                                          <p:attrName>style.visibility</p:attrName>
                                        </p:attrNameLst>
                                      </p:cBhvr>
                                      <p:to>
                                        <p:strVal val="visible"/>
                                      </p:to>
                                    </p:set>
                                    <p:animEffect transition="in" filter="fade">
                                      <p:cBhvr>
                                        <p:cTn id="23" dur="500"/>
                                        <p:tgtEl>
                                          <p:spTgt spid="8">
                                            <p:txEl>
                                              <p:pRg st="3" end="3"/>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fade">
                                      <p:cBhvr>
                                        <p:cTn id="27" dur="500"/>
                                        <p:tgtEl>
                                          <p:spTgt spid="8">
                                            <p:txEl>
                                              <p:pRg st="2" end="2"/>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8">
                                            <p:txEl>
                                              <p:pRg st="1" end="1"/>
                                            </p:txEl>
                                          </p:spTgt>
                                        </p:tgtEl>
                                        <p:attrNameLst>
                                          <p:attrName>style.visibility</p:attrName>
                                        </p:attrNameLst>
                                      </p:cBhvr>
                                      <p:to>
                                        <p:strVal val="visible"/>
                                      </p:to>
                                    </p:set>
                                    <p:animEffect transition="in" filter="fade">
                                      <p:cBhvr>
                                        <p:cTn id="31" dur="500"/>
                                        <p:tgtEl>
                                          <p:spTgt spid="8">
                                            <p:txEl>
                                              <p:pRg st="1" end="1"/>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8">
                                            <p:txEl>
                                              <p:pRg st="7" end="7"/>
                                            </p:txEl>
                                          </p:spTgt>
                                        </p:tgtEl>
                                        <p:attrNameLst>
                                          <p:attrName>style.visibility</p:attrName>
                                        </p:attrNameLst>
                                      </p:cBhvr>
                                      <p:to>
                                        <p:strVal val="visible"/>
                                      </p:to>
                                    </p:set>
                                    <p:animEffect transition="in" filter="fade">
                                      <p:cBhvr>
                                        <p:cTn id="35" dur="500"/>
                                        <p:tgtEl>
                                          <p:spTgt spid="8">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8">
                                            <p:txEl>
                                              <p:pRg st="8" end="8"/>
                                            </p:txEl>
                                          </p:spTgt>
                                        </p:tgtEl>
                                        <p:attrNameLst>
                                          <p:attrName>style.visibility</p:attrName>
                                        </p:attrNameLst>
                                      </p:cBhvr>
                                      <p:to>
                                        <p:strVal val="visible"/>
                                      </p:to>
                                    </p:set>
                                    <p:animEffect transition="in" filter="wipe(left)">
                                      <p:cBhvr>
                                        <p:cTn id="40" dur="500"/>
                                        <p:tgtEl>
                                          <p:spTgt spid="8">
                                            <p:txEl>
                                              <p:pRg st="8" end="8"/>
                                            </p:txEl>
                                          </p:spTgt>
                                        </p:tgtEl>
                                      </p:cBhvr>
                                    </p:animEffect>
                                  </p:childTnLst>
                                </p:cTn>
                              </p:par>
                            </p:childTnLst>
                          </p:cTn>
                        </p:par>
                        <p:par>
                          <p:cTn id="41" fill="hold">
                            <p:stCondLst>
                              <p:cond delay="500"/>
                            </p:stCondLst>
                            <p:childTnLst>
                              <p:par>
                                <p:cTn id="42" presetID="10" presetClass="entr" presetSubtype="0" fill="hold" nodeType="afterEffect">
                                  <p:stCondLst>
                                    <p:cond delay="250"/>
                                  </p:stCondLst>
                                  <p:childTnLst>
                                    <p:set>
                                      <p:cBhvr>
                                        <p:cTn id="43" dur="1" fill="hold">
                                          <p:stCondLst>
                                            <p:cond delay="0"/>
                                          </p:stCondLst>
                                        </p:cTn>
                                        <p:tgtEl>
                                          <p:spTgt spid="8">
                                            <p:txEl>
                                              <p:pRg st="10" end="10"/>
                                            </p:txEl>
                                          </p:spTgt>
                                        </p:tgtEl>
                                        <p:attrNameLst>
                                          <p:attrName>style.visibility</p:attrName>
                                        </p:attrNameLst>
                                      </p:cBhvr>
                                      <p:to>
                                        <p:strVal val="visible"/>
                                      </p:to>
                                    </p:set>
                                    <p:animEffect transition="in" filter="fade">
                                      <p:cBhvr>
                                        <p:cTn id="44" dur="500"/>
                                        <p:tgtEl>
                                          <p:spTgt spid="8">
                                            <p:txEl>
                                              <p:pRg st="10" end="10"/>
                                            </p:txEl>
                                          </p:spTgt>
                                        </p:tgtEl>
                                      </p:cBhvr>
                                    </p:animEffect>
                                  </p:childTnLst>
                                </p:cTn>
                              </p:par>
                            </p:childTnLst>
                          </p:cTn>
                        </p:par>
                        <p:par>
                          <p:cTn id="45" fill="hold">
                            <p:stCondLst>
                              <p:cond delay="1250"/>
                            </p:stCondLst>
                            <p:childTnLst>
                              <p:par>
                                <p:cTn id="46" presetID="10" presetClass="entr" presetSubtype="0" fill="hold" nodeType="afterEffect">
                                  <p:stCondLst>
                                    <p:cond delay="0"/>
                                  </p:stCondLst>
                                  <p:childTnLst>
                                    <p:set>
                                      <p:cBhvr>
                                        <p:cTn id="47" dur="1" fill="hold">
                                          <p:stCondLst>
                                            <p:cond delay="0"/>
                                          </p:stCondLst>
                                        </p:cTn>
                                        <p:tgtEl>
                                          <p:spTgt spid="8">
                                            <p:txEl>
                                              <p:pRg st="14" end="14"/>
                                            </p:txEl>
                                          </p:spTgt>
                                        </p:tgtEl>
                                        <p:attrNameLst>
                                          <p:attrName>style.visibility</p:attrName>
                                        </p:attrNameLst>
                                      </p:cBhvr>
                                      <p:to>
                                        <p:strVal val="visible"/>
                                      </p:to>
                                    </p:set>
                                    <p:animEffect transition="in" filter="fade">
                                      <p:cBhvr>
                                        <p:cTn id="48" dur="500"/>
                                        <p:tgtEl>
                                          <p:spTgt spid="8">
                                            <p:txEl>
                                              <p:pRg st="14" end="14"/>
                                            </p:txEl>
                                          </p:spTgt>
                                        </p:tgtEl>
                                      </p:cBhvr>
                                    </p:animEffect>
                                  </p:childTnLst>
                                </p:cTn>
                              </p:par>
                            </p:childTnLst>
                          </p:cTn>
                        </p:par>
                        <p:par>
                          <p:cTn id="49" fill="hold">
                            <p:stCondLst>
                              <p:cond delay="1750"/>
                            </p:stCondLst>
                            <p:childTnLst>
                              <p:par>
                                <p:cTn id="50" presetID="10" presetClass="entr" presetSubtype="0" fill="hold" nodeType="afterEffect">
                                  <p:stCondLst>
                                    <p:cond delay="0"/>
                                  </p:stCondLst>
                                  <p:childTnLst>
                                    <p:set>
                                      <p:cBhvr>
                                        <p:cTn id="51" dur="1" fill="hold">
                                          <p:stCondLst>
                                            <p:cond delay="0"/>
                                          </p:stCondLst>
                                        </p:cTn>
                                        <p:tgtEl>
                                          <p:spTgt spid="8">
                                            <p:txEl>
                                              <p:pRg st="13" end="13"/>
                                            </p:txEl>
                                          </p:spTgt>
                                        </p:tgtEl>
                                        <p:attrNameLst>
                                          <p:attrName>style.visibility</p:attrName>
                                        </p:attrNameLst>
                                      </p:cBhvr>
                                      <p:to>
                                        <p:strVal val="visible"/>
                                      </p:to>
                                    </p:set>
                                    <p:animEffect transition="in" filter="fade">
                                      <p:cBhvr>
                                        <p:cTn id="52" dur="500"/>
                                        <p:tgtEl>
                                          <p:spTgt spid="8">
                                            <p:txEl>
                                              <p:pRg st="13" end="13"/>
                                            </p:txEl>
                                          </p:spTgt>
                                        </p:tgtEl>
                                      </p:cBhvr>
                                    </p:animEffect>
                                  </p:childTnLst>
                                </p:cTn>
                              </p:par>
                            </p:childTnLst>
                          </p:cTn>
                        </p:par>
                        <p:par>
                          <p:cTn id="53" fill="hold">
                            <p:stCondLst>
                              <p:cond delay="2250"/>
                            </p:stCondLst>
                            <p:childTnLst>
                              <p:par>
                                <p:cTn id="54" presetID="10" presetClass="entr" presetSubtype="0" fill="hold" nodeType="afterEffect">
                                  <p:stCondLst>
                                    <p:cond delay="0"/>
                                  </p:stCondLst>
                                  <p:childTnLst>
                                    <p:set>
                                      <p:cBhvr>
                                        <p:cTn id="55" dur="1" fill="hold">
                                          <p:stCondLst>
                                            <p:cond delay="0"/>
                                          </p:stCondLst>
                                        </p:cTn>
                                        <p:tgtEl>
                                          <p:spTgt spid="8">
                                            <p:txEl>
                                              <p:pRg st="12" end="12"/>
                                            </p:txEl>
                                          </p:spTgt>
                                        </p:tgtEl>
                                        <p:attrNameLst>
                                          <p:attrName>style.visibility</p:attrName>
                                        </p:attrNameLst>
                                      </p:cBhvr>
                                      <p:to>
                                        <p:strVal val="visible"/>
                                      </p:to>
                                    </p:set>
                                    <p:animEffect transition="in" filter="fade">
                                      <p:cBhvr>
                                        <p:cTn id="56" dur="500"/>
                                        <p:tgtEl>
                                          <p:spTgt spid="8">
                                            <p:txEl>
                                              <p:pRg st="12" end="12"/>
                                            </p:txEl>
                                          </p:spTgt>
                                        </p:tgtEl>
                                      </p:cBhvr>
                                    </p:animEffect>
                                  </p:childTnLst>
                                </p:cTn>
                              </p:par>
                            </p:childTnLst>
                          </p:cTn>
                        </p:par>
                        <p:par>
                          <p:cTn id="57" fill="hold">
                            <p:stCondLst>
                              <p:cond delay="2750"/>
                            </p:stCondLst>
                            <p:childTnLst>
                              <p:par>
                                <p:cTn id="58" presetID="10" presetClass="entr" presetSubtype="0" fill="hold" nodeType="afterEffect">
                                  <p:stCondLst>
                                    <p:cond delay="0"/>
                                  </p:stCondLst>
                                  <p:childTnLst>
                                    <p:set>
                                      <p:cBhvr>
                                        <p:cTn id="59" dur="1" fill="hold">
                                          <p:stCondLst>
                                            <p:cond delay="0"/>
                                          </p:stCondLst>
                                        </p:cTn>
                                        <p:tgtEl>
                                          <p:spTgt spid="8">
                                            <p:txEl>
                                              <p:pRg st="11" end="11"/>
                                            </p:txEl>
                                          </p:spTgt>
                                        </p:tgtEl>
                                        <p:attrNameLst>
                                          <p:attrName>style.visibility</p:attrName>
                                        </p:attrNameLst>
                                      </p:cBhvr>
                                      <p:to>
                                        <p:strVal val="visible"/>
                                      </p:to>
                                    </p:set>
                                    <p:animEffect transition="in" filter="fade">
                                      <p:cBhvr>
                                        <p:cTn id="60" dur="500"/>
                                        <p:tgtEl>
                                          <p:spTgt spid="8">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mtClean="0">
                <a:effectLst>
                  <a:outerShdw blurRad="38100" dist="38100" dir="2700000" algn="tl">
                    <a:srgbClr val="000000">
                      <a:alpha val="43137"/>
                    </a:srgbClr>
                  </a:outerShdw>
                </a:effectLst>
              </a:rPr>
              <a:t>Queue dengan Java API</a:t>
            </a:r>
            <a:endParaRPr lang="en-US">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20000"/>
          </a:bodyPr>
          <a:lstStyle/>
          <a:p>
            <a:r>
              <a:rPr lang="en-US"/>
              <a:t>Kita sudah mengetahui </a:t>
            </a:r>
            <a:r>
              <a:rPr lang="en-US" smtClean="0"/>
              <a:t>algoritma queue (antrian). </a:t>
            </a:r>
            <a:r>
              <a:rPr lang="en-US"/>
              <a:t>Algoritma </a:t>
            </a:r>
            <a:r>
              <a:rPr lang="en-US" smtClean="0"/>
              <a:t>atrian tersebut </a:t>
            </a:r>
            <a:r>
              <a:rPr lang="en-US"/>
              <a:t>perlu diketahui terkait kebutuhan </a:t>
            </a:r>
            <a:r>
              <a:rPr lang="en-US" smtClean="0"/>
              <a:t>akses data yang sifatnya berupa antrian.</a:t>
            </a:r>
          </a:p>
          <a:p>
            <a:r>
              <a:rPr lang="en-US" smtClean="0"/>
              <a:t>Java library telah memiliki method yang efisien, general, dan tepat untuk digunakan pada queue.</a:t>
            </a:r>
          </a:p>
          <a:p>
            <a:r>
              <a:rPr lang="en-US" smtClean="0"/>
              <a:t>Method queue pada java library tersebut adalah: </a:t>
            </a:r>
          </a:p>
          <a:p>
            <a:pPr marL="0" indent="0">
              <a:buNone/>
            </a:pPr>
            <a:r>
              <a:rPr lang="en-US"/>
              <a:t>	</a:t>
            </a:r>
            <a:r>
              <a:rPr lang="en-US" b="1" smtClean="0"/>
              <a:t>java.util.Queue;</a:t>
            </a:r>
          </a:p>
          <a:p>
            <a:r>
              <a:rPr lang="en-US" smtClean="0"/>
              <a:t>Untuk menggunakan method Queue juga diperlukan LinkedList, mengingat queue menggunakan LinkedList sebagai node dalam antrian.</a:t>
            </a:r>
          </a:p>
          <a:p>
            <a:pPr marL="0" indent="0">
              <a:buNone/>
            </a:pPr>
            <a:r>
              <a:rPr lang="en-US" b="1" smtClean="0"/>
              <a:t>	java.util.LinkedList;</a:t>
            </a:r>
            <a:endParaRPr lang="en-US" b="1"/>
          </a:p>
          <a:p>
            <a:pPr marL="800100" lvl="2" indent="0">
              <a:buNone/>
            </a:pPr>
            <a:endParaRPr lang="en-US" smtClean="0"/>
          </a:p>
        </p:txBody>
      </p:sp>
      <p:sp>
        <p:nvSpPr>
          <p:cNvPr id="4" name="Date Placeholder 3"/>
          <p:cNvSpPr>
            <a:spLocks noGrp="1"/>
          </p:cNvSpPr>
          <p:nvPr>
            <p:ph type="dt" sz="half" idx="10"/>
          </p:nvPr>
        </p:nvSpPr>
        <p:spPr/>
        <p:txBody>
          <a:bodyPr/>
          <a:lstStyle/>
          <a:p>
            <a:r>
              <a:t>AER – 2011/2012</a:t>
            </a:r>
            <a:endParaRPr dirty="0"/>
          </a:p>
        </p:txBody>
      </p:sp>
      <p:sp>
        <p:nvSpPr>
          <p:cNvPr id="5" name="Footer Placeholder 4"/>
          <p:cNvSpPr>
            <a:spLocks noGrp="1"/>
          </p:cNvSpPr>
          <p:nvPr>
            <p:ph type="ftr" sz="quarter" idx="11"/>
          </p:nvPr>
        </p:nvSpPr>
        <p:spPr/>
        <p:txBody>
          <a:bodyPr/>
          <a:lstStyle/>
          <a:p>
            <a:r>
              <a:t>Universitas Pembangunan Jaya – SIF_TIF</a:t>
            </a:r>
            <a:endParaRPr dirty="0"/>
          </a:p>
        </p:txBody>
      </p:sp>
      <p:sp>
        <p:nvSpPr>
          <p:cNvPr id="6" name="Slide Number Placeholder 5"/>
          <p:cNvSpPr>
            <a:spLocks noGrp="1"/>
          </p:cNvSpPr>
          <p:nvPr>
            <p:ph type="sldNum" sz="quarter" idx="12"/>
          </p:nvPr>
        </p:nvSpPr>
        <p:spPr/>
        <p:txBody>
          <a:bodyPr/>
          <a:lstStyle/>
          <a:p>
            <a:r>
              <a:t>SIF1213 - </a:t>
            </a:r>
            <a:fld id="{856524A2-1DDE-4CC8-AD9C-EA4094C56FD8}" type="slidenum">
              <a:rPr/>
              <a:pPr/>
              <a:t>7</a:t>
            </a:fld>
            <a:endParaRPr dirty="0"/>
          </a:p>
        </p:txBody>
      </p:sp>
    </p:spTree>
    <p:extLst>
      <p:ext uri="{BB962C8B-B14F-4D97-AF65-F5344CB8AC3E}">
        <p14:creationId xmlns:p14="http://schemas.microsoft.com/office/powerpoint/2010/main" val="22608821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mtClean="0">
                <a:effectLst>
                  <a:outerShdw blurRad="38100" dist="38100" dir="2700000" algn="tl">
                    <a:srgbClr val="000000">
                      <a:alpha val="43137"/>
                    </a:srgbClr>
                  </a:outerShdw>
                </a:effectLst>
              </a:rPr>
              <a:t>Queue dengan </a:t>
            </a:r>
            <a:r>
              <a:rPr lang="en-US">
                <a:effectLst>
                  <a:outerShdw blurRad="38100" dist="38100" dir="2700000" algn="tl">
                    <a:srgbClr val="000000">
                      <a:alpha val="43137"/>
                    </a:srgbClr>
                  </a:outerShdw>
                </a:effectLst>
              </a:rPr>
              <a:t>Java </a:t>
            </a:r>
            <a:r>
              <a:rPr lang="en-US" smtClean="0">
                <a:effectLst>
                  <a:outerShdw blurRad="38100" dist="38100" dir="2700000" algn="tl">
                    <a:srgbClr val="000000">
                      <a:alpha val="43137"/>
                    </a:srgbClr>
                  </a:outerShdw>
                </a:effectLst>
              </a:rPr>
              <a:t>API</a:t>
            </a:r>
            <a:br>
              <a:rPr lang="en-US" smtClean="0">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Penggunaan</a:t>
            </a:r>
            <a:endParaRPr lang="en-US"/>
          </a:p>
        </p:txBody>
      </p:sp>
      <p:sp>
        <p:nvSpPr>
          <p:cNvPr id="3" name="Content Placeholder 2"/>
          <p:cNvSpPr>
            <a:spLocks noGrp="1"/>
          </p:cNvSpPr>
          <p:nvPr>
            <p:ph idx="1"/>
          </p:nvPr>
        </p:nvSpPr>
        <p:spPr>
          <a:xfrm>
            <a:off x="304800" y="1524000"/>
            <a:ext cx="4572000" cy="1066800"/>
          </a:xfrm>
        </p:spPr>
        <p:txBody>
          <a:bodyPr>
            <a:normAutofit fontScale="92500" lnSpcReduction="10000"/>
          </a:bodyPr>
          <a:lstStyle/>
          <a:p>
            <a:r>
              <a:rPr lang="en-US" sz="2400" smtClean="0"/>
              <a:t>Sebelum menggunakan method Queue java API, lakukan import dengan menuliskan:</a:t>
            </a:r>
          </a:p>
        </p:txBody>
      </p:sp>
      <p:sp>
        <p:nvSpPr>
          <p:cNvPr id="4" name="Date Placeholder 3"/>
          <p:cNvSpPr>
            <a:spLocks noGrp="1"/>
          </p:cNvSpPr>
          <p:nvPr>
            <p:ph type="dt" sz="half" idx="10"/>
          </p:nvPr>
        </p:nvSpPr>
        <p:spPr/>
        <p:txBody>
          <a:bodyPr/>
          <a:lstStyle/>
          <a:p>
            <a:r>
              <a:t>AER – 2011/2012</a:t>
            </a:r>
            <a:endParaRPr dirty="0"/>
          </a:p>
        </p:txBody>
      </p:sp>
      <p:sp>
        <p:nvSpPr>
          <p:cNvPr id="5" name="Footer Placeholder 4"/>
          <p:cNvSpPr>
            <a:spLocks noGrp="1"/>
          </p:cNvSpPr>
          <p:nvPr>
            <p:ph type="ftr" sz="quarter" idx="11"/>
          </p:nvPr>
        </p:nvSpPr>
        <p:spPr/>
        <p:txBody>
          <a:bodyPr/>
          <a:lstStyle/>
          <a:p>
            <a:r>
              <a:t>Universitas Pembangunan Jaya – SIF_TIF</a:t>
            </a:r>
            <a:endParaRPr dirty="0"/>
          </a:p>
        </p:txBody>
      </p:sp>
      <p:sp>
        <p:nvSpPr>
          <p:cNvPr id="6" name="Slide Number Placeholder 5"/>
          <p:cNvSpPr>
            <a:spLocks noGrp="1"/>
          </p:cNvSpPr>
          <p:nvPr>
            <p:ph type="sldNum" sz="quarter" idx="12"/>
          </p:nvPr>
        </p:nvSpPr>
        <p:spPr/>
        <p:txBody>
          <a:bodyPr/>
          <a:lstStyle/>
          <a:p>
            <a:r>
              <a:t>SIF1213 - </a:t>
            </a:r>
            <a:fld id="{856524A2-1DDE-4CC8-AD9C-EA4094C56FD8}" type="slidenum">
              <a:rPr/>
              <a:pPr/>
              <a:t>8</a:t>
            </a:fld>
            <a:endParaRPr dirty="0"/>
          </a:p>
        </p:txBody>
      </p:sp>
      <p:sp>
        <p:nvSpPr>
          <p:cNvPr id="8" name="TextBox 7"/>
          <p:cNvSpPr txBox="1"/>
          <p:nvPr/>
        </p:nvSpPr>
        <p:spPr>
          <a:xfrm>
            <a:off x="990600" y="2554069"/>
            <a:ext cx="2660215" cy="646331"/>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none" rtlCol="0">
            <a:spAutoFit/>
          </a:bodyPr>
          <a:lstStyle/>
          <a:p>
            <a:r>
              <a:rPr lang="en-US" b="1">
                <a:solidFill>
                  <a:prstClr val="black"/>
                </a:solidFill>
              </a:rPr>
              <a:t>import </a:t>
            </a:r>
            <a:r>
              <a:rPr lang="en-US" b="1" smtClean="0">
                <a:solidFill>
                  <a:prstClr val="black"/>
                </a:solidFill>
              </a:rPr>
              <a:t>java.util.Queue;</a:t>
            </a:r>
          </a:p>
          <a:p>
            <a:r>
              <a:rPr lang="en-US" b="1"/>
              <a:t>import java.util.LinkedList</a:t>
            </a:r>
            <a:endParaRPr lang="en-US">
              <a:solidFill>
                <a:prstClr val="black"/>
              </a:solidFill>
            </a:endParaRPr>
          </a:p>
        </p:txBody>
      </p:sp>
      <p:sp>
        <p:nvSpPr>
          <p:cNvPr id="9" name="Content Placeholder 2"/>
          <p:cNvSpPr txBox="1">
            <a:spLocks/>
          </p:cNvSpPr>
          <p:nvPr/>
        </p:nvSpPr>
        <p:spPr>
          <a:xfrm>
            <a:off x="304800" y="3440668"/>
            <a:ext cx="4572000" cy="71806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smtClean="0">
                <a:solidFill>
                  <a:prstClr val="black"/>
                </a:solidFill>
              </a:rPr>
              <a:t>Selanjutnya buat object dengan type Queue:</a:t>
            </a:r>
          </a:p>
        </p:txBody>
      </p:sp>
      <p:sp>
        <p:nvSpPr>
          <p:cNvPr id="10" name="TextBox 9"/>
          <p:cNvSpPr txBox="1"/>
          <p:nvPr/>
        </p:nvSpPr>
        <p:spPr>
          <a:xfrm>
            <a:off x="609600" y="4126468"/>
            <a:ext cx="4135299" cy="369332"/>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none" rtlCol="0">
            <a:spAutoFit/>
          </a:bodyPr>
          <a:lstStyle/>
          <a:p>
            <a:r>
              <a:rPr lang="en-US" smtClean="0">
                <a:solidFill>
                  <a:prstClr val="black"/>
                </a:solidFill>
              </a:rPr>
              <a:t>Queue </a:t>
            </a:r>
            <a:r>
              <a:rPr lang="en-US" b="1" smtClean="0">
                <a:solidFill>
                  <a:prstClr val="black"/>
                </a:solidFill>
              </a:rPr>
              <a:t>tumpukanBuku</a:t>
            </a:r>
            <a:r>
              <a:rPr lang="en-US" smtClean="0">
                <a:solidFill>
                  <a:prstClr val="black"/>
                </a:solidFill>
              </a:rPr>
              <a:t> </a:t>
            </a:r>
            <a:r>
              <a:rPr lang="en-US">
                <a:solidFill>
                  <a:prstClr val="black"/>
                </a:solidFill>
              </a:rPr>
              <a:t>= new </a:t>
            </a:r>
            <a:r>
              <a:rPr lang="en-US" smtClean="0">
                <a:solidFill>
                  <a:prstClr val="black"/>
                </a:solidFill>
              </a:rPr>
              <a:t>LinkedList();</a:t>
            </a:r>
            <a:endParaRPr lang="en-US">
              <a:solidFill>
                <a:prstClr val="black"/>
              </a:solidFill>
            </a:endParaRPr>
          </a:p>
        </p:txBody>
      </p:sp>
      <p:sp>
        <p:nvSpPr>
          <p:cNvPr id="11" name="Content Placeholder 2"/>
          <p:cNvSpPr txBox="1">
            <a:spLocks/>
          </p:cNvSpPr>
          <p:nvPr/>
        </p:nvSpPr>
        <p:spPr>
          <a:xfrm>
            <a:off x="457200" y="4800600"/>
            <a:ext cx="4130218" cy="8382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smtClean="0">
                <a:solidFill>
                  <a:prstClr val="black"/>
                </a:solidFill>
              </a:rPr>
              <a:t>Selanjutnya gunakan method sesuai fungsinya</a:t>
            </a:r>
          </a:p>
        </p:txBody>
      </p:sp>
      <p:graphicFrame>
        <p:nvGraphicFramePr>
          <p:cNvPr id="13" name="Content Placeholder 14"/>
          <p:cNvGraphicFramePr>
            <a:graphicFrameLocks/>
          </p:cNvGraphicFramePr>
          <p:nvPr>
            <p:extLst>
              <p:ext uri="{D42A27DB-BD31-4B8C-83A1-F6EECF244321}">
                <p14:modId xmlns:p14="http://schemas.microsoft.com/office/powerpoint/2010/main" val="2264453654"/>
              </p:ext>
            </p:extLst>
          </p:nvPr>
        </p:nvGraphicFramePr>
        <p:xfrm>
          <a:off x="4800600" y="1473973"/>
          <a:ext cx="3810000" cy="4989379"/>
        </p:xfrm>
        <a:graphic>
          <a:graphicData uri="http://schemas.openxmlformats.org/drawingml/2006/table">
            <a:tbl>
              <a:tblPr>
                <a:effectLst>
                  <a:outerShdw blurRad="50800" dist="38100" dir="2700000" algn="tl" rotWithShape="0">
                    <a:prstClr val="black">
                      <a:alpha val="40000"/>
                    </a:prstClr>
                  </a:outerShdw>
                </a:effectLst>
              </a:tblPr>
              <a:tblGrid>
                <a:gridCol w="685800"/>
                <a:gridCol w="3124200"/>
              </a:tblGrid>
              <a:tr h="257359">
                <a:tc gridSpan="2">
                  <a:txBody>
                    <a:bodyPr/>
                    <a:lstStyle/>
                    <a:p>
                      <a:pPr algn="l"/>
                      <a:r>
                        <a:rPr lang="en-US" sz="1200" b="1"/>
                        <a:t>Method Summary</a:t>
                      </a:r>
                      <a:endParaRPr lang="en-US" sz="1200"/>
                    </a:p>
                  </a:txBody>
                  <a:tcPr marL="22186" marR="22186" marT="22186" marB="221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hMerge="1">
                  <a:txBody>
                    <a:bodyPr/>
                    <a:lstStyle/>
                    <a:p>
                      <a:endParaRPr lang="en-US"/>
                    </a:p>
                  </a:txBody>
                  <a:tcPr/>
                </a:tc>
              </a:tr>
              <a:tr h="584202">
                <a:tc>
                  <a:txBody>
                    <a:bodyPr/>
                    <a:lstStyle/>
                    <a:p>
                      <a:pPr algn="ctr"/>
                      <a:r>
                        <a:rPr lang="en-US" sz="1200" b="0" i="0" u="none" strike="noStrike">
                          <a:solidFill>
                            <a:srgbClr val="000000"/>
                          </a:solidFill>
                          <a:effectLst/>
                          <a:latin typeface="Arial"/>
                        </a:rPr>
                        <a:t>boolean</a:t>
                      </a:r>
                      <a:endParaRPr lang="en-US" sz="1200"/>
                    </a:p>
                  </a:txBody>
                  <a:tcPr marL="28575" marR="2857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r>
                        <a:rPr lang="en-US" sz="1200" b="1" i="0" u="sng" strike="noStrike">
                          <a:solidFill>
                            <a:srgbClr val="0000EE"/>
                          </a:solidFill>
                          <a:effectLst/>
                          <a:latin typeface="Courier New"/>
                          <a:hlinkClick r:id="rId2"/>
                        </a:rPr>
                        <a:t>add</a:t>
                      </a:r>
                      <a:r>
                        <a:rPr lang="en-US" sz="1200" b="0" i="0" u="none" strike="noStrike">
                          <a:solidFill>
                            <a:srgbClr val="000000"/>
                          </a:solidFill>
                          <a:effectLst/>
                          <a:latin typeface="Arial"/>
                        </a:rPr>
                        <a:t>(</a:t>
                      </a:r>
                      <a:r>
                        <a:rPr lang="en-US" sz="1200" b="0" i="0" u="sng" strike="noStrike">
                          <a:solidFill>
                            <a:srgbClr val="0000EE"/>
                          </a:solidFill>
                          <a:effectLst/>
                          <a:latin typeface="Courier New"/>
                          <a:hlinkClick r:id="rId2" tooltip="type parameter in Queue"/>
                        </a:rPr>
                        <a:t>E</a:t>
                      </a:r>
                      <a:r>
                        <a:rPr lang="en-US" sz="1200" b="0" i="0" u="none" strike="noStrike">
                          <a:solidFill>
                            <a:srgbClr val="000000"/>
                          </a:solidFill>
                          <a:effectLst/>
                          <a:latin typeface="Arial"/>
                        </a:rPr>
                        <a:t> e) </a:t>
                      </a:r>
                      <a:br>
                        <a:rPr lang="en-US" sz="1200" b="0" i="0" u="none" strike="noStrike">
                          <a:solidFill>
                            <a:srgbClr val="000000"/>
                          </a:solidFill>
                          <a:effectLst/>
                          <a:latin typeface="Arial"/>
                        </a:rPr>
                      </a:br>
                      <a:r>
                        <a:rPr lang="en-US" sz="1200" b="0" i="0" u="none" strike="noStrike" smtClean="0">
                          <a:solidFill>
                            <a:srgbClr val="000000"/>
                          </a:solidFill>
                          <a:effectLst/>
                          <a:latin typeface="Arial"/>
                        </a:rPr>
                        <a:t>Inserts </a:t>
                      </a:r>
                      <a:r>
                        <a:rPr lang="en-US" sz="1200" b="0" i="0" u="none" strike="noStrike">
                          <a:solidFill>
                            <a:srgbClr val="000000"/>
                          </a:solidFill>
                          <a:effectLst/>
                          <a:latin typeface="Arial"/>
                        </a:rPr>
                        <a:t>the specified element into this queue if it is possible to do so immediately without violating capacity restrictions, returning true upon success and throwing an IllegalStateException if no space is currently available.</a:t>
                      </a: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70345">
                <a:tc>
                  <a:txBody>
                    <a:bodyPr/>
                    <a:lstStyle/>
                    <a:p>
                      <a:pPr algn="ctr"/>
                      <a:r>
                        <a:rPr lang="en-US" sz="1200" b="0" i="0" u="none" strike="noStrike">
                          <a:solidFill>
                            <a:srgbClr val="000000"/>
                          </a:solidFill>
                          <a:effectLst/>
                          <a:latin typeface="Arial"/>
                        </a:rPr>
                        <a:t> </a:t>
                      </a:r>
                      <a:r>
                        <a:rPr lang="en-US" sz="1200" b="0" i="0" u="sng" strike="noStrike">
                          <a:solidFill>
                            <a:srgbClr val="0000EE"/>
                          </a:solidFill>
                          <a:effectLst/>
                          <a:latin typeface="Courier New"/>
                          <a:hlinkClick r:id="rId2" tooltip="type parameter in Queue"/>
                        </a:rPr>
                        <a:t>E</a:t>
                      </a:r>
                      <a:endParaRPr lang="en-US" sz="1200"/>
                    </a:p>
                  </a:txBody>
                  <a:tcPr marL="28575" marR="2857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r>
                        <a:rPr lang="en-US" sz="1200" b="1" i="0" u="sng" strike="noStrike">
                          <a:solidFill>
                            <a:srgbClr val="0000EE"/>
                          </a:solidFill>
                          <a:effectLst/>
                          <a:latin typeface="Courier New"/>
                          <a:hlinkClick r:id="rId2"/>
                        </a:rPr>
                        <a:t>element</a:t>
                      </a:r>
                      <a:r>
                        <a:rPr lang="en-US" sz="1200" b="0" i="0" u="none" strike="noStrike">
                          <a:solidFill>
                            <a:srgbClr val="000000"/>
                          </a:solidFill>
                          <a:effectLst/>
                          <a:latin typeface="Arial"/>
                        </a:rPr>
                        <a:t>() </a:t>
                      </a:r>
                      <a:br>
                        <a:rPr lang="en-US" sz="1200" b="0" i="0" u="none" strike="noStrike">
                          <a:solidFill>
                            <a:srgbClr val="000000"/>
                          </a:solidFill>
                          <a:effectLst/>
                          <a:latin typeface="Arial"/>
                        </a:rPr>
                      </a:br>
                      <a:r>
                        <a:rPr lang="en-US" sz="1200" b="0" i="0" u="none" strike="noStrike" smtClean="0">
                          <a:solidFill>
                            <a:srgbClr val="000000"/>
                          </a:solidFill>
                          <a:effectLst/>
                          <a:latin typeface="Arial"/>
                        </a:rPr>
                        <a:t>Retrieves</a:t>
                      </a:r>
                      <a:r>
                        <a:rPr lang="en-US" sz="1200" b="0" i="0" u="none" strike="noStrike">
                          <a:solidFill>
                            <a:srgbClr val="000000"/>
                          </a:solidFill>
                          <a:effectLst/>
                          <a:latin typeface="Arial"/>
                        </a:rPr>
                        <a:t>, but does not remove, the head of this queue.</a:t>
                      </a: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683332">
                <a:tc>
                  <a:txBody>
                    <a:bodyPr/>
                    <a:lstStyle/>
                    <a:p>
                      <a:pPr algn="ctr"/>
                      <a:r>
                        <a:rPr lang="en-US" sz="1200" b="0" i="0" u="none" strike="noStrike">
                          <a:solidFill>
                            <a:srgbClr val="000000"/>
                          </a:solidFill>
                          <a:effectLst/>
                          <a:latin typeface="Arial"/>
                        </a:rPr>
                        <a:t> boolean</a:t>
                      </a:r>
                      <a:endParaRPr lang="en-US" sz="1200"/>
                    </a:p>
                  </a:txBody>
                  <a:tcPr marL="28575" marR="2857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r>
                        <a:rPr lang="en-US" sz="1200" b="1" i="0" u="sng" strike="noStrike">
                          <a:solidFill>
                            <a:srgbClr val="0000EE"/>
                          </a:solidFill>
                          <a:effectLst/>
                          <a:latin typeface="Courier New"/>
                          <a:hlinkClick r:id="rId2"/>
                        </a:rPr>
                        <a:t>offer</a:t>
                      </a:r>
                      <a:r>
                        <a:rPr lang="en-US" sz="1200" b="0" i="0" u="none" strike="noStrike">
                          <a:solidFill>
                            <a:srgbClr val="000000"/>
                          </a:solidFill>
                          <a:effectLst/>
                          <a:latin typeface="Arial"/>
                        </a:rPr>
                        <a:t>(</a:t>
                      </a:r>
                      <a:r>
                        <a:rPr lang="en-US" sz="1200" b="0" i="0" u="sng" strike="noStrike">
                          <a:solidFill>
                            <a:srgbClr val="0000EE"/>
                          </a:solidFill>
                          <a:effectLst/>
                          <a:latin typeface="Courier New"/>
                          <a:hlinkClick r:id="rId2" tooltip="type parameter in Queue"/>
                        </a:rPr>
                        <a:t>E</a:t>
                      </a:r>
                      <a:r>
                        <a:rPr lang="en-US" sz="1200" b="0" i="0" u="none" strike="noStrike">
                          <a:solidFill>
                            <a:srgbClr val="000000"/>
                          </a:solidFill>
                          <a:effectLst/>
                          <a:latin typeface="Arial"/>
                        </a:rPr>
                        <a:t> e) </a:t>
                      </a:r>
                      <a:br>
                        <a:rPr lang="en-US" sz="1200" b="0" i="0" u="none" strike="noStrike">
                          <a:solidFill>
                            <a:srgbClr val="000000"/>
                          </a:solidFill>
                          <a:effectLst/>
                          <a:latin typeface="Arial"/>
                        </a:rPr>
                      </a:br>
                      <a:r>
                        <a:rPr lang="en-US" sz="1200" b="0" i="0" u="none" strike="noStrike" smtClean="0">
                          <a:solidFill>
                            <a:srgbClr val="000000"/>
                          </a:solidFill>
                          <a:effectLst/>
                          <a:latin typeface="Arial"/>
                        </a:rPr>
                        <a:t>Inserts </a:t>
                      </a:r>
                      <a:r>
                        <a:rPr lang="en-US" sz="1200" b="0" i="0" u="none" strike="noStrike">
                          <a:solidFill>
                            <a:srgbClr val="000000"/>
                          </a:solidFill>
                          <a:effectLst/>
                          <a:latin typeface="Arial"/>
                        </a:rPr>
                        <a:t>the specified element into this queue if it is possible to do so immediately without violating capacity restrictions.</a:t>
                      </a: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70345">
                <a:tc>
                  <a:txBody>
                    <a:bodyPr/>
                    <a:lstStyle/>
                    <a:p>
                      <a:pPr algn="ctr"/>
                      <a:r>
                        <a:rPr lang="en-US" sz="1200" b="0" i="0" u="none" strike="noStrike">
                          <a:solidFill>
                            <a:srgbClr val="000000"/>
                          </a:solidFill>
                          <a:effectLst/>
                          <a:latin typeface="Arial"/>
                        </a:rPr>
                        <a:t> </a:t>
                      </a:r>
                      <a:r>
                        <a:rPr lang="en-US" sz="1200" b="0" i="0" u="sng" strike="noStrike">
                          <a:solidFill>
                            <a:srgbClr val="0000EE"/>
                          </a:solidFill>
                          <a:effectLst/>
                          <a:latin typeface="Courier New"/>
                          <a:hlinkClick r:id="rId2" tooltip="type parameter in Queue"/>
                        </a:rPr>
                        <a:t>E</a:t>
                      </a:r>
                      <a:endParaRPr lang="en-US" sz="1200"/>
                    </a:p>
                  </a:txBody>
                  <a:tcPr marL="28575" marR="2857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r>
                        <a:rPr lang="en-US" sz="1200" b="1" i="0" u="sng" strike="noStrike">
                          <a:solidFill>
                            <a:srgbClr val="0000EE"/>
                          </a:solidFill>
                          <a:effectLst/>
                          <a:latin typeface="Courier New"/>
                          <a:hlinkClick r:id="rId2"/>
                        </a:rPr>
                        <a:t>peek</a:t>
                      </a:r>
                      <a:r>
                        <a:rPr lang="en-US" sz="1200" b="0" i="0" u="none" strike="noStrike">
                          <a:solidFill>
                            <a:srgbClr val="000000"/>
                          </a:solidFill>
                          <a:effectLst/>
                          <a:latin typeface="Arial"/>
                        </a:rPr>
                        <a:t>() </a:t>
                      </a:r>
                      <a:br>
                        <a:rPr lang="en-US" sz="1200" b="0" i="0" u="none" strike="noStrike">
                          <a:solidFill>
                            <a:srgbClr val="000000"/>
                          </a:solidFill>
                          <a:effectLst/>
                          <a:latin typeface="Arial"/>
                        </a:rPr>
                      </a:br>
                      <a:r>
                        <a:rPr lang="en-US" sz="1200" b="0" i="0" u="none" strike="noStrike" smtClean="0">
                          <a:solidFill>
                            <a:srgbClr val="000000"/>
                          </a:solidFill>
                          <a:effectLst/>
                          <a:latin typeface="Arial"/>
                        </a:rPr>
                        <a:t>Retrieves</a:t>
                      </a:r>
                      <a:r>
                        <a:rPr lang="en-US" sz="1200" b="0" i="0" u="none" strike="noStrike">
                          <a:solidFill>
                            <a:srgbClr val="000000"/>
                          </a:solidFill>
                          <a:effectLst/>
                          <a:latin typeface="Arial"/>
                        </a:rPr>
                        <a:t>, but does not remove, the head of this queue, or returns null if this queue is empty.</a:t>
                      </a: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46004">
                <a:tc>
                  <a:txBody>
                    <a:bodyPr/>
                    <a:lstStyle/>
                    <a:p>
                      <a:pPr algn="ctr"/>
                      <a:r>
                        <a:rPr lang="en-US" sz="1200" b="0" i="0" u="none" strike="noStrike">
                          <a:solidFill>
                            <a:srgbClr val="000000"/>
                          </a:solidFill>
                          <a:effectLst/>
                          <a:latin typeface="Arial"/>
                        </a:rPr>
                        <a:t> </a:t>
                      </a:r>
                      <a:r>
                        <a:rPr lang="en-US" sz="1200" b="0" i="0" u="sng" strike="noStrike">
                          <a:solidFill>
                            <a:srgbClr val="0000EE"/>
                          </a:solidFill>
                          <a:effectLst/>
                          <a:latin typeface="Courier New"/>
                          <a:hlinkClick r:id="rId2" tooltip="type parameter in Queue"/>
                        </a:rPr>
                        <a:t>E</a:t>
                      </a:r>
                      <a:endParaRPr lang="en-US" sz="1200"/>
                    </a:p>
                  </a:txBody>
                  <a:tcPr marL="28575" marR="2857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r>
                        <a:rPr lang="en-US" sz="1200" b="1" i="0" u="sng" strike="noStrike">
                          <a:solidFill>
                            <a:srgbClr val="0000EE"/>
                          </a:solidFill>
                          <a:effectLst/>
                          <a:latin typeface="Courier New"/>
                          <a:hlinkClick r:id="rId2"/>
                        </a:rPr>
                        <a:t>poll</a:t>
                      </a:r>
                      <a:r>
                        <a:rPr lang="en-US" sz="1200" b="0" i="0" u="none" strike="noStrike">
                          <a:solidFill>
                            <a:srgbClr val="000000"/>
                          </a:solidFill>
                          <a:effectLst/>
                          <a:latin typeface="Arial"/>
                        </a:rPr>
                        <a:t>() </a:t>
                      </a:r>
                      <a:br>
                        <a:rPr lang="en-US" sz="1200" b="0" i="0" u="none" strike="noStrike">
                          <a:solidFill>
                            <a:srgbClr val="000000"/>
                          </a:solidFill>
                          <a:effectLst/>
                          <a:latin typeface="Arial"/>
                        </a:rPr>
                      </a:br>
                      <a:r>
                        <a:rPr lang="en-US" sz="1200" b="0" i="0" u="none" strike="noStrike" smtClean="0">
                          <a:solidFill>
                            <a:srgbClr val="000000"/>
                          </a:solidFill>
                          <a:effectLst/>
                          <a:latin typeface="Arial"/>
                        </a:rPr>
                        <a:t>Retrieves </a:t>
                      </a:r>
                      <a:r>
                        <a:rPr lang="en-US" sz="1200" b="0" i="0" u="none" strike="noStrike">
                          <a:solidFill>
                            <a:srgbClr val="000000"/>
                          </a:solidFill>
                          <a:effectLst/>
                          <a:latin typeface="Arial"/>
                        </a:rPr>
                        <a:t>and removes the head of this queue, or returns null if this queue is empty.</a:t>
                      </a: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46004">
                <a:tc>
                  <a:txBody>
                    <a:bodyPr/>
                    <a:lstStyle/>
                    <a:p>
                      <a:pPr algn="ctr"/>
                      <a:r>
                        <a:rPr lang="en-US" sz="1200" b="1" i="0" u="sng" strike="noStrike" kern="1200" smtClean="0">
                          <a:solidFill>
                            <a:srgbClr val="0000EE"/>
                          </a:solidFill>
                          <a:effectLst/>
                          <a:latin typeface="Courier New"/>
                          <a:ea typeface="+mn-ea"/>
                          <a:cs typeface="+mn-cs"/>
                          <a:hlinkClick r:id="rId2" tooltip="type parameter in Queue"/>
                        </a:rPr>
                        <a:t>E</a:t>
                      </a:r>
                      <a:endParaRPr lang="en-US" sz="1200" b="1" i="0" u="sng" strike="noStrike" kern="1200">
                        <a:solidFill>
                          <a:srgbClr val="0000EE"/>
                        </a:solidFill>
                        <a:effectLst/>
                        <a:latin typeface="Courier New"/>
                        <a:ea typeface="+mn-ea"/>
                        <a:cs typeface="+mn-cs"/>
                      </a:endParaRPr>
                    </a:p>
                  </a:txBody>
                  <a:tcPr marL="28575" marR="2857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a:r>
                        <a:rPr lang="en-US" sz="1200" b="1" i="0" u="sng" strike="noStrike" kern="1200">
                          <a:solidFill>
                            <a:srgbClr val="0000EE"/>
                          </a:solidFill>
                          <a:effectLst/>
                          <a:latin typeface="Courier New"/>
                          <a:ea typeface="+mn-ea"/>
                          <a:cs typeface="+mn-cs"/>
                          <a:hlinkClick r:id="rId2"/>
                        </a:rPr>
                        <a:t>remove</a:t>
                      </a:r>
                      <a:r>
                        <a:rPr lang="en-US" sz="1200" b="0" i="0" u="none" strike="noStrike" kern="1200">
                          <a:solidFill>
                            <a:srgbClr val="000000"/>
                          </a:solidFill>
                          <a:effectLst/>
                          <a:latin typeface="Arial"/>
                          <a:ea typeface="+mn-ea"/>
                          <a:cs typeface="+mn-cs"/>
                        </a:rPr>
                        <a:t>() </a:t>
                      </a:r>
                      <a:r>
                        <a:rPr lang="en-US" b="0" i="0" u="none" strike="noStrike">
                          <a:solidFill>
                            <a:srgbClr val="000000"/>
                          </a:solidFill>
                          <a:effectLst/>
                          <a:latin typeface="Arial"/>
                        </a:rPr>
                        <a:t/>
                      </a:r>
                      <a:br>
                        <a:rPr lang="en-US" b="0" i="0" u="none" strike="noStrike">
                          <a:solidFill>
                            <a:srgbClr val="000000"/>
                          </a:solidFill>
                          <a:effectLst/>
                          <a:latin typeface="Arial"/>
                        </a:rPr>
                      </a:br>
                      <a:r>
                        <a:rPr lang="en-US" sz="1200" b="0" i="0" u="none" strike="noStrike" kern="1200" smtClean="0">
                          <a:solidFill>
                            <a:srgbClr val="000000"/>
                          </a:solidFill>
                          <a:effectLst/>
                          <a:latin typeface="Arial"/>
                          <a:ea typeface="+mn-ea"/>
                          <a:cs typeface="+mn-cs"/>
                        </a:rPr>
                        <a:t>Retrieves </a:t>
                      </a:r>
                      <a:r>
                        <a:rPr lang="en-US" sz="1200" b="0" i="0" u="none" strike="noStrike" kern="1200">
                          <a:solidFill>
                            <a:srgbClr val="000000"/>
                          </a:solidFill>
                          <a:effectLst/>
                          <a:latin typeface="Arial"/>
                          <a:ea typeface="+mn-ea"/>
                          <a:cs typeface="+mn-cs"/>
                        </a:rPr>
                        <a:t>and removes the head of this queue.</a:t>
                      </a: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654356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mtClean="0">
                <a:effectLst>
                  <a:outerShdw blurRad="38100" dist="38100" dir="2700000" algn="tl">
                    <a:srgbClr val="000000">
                      <a:alpha val="43137"/>
                    </a:srgbClr>
                  </a:outerShdw>
                </a:effectLst>
              </a:rPr>
              <a:t>Queue dengan </a:t>
            </a:r>
            <a:r>
              <a:rPr lang="en-US">
                <a:effectLst>
                  <a:outerShdw blurRad="38100" dist="38100" dir="2700000" algn="tl">
                    <a:srgbClr val="000000">
                      <a:alpha val="43137"/>
                    </a:srgbClr>
                  </a:outerShdw>
                </a:effectLst>
              </a:rPr>
              <a:t>Java </a:t>
            </a:r>
            <a:r>
              <a:rPr lang="en-US" smtClean="0">
                <a:effectLst>
                  <a:outerShdw blurRad="38100" dist="38100" dir="2700000" algn="tl">
                    <a:srgbClr val="000000">
                      <a:alpha val="43137"/>
                    </a:srgbClr>
                  </a:outerShdw>
                </a:effectLst>
              </a:rPr>
              <a:t>API</a:t>
            </a:r>
            <a:br>
              <a:rPr lang="en-US" smtClean="0">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Penggunaan</a:t>
            </a:r>
            <a:endParaRPr lang="en-US"/>
          </a:p>
        </p:txBody>
      </p:sp>
      <p:sp>
        <p:nvSpPr>
          <p:cNvPr id="4" name="Date Placeholder 3"/>
          <p:cNvSpPr>
            <a:spLocks noGrp="1"/>
          </p:cNvSpPr>
          <p:nvPr>
            <p:ph type="dt" sz="half" idx="10"/>
          </p:nvPr>
        </p:nvSpPr>
        <p:spPr/>
        <p:txBody>
          <a:bodyPr/>
          <a:lstStyle/>
          <a:p>
            <a:r>
              <a:t>AER – 2011/2012</a:t>
            </a:r>
            <a:endParaRPr dirty="0"/>
          </a:p>
        </p:txBody>
      </p:sp>
      <p:sp>
        <p:nvSpPr>
          <p:cNvPr id="5" name="Footer Placeholder 4"/>
          <p:cNvSpPr>
            <a:spLocks noGrp="1"/>
          </p:cNvSpPr>
          <p:nvPr>
            <p:ph type="ftr" sz="quarter" idx="11"/>
          </p:nvPr>
        </p:nvSpPr>
        <p:spPr/>
        <p:txBody>
          <a:bodyPr/>
          <a:lstStyle/>
          <a:p>
            <a:r>
              <a:t>Universitas Pembangunan Jaya – SIF_TIF</a:t>
            </a:r>
            <a:endParaRPr dirty="0"/>
          </a:p>
        </p:txBody>
      </p:sp>
      <p:sp>
        <p:nvSpPr>
          <p:cNvPr id="6" name="Slide Number Placeholder 5"/>
          <p:cNvSpPr>
            <a:spLocks noGrp="1"/>
          </p:cNvSpPr>
          <p:nvPr>
            <p:ph type="sldNum" sz="quarter" idx="12"/>
          </p:nvPr>
        </p:nvSpPr>
        <p:spPr/>
        <p:txBody>
          <a:bodyPr/>
          <a:lstStyle/>
          <a:p>
            <a:r>
              <a:t>SIF1213 - </a:t>
            </a:r>
            <a:fld id="{856524A2-1DDE-4CC8-AD9C-EA4094C56FD8}" type="slidenum">
              <a:rPr/>
              <a:pPr/>
              <a:t>9</a:t>
            </a:fld>
            <a:endParaRPr dirty="0"/>
          </a:p>
        </p:txBody>
      </p:sp>
      <p:sp>
        <p:nvSpPr>
          <p:cNvPr id="3" name="Content Placeholder 2"/>
          <p:cNvSpPr>
            <a:spLocks noGrp="1"/>
          </p:cNvSpPr>
          <p:nvPr>
            <p:ph idx="1"/>
          </p:nvPr>
        </p:nvSpPr>
        <p:spPr>
          <a:xfrm>
            <a:off x="457200" y="1524000"/>
            <a:ext cx="4876800" cy="4724400"/>
          </a:xfrm>
          <a:effectLst>
            <a:outerShdw blurRad="50800" dist="38100" dir="2700000" algn="tl" rotWithShape="0">
              <a:prstClr val="black">
                <a:alpha val="40000"/>
              </a:prstClr>
            </a:outerShdw>
          </a:effectLst>
        </p:spPr>
        <p:style>
          <a:lnRef idx="3">
            <a:schemeClr val="lt1"/>
          </a:lnRef>
          <a:fillRef idx="1">
            <a:schemeClr val="dk1"/>
          </a:fillRef>
          <a:effectRef idx="1">
            <a:schemeClr val="dk1"/>
          </a:effectRef>
          <a:fontRef idx="minor">
            <a:schemeClr val="lt1"/>
          </a:fontRef>
        </p:style>
        <p:txBody>
          <a:bodyPr>
            <a:noAutofit/>
          </a:bodyPr>
          <a:lstStyle/>
          <a:p>
            <a:pPr marL="0" indent="0">
              <a:buNone/>
              <a:tabLst>
                <a:tab pos="231775" algn="l"/>
                <a:tab pos="463550" algn="l"/>
                <a:tab pos="682625" algn="l"/>
              </a:tabLst>
            </a:pPr>
            <a:r>
              <a:rPr lang="en-US" sz="1400" b="1"/>
              <a:t>import java.util.Queue;</a:t>
            </a:r>
          </a:p>
          <a:p>
            <a:pPr marL="0" indent="0">
              <a:buNone/>
              <a:tabLst>
                <a:tab pos="231775" algn="l"/>
                <a:tab pos="463550" algn="l"/>
                <a:tab pos="682625" algn="l"/>
              </a:tabLst>
            </a:pPr>
            <a:r>
              <a:rPr lang="en-US" sz="1400" b="1"/>
              <a:t>import java.util.LinkedList;</a:t>
            </a:r>
          </a:p>
          <a:p>
            <a:pPr marL="0" indent="0">
              <a:buNone/>
              <a:tabLst>
                <a:tab pos="231775" algn="l"/>
                <a:tab pos="463550" algn="l"/>
                <a:tab pos="682625" algn="l"/>
              </a:tabLst>
            </a:pPr>
            <a:endParaRPr lang="en-US" sz="1400"/>
          </a:p>
          <a:p>
            <a:pPr marL="0" indent="0">
              <a:buNone/>
              <a:tabLst>
                <a:tab pos="231775" algn="l"/>
                <a:tab pos="463550" algn="l"/>
                <a:tab pos="682625" algn="l"/>
              </a:tabLst>
            </a:pPr>
            <a:r>
              <a:rPr lang="en-US" sz="1400" b="1"/>
              <a:t>public class queueAPI {</a:t>
            </a:r>
          </a:p>
          <a:p>
            <a:pPr marL="0" indent="0">
              <a:buNone/>
              <a:tabLst>
                <a:tab pos="231775" algn="l"/>
                <a:tab pos="463550" algn="l"/>
                <a:tab pos="682625" algn="l"/>
              </a:tabLst>
            </a:pPr>
            <a:r>
              <a:rPr lang="en-US" sz="1400" b="1" smtClean="0"/>
              <a:t>	public </a:t>
            </a:r>
            <a:r>
              <a:rPr lang="en-US" sz="1400" b="1"/>
              <a:t>static void main(String[] args) {</a:t>
            </a:r>
          </a:p>
          <a:p>
            <a:pPr marL="0" indent="0">
              <a:buNone/>
              <a:tabLst>
                <a:tab pos="231775" algn="l"/>
                <a:tab pos="463550" algn="l"/>
                <a:tab pos="682625" algn="l"/>
              </a:tabLst>
            </a:pPr>
            <a:r>
              <a:rPr lang="en-US" sz="1400" smtClean="0"/>
              <a:t>		</a:t>
            </a:r>
            <a:r>
              <a:rPr lang="en-US" sz="1400" b="1" smtClean="0"/>
              <a:t>Queue</a:t>
            </a:r>
            <a:r>
              <a:rPr lang="en-US" sz="1400" smtClean="0"/>
              <a:t> </a:t>
            </a:r>
            <a:r>
              <a:rPr lang="en-US" sz="1400"/>
              <a:t>antrian = new</a:t>
            </a:r>
            <a:r>
              <a:rPr lang="en-US" sz="1400" b="1"/>
              <a:t> LinkedList();</a:t>
            </a:r>
          </a:p>
          <a:p>
            <a:pPr marL="0" indent="0">
              <a:buNone/>
              <a:tabLst>
                <a:tab pos="231775" algn="l"/>
                <a:tab pos="463550" algn="l"/>
                <a:tab pos="682625" algn="l"/>
              </a:tabLst>
            </a:pPr>
            <a:r>
              <a:rPr lang="en-US" sz="1400" smtClean="0"/>
              <a:t>		System.out.println(</a:t>
            </a:r>
            <a:r>
              <a:rPr lang="en-US" sz="1400" b="1" smtClean="0">
                <a:solidFill>
                  <a:srgbClr val="FFC000"/>
                </a:solidFill>
              </a:rPr>
              <a:t>antrian.add</a:t>
            </a:r>
            <a:r>
              <a:rPr lang="en-US" sz="1400" b="1">
                <a:solidFill>
                  <a:srgbClr val="FFC000"/>
                </a:solidFill>
              </a:rPr>
              <a:t>("budi")</a:t>
            </a:r>
            <a:r>
              <a:rPr lang="en-US" sz="1400"/>
              <a:t>);</a:t>
            </a:r>
          </a:p>
          <a:p>
            <a:pPr marL="0" indent="0">
              <a:buNone/>
              <a:tabLst>
                <a:tab pos="231775" algn="l"/>
                <a:tab pos="463550" algn="l"/>
                <a:tab pos="682625" algn="l"/>
              </a:tabLst>
            </a:pPr>
            <a:r>
              <a:rPr lang="en-US" sz="1400" smtClean="0"/>
              <a:t>		antrian.add</a:t>
            </a:r>
            <a:r>
              <a:rPr lang="en-US" sz="1400"/>
              <a:t>("ani");</a:t>
            </a:r>
          </a:p>
          <a:p>
            <a:pPr marL="0" indent="0">
              <a:buNone/>
              <a:tabLst>
                <a:tab pos="231775" algn="l"/>
                <a:tab pos="463550" algn="l"/>
                <a:tab pos="682625" algn="l"/>
              </a:tabLst>
            </a:pPr>
            <a:r>
              <a:rPr lang="en-US" sz="1400" smtClean="0"/>
              <a:t>		antrian.add</a:t>
            </a:r>
            <a:r>
              <a:rPr lang="en-US" sz="1400"/>
              <a:t>("Rani");</a:t>
            </a:r>
          </a:p>
          <a:p>
            <a:pPr marL="0" indent="0">
              <a:buNone/>
              <a:tabLst>
                <a:tab pos="231775" algn="l"/>
                <a:tab pos="463550" algn="l"/>
                <a:tab pos="682625" algn="l"/>
              </a:tabLst>
            </a:pPr>
            <a:r>
              <a:rPr lang="en-US" sz="1400" smtClean="0"/>
              <a:t>		antrian.add</a:t>
            </a:r>
            <a:r>
              <a:rPr lang="en-US" sz="1400"/>
              <a:t>("Stella");</a:t>
            </a:r>
          </a:p>
          <a:p>
            <a:pPr marL="0" indent="0">
              <a:buNone/>
              <a:tabLst>
                <a:tab pos="231775" algn="l"/>
                <a:tab pos="463550" algn="l"/>
                <a:tab pos="682625" algn="l"/>
              </a:tabLst>
            </a:pPr>
            <a:r>
              <a:rPr lang="en-US" sz="1400" smtClean="0"/>
              <a:t>		antrian.add</a:t>
            </a:r>
            <a:r>
              <a:rPr lang="en-US" sz="1400"/>
              <a:t>("Martha");</a:t>
            </a:r>
          </a:p>
          <a:p>
            <a:pPr marL="0" indent="0">
              <a:buNone/>
              <a:tabLst>
                <a:tab pos="231775" algn="l"/>
                <a:tab pos="463550" algn="l"/>
                <a:tab pos="682625" algn="l"/>
              </a:tabLst>
            </a:pPr>
            <a:r>
              <a:rPr lang="en-US" sz="1400" smtClean="0"/>
              <a:t>		System.</a:t>
            </a:r>
            <a:r>
              <a:rPr lang="en-US" sz="1400" i="1" smtClean="0"/>
              <a:t>out.println</a:t>
            </a:r>
            <a:r>
              <a:rPr lang="en-US" sz="1400" i="1"/>
              <a:t>("Posisi Depan: " + antrian.</a:t>
            </a:r>
            <a:r>
              <a:rPr lang="en-US" sz="1400" b="1">
                <a:solidFill>
                  <a:srgbClr val="FFC000"/>
                </a:solidFill>
              </a:rPr>
              <a:t>element()</a:t>
            </a:r>
            <a:r>
              <a:rPr lang="en-US" sz="1400" i="1"/>
              <a:t>);</a:t>
            </a:r>
          </a:p>
          <a:p>
            <a:pPr marL="0" indent="0">
              <a:buNone/>
              <a:tabLst>
                <a:tab pos="231775" algn="l"/>
                <a:tab pos="463550" algn="l"/>
                <a:tab pos="682625" algn="l"/>
              </a:tabLst>
            </a:pPr>
            <a:r>
              <a:rPr lang="en-US" sz="1400" smtClean="0"/>
              <a:t>		System.</a:t>
            </a:r>
            <a:r>
              <a:rPr lang="en-US" sz="1400" i="1" smtClean="0"/>
              <a:t>out.println(antrian.remove</a:t>
            </a:r>
            <a:r>
              <a:rPr lang="en-US" sz="1400" i="1"/>
              <a:t>() + " Selesai.");</a:t>
            </a:r>
          </a:p>
          <a:p>
            <a:pPr marL="0" indent="0">
              <a:buNone/>
              <a:tabLst>
                <a:tab pos="231775" algn="l"/>
                <a:tab pos="463550" algn="l"/>
                <a:tab pos="682625" algn="l"/>
              </a:tabLst>
            </a:pPr>
            <a:r>
              <a:rPr lang="en-US" sz="1400" smtClean="0"/>
              <a:t>		System.</a:t>
            </a:r>
            <a:r>
              <a:rPr lang="en-US" sz="1400" i="1" smtClean="0"/>
              <a:t>out.println</a:t>
            </a:r>
            <a:r>
              <a:rPr lang="en-US" sz="1400" i="1"/>
              <a:t>("Posisi Depan: " + antrian.element());</a:t>
            </a:r>
          </a:p>
          <a:p>
            <a:pPr marL="0" indent="0">
              <a:buNone/>
              <a:tabLst>
                <a:tab pos="231775" algn="l"/>
                <a:tab pos="463550" algn="l"/>
                <a:tab pos="682625" algn="l"/>
              </a:tabLst>
            </a:pPr>
            <a:r>
              <a:rPr lang="en-US" sz="1400" smtClean="0"/>
              <a:t>		System.</a:t>
            </a:r>
            <a:r>
              <a:rPr lang="en-US" sz="1400" i="1" smtClean="0"/>
              <a:t>out.println(antrian.</a:t>
            </a:r>
            <a:r>
              <a:rPr lang="en-US" sz="1400" b="1" smtClean="0">
                <a:solidFill>
                  <a:srgbClr val="FFC000"/>
                </a:solidFill>
              </a:rPr>
              <a:t>remove</a:t>
            </a:r>
            <a:r>
              <a:rPr lang="en-US" sz="1400" b="1">
                <a:solidFill>
                  <a:srgbClr val="FFC000"/>
                </a:solidFill>
              </a:rPr>
              <a:t>()</a:t>
            </a:r>
            <a:r>
              <a:rPr lang="en-US" sz="1400" i="1"/>
              <a:t> + " Selesai.");</a:t>
            </a:r>
          </a:p>
          <a:p>
            <a:pPr marL="0" indent="0">
              <a:buNone/>
              <a:tabLst>
                <a:tab pos="231775" algn="l"/>
                <a:tab pos="463550" algn="l"/>
                <a:tab pos="682625" algn="l"/>
              </a:tabLst>
            </a:pPr>
            <a:r>
              <a:rPr lang="en-US" sz="1400" smtClean="0"/>
              <a:t>		System.</a:t>
            </a:r>
            <a:r>
              <a:rPr lang="en-US" sz="1400" i="1" smtClean="0"/>
              <a:t>out.println</a:t>
            </a:r>
            <a:r>
              <a:rPr lang="en-US" sz="1400" i="1"/>
              <a:t>("Posisi Depan: " + antrian.element());</a:t>
            </a:r>
          </a:p>
          <a:p>
            <a:pPr marL="0" indent="0">
              <a:buNone/>
              <a:tabLst>
                <a:tab pos="231775" algn="l"/>
                <a:tab pos="463550" algn="l"/>
                <a:tab pos="682625" algn="l"/>
              </a:tabLst>
            </a:pPr>
            <a:r>
              <a:rPr lang="en-US" sz="1400" smtClean="0"/>
              <a:t>	}</a:t>
            </a:r>
            <a:endParaRPr lang="en-US" sz="1400"/>
          </a:p>
          <a:p>
            <a:pPr marL="0" indent="0">
              <a:buNone/>
              <a:tabLst>
                <a:tab pos="231775" algn="l"/>
                <a:tab pos="463550" algn="l"/>
                <a:tab pos="682625" algn="l"/>
              </a:tabLst>
            </a:pPr>
            <a:r>
              <a:rPr lang="en-US" sz="1400"/>
              <a:t>}</a:t>
            </a:r>
            <a:endParaRPr lang="en-US" sz="1300"/>
          </a:p>
        </p:txBody>
      </p:sp>
      <p:sp>
        <p:nvSpPr>
          <p:cNvPr id="7" name="Line Callout 2 (Accent Bar) 6"/>
          <p:cNvSpPr/>
          <p:nvPr/>
        </p:nvSpPr>
        <p:spPr>
          <a:xfrm>
            <a:off x="5867400" y="1828800"/>
            <a:ext cx="2590800" cy="533400"/>
          </a:xfrm>
          <a:prstGeom prst="accentCallout2">
            <a:avLst>
              <a:gd name="adj1" fmla="val 18750"/>
              <a:gd name="adj2" fmla="val -4047"/>
              <a:gd name="adj3" fmla="val 20482"/>
              <a:gd name="adj4" fmla="val -32641"/>
              <a:gd name="adj5" fmla="val 241710"/>
              <a:gd name="adj6" fmla="val -83981"/>
            </a:avLst>
          </a:prstGeom>
          <a:ln>
            <a:solidFill>
              <a:srgbClr val="FFC000"/>
            </a:solid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t"/>
          <a:lstStyle/>
          <a:p>
            <a:r>
              <a:rPr lang="en-US" sz="1400" smtClean="0">
                <a:solidFill>
                  <a:prstClr val="white"/>
                </a:solidFill>
              </a:rPr>
              <a:t>Untuk menambahkan item pada antrian</a:t>
            </a:r>
            <a:endParaRPr lang="en-US" sz="1400">
              <a:solidFill>
                <a:prstClr val="white"/>
              </a:solidFill>
            </a:endParaRPr>
          </a:p>
        </p:txBody>
      </p:sp>
      <p:sp>
        <p:nvSpPr>
          <p:cNvPr id="9" name="Line Callout 2 (Accent Bar) 8"/>
          <p:cNvSpPr/>
          <p:nvPr/>
        </p:nvSpPr>
        <p:spPr>
          <a:xfrm>
            <a:off x="5907206" y="3002478"/>
            <a:ext cx="2590800" cy="533400"/>
          </a:xfrm>
          <a:prstGeom prst="accentCallout2">
            <a:avLst>
              <a:gd name="adj1" fmla="val 18750"/>
              <a:gd name="adj2" fmla="val -4047"/>
              <a:gd name="adj3" fmla="val 18256"/>
              <a:gd name="adj4" fmla="val -12473"/>
              <a:gd name="adj5" fmla="val 262777"/>
              <a:gd name="adj6" fmla="val -52571"/>
            </a:avLst>
          </a:prstGeom>
          <a:ln>
            <a:solidFill>
              <a:srgbClr val="FFC000"/>
            </a:solid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t"/>
          <a:lstStyle/>
          <a:p>
            <a:r>
              <a:rPr lang="en-US" sz="1400">
                <a:solidFill>
                  <a:prstClr val="white"/>
                </a:solidFill>
              </a:rPr>
              <a:t>Untuk </a:t>
            </a:r>
            <a:r>
              <a:rPr lang="en-US" sz="1400" smtClean="0">
                <a:solidFill>
                  <a:prstClr val="white"/>
                </a:solidFill>
              </a:rPr>
              <a:t>membaca </a:t>
            </a:r>
            <a:r>
              <a:rPr lang="en-US" sz="1400">
                <a:solidFill>
                  <a:prstClr val="white"/>
                </a:solidFill>
              </a:rPr>
              <a:t>item </a:t>
            </a:r>
            <a:r>
              <a:rPr lang="en-US" sz="1400" smtClean="0">
                <a:solidFill>
                  <a:prstClr val="white"/>
                </a:solidFill>
              </a:rPr>
              <a:t>head pada antrian.</a:t>
            </a:r>
            <a:endParaRPr lang="en-US" sz="1400">
              <a:solidFill>
                <a:prstClr val="white"/>
              </a:solidFill>
            </a:endParaRPr>
          </a:p>
        </p:txBody>
      </p:sp>
      <p:sp>
        <p:nvSpPr>
          <p:cNvPr id="10" name="Line Callout 2 (Accent Bar) 9"/>
          <p:cNvSpPr/>
          <p:nvPr/>
        </p:nvSpPr>
        <p:spPr>
          <a:xfrm>
            <a:off x="5947012" y="4419600"/>
            <a:ext cx="2590800" cy="533400"/>
          </a:xfrm>
          <a:prstGeom prst="accentCallout2">
            <a:avLst>
              <a:gd name="adj1" fmla="val 18750"/>
              <a:gd name="adj2" fmla="val -4047"/>
              <a:gd name="adj3" fmla="val 18256"/>
              <a:gd name="adj4" fmla="val -12473"/>
              <a:gd name="adj5" fmla="val 157708"/>
              <a:gd name="adj6" fmla="val -40825"/>
            </a:avLst>
          </a:prstGeom>
          <a:ln>
            <a:solidFill>
              <a:srgbClr val="FFC000"/>
            </a:solid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t"/>
          <a:lstStyle/>
          <a:p>
            <a:r>
              <a:rPr lang="en-US" sz="1400" smtClean="0">
                <a:solidFill>
                  <a:prstClr val="white"/>
                </a:solidFill>
              </a:rPr>
              <a:t>Untuk mengeluarkan item head dari antrian.</a:t>
            </a:r>
            <a:endParaRPr lang="en-US" sz="1400">
              <a:solidFill>
                <a:prstClr val="white"/>
              </a:solidFill>
            </a:endParaRPr>
          </a:p>
        </p:txBody>
      </p:sp>
    </p:spTree>
    <p:extLst>
      <p:ext uri="{BB962C8B-B14F-4D97-AF65-F5344CB8AC3E}">
        <p14:creationId xmlns:p14="http://schemas.microsoft.com/office/powerpoint/2010/main" val="3108513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500"/>
                                        <p:tgtEl>
                                          <p:spTgt spid="3">
                                            <p:txEl>
                                              <p:pRg st="10" end="10"/>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fade">
                                      <p:cBhvr>
                                        <p:cTn id="40" dur="500"/>
                                        <p:tgtEl>
                                          <p:spTgt spid="3">
                                            <p:txEl>
                                              <p:pRg st="11" end="11"/>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Effect transition="in" filter="fade">
                                      <p:cBhvr>
                                        <p:cTn id="43" dur="500"/>
                                        <p:tgtEl>
                                          <p:spTgt spid="3">
                                            <p:txEl>
                                              <p:pRg st="12" end="12"/>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
                                            <p:txEl>
                                              <p:pRg st="13" end="13"/>
                                            </p:txEl>
                                          </p:spTgt>
                                        </p:tgtEl>
                                        <p:attrNameLst>
                                          <p:attrName>style.visibility</p:attrName>
                                        </p:attrNameLst>
                                      </p:cBhvr>
                                      <p:to>
                                        <p:strVal val="visible"/>
                                      </p:to>
                                    </p:set>
                                    <p:animEffect transition="in" filter="fade">
                                      <p:cBhvr>
                                        <p:cTn id="46" dur="500"/>
                                        <p:tgtEl>
                                          <p:spTgt spid="3">
                                            <p:txEl>
                                              <p:pRg st="13" end="13"/>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
                                            <p:txEl>
                                              <p:pRg st="14" end="14"/>
                                            </p:txEl>
                                          </p:spTgt>
                                        </p:tgtEl>
                                        <p:attrNameLst>
                                          <p:attrName>style.visibility</p:attrName>
                                        </p:attrNameLst>
                                      </p:cBhvr>
                                      <p:to>
                                        <p:strVal val="visible"/>
                                      </p:to>
                                    </p:set>
                                    <p:animEffect transition="in" filter="fade">
                                      <p:cBhvr>
                                        <p:cTn id="49" dur="500"/>
                                        <p:tgtEl>
                                          <p:spTgt spid="3">
                                            <p:txEl>
                                              <p:pRg st="14" end="14"/>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
                                            <p:txEl>
                                              <p:pRg st="15" end="15"/>
                                            </p:txEl>
                                          </p:spTgt>
                                        </p:tgtEl>
                                        <p:attrNameLst>
                                          <p:attrName>style.visibility</p:attrName>
                                        </p:attrNameLst>
                                      </p:cBhvr>
                                      <p:to>
                                        <p:strVal val="visible"/>
                                      </p:to>
                                    </p:set>
                                    <p:animEffect transition="in" filter="fade">
                                      <p:cBhvr>
                                        <p:cTn id="52" dur="500"/>
                                        <p:tgtEl>
                                          <p:spTgt spid="3">
                                            <p:txEl>
                                              <p:pRg st="15" end="15"/>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
                                            <p:txEl>
                                              <p:pRg st="16" end="16"/>
                                            </p:txEl>
                                          </p:spTgt>
                                        </p:tgtEl>
                                        <p:attrNameLst>
                                          <p:attrName>style.visibility</p:attrName>
                                        </p:attrNameLst>
                                      </p:cBhvr>
                                      <p:to>
                                        <p:strVal val="visible"/>
                                      </p:to>
                                    </p:set>
                                    <p:animEffect transition="in" filter="fade">
                                      <p:cBhvr>
                                        <p:cTn id="55" dur="500"/>
                                        <p:tgtEl>
                                          <p:spTgt spid="3">
                                            <p:txEl>
                                              <p:pRg st="16" end="16"/>
                                            </p:tx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3">
                                            <p:txEl>
                                              <p:pRg st="17" end="17"/>
                                            </p:txEl>
                                          </p:spTgt>
                                        </p:tgtEl>
                                        <p:attrNameLst>
                                          <p:attrName>style.visibility</p:attrName>
                                        </p:attrNameLst>
                                      </p:cBhvr>
                                      <p:to>
                                        <p:strVal val="visible"/>
                                      </p:to>
                                    </p:set>
                                    <p:animEffect transition="in" filter="fade">
                                      <p:cBhvr>
                                        <p:cTn id="58" dur="500"/>
                                        <p:tgtEl>
                                          <p:spTgt spid="3">
                                            <p:txEl>
                                              <p:pRg st="17" end="1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7"/>
                                        </p:tgtEl>
                                        <p:attrNameLst>
                                          <p:attrName>style.visibility</p:attrName>
                                        </p:attrNameLst>
                                      </p:cBhvr>
                                      <p:to>
                                        <p:strVal val="visible"/>
                                      </p:to>
                                    </p:set>
                                    <p:animEffect transition="in" filter="wipe(left)">
                                      <p:cBhvr>
                                        <p:cTn id="63" dur="500"/>
                                        <p:tgtEl>
                                          <p:spTgt spid="7"/>
                                        </p:tgtEl>
                                      </p:cBhvr>
                                    </p:animEffect>
                                  </p:childTnLst>
                                </p:cTn>
                              </p:par>
                            </p:childTnLst>
                          </p:cTn>
                        </p:par>
                        <p:par>
                          <p:cTn id="64" fill="hold">
                            <p:stCondLst>
                              <p:cond delay="500"/>
                            </p:stCondLst>
                            <p:childTnLst>
                              <p:par>
                                <p:cTn id="65" presetID="22" presetClass="entr" presetSubtype="8" fill="hold" grpId="0" nodeType="afterEffect">
                                  <p:stCondLst>
                                    <p:cond delay="500"/>
                                  </p:stCondLst>
                                  <p:childTnLst>
                                    <p:set>
                                      <p:cBhvr>
                                        <p:cTn id="66" dur="1" fill="hold">
                                          <p:stCondLst>
                                            <p:cond delay="0"/>
                                          </p:stCondLst>
                                        </p:cTn>
                                        <p:tgtEl>
                                          <p:spTgt spid="9"/>
                                        </p:tgtEl>
                                        <p:attrNameLst>
                                          <p:attrName>style.visibility</p:attrName>
                                        </p:attrNameLst>
                                      </p:cBhvr>
                                      <p:to>
                                        <p:strVal val="visible"/>
                                      </p:to>
                                    </p:set>
                                    <p:animEffect transition="in" filter="wipe(left)">
                                      <p:cBhvr>
                                        <p:cTn id="67" dur="500"/>
                                        <p:tgtEl>
                                          <p:spTgt spid="9"/>
                                        </p:tgtEl>
                                      </p:cBhvr>
                                    </p:animEffect>
                                  </p:childTnLst>
                                </p:cTn>
                              </p:par>
                            </p:childTnLst>
                          </p:cTn>
                        </p:par>
                        <p:par>
                          <p:cTn id="68" fill="hold">
                            <p:stCondLst>
                              <p:cond delay="1500"/>
                            </p:stCondLst>
                            <p:childTnLst>
                              <p:par>
                                <p:cTn id="69" presetID="22" presetClass="entr" presetSubtype="8" fill="hold" grpId="0" nodeType="afterEffect">
                                  <p:stCondLst>
                                    <p:cond delay="500"/>
                                  </p:stCondLst>
                                  <p:childTnLst>
                                    <p:set>
                                      <p:cBhvr>
                                        <p:cTn id="70" dur="1" fill="hold">
                                          <p:stCondLst>
                                            <p:cond delay="0"/>
                                          </p:stCondLst>
                                        </p:cTn>
                                        <p:tgtEl>
                                          <p:spTgt spid="10"/>
                                        </p:tgtEl>
                                        <p:attrNameLst>
                                          <p:attrName>style.visibility</p:attrName>
                                        </p:attrNameLst>
                                      </p:cBhvr>
                                      <p:to>
                                        <p:strVal val="visible"/>
                                      </p:to>
                                    </p:set>
                                    <p:animEffect transition="in" filter="wipe(left)">
                                      <p:cBhvr>
                                        <p:cTn id="7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animBg="1"/>
      <p:bldP spid="9" grpId="0" animBg="1"/>
      <p:bldP spid="1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3979</TotalTime>
  <Words>1515</Words>
  <Application>Microsoft Office PowerPoint</Application>
  <PresentationFormat>On-screen Show (4:3)</PresentationFormat>
  <Paragraphs>472</Paragraphs>
  <Slides>23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Courier New</vt:lpstr>
      <vt:lpstr>Office Theme</vt:lpstr>
      <vt:lpstr>Fondasi Pemrograman &amp; Struktur Data</vt:lpstr>
      <vt:lpstr>Tujuan Pertemuan</vt:lpstr>
      <vt:lpstr>Stack dengan Java API</vt:lpstr>
      <vt:lpstr>Stack dengan Java API Penggunaan</vt:lpstr>
      <vt:lpstr>Stack dengan Java API Penggunaan</vt:lpstr>
      <vt:lpstr>Stack dengan Java API Latihan Penggunaan</vt:lpstr>
      <vt:lpstr>Queue dengan Java API</vt:lpstr>
      <vt:lpstr>Queue dengan Java API Penggunaan</vt:lpstr>
      <vt:lpstr>Queue dengan Java API Penggunaan</vt:lpstr>
      <vt:lpstr>LinkedList API</vt:lpstr>
      <vt:lpstr>LinkedList Method()</vt:lpstr>
      <vt:lpstr>Random Numbers</vt:lpstr>
      <vt:lpstr>Random Numbers Methods</vt:lpstr>
      <vt:lpstr>Random Numbers Methods</vt:lpstr>
      <vt:lpstr>Random Numbers Contoh</vt:lpstr>
      <vt:lpstr>Simulation Josephus Problem</vt:lpstr>
      <vt:lpstr>Simulation Josephus Problem</vt:lpstr>
      <vt:lpstr>Josephus Problem  Code dengan LinkedList</vt:lpstr>
      <vt:lpstr>Josephus Problem  Code dengan LinkedList</vt:lpstr>
      <vt:lpstr>Simulation Josephus Problem</vt:lpstr>
      <vt:lpstr>Simulation Event Driven Simulation</vt:lpstr>
      <vt:lpstr>Simulation Event Driven Simulation</vt:lpstr>
      <vt:lpstr>See You Next Session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Bahasa Pemrograman &amp; Struktur Data</dc:title>
  <dc:creator>Augury</dc:creator>
  <cp:lastModifiedBy>Augury El Rayeb</cp:lastModifiedBy>
  <cp:revision>178</cp:revision>
  <dcterms:created xsi:type="dcterms:W3CDTF">2011-08-04T03:20:05Z</dcterms:created>
  <dcterms:modified xsi:type="dcterms:W3CDTF">2016-11-22T01:52:33Z</dcterms:modified>
</cp:coreProperties>
</file>