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2" r:id="rId4"/>
    <p:sldId id="263" r:id="rId5"/>
    <p:sldId id="264" r:id="rId6"/>
    <p:sldId id="265" r:id="rId7"/>
    <p:sldId id="266" r:id="rId8"/>
    <p:sldId id="258" r:id="rId9"/>
    <p:sldId id="259" r:id="rId10"/>
    <p:sldId id="261" r:id="rId11"/>
    <p:sldId id="267" r:id="rId12"/>
    <p:sldId id="268" r:id="rId13"/>
    <p:sldId id="270" r:id="rId14"/>
    <p:sldId id="271" r:id="rId15"/>
    <p:sldId id="260" r:id="rId16"/>
    <p:sldId id="269"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260" autoAdjust="0"/>
  </p:normalViewPr>
  <p:slideViewPr>
    <p:cSldViewPr>
      <p:cViewPr varScale="1">
        <p:scale>
          <a:sx n="61" d="100"/>
          <a:sy n="61" d="100"/>
        </p:scale>
        <p:origin x="157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C768C1-09E0-429C-8B60-FE9F2DBAF374}" type="datetimeFigureOut">
              <a:rPr lang="en-US" smtClean="0"/>
              <a:t>11/29/2016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819B2-0548-43D2-9E90-69853082FE47}" type="slidenum">
              <a:rPr lang="en-US" smtClean="0"/>
              <a:t>‹#›</a:t>
            </a:fld>
            <a:endParaRPr lang="en-US"/>
          </a:p>
        </p:txBody>
      </p:sp>
    </p:spTree>
    <p:extLst>
      <p:ext uri="{BB962C8B-B14F-4D97-AF65-F5344CB8AC3E}">
        <p14:creationId xmlns:p14="http://schemas.microsoft.com/office/powerpoint/2010/main" val="12176455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r>
              <a:rPr lang="en-US" sz="800" b="1" i="0" kern="1200" baseline="0" smtClean="0">
                <a:solidFill>
                  <a:schemeClr val="tx1"/>
                </a:solidFill>
                <a:latin typeface="Arial" pitchFamily="34" charset="0"/>
                <a:ea typeface="+mn-ea"/>
                <a:cs typeface="+mn-cs"/>
              </a:rPr>
              <a:t>File: </a:t>
            </a:r>
            <a:r>
              <a:rPr lang="en-US" sz="800" b="1" i="0" u="sng" kern="1200" baseline="0" smtClean="0">
                <a:solidFill>
                  <a:schemeClr val="tx1"/>
                </a:solidFill>
                <a:latin typeface="Arial" pitchFamily="34" charset="0"/>
                <a:ea typeface="+mn-ea"/>
                <a:cs typeface="+mn-cs"/>
              </a:rPr>
              <a:t>queue.java</a:t>
            </a:r>
            <a:endParaRPr lang="en-US" sz="800" b="0" i="0" u="none" kern="1200" baseline="0" smtClean="0">
              <a:solidFill>
                <a:schemeClr val="tx1"/>
              </a:solidFill>
              <a:latin typeface="Arial" pitchFamily="34" charset="0"/>
              <a:ea typeface="+mn-ea"/>
              <a:cs typeface="+mn-cs"/>
            </a:endParaRPr>
          </a:p>
          <a:p>
            <a:endParaRPr lang="en-US" sz="800" b="1" i="0" u="sng" kern="1200" baseline="0" smtClean="0">
              <a:solidFill>
                <a:schemeClr val="tx1"/>
              </a:solidFill>
              <a:latin typeface="Arial" pitchFamily="34" charset="0"/>
              <a:ea typeface="+mn-ea"/>
              <a:cs typeface="+mn-cs"/>
            </a:endParaRPr>
          </a:p>
          <a:p>
            <a:r>
              <a:rPr lang="en-US" sz="800" b="0" i="0" kern="1200" baseline="0" smtClean="0">
                <a:solidFill>
                  <a:schemeClr val="tx1"/>
                </a:solidFill>
                <a:latin typeface="Arial" pitchFamily="34" charset="0"/>
                <a:ea typeface="+mn-ea"/>
                <a:cs typeface="+mn-cs"/>
              </a:rPr>
              <a:t>public class queue {</a:t>
            </a:r>
          </a:p>
          <a:p>
            <a:r>
              <a:rPr lang="en-US" sz="800" b="0" i="0" kern="1200" baseline="0" smtClean="0">
                <a:solidFill>
                  <a:schemeClr val="tx1"/>
                </a:solidFill>
                <a:latin typeface="Arial" pitchFamily="34" charset="0"/>
                <a:ea typeface="+mn-ea"/>
                <a:cs typeface="+mn-cs"/>
              </a:rPr>
              <a:t>	private Node head, pointer;</a:t>
            </a:r>
          </a:p>
          <a:p>
            <a:endParaRPr lang="en-US" sz="800" b="0" i="0" kern="1200" baseline="0" smtClean="0">
              <a:solidFill>
                <a:schemeClr val="tx1"/>
              </a:solidFill>
              <a:latin typeface="Arial" pitchFamily="34" charset="0"/>
              <a:ea typeface="+mn-ea"/>
              <a:cs typeface="+mn-cs"/>
            </a:endParaRPr>
          </a:p>
          <a:p>
            <a:r>
              <a:rPr lang="pt-BR" sz="800" b="0" i="0" kern="1200" baseline="0" smtClean="0">
                <a:solidFill>
                  <a:schemeClr val="tx1"/>
                </a:solidFill>
                <a:latin typeface="Arial" pitchFamily="34" charset="0"/>
                <a:ea typeface="+mn-ea"/>
                <a:cs typeface="+mn-cs"/>
              </a:rPr>
              <a:t>	public void enqueue( Object o ) {</a:t>
            </a:r>
          </a:p>
          <a:p>
            <a:r>
              <a:rPr lang="en-US" sz="800" b="0" i="0" kern="1200" baseline="0" smtClean="0">
                <a:solidFill>
                  <a:schemeClr val="tx1"/>
                </a:solidFill>
                <a:latin typeface="Arial" pitchFamily="34" charset="0"/>
                <a:ea typeface="+mn-ea"/>
                <a:cs typeface="+mn-cs"/>
              </a:rPr>
              <a:t>		Node node = new Node(o);</a:t>
            </a:r>
          </a:p>
          <a:p>
            <a:endParaRPr lang="en-US" sz="800" b="0" i="0" kern="1200" baseline="0" smtClean="0">
              <a:solidFill>
                <a:schemeClr val="tx1"/>
              </a:solidFill>
              <a:latin typeface="Arial" pitchFamily="34" charset="0"/>
              <a:ea typeface="+mn-ea"/>
              <a:cs typeface="+mn-cs"/>
            </a:endParaRPr>
          </a:p>
          <a:p>
            <a:r>
              <a:rPr lang="en-US" sz="800" b="0" i="0" kern="1200" baseline="0" smtClean="0">
                <a:solidFill>
                  <a:schemeClr val="tx1"/>
                </a:solidFill>
                <a:latin typeface="Arial" pitchFamily="34" charset="0"/>
                <a:ea typeface="+mn-ea"/>
                <a:cs typeface="+mn-cs"/>
              </a:rPr>
              <a:t>		if(head==null) {</a:t>
            </a:r>
          </a:p>
          <a:p>
            <a:r>
              <a:rPr lang="en-US" sz="800" b="0" i="0" kern="1200" baseline="0" smtClean="0">
                <a:solidFill>
                  <a:schemeClr val="tx1"/>
                </a:solidFill>
                <a:latin typeface="Arial" pitchFamily="34" charset="0"/>
                <a:ea typeface="+mn-ea"/>
                <a:cs typeface="+mn-cs"/>
              </a:rPr>
              <a:t>			head = node;</a:t>
            </a:r>
          </a:p>
          <a:p>
            <a:r>
              <a:rPr lang="en-US" sz="800" b="0" i="0" kern="1200" baseline="0" smtClean="0">
                <a:solidFill>
                  <a:schemeClr val="tx1"/>
                </a:solidFill>
                <a:latin typeface="Arial" pitchFamily="34" charset="0"/>
                <a:ea typeface="+mn-ea"/>
                <a:cs typeface="+mn-cs"/>
              </a:rPr>
              <a:t>			pointer = head;</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		else {</a:t>
            </a:r>
          </a:p>
          <a:p>
            <a:r>
              <a:rPr lang="en-US" sz="800" b="0" i="0" kern="1200" baseline="0" smtClean="0">
                <a:solidFill>
                  <a:schemeClr val="tx1"/>
                </a:solidFill>
                <a:latin typeface="Arial" pitchFamily="34" charset="0"/>
                <a:ea typeface="+mn-ea"/>
                <a:cs typeface="+mn-cs"/>
              </a:rPr>
              <a:t>			pointer.next=node;</a:t>
            </a:r>
          </a:p>
          <a:p>
            <a:r>
              <a:rPr lang="en-US" sz="800" b="0" i="0" kern="1200" baseline="0" smtClean="0">
                <a:solidFill>
                  <a:schemeClr val="tx1"/>
                </a:solidFill>
                <a:latin typeface="Arial" pitchFamily="34" charset="0"/>
                <a:ea typeface="+mn-ea"/>
                <a:cs typeface="+mn-cs"/>
              </a:rPr>
              <a:t>			pointer = node;</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	public Object dequeue(){</a:t>
            </a:r>
          </a:p>
          <a:p>
            <a:r>
              <a:rPr lang="en-US" sz="800" b="0" i="0" kern="1200" baseline="0" smtClean="0">
                <a:solidFill>
                  <a:schemeClr val="tx1"/>
                </a:solidFill>
                <a:latin typeface="Arial" pitchFamily="34" charset="0"/>
                <a:ea typeface="+mn-ea"/>
                <a:cs typeface="+mn-cs"/>
              </a:rPr>
              <a:t>		if (head!=null) {</a:t>
            </a:r>
          </a:p>
          <a:p>
            <a:r>
              <a:rPr lang="en-US" sz="800" b="0" i="0" kern="1200" baseline="0" smtClean="0">
                <a:solidFill>
                  <a:schemeClr val="tx1"/>
                </a:solidFill>
                <a:latin typeface="Arial" pitchFamily="34" charset="0"/>
                <a:ea typeface="+mn-ea"/>
                <a:cs typeface="+mn-cs"/>
              </a:rPr>
              <a:t>			Object objKeluar = head.o;</a:t>
            </a:r>
          </a:p>
          <a:p>
            <a:r>
              <a:rPr lang="en-US" sz="800" b="0" i="0" kern="1200" baseline="0" smtClean="0">
                <a:solidFill>
                  <a:schemeClr val="tx1"/>
                </a:solidFill>
                <a:latin typeface="Arial" pitchFamily="34" charset="0"/>
                <a:ea typeface="+mn-ea"/>
                <a:cs typeface="+mn-cs"/>
              </a:rPr>
              <a:t>			head = head.next;</a:t>
            </a:r>
          </a:p>
          <a:p>
            <a:r>
              <a:rPr lang="en-US" sz="800" b="0" i="0" kern="1200" baseline="0" smtClean="0">
                <a:solidFill>
                  <a:schemeClr val="tx1"/>
                </a:solidFill>
                <a:latin typeface="Arial" pitchFamily="34" charset="0"/>
                <a:ea typeface="+mn-ea"/>
                <a:cs typeface="+mn-cs"/>
              </a:rPr>
              <a:t>			return objKeluar;</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		else {</a:t>
            </a:r>
          </a:p>
          <a:p>
            <a:r>
              <a:rPr lang="en-US" sz="800" b="0" i="0" kern="1200" baseline="0" smtClean="0">
                <a:solidFill>
                  <a:schemeClr val="tx1"/>
                </a:solidFill>
                <a:latin typeface="Arial" pitchFamily="34" charset="0"/>
                <a:ea typeface="+mn-ea"/>
                <a:cs typeface="+mn-cs"/>
              </a:rPr>
              <a:t>			return null;</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a:t>
            </a:r>
          </a:p>
          <a:p>
            <a:endParaRPr lang="en-US" sz="800" b="0" i="0" kern="1200" baseline="0" smtClean="0">
              <a:solidFill>
                <a:schemeClr val="tx1"/>
              </a:solidFill>
              <a:latin typeface="Arial" pitchFamily="34" charset="0"/>
              <a:ea typeface="+mn-ea"/>
              <a:cs typeface="+mn-cs"/>
            </a:endParaRPr>
          </a:p>
          <a:p>
            <a:r>
              <a:rPr lang="en-US" sz="800" b="0" i="0" kern="1200" baseline="0" smtClean="0">
                <a:solidFill>
                  <a:schemeClr val="tx1"/>
                </a:solidFill>
                <a:latin typeface="Arial" pitchFamily="34" charset="0"/>
                <a:ea typeface="+mn-ea"/>
                <a:cs typeface="+mn-cs"/>
              </a:rPr>
              <a:t>class Node {</a:t>
            </a:r>
          </a:p>
          <a:p>
            <a:r>
              <a:rPr lang="en-US" sz="800" b="0" i="0" kern="1200" baseline="0" smtClean="0">
                <a:solidFill>
                  <a:schemeClr val="tx1"/>
                </a:solidFill>
                <a:latin typeface="Arial" pitchFamily="34" charset="0"/>
                <a:ea typeface="+mn-ea"/>
                <a:cs typeface="+mn-cs"/>
              </a:rPr>
              <a:t>	public Object o;</a:t>
            </a:r>
          </a:p>
          <a:p>
            <a:r>
              <a:rPr lang="en-US" sz="800" b="0" i="0" kern="1200" baseline="0" smtClean="0">
                <a:solidFill>
                  <a:schemeClr val="tx1"/>
                </a:solidFill>
                <a:latin typeface="Arial" pitchFamily="34" charset="0"/>
                <a:ea typeface="+mn-ea"/>
                <a:cs typeface="+mn-cs"/>
              </a:rPr>
              <a:t>	public Node next;</a:t>
            </a:r>
          </a:p>
          <a:p>
            <a:endParaRPr lang="en-US" sz="800" b="0" i="0" kern="1200" baseline="0" smtClean="0">
              <a:solidFill>
                <a:schemeClr val="tx1"/>
              </a:solidFill>
              <a:latin typeface="Arial" pitchFamily="34" charset="0"/>
              <a:ea typeface="+mn-ea"/>
              <a:cs typeface="+mn-cs"/>
            </a:endParaRPr>
          </a:p>
          <a:p>
            <a:r>
              <a:rPr lang="en-US" sz="800" b="0" i="0" kern="1200" baseline="0" smtClean="0">
                <a:solidFill>
                  <a:schemeClr val="tx1"/>
                </a:solidFill>
                <a:latin typeface="Arial" pitchFamily="34" charset="0"/>
                <a:ea typeface="+mn-ea"/>
                <a:cs typeface="+mn-cs"/>
              </a:rPr>
              <a:t>	public Node( Object o ) {</a:t>
            </a:r>
          </a:p>
          <a:p>
            <a:r>
              <a:rPr lang="en-US" sz="800" b="0" i="0" kern="1200" baseline="0" smtClean="0">
                <a:solidFill>
                  <a:schemeClr val="tx1"/>
                </a:solidFill>
                <a:latin typeface="Arial" pitchFamily="34" charset="0"/>
                <a:ea typeface="+mn-ea"/>
                <a:cs typeface="+mn-cs"/>
              </a:rPr>
              <a:t>		this.o = o;</a:t>
            </a:r>
          </a:p>
          <a:p>
            <a:r>
              <a:rPr lang="en-US" sz="800" b="0" i="0" kern="1200" baseline="0" smtClean="0">
                <a:solidFill>
                  <a:schemeClr val="tx1"/>
                </a:solidFill>
                <a:latin typeface="Arial" pitchFamily="34" charset="0"/>
                <a:ea typeface="+mn-ea"/>
                <a:cs typeface="+mn-cs"/>
              </a:rPr>
              <a:t>		next = null;</a:t>
            </a:r>
          </a:p>
          <a:p>
            <a:r>
              <a:rPr lang="en-US" sz="800" b="0" i="0" kern="1200" baseline="0" smtClean="0">
                <a:solidFill>
                  <a:schemeClr val="tx1"/>
                </a:solidFill>
                <a:latin typeface="Arial" pitchFamily="34" charset="0"/>
                <a:ea typeface="+mn-ea"/>
                <a:cs typeface="+mn-cs"/>
              </a:rPr>
              <a:t>	}</a:t>
            </a:r>
          </a:p>
          <a:p>
            <a:r>
              <a:rPr lang="en-US" sz="800" b="0" i="0" kern="1200" baseline="0" smtClean="0">
                <a:solidFill>
                  <a:schemeClr val="tx1"/>
                </a:solidFill>
                <a:latin typeface="Arial" pitchFamily="34" charset="0"/>
                <a:ea typeface="+mn-ea"/>
                <a:cs typeface="+mn-cs"/>
              </a:rPr>
              <a:t>}</a:t>
            </a:r>
          </a:p>
          <a:p>
            <a:endParaRPr lang="en-US" sz="800" b="0" i="0" kern="1200" baseline="0" smtClean="0">
              <a:solidFill>
                <a:schemeClr val="tx1"/>
              </a:solidFill>
              <a:latin typeface="Arial" pitchFamily="34" charset="0"/>
              <a:ea typeface="+mn-ea"/>
              <a:cs typeface="+mn-cs"/>
            </a:endParaRPr>
          </a:p>
          <a:p>
            <a:endParaRPr lang="en-US" sz="800" b="0" i="0" kern="1200" baseline="0" smtClean="0">
              <a:solidFill>
                <a:schemeClr val="tx1"/>
              </a:solidFill>
              <a:latin typeface="Arial"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800" b="1" i="0" kern="1200" baseline="0" smtClean="0">
                <a:solidFill>
                  <a:schemeClr val="tx1"/>
                </a:solidFill>
                <a:latin typeface="Arial" pitchFamily="34" charset="0"/>
                <a:ea typeface="+mn-ea"/>
                <a:cs typeface="+mn-cs"/>
              </a:rPr>
              <a:t>File: </a:t>
            </a:r>
            <a:r>
              <a:rPr lang="en-US" sz="800" b="1" i="0" u="sng" kern="1200" baseline="0" smtClean="0">
                <a:solidFill>
                  <a:schemeClr val="tx1"/>
                </a:solidFill>
                <a:latin typeface="Arial" pitchFamily="34" charset="0"/>
                <a:ea typeface="+mn-ea"/>
                <a:cs typeface="+mn-cs"/>
              </a:rPr>
              <a:t>queue.java</a:t>
            </a:r>
            <a:endParaRPr lang="en-US" sz="800" b="0" i="0" u="none" kern="1200" baseline="0" smtClean="0">
              <a:solidFill>
                <a:schemeClr val="tx1"/>
              </a:solidFill>
              <a:latin typeface="Arial" pitchFamily="34" charset="0"/>
              <a:ea typeface="+mn-ea"/>
              <a:cs typeface="+mn-cs"/>
            </a:endParaRPr>
          </a:p>
          <a:p>
            <a:endParaRPr lang="en-US" sz="800" b="0" i="0" kern="1200" baseline="0" smtClean="0">
              <a:solidFill>
                <a:schemeClr val="tx1"/>
              </a:solidFill>
              <a:latin typeface="Arial" pitchFamily="34" charset="0"/>
              <a:ea typeface="+mn-ea"/>
              <a:cs typeface="+mn-cs"/>
            </a:endParaRPr>
          </a:p>
          <a:p>
            <a:r>
              <a:rPr lang="en-US" sz="800" b="0" i="0" kern="1200" smtClean="0">
                <a:solidFill>
                  <a:schemeClr val="tx1"/>
                </a:solidFill>
                <a:latin typeface="Arial" pitchFamily="34" charset="0"/>
                <a:ea typeface="+mn-ea"/>
                <a:cs typeface="+mn-cs"/>
              </a:rPr>
              <a:t>public class cobaQueue {</a:t>
            </a:r>
          </a:p>
          <a:p>
            <a:r>
              <a:rPr lang="en-US" sz="800" b="0" i="0" kern="1200" smtClean="0">
                <a:solidFill>
                  <a:schemeClr val="tx1"/>
                </a:solidFill>
                <a:latin typeface="Arial" pitchFamily="34" charset="0"/>
                <a:ea typeface="+mn-ea"/>
                <a:cs typeface="+mn-cs"/>
              </a:rPr>
              <a:t>	public static void main(String[] args) {</a:t>
            </a:r>
          </a:p>
          <a:p>
            <a:r>
              <a:rPr lang="en-US" sz="800" b="0" i="0" kern="1200" smtClean="0">
                <a:solidFill>
                  <a:schemeClr val="tx1"/>
                </a:solidFill>
                <a:latin typeface="Arial" pitchFamily="34" charset="0"/>
                <a:ea typeface="+mn-ea"/>
                <a:cs typeface="+mn-cs"/>
              </a:rPr>
              <a:t>		queue antrian = new queue();</a:t>
            </a:r>
          </a:p>
          <a:p>
            <a:r>
              <a:rPr lang="en-US" sz="800" b="0" i="0" kern="1200" smtClean="0">
                <a:solidFill>
                  <a:schemeClr val="tx1"/>
                </a:solidFill>
                <a:latin typeface="Arial" pitchFamily="34" charset="0"/>
                <a:ea typeface="+mn-ea"/>
                <a:cs typeface="+mn-cs"/>
              </a:rPr>
              <a:t>		antrian.enqueue("Ani");</a:t>
            </a:r>
          </a:p>
          <a:p>
            <a:r>
              <a:rPr lang="en-US" sz="800" b="0" i="0" kern="1200" smtClean="0">
                <a:solidFill>
                  <a:schemeClr val="tx1"/>
                </a:solidFill>
                <a:latin typeface="Arial" pitchFamily="34" charset="0"/>
                <a:ea typeface="+mn-ea"/>
                <a:cs typeface="+mn-cs"/>
              </a:rPr>
              <a:t>		antrian.enqueue("rani");</a:t>
            </a:r>
          </a:p>
          <a:p>
            <a:r>
              <a:rPr lang="en-US" sz="800" b="0" i="0" kern="1200" smtClean="0">
                <a:solidFill>
                  <a:schemeClr val="tx1"/>
                </a:solidFill>
                <a:latin typeface="Arial" pitchFamily="34" charset="0"/>
                <a:ea typeface="+mn-ea"/>
                <a:cs typeface="+mn-cs"/>
              </a:rPr>
              <a:t>		antrian.enqueue("Stella");</a:t>
            </a:r>
          </a:p>
          <a:p>
            <a:r>
              <a:rPr lang="en-US" sz="800" b="0" i="0" kern="1200" smtClean="0">
                <a:solidFill>
                  <a:schemeClr val="tx1"/>
                </a:solidFill>
                <a:latin typeface="Arial" pitchFamily="34" charset="0"/>
                <a:ea typeface="+mn-ea"/>
                <a:cs typeface="+mn-cs"/>
              </a:rPr>
              <a:t>		antrian.enqueue("Martha");</a:t>
            </a:r>
          </a:p>
          <a:p>
            <a:r>
              <a:rPr lang="en-US" sz="800" b="0" i="0" kern="1200" smtClean="0">
                <a:solidFill>
                  <a:schemeClr val="tx1"/>
                </a:solidFill>
                <a:latin typeface="Arial" pitchFamily="34" charset="0"/>
                <a:ea typeface="+mn-ea"/>
                <a:cs typeface="+mn-cs"/>
              </a:rPr>
              <a:t>		antrian.enqueue("Andri");</a:t>
            </a:r>
          </a:p>
          <a:p>
            <a:r>
              <a:rPr lang="en-US" sz="800" b="0" i="0" kern="1200" smtClean="0">
                <a:solidFill>
                  <a:schemeClr val="tx1"/>
                </a:solidFill>
                <a:latin typeface="Arial" pitchFamily="34" charset="0"/>
                <a:ea typeface="+mn-ea"/>
                <a:cs typeface="+mn-cs"/>
              </a:rPr>
              <a:t>		antrian.enqueue(“Riani");</a:t>
            </a:r>
          </a:p>
          <a:p>
            <a:r>
              <a:rPr lang="en-US" sz="800" b="0" i="0" kern="1200" smtClean="0">
                <a:solidFill>
                  <a:schemeClr val="tx1"/>
                </a:solidFill>
                <a:latin typeface="Arial" pitchFamily="34" charset="0"/>
                <a:ea typeface="+mn-ea"/>
                <a:cs typeface="+mn-cs"/>
              </a:rPr>
              <a:t>		antrian.enqueue(“Boy");</a:t>
            </a:r>
          </a:p>
          <a:p>
            <a:r>
              <a:rPr lang="en-US" sz="800" b="0" i="0" kern="1200" smtClean="0">
                <a:solidFill>
                  <a:schemeClr val="tx1"/>
                </a:solidFill>
                <a:latin typeface="Arial" pitchFamily="34" charset="0"/>
                <a:ea typeface="+mn-ea"/>
                <a:cs typeface="+mn-cs"/>
              </a:rPr>
              <a:t>		antrian.enqueue(“Budi");</a:t>
            </a:r>
          </a:p>
          <a:p>
            <a:r>
              <a:rPr lang="en-US" sz="800" b="0" i="0" kern="1200" smtClean="0">
                <a:solidFill>
                  <a:schemeClr val="tx1"/>
                </a:solidFill>
                <a:latin typeface="Arial" pitchFamily="34" charset="0"/>
                <a:ea typeface="+mn-ea"/>
                <a:cs typeface="+mn-cs"/>
              </a:rPr>
              <a:t>		antrian.enqueue(“Evelyn");</a:t>
            </a:r>
          </a:p>
          <a:p>
            <a:r>
              <a:rPr lang="en-US" sz="800" b="0" i="0" kern="1200" smtClean="0">
                <a:solidFill>
                  <a:schemeClr val="tx1"/>
                </a:solidFill>
                <a:latin typeface="Arial" pitchFamily="34" charset="0"/>
                <a:ea typeface="+mn-ea"/>
                <a:cs typeface="+mn-cs"/>
              </a:rPr>
              <a:t>		antrian.enqueue(“Jack");</a:t>
            </a:r>
          </a:p>
          <a:p>
            <a:endParaRPr lang="en-US" sz="800" b="0" i="0" kern="1200" smtClean="0">
              <a:solidFill>
                <a:schemeClr val="tx1"/>
              </a:solidFill>
              <a:latin typeface="Arial" pitchFamily="34" charset="0"/>
              <a:ea typeface="+mn-ea"/>
              <a:cs typeface="+mn-cs"/>
            </a:endParaRPr>
          </a:p>
          <a:p>
            <a:r>
              <a:rPr lang="en-US" sz="800" b="0" i="0" kern="1200" smtClean="0">
                <a:solidFill>
                  <a:schemeClr val="tx1"/>
                </a:solidFill>
                <a:latin typeface="Arial" pitchFamily="34" charset="0"/>
                <a:ea typeface="+mn-ea"/>
                <a:cs typeface="+mn-cs"/>
              </a:rPr>
              <a:t>		System.out.println(antrian.dequeue());</a:t>
            </a:r>
          </a:p>
          <a:p>
            <a:r>
              <a:rPr lang="en-US" sz="800" b="0" i="0" kern="1200" smtClean="0">
                <a:solidFill>
                  <a:schemeClr val="tx1"/>
                </a:solidFill>
                <a:latin typeface="Arial" pitchFamily="34" charset="0"/>
                <a:ea typeface="+mn-ea"/>
                <a:cs typeface="+mn-cs"/>
              </a:rPr>
              <a:t>		System.out.println(antrian.dequeue());</a:t>
            </a:r>
          </a:p>
          <a:p>
            <a:r>
              <a:rPr lang="en-US" sz="800" b="0" i="0" kern="1200" smtClean="0">
                <a:solidFill>
                  <a:schemeClr val="tx1"/>
                </a:solidFill>
                <a:latin typeface="Arial" pitchFamily="34" charset="0"/>
                <a:ea typeface="+mn-ea"/>
                <a:cs typeface="+mn-cs"/>
              </a:rPr>
              <a:t>		System.out.println(antrian.dequeue());</a:t>
            </a:r>
          </a:p>
          <a:p>
            <a:r>
              <a:rPr lang="en-US" sz="800" b="0" i="0" kern="1200" smtClean="0">
                <a:solidFill>
                  <a:schemeClr val="tx1"/>
                </a:solidFill>
                <a:latin typeface="Arial" pitchFamily="34" charset="0"/>
                <a:ea typeface="+mn-ea"/>
                <a:cs typeface="+mn-cs"/>
              </a:rPr>
              <a:t>		System.out.println(antrian.dequeue());</a:t>
            </a:r>
          </a:p>
          <a:p>
            <a:r>
              <a:rPr lang="en-US" sz="800" b="0" i="0" kern="1200" smtClean="0">
                <a:solidFill>
                  <a:schemeClr val="tx1"/>
                </a:solidFill>
                <a:latin typeface="Arial" pitchFamily="34" charset="0"/>
                <a:ea typeface="+mn-ea"/>
                <a:cs typeface="+mn-cs"/>
              </a:rPr>
              <a:t>		System.out.println(antrian.dequeue());</a:t>
            </a:r>
          </a:p>
          <a:p>
            <a:r>
              <a:rPr lang="en-US" sz="800" b="0" i="0" kern="1200" smtClean="0">
                <a:solidFill>
                  <a:schemeClr val="tx1"/>
                </a:solidFill>
                <a:latin typeface="Arial" pitchFamily="34" charset="0"/>
                <a:ea typeface="+mn-ea"/>
                <a:cs typeface="+mn-cs"/>
              </a:rPr>
              <a:t>	}</a:t>
            </a:r>
          </a:p>
          <a:p>
            <a:r>
              <a:rPr lang="en-US" sz="800" b="0" i="0" kern="1200" smtClean="0">
                <a:solidFill>
                  <a:schemeClr val="tx1"/>
                </a:solidFill>
                <a:latin typeface="Arial" pitchFamily="34" charset="0"/>
                <a:ea typeface="+mn-ea"/>
                <a:cs typeface="+mn-cs"/>
              </a:rPr>
              <a:t>}</a:t>
            </a:r>
            <a:endParaRPr lang="en-US" sz="800" b="0" i="0" kern="1200" baseline="0" smtClean="0">
              <a:solidFill>
                <a:schemeClr val="tx1"/>
              </a:solidFill>
              <a:latin typeface="Arial" pitchFamily="34" charset="0"/>
              <a:ea typeface="+mn-ea"/>
              <a:cs typeface="+mn-cs"/>
            </a:endParaRPr>
          </a:p>
          <a:p>
            <a:endParaRPr lang="en-US" sz="800" b="0" i="0" kern="1200" baseline="0" smtClean="0">
              <a:solidFill>
                <a:schemeClr val="tx1"/>
              </a:solidFill>
              <a:latin typeface="Arial" pitchFamily="34" charset="0"/>
              <a:ea typeface="+mn-ea"/>
              <a:cs typeface="+mn-cs"/>
            </a:endParaRPr>
          </a:p>
        </p:txBody>
      </p:sp>
      <p:sp>
        <p:nvSpPr>
          <p:cNvPr id="4" name="Slide Number Placeholder 3"/>
          <p:cNvSpPr>
            <a:spLocks noGrp="1"/>
          </p:cNvSpPr>
          <p:nvPr>
            <p:ph type="sldNum" sz="quarter" idx="10"/>
          </p:nvPr>
        </p:nvSpPr>
        <p:spPr/>
        <p:txBody>
          <a:bodyPr/>
          <a:lstStyle/>
          <a:p>
            <a:fld id="{765819B2-0548-43D2-9E90-69853082FE47}" type="slidenum">
              <a:rPr lang="en-US" smtClean="0"/>
              <a:t>16</a:t>
            </a:fld>
            <a:endParaRPr lang="en-US"/>
          </a:p>
        </p:txBody>
      </p:sp>
    </p:spTree>
    <p:extLst>
      <p:ext uri="{BB962C8B-B14F-4D97-AF65-F5344CB8AC3E}">
        <p14:creationId xmlns:p14="http://schemas.microsoft.com/office/powerpoint/2010/main" val="3501176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229600" cy="1470025"/>
          </a:xfrm>
          <a:solidFill>
            <a:srgbClr val="00BCF4"/>
          </a:solidFill>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457200" y="3886200"/>
            <a:ext cx="8229600" cy="1752600"/>
          </a:xfrm>
          <a:noFill/>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AER – 2011/2012</a:t>
            </a:r>
            <a:endParaRPr lang="en-US" dirty="0"/>
          </a:p>
        </p:txBody>
      </p:sp>
      <p:sp>
        <p:nvSpPr>
          <p:cNvPr id="8"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9" name="Slide Number Placeholder 5"/>
          <p:cNvSpPr>
            <a:spLocks noGrp="1"/>
          </p:cNvSpPr>
          <p:nvPr>
            <p:ph type="sldNum" sz="quarter" idx="12"/>
          </p:nvPr>
        </p:nvSpPr>
        <p:spPr>
          <a:xfrm>
            <a:off x="6553200" y="6356350"/>
            <a:ext cx="2133600" cy="365125"/>
          </a:xfrm>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CF4"/>
          </a:solidFill>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590800" cy="365125"/>
          </a:xfrm>
          <a:solidFill>
            <a:srgbClr val="00BCF4"/>
          </a:solidFill>
        </p:spPr>
        <p:txBody>
          <a:bodyPr vert="horz" lIns="91440" tIns="45720" rIns="91440" bIns="45720" rtlCol="0" anchor="ctr"/>
          <a:lstStyle>
            <a:lvl1pPr marL="0" algn="l"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smtClean="0"/>
              <a:t>AER – 2011/2012</a:t>
            </a:r>
            <a:endParaRPr lang="en-US" dirty="0"/>
          </a:p>
        </p:txBody>
      </p:sp>
      <p:sp>
        <p:nvSpPr>
          <p:cNvPr id="5" name="Footer Placeholder 4"/>
          <p:cNvSpPr>
            <a:spLocks noGrp="1"/>
          </p:cNvSpPr>
          <p:nvPr>
            <p:ph type="ftr" sz="quarter" idx="11"/>
          </p:nvPr>
        </p:nvSpPr>
        <p:spPr>
          <a:xfrm>
            <a:off x="3124200" y="6356350"/>
            <a:ext cx="3352800" cy="365125"/>
          </a:xfrm>
          <a:solidFill>
            <a:srgbClr val="00BCF4"/>
          </a:solidFill>
        </p:spPr>
        <p:txBody>
          <a:bodyPr vert="horz" lIns="91440" tIns="45720" rIns="91440" bIns="45720" rtlCol="0" anchor="ctr"/>
          <a:lstStyle>
            <a:lvl1pPr marL="0" algn="ct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err="1" smtClean="0"/>
              <a:t>Universitas</a:t>
            </a:r>
            <a:r>
              <a:rPr lang="en-US" dirty="0" smtClean="0"/>
              <a:t> Pembangunan Jaya – SIF_TIF</a:t>
            </a:r>
            <a:endParaRPr lang="en-US" dirty="0"/>
          </a:p>
        </p:txBody>
      </p:sp>
      <p:sp>
        <p:nvSpPr>
          <p:cNvPr id="6" name="Slide Number Placeholder 5"/>
          <p:cNvSpPr>
            <a:spLocks noGrp="1"/>
          </p:cNvSpPr>
          <p:nvPr>
            <p:ph type="sldNum" sz="quarter" idx="12"/>
          </p:nvPr>
        </p:nvSpPr>
        <p:spPr>
          <a:solidFill>
            <a:srgbClr val="00BCF4"/>
          </a:solidFill>
        </p:spPr>
        <p:txBody>
          <a:bodyPr vert="horz" lIns="91440" tIns="45720" rIns="91440" bIns="45720" rtlCol="0" anchor="ctr"/>
          <a:lstStyle>
            <a:lvl1pPr marL="0" algn="r" defTabSz="914400" rtl="0" eaLnBrk="1" latinLnBrk="0" hangingPunct="1">
              <a:defRPr lang="en-US" sz="1200" b="1" kern="1200" smtClean="0">
                <a:solidFill>
                  <a:srgbClr val="FF0000"/>
                </a:solidFill>
                <a:effectLst>
                  <a:outerShdw blurRad="38100" dist="38100" dir="2700000" algn="tl">
                    <a:srgbClr val="000000">
                      <a:alpha val="43137"/>
                    </a:srgbClr>
                  </a:outerShdw>
                </a:effectLst>
                <a:latin typeface="+mn-lt"/>
                <a:ea typeface="+mn-ea"/>
                <a:cs typeface="+mn-cs"/>
              </a:defRPr>
            </a:lvl1pPr>
          </a:lstStyle>
          <a:p>
            <a:r>
              <a:rPr lang="en-US" dirty="0" smtClean="0"/>
              <a:t>SIF1213 - </a:t>
            </a:r>
            <a:fld id="{856524A2-1DDE-4CC8-AD9C-EA4094C56FD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AER – 2011/2012</a:t>
            </a:r>
            <a:endParaRPr lang="en-US"/>
          </a:p>
        </p:txBody>
      </p:sp>
      <p:sp>
        <p:nvSpPr>
          <p:cNvPr id="5" name="Footer Placeholder 4"/>
          <p:cNvSpPr>
            <a:spLocks noGrp="1"/>
          </p:cNvSpPr>
          <p:nvPr>
            <p:ph type="ftr" sz="quarter" idx="11"/>
          </p:nvPr>
        </p:nvSpPr>
        <p:spPr/>
        <p:txBody>
          <a:bodyPr/>
          <a:lstStyle/>
          <a:p>
            <a:r>
              <a:rPr lang="en-US" smtClean="0"/>
              <a:t>Universitas Pembangunan Jaya – SIF_TIF</a:t>
            </a:r>
            <a:endParaRPr lang="en-US"/>
          </a:p>
        </p:txBody>
      </p:sp>
      <p:sp>
        <p:nvSpPr>
          <p:cNvPr id="6" name="Slide Number Placeholder 5"/>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Footer Placeholder 7"/>
          <p:cNvSpPr>
            <a:spLocks noGrp="1"/>
          </p:cNvSpPr>
          <p:nvPr>
            <p:ph type="ftr" sz="quarter" idx="11"/>
          </p:nvPr>
        </p:nvSpPr>
        <p:spPr/>
        <p:txBody>
          <a:bodyPr/>
          <a:lstStyle/>
          <a:p>
            <a:r>
              <a:rPr lang="en-US" smtClean="0"/>
              <a:t>Universitas Pembangunan Jaya – SIF_TIF</a:t>
            </a:r>
            <a:endParaRPr lang="en-US"/>
          </a:p>
        </p:txBody>
      </p:sp>
      <p:sp>
        <p:nvSpPr>
          <p:cNvPr id="9" name="Slide Number Placeholder 8"/>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AER – 2011/2012</a:t>
            </a:r>
            <a:endParaRPr lang="en-US"/>
          </a:p>
        </p:txBody>
      </p:sp>
      <p:sp>
        <p:nvSpPr>
          <p:cNvPr id="4" name="Footer Placeholder 3"/>
          <p:cNvSpPr>
            <a:spLocks noGrp="1"/>
          </p:cNvSpPr>
          <p:nvPr>
            <p:ph type="ftr" sz="quarter" idx="11"/>
          </p:nvPr>
        </p:nvSpPr>
        <p:spPr/>
        <p:txBody>
          <a:bodyPr/>
          <a:lstStyle/>
          <a:p>
            <a:r>
              <a:rPr lang="en-US" smtClean="0"/>
              <a:t>Universitas Pembangunan Jaya – SIF_TIF</a:t>
            </a:r>
            <a:endParaRPr lang="en-US"/>
          </a:p>
        </p:txBody>
      </p:sp>
      <p:sp>
        <p:nvSpPr>
          <p:cNvPr id="5" name="Slide Number Placeholder 4"/>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AER – 2011/2012</a:t>
            </a:r>
            <a:endParaRPr lang="en-US"/>
          </a:p>
        </p:txBody>
      </p:sp>
      <p:sp>
        <p:nvSpPr>
          <p:cNvPr id="3" name="Footer Placeholder 2"/>
          <p:cNvSpPr>
            <a:spLocks noGrp="1"/>
          </p:cNvSpPr>
          <p:nvPr>
            <p:ph type="ftr" sz="quarter" idx="11"/>
          </p:nvPr>
        </p:nvSpPr>
        <p:spPr/>
        <p:txBody>
          <a:bodyPr/>
          <a:lstStyle/>
          <a:p>
            <a:r>
              <a:rPr lang="en-US" smtClean="0"/>
              <a:t>Universitas Pembangunan Jaya – SIF_TIF</a:t>
            </a:r>
            <a:endParaRPr lang="en-US"/>
          </a:p>
        </p:txBody>
      </p:sp>
      <p:sp>
        <p:nvSpPr>
          <p:cNvPr id="4" name="Slide Number Placeholder 3"/>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AER – 2011/2012</a:t>
            </a:r>
            <a:endParaRPr lang="en-US"/>
          </a:p>
        </p:txBody>
      </p:sp>
      <p:sp>
        <p:nvSpPr>
          <p:cNvPr id="6" name="Footer Placeholder 5"/>
          <p:cNvSpPr>
            <a:spLocks noGrp="1"/>
          </p:cNvSpPr>
          <p:nvPr>
            <p:ph type="ftr" sz="quarter" idx="11"/>
          </p:nvPr>
        </p:nvSpPr>
        <p:spPr/>
        <p:txBody>
          <a:bodyPr/>
          <a:lstStyle/>
          <a:p>
            <a:r>
              <a:rPr lang="en-US" smtClean="0"/>
              <a:t>Universitas Pembangunan Jaya – SIF_TIF</a:t>
            </a:r>
            <a:endParaRPr lang="en-US"/>
          </a:p>
        </p:txBody>
      </p:sp>
      <p:sp>
        <p:nvSpPr>
          <p:cNvPr id="7" name="Slide Number Placeholder 6"/>
          <p:cNvSpPr>
            <a:spLocks noGrp="1"/>
          </p:cNvSpPr>
          <p:nvPr>
            <p:ph type="sldNum" sz="quarter" idx="12"/>
          </p:nvPr>
        </p:nvSpPr>
        <p:spPr/>
        <p:txBody>
          <a:bodyPr/>
          <a:lstStyle/>
          <a:p>
            <a:fld id="{856524A2-1DDE-4CC8-AD9C-EA4094C5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AER – 2011/2012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err="1" smtClean="0"/>
              <a:t>Universitas</a:t>
            </a:r>
            <a:r>
              <a:rPr lang="en-US" dirty="0" smtClean="0"/>
              <a:t> Pembangunan Jaya – SIF_TIF</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SIF-1213 - </a:t>
            </a:r>
            <a:fld id="{856524A2-1DDE-4CC8-AD9C-EA4094C56FD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Fondasi Pemrograman &amp; Struktur Data</a:t>
            </a:r>
            <a:endParaRPr lang="en-US" dirty="0"/>
          </a:p>
        </p:txBody>
      </p:sp>
      <p:sp>
        <p:nvSpPr>
          <p:cNvPr id="3" name="Subtitle 2"/>
          <p:cNvSpPr>
            <a:spLocks noGrp="1"/>
          </p:cNvSpPr>
          <p:nvPr>
            <p:ph type="subTitle" idx="1"/>
          </p:nvPr>
        </p:nvSpPr>
        <p:spPr/>
        <p:txBody>
          <a:bodyPr/>
          <a:lstStyle/>
          <a:p>
            <a:r>
              <a:rPr lang="en-US" smtClean="0"/>
              <a:t>Sort </a:t>
            </a:r>
            <a:r>
              <a:rPr lang="en-US"/>
              <a:t>with java API </a:t>
            </a:r>
            <a:r>
              <a:rPr lang="en-US" smtClean="0"/>
              <a:t>serta Stack </a:t>
            </a:r>
            <a:r>
              <a:rPr lang="en-US"/>
              <a:t>&amp; Queue</a:t>
            </a:r>
            <a:endParaRPr lang="en-US" dirty="0"/>
          </a:p>
        </p:txBody>
      </p:sp>
      <p:sp>
        <p:nvSpPr>
          <p:cNvPr id="10" name="Date Placeholder 6"/>
          <p:cNvSpPr>
            <a:spLocks noGrp="1"/>
          </p:cNvSpPr>
          <p:nvPr>
            <p:ph type="dt" sz="half" idx="10"/>
          </p:nvPr>
        </p:nvSpPr>
        <p:spPr>
          <a:xfrm>
            <a:off x="457200" y="6356350"/>
            <a:ext cx="2590800" cy="365125"/>
          </a:xfrm>
        </p:spPr>
        <p:txBody>
          <a:bodyPr/>
          <a:lstStyle/>
          <a:p>
            <a:r>
              <a:rPr lang="en-US" smtClean="0"/>
              <a:t>AER – 2011/2012</a:t>
            </a:r>
            <a:endParaRPr lang="en-US"/>
          </a:p>
        </p:txBody>
      </p:sp>
      <p:sp>
        <p:nvSpPr>
          <p:cNvPr id="11" name="Slide Number Placeholder 7"/>
          <p:cNvSpPr>
            <a:spLocks noGrp="1"/>
          </p:cNvSpPr>
          <p:nvPr>
            <p:ph type="sldNum" sz="quarter" idx="12"/>
          </p:nvPr>
        </p:nvSpPr>
        <p:spPr>
          <a:xfrm>
            <a:off x="6553200" y="6356350"/>
            <a:ext cx="2133600" cy="365125"/>
          </a:xfrm>
        </p:spPr>
        <p:txBody>
          <a:bodyPr/>
          <a:lstStyle/>
          <a:p>
            <a:fld id="{856524A2-1DDE-4CC8-AD9C-EA4094C56FD8}" type="slidenum">
              <a:rPr lang="en-US" smtClean="0"/>
              <a:t>1</a:t>
            </a:fld>
            <a:endParaRPr lang="en-US" dirty="0"/>
          </a:p>
        </p:txBody>
      </p:sp>
      <p:sp>
        <p:nvSpPr>
          <p:cNvPr id="12" name="Footer Placeholder 8"/>
          <p:cNvSpPr>
            <a:spLocks noGrp="1"/>
          </p:cNvSpPr>
          <p:nvPr>
            <p:ph type="ftr" sz="quarter" idx="11"/>
          </p:nvPr>
        </p:nvSpPr>
        <p:spPr>
          <a:xfrm>
            <a:off x="3124200" y="6356350"/>
            <a:ext cx="3352800" cy="365125"/>
          </a:xfrm>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447800" y="3095171"/>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447800" y="2761342"/>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47800" y="2427513"/>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447800" y="2093684"/>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http://ptgmedia.pearsoncmg.com/images/irf_guide_java_friesen4/elementLinks/020609fig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9393" y="3686629"/>
            <a:ext cx="3009900" cy="286657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Stack</a:t>
            </a:r>
            <a:br>
              <a:rPr lang="en-US" smtClean="0">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P</a:t>
            </a:r>
            <a:r>
              <a:rPr lang="en-US" smtClean="0">
                <a:effectLst>
                  <a:outerShdw blurRad="38100" dist="38100" dir="2700000" algn="tl">
                    <a:srgbClr val="000000">
                      <a:alpha val="43137"/>
                    </a:srgbClr>
                  </a:outerShdw>
                </a:effectLst>
              </a:rPr>
              <a:t>ush</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457700" y="1600200"/>
            <a:ext cx="4229100" cy="4525963"/>
          </a:xfrm>
        </p:spPr>
        <p:txBody>
          <a:bodyPr>
            <a:normAutofit lnSpcReduction="10000"/>
          </a:bodyPr>
          <a:lstStyle/>
          <a:p>
            <a:r>
              <a:rPr lang="en-US" b="1" smtClean="0"/>
              <a:t>Push</a:t>
            </a:r>
            <a:r>
              <a:rPr lang="en-US" smtClean="0"/>
              <a:t> </a:t>
            </a:r>
            <a:r>
              <a:rPr lang="en-US" smtClean="0">
                <a:sym typeface="Wingdings" pitchFamily="2" charset="2"/>
              </a:rPr>
              <a:t> Operasi penambahan item di atas tumpukan (stack).</a:t>
            </a:r>
          </a:p>
          <a:p>
            <a:r>
              <a:rPr lang="en-US">
                <a:sym typeface="Wingdings" pitchFamily="2" charset="2"/>
              </a:rPr>
              <a:t>Proses </a:t>
            </a:r>
            <a:r>
              <a:rPr lang="en-US" smtClean="0">
                <a:sym typeface="Wingdings" pitchFamily="2" charset="2"/>
              </a:rPr>
              <a:t>push selalu menambahkan item baru di tumpukan </a:t>
            </a:r>
            <a:r>
              <a:rPr lang="en-US">
                <a:sym typeface="Wingdings" pitchFamily="2" charset="2"/>
              </a:rPr>
              <a:t>paling atas (terakhir) pada stack.</a:t>
            </a:r>
            <a:endParaRPr lang="en-US" smtClean="0"/>
          </a:p>
          <a:p>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10</a:t>
            </a:fld>
            <a:endParaRPr lang="en-US" dirty="0"/>
          </a:p>
        </p:txBody>
      </p:sp>
      <p:grpSp>
        <p:nvGrpSpPr>
          <p:cNvPr id="8" name="Group 7"/>
          <p:cNvGrpSpPr/>
          <p:nvPr/>
        </p:nvGrpSpPr>
        <p:grpSpPr>
          <a:xfrm>
            <a:off x="1371600" y="2037442"/>
            <a:ext cx="1752600" cy="1447800"/>
            <a:chOff x="5105400" y="4800600"/>
            <a:chExt cx="1752600" cy="1447800"/>
          </a:xfrm>
        </p:grpSpPr>
        <p:cxnSp>
          <p:nvCxnSpPr>
            <p:cNvPr id="12" name="Straight Connector 11"/>
            <p:cNvCxnSpPr/>
            <p:nvPr/>
          </p:nvCxnSpPr>
          <p:spPr>
            <a:xfrm>
              <a:off x="5105400" y="4800600"/>
              <a:ext cx="0"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105400" y="6248400"/>
              <a:ext cx="1752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40279" y="4800600"/>
              <a:ext cx="0"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7108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75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0-#ppt_h/2"/>
                                          </p:val>
                                        </p:tav>
                                        <p:tav tm="100000">
                                          <p:val>
                                            <p:strVal val="#ppt_y"/>
                                          </p:val>
                                        </p:tav>
                                      </p:tavLst>
                                    </p:anim>
                                  </p:childTnLst>
                                </p:cTn>
                              </p:par>
                            </p:childTnLst>
                          </p:cTn>
                        </p:par>
                        <p:par>
                          <p:cTn id="14" fill="hold">
                            <p:stCondLst>
                              <p:cond delay="1750"/>
                            </p:stCondLst>
                            <p:childTnLst>
                              <p:par>
                                <p:cTn id="15" presetID="2" presetClass="entr" presetSubtype="1" fill="hold" grpId="0" nodeType="afterEffect">
                                  <p:stCondLst>
                                    <p:cond delay="75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0-#ppt_h/2"/>
                                          </p:val>
                                        </p:tav>
                                        <p:tav tm="100000">
                                          <p:val>
                                            <p:strVal val="#ppt_y"/>
                                          </p:val>
                                        </p:tav>
                                      </p:tavLst>
                                    </p:anim>
                                  </p:childTnLst>
                                </p:cTn>
                              </p:par>
                            </p:childTnLst>
                          </p:cTn>
                        </p:par>
                        <p:par>
                          <p:cTn id="19" fill="hold">
                            <p:stCondLst>
                              <p:cond delay="3000"/>
                            </p:stCondLst>
                            <p:childTnLst>
                              <p:par>
                                <p:cTn id="20" presetID="2" presetClass="entr" presetSubtype="1" fill="hold" grpId="0" nodeType="afterEffect">
                                  <p:stCondLst>
                                    <p:cond delay="75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ptgmedia.pearsoncmg.com/images/irf_guide_java_friesen4/elementLinks/020609fig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50" y="4267200"/>
            <a:ext cx="2400300" cy="2286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Stack</a:t>
            </a:r>
            <a:br>
              <a:rPr lang="en-US">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Pop</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11</a:t>
            </a:fld>
            <a:endParaRPr lang="en-US" dirty="0"/>
          </a:p>
        </p:txBody>
      </p:sp>
      <p:sp>
        <p:nvSpPr>
          <p:cNvPr id="7" name="Content Placeholder 2"/>
          <p:cNvSpPr>
            <a:spLocks noGrp="1"/>
          </p:cNvSpPr>
          <p:nvPr>
            <p:ph idx="1"/>
          </p:nvPr>
        </p:nvSpPr>
        <p:spPr>
          <a:xfrm>
            <a:off x="4457700" y="1600200"/>
            <a:ext cx="4229100" cy="4525963"/>
          </a:xfrm>
        </p:spPr>
        <p:txBody>
          <a:bodyPr>
            <a:normAutofit lnSpcReduction="10000"/>
          </a:bodyPr>
          <a:lstStyle/>
          <a:p>
            <a:r>
              <a:rPr lang="en-US" b="1" smtClean="0"/>
              <a:t>Pop </a:t>
            </a:r>
            <a:r>
              <a:rPr lang="en-US" smtClean="0">
                <a:sym typeface="Wingdings" pitchFamily="2" charset="2"/>
              </a:rPr>
              <a:t> Operasi pengambilan atau mengeluarkan item dari tumpukan (stack).</a:t>
            </a:r>
          </a:p>
          <a:p>
            <a:r>
              <a:rPr lang="en-US" smtClean="0">
                <a:sym typeface="Wingdings" pitchFamily="2" charset="2"/>
              </a:rPr>
              <a:t>Proses pop dimulai dari item pada tumpukan paling atas (terakhir) pada stack.</a:t>
            </a:r>
            <a:endParaRPr lang="en-US" smtClean="0"/>
          </a:p>
          <a:p>
            <a:endParaRPr lang="en-US"/>
          </a:p>
        </p:txBody>
      </p:sp>
      <p:sp>
        <p:nvSpPr>
          <p:cNvPr id="11" name="Rectangle 10"/>
          <p:cNvSpPr/>
          <p:nvPr/>
        </p:nvSpPr>
        <p:spPr>
          <a:xfrm>
            <a:off x="1447800" y="3095171"/>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447800" y="2761342"/>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447800" y="2427513"/>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447800" y="2093684"/>
            <a:ext cx="1600200" cy="3338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1371600" y="2037442"/>
            <a:ext cx="1752600" cy="1447800"/>
            <a:chOff x="5105400" y="4800600"/>
            <a:chExt cx="1752600" cy="1447800"/>
          </a:xfrm>
        </p:grpSpPr>
        <p:cxnSp>
          <p:nvCxnSpPr>
            <p:cNvPr id="16" name="Straight Connector 15"/>
            <p:cNvCxnSpPr/>
            <p:nvPr/>
          </p:nvCxnSpPr>
          <p:spPr>
            <a:xfrm>
              <a:off x="5105400" y="4800600"/>
              <a:ext cx="0"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5105400" y="6248400"/>
              <a:ext cx="1752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40279" y="4800600"/>
              <a:ext cx="0"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2272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1" fill="hold" grpId="0" nodeType="clickEffect">
                                  <p:stCondLst>
                                    <p:cond delay="0"/>
                                  </p:stCondLst>
                                  <p:childTnLst>
                                    <p:anim calcmode="lin" valueType="num">
                                      <p:cBhvr additive="base">
                                        <p:cTn id="6" dur="500"/>
                                        <p:tgtEl>
                                          <p:spTgt spid="14"/>
                                        </p:tgtEl>
                                        <p:attrNameLst>
                                          <p:attrName>ppt_x</p:attrName>
                                        </p:attrNameLst>
                                      </p:cBhvr>
                                      <p:tavLst>
                                        <p:tav tm="0">
                                          <p:val>
                                            <p:strVal val="ppt_x"/>
                                          </p:val>
                                        </p:tav>
                                        <p:tav tm="100000">
                                          <p:val>
                                            <p:strVal val="ppt_x"/>
                                          </p:val>
                                        </p:tav>
                                      </p:tavLst>
                                    </p:anim>
                                    <p:anim calcmode="lin" valueType="num">
                                      <p:cBhvr additive="base">
                                        <p:cTn id="7" dur="500"/>
                                        <p:tgtEl>
                                          <p:spTgt spid="14"/>
                                        </p:tgtEl>
                                        <p:attrNameLst>
                                          <p:attrName>ppt_y</p:attrName>
                                        </p:attrNameLst>
                                      </p:cBhvr>
                                      <p:tavLst>
                                        <p:tav tm="0">
                                          <p:val>
                                            <p:strVal val="ppt_y"/>
                                          </p:val>
                                        </p:tav>
                                        <p:tav tm="100000">
                                          <p:val>
                                            <p:strVal val="0-ppt_h/2"/>
                                          </p:val>
                                        </p:tav>
                                      </p:tavLst>
                                    </p:anim>
                                    <p:set>
                                      <p:cBhvr>
                                        <p:cTn id="8" dur="1" fill="hold">
                                          <p:stCondLst>
                                            <p:cond delay="499"/>
                                          </p:stCondLst>
                                        </p:cTn>
                                        <p:tgtEl>
                                          <p:spTgt spid="14"/>
                                        </p:tgtEl>
                                        <p:attrNameLst>
                                          <p:attrName>style.visibility</p:attrName>
                                        </p:attrNameLst>
                                      </p:cBhvr>
                                      <p:to>
                                        <p:strVal val="hidden"/>
                                      </p:to>
                                    </p:set>
                                  </p:childTnLst>
                                </p:cTn>
                              </p:par>
                            </p:childTnLst>
                          </p:cTn>
                        </p:par>
                        <p:par>
                          <p:cTn id="9" fill="hold">
                            <p:stCondLst>
                              <p:cond delay="500"/>
                            </p:stCondLst>
                            <p:childTnLst>
                              <p:par>
                                <p:cTn id="10" presetID="2" presetClass="exit" presetSubtype="1" fill="hold" grpId="0" nodeType="afterEffect">
                                  <p:stCondLst>
                                    <p:cond delay="500"/>
                                  </p:stCondLst>
                                  <p:childTnLst>
                                    <p:anim calcmode="lin" valueType="num">
                                      <p:cBhvr additive="base">
                                        <p:cTn id="11" dur="500"/>
                                        <p:tgtEl>
                                          <p:spTgt spid="13"/>
                                        </p:tgtEl>
                                        <p:attrNameLst>
                                          <p:attrName>ppt_x</p:attrName>
                                        </p:attrNameLst>
                                      </p:cBhvr>
                                      <p:tavLst>
                                        <p:tav tm="0">
                                          <p:val>
                                            <p:strVal val="ppt_x"/>
                                          </p:val>
                                        </p:tav>
                                        <p:tav tm="100000">
                                          <p:val>
                                            <p:strVal val="ppt_x"/>
                                          </p:val>
                                        </p:tav>
                                      </p:tavLst>
                                    </p:anim>
                                    <p:anim calcmode="lin" valueType="num">
                                      <p:cBhvr additive="base">
                                        <p:cTn id="12" dur="500"/>
                                        <p:tgtEl>
                                          <p:spTgt spid="13"/>
                                        </p:tgtEl>
                                        <p:attrNameLst>
                                          <p:attrName>ppt_y</p:attrName>
                                        </p:attrNameLst>
                                      </p:cBhvr>
                                      <p:tavLst>
                                        <p:tav tm="0">
                                          <p:val>
                                            <p:strVal val="ppt_y"/>
                                          </p:val>
                                        </p:tav>
                                        <p:tav tm="100000">
                                          <p:val>
                                            <p:strVal val="0-ppt_h/2"/>
                                          </p:val>
                                        </p:tav>
                                      </p:tavLst>
                                    </p:anim>
                                    <p:set>
                                      <p:cBhvr>
                                        <p:cTn id="13" dur="1" fill="hold">
                                          <p:stCondLst>
                                            <p:cond delay="499"/>
                                          </p:stCondLst>
                                        </p:cTn>
                                        <p:tgtEl>
                                          <p:spTgt spid="13"/>
                                        </p:tgtEl>
                                        <p:attrNameLst>
                                          <p:attrName>style.visibility</p:attrName>
                                        </p:attrNameLst>
                                      </p:cBhvr>
                                      <p:to>
                                        <p:strVal val="hidden"/>
                                      </p:to>
                                    </p:set>
                                  </p:childTnLst>
                                </p:cTn>
                              </p:par>
                            </p:childTnLst>
                          </p:cTn>
                        </p:par>
                        <p:par>
                          <p:cTn id="14" fill="hold">
                            <p:stCondLst>
                              <p:cond delay="1500"/>
                            </p:stCondLst>
                            <p:childTnLst>
                              <p:par>
                                <p:cTn id="15" presetID="2" presetClass="exit" presetSubtype="1" fill="hold" grpId="0" nodeType="afterEffect">
                                  <p:stCondLst>
                                    <p:cond delay="500"/>
                                  </p:stCondLst>
                                  <p:childTnLst>
                                    <p:anim calcmode="lin" valueType="num">
                                      <p:cBhvr additive="base">
                                        <p:cTn id="16" dur="500"/>
                                        <p:tgtEl>
                                          <p:spTgt spid="12"/>
                                        </p:tgtEl>
                                        <p:attrNameLst>
                                          <p:attrName>ppt_x</p:attrName>
                                        </p:attrNameLst>
                                      </p:cBhvr>
                                      <p:tavLst>
                                        <p:tav tm="0">
                                          <p:val>
                                            <p:strVal val="ppt_x"/>
                                          </p:val>
                                        </p:tav>
                                        <p:tav tm="100000">
                                          <p:val>
                                            <p:strVal val="ppt_x"/>
                                          </p:val>
                                        </p:tav>
                                      </p:tavLst>
                                    </p:anim>
                                    <p:anim calcmode="lin" valueType="num">
                                      <p:cBhvr additive="base">
                                        <p:cTn id="17" dur="500"/>
                                        <p:tgtEl>
                                          <p:spTgt spid="12"/>
                                        </p:tgtEl>
                                        <p:attrNameLst>
                                          <p:attrName>ppt_y</p:attrName>
                                        </p:attrNameLst>
                                      </p:cBhvr>
                                      <p:tavLst>
                                        <p:tav tm="0">
                                          <p:val>
                                            <p:strVal val="ppt_y"/>
                                          </p:val>
                                        </p:tav>
                                        <p:tav tm="100000">
                                          <p:val>
                                            <p:strVal val="0-ppt_h/2"/>
                                          </p:val>
                                        </p:tav>
                                      </p:tavLst>
                                    </p:anim>
                                    <p:set>
                                      <p:cBhvr>
                                        <p:cTn id="18" dur="1" fill="hold">
                                          <p:stCondLst>
                                            <p:cond delay="499"/>
                                          </p:stCondLst>
                                        </p:cTn>
                                        <p:tgtEl>
                                          <p:spTgt spid="12"/>
                                        </p:tgtEl>
                                        <p:attrNameLst>
                                          <p:attrName>style.visibility</p:attrName>
                                        </p:attrNameLst>
                                      </p:cBhvr>
                                      <p:to>
                                        <p:strVal val="hidden"/>
                                      </p:to>
                                    </p:set>
                                  </p:childTnLst>
                                </p:cTn>
                              </p:par>
                            </p:childTnLst>
                          </p:cTn>
                        </p:par>
                        <p:par>
                          <p:cTn id="19" fill="hold">
                            <p:stCondLst>
                              <p:cond delay="2500"/>
                            </p:stCondLst>
                            <p:childTnLst>
                              <p:par>
                                <p:cTn id="20" presetID="2" presetClass="exit" presetSubtype="1" fill="hold" grpId="0" nodeType="afterEffect">
                                  <p:stCondLst>
                                    <p:cond delay="0"/>
                                  </p:stCondLst>
                                  <p:childTnLst>
                                    <p:anim calcmode="lin" valueType="num">
                                      <p:cBhvr additive="base">
                                        <p:cTn id="21" dur="500"/>
                                        <p:tgtEl>
                                          <p:spTgt spid="11"/>
                                        </p:tgtEl>
                                        <p:attrNameLst>
                                          <p:attrName>ppt_x</p:attrName>
                                        </p:attrNameLst>
                                      </p:cBhvr>
                                      <p:tavLst>
                                        <p:tav tm="0">
                                          <p:val>
                                            <p:strVal val="ppt_x"/>
                                          </p:val>
                                        </p:tav>
                                        <p:tav tm="100000">
                                          <p:val>
                                            <p:strVal val="ppt_x"/>
                                          </p:val>
                                        </p:tav>
                                      </p:tavLst>
                                    </p:anim>
                                    <p:anim calcmode="lin" valueType="num">
                                      <p:cBhvr additive="base">
                                        <p:cTn id="22" dur="500"/>
                                        <p:tgtEl>
                                          <p:spTgt spid="11"/>
                                        </p:tgtEl>
                                        <p:attrNameLst>
                                          <p:attrName>ppt_y</p:attrName>
                                        </p:attrNameLst>
                                      </p:cBhvr>
                                      <p:tavLst>
                                        <p:tav tm="0">
                                          <p:val>
                                            <p:strVal val="ppt_y"/>
                                          </p:val>
                                        </p:tav>
                                        <p:tav tm="100000">
                                          <p:val>
                                            <p:strVal val="0-ppt_h/2"/>
                                          </p:val>
                                        </p:tav>
                                      </p:tavLst>
                                    </p:anim>
                                    <p:set>
                                      <p:cBhvr>
                                        <p:cTn id="23"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Stack</a:t>
            </a:r>
            <a:br>
              <a:rPr lang="en-US">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Basic Code with Array</a:t>
            </a:r>
            <a:endParaRPr lang="en-US"/>
          </a:p>
        </p:txBody>
      </p:sp>
      <p:sp>
        <p:nvSpPr>
          <p:cNvPr id="3" name="Content Placeholder 2"/>
          <p:cNvSpPr>
            <a:spLocks noGrp="1"/>
          </p:cNvSpPr>
          <p:nvPr>
            <p:ph idx="1"/>
          </p:nvPr>
        </p:nvSpPr>
        <p:spPr>
          <a:xfrm>
            <a:off x="152400" y="1447800"/>
            <a:ext cx="3200400" cy="4800600"/>
          </a:xfr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a:normAutofit fontScale="40000" lnSpcReduction="20000"/>
          </a:bodyPr>
          <a:lstStyle/>
          <a:p>
            <a:pPr marL="0" indent="0">
              <a:buNone/>
              <a:tabLst>
                <a:tab pos="342900" algn="l"/>
                <a:tab pos="685800" algn="l"/>
                <a:tab pos="1028700" algn="l"/>
              </a:tabLst>
            </a:pPr>
            <a:r>
              <a:rPr lang="en-US" b="1"/>
              <a:t>public class ArrayStack</a:t>
            </a:r>
          </a:p>
          <a:p>
            <a:pPr marL="0" indent="0">
              <a:buNone/>
              <a:tabLst>
                <a:tab pos="342900" algn="l"/>
                <a:tab pos="685800" algn="l"/>
                <a:tab pos="1028700" algn="l"/>
              </a:tabLst>
            </a:pPr>
            <a:r>
              <a:rPr lang="en-US"/>
              <a:t>{</a:t>
            </a:r>
          </a:p>
          <a:p>
            <a:pPr marL="0" indent="0">
              <a:buNone/>
              <a:tabLst>
                <a:tab pos="342900" algn="l"/>
                <a:tab pos="685800" algn="l"/>
                <a:tab pos="1028700" algn="l"/>
              </a:tabLst>
            </a:pPr>
            <a:r>
              <a:rPr lang="en-US"/>
              <a:t> </a:t>
            </a:r>
            <a:r>
              <a:rPr lang="en-US" smtClean="0"/>
              <a:t>	</a:t>
            </a:r>
            <a:r>
              <a:rPr lang="en-US" b="1" smtClean="0"/>
              <a:t>private </a:t>
            </a:r>
            <a:r>
              <a:rPr lang="en-US" b="1"/>
              <a:t>Object[] objects;</a:t>
            </a:r>
          </a:p>
          <a:p>
            <a:pPr marL="0" indent="0">
              <a:buNone/>
              <a:tabLst>
                <a:tab pos="342900" algn="l"/>
                <a:tab pos="685800" algn="l"/>
                <a:tab pos="1028700" algn="l"/>
              </a:tabLst>
            </a:pPr>
            <a:r>
              <a:rPr lang="en-US"/>
              <a:t> </a:t>
            </a:r>
            <a:r>
              <a:rPr lang="en-US" smtClean="0"/>
              <a:t>	</a:t>
            </a:r>
            <a:r>
              <a:rPr lang="en-US" b="1" smtClean="0"/>
              <a:t>private </a:t>
            </a:r>
            <a:r>
              <a:rPr lang="en-US" b="1"/>
              <a:t>int topIndex = -1;</a:t>
            </a:r>
          </a:p>
          <a:p>
            <a:pPr marL="0" indent="0">
              <a:buNone/>
              <a:tabLst>
                <a:tab pos="342900" algn="l"/>
                <a:tab pos="685800" algn="l"/>
                <a:tab pos="1028700" algn="l"/>
              </a:tabLst>
            </a:pPr>
            <a:r>
              <a:rPr lang="en-US" smtClean="0"/>
              <a:t> 	</a:t>
            </a:r>
            <a:r>
              <a:rPr lang="en-US" b="1" smtClean="0"/>
              <a:t>public </a:t>
            </a:r>
            <a:r>
              <a:rPr lang="en-US" b="1"/>
              <a:t>ArrayStack( int size ) {</a:t>
            </a:r>
          </a:p>
          <a:p>
            <a:pPr marL="0" indent="0">
              <a:buNone/>
              <a:tabLst>
                <a:tab pos="342900" algn="l"/>
                <a:tab pos="685800" algn="l"/>
                <a:tab pos="1028700" algn="l"/>
              </a:tabLst>
            </a:pPr>
            <a:r>
              <a:rPr lang="en-US"/>
              <a:t>  </a:t>
            </a:r>
            <a:r>
              <a:rPr lang="en-US" smtClean="0"/>
              <a:t>		objects </a:t>
            </a:r>
            <a:r>
              <a:rPr lang="en-US"/>
              <a:t>= new Object[ size ];</a:t>
            </a:r>
          </a:p>
          <a:p>
            <a:pPr marL="0" indent="0">
              <a:buNone/>
              <a:tabLst>
                <a:tab pos="342900" algn="l"/>
                <a:tab pos="685800" algn="l"/>
                <a:tab pos="1028700" algn="l"/>
              </a:tabLst>
            </a:pPr>
            <a:r>
              <a:rPr lang="en-US"/>
              <a:t> </a:t>
            </a:r>
            <a:r>
              <a:rPr lang="en-US" smtClean="0"/>
              <a:t>	</a:t>
            </a:r>
            <a:r>
              <a:rPr lang="en-US" b="1" smtClean="0"/>
              <a:t>}</a:t>
            </a:r>
            <a:endParaRPr lang="en-US" b="1"/>
          </a:p>
          <a:p>
            <a:pPr marL="0" indent="0">
              <a:buNone/>
              <a:tabLst>
                <a:tab pos="342900" algn="l"/>
                <a:tab pos="685800" algn="l"/>
                <a:tab pos="1028700" algn="l"/>
              </a:tabLst>
            </a:pPr>
            <a:r>
              <a:rPr lang="en-US" smtClean="0"/>
              <a:t>	</a:t>
            </a:r>
            <a:r>
              <a:rPr lang="en-US" b="1" smtClean="0"/>
              <a:t>public </a:t>
            </a:r>
            <a:r>
              <a:rPr lang="en-US" b="1"/>
              <a:t>void push( Object o ) {</a:t>
            </a:r>
          </a:p>
          <a:p>
            <a:pPr marL="0" indent="0">
              <a:buNone/>
              <a:tabLst>
                <a:tab pos="342900" algn="l"/>
                <a:tab pos="685800" algn="l"/>
                <a:tab pos="1028700" algn="l"/>
              </a:tabLst>
            </a:pPr>
            <a:r>
              <a:rPr lang="en-US" smtClean="0"/>
              <a:t>		if</a:t>
            </a:r>
            <a:r>
              <a:rPr lang="en-US"/>
              <a:t>( topIndex &gt; objects.length ) {</a:t>
            </a:r>
          </a:p>
          <a:p>
            <a:pPr marL="0" indent="0">
              <a:buNone/>
              <a:tabLst>
                <a:tab pos="342900" algn="l"/>
                <a:tab pos="685800" algn="l"/>
                <a:tab pos="1028700" algn="l"/>
              </a:tabLst>
            </a:pPr>
            <a:r>
              <a:rPr lang="en-US" smtClean="0"/>
              <a:t>			return</a:t>
            </a:r>
            <a:r>
              <a:rPr lang="en-US"/>
              <a:t>;</a:t>
            </a:r>
          </a:p>
          <a:p>
            <a:pPr marL="0" indent="0">
              <a:buNone/>
              <a:tabLst>
                <a:tab pos="342900" algn="l"/>
                <a:tab pos="685800" algn="l"/>
                <a:tab pos="1028700" algn="l"/>
              </a:tabLst>
            </a:pPr>
            <a:r>
              <a:rPr lang="en-US" smtClean="0"/>
              <a:t>		}</a:t>
            </a:r>
          </a:p>
          <a:p>
            <a:pPr marL="0" indent="0">
              <a:buNone/>
              <a:tabLst>
                <a:tab pos="342900" algn="l"/>
                <a:tab pos="685800" algn="l"/>
                <a:tab pos="1028700" algn="l"/>
              </a:tabLst>
            </a:pPr>
            <a:r>
              <a:rPr lang="en-US" smtClean="0"/>
              <a:t>  		objects[ ++topIndex ] = o;</a:t>
            </a:r>
          </a:p>
          <a:p>
            <a:pPr marL="0" indent="0">
              <a:buNone/>
              <a:tabLst>
                <a:tab pos="342900" algn="l"/>
                <a:tab pos="685800" algn="l"/>
                <a:tab pos="1028700" algn="l"/>
              </a:tabLst>
            </a:pPr>
            <a:r>
              <a:rPr lang="en-US" b="1" smtClean="0"/>
              <a:t>	}</a:t>
            </a:r>
            <a:endParaRPr lang="en-US" b="1"/>
          </a:p>
          <a:p>
            <a:pPr marL="0" indent="0">
              <a:buNone/>
              <a:tabLst>
                <a:tab pos="342900" algn="l"/>
                <a:tab pos="685800" algn="l"/>
                <a:tab pos="1028700" algn="l"/>
              </a:tabLst>
            </a:pPr>
            <a:r>
              <a:rPr lang="en-US" smtClean="0"/>
              <a:t> 	</a:t>
            </a:r>
            <a:r>
              <a:rPr lang="en-US" b="1" smtClean="0"/>
              <a:t>public </a:t>
            </a:r>
            <a:r>
              <a:rPr lang="en-US" b="1"/>
              <a:t>Object pop() {</a:t>
            </a:r>
          </a:p>
          <a:p>
            <a:pPr marL="0" indent="0">
              <a:buNone/>
              <a:tabLst>
                <a:tab pos="342900" algn="l"/>
                <a:tab pos="685800" algn="l"/>
                <a:tab pos="1028700" algn="l"/>
              </a:tabLst>
            </a:pPr>
            <a:r>
              <a:rPr lang="en-US"/>
              <a:t>  </a:t>
            </a:r>
            <a:r>
              <a:rPr lang="en-US" smtClean="0"/>
              <a:t>		if</a:t>
            </a:r>
            <a:r>
              <a:rPr lang="en-US"/>
              <a:t>( topIndex == -1 ) {</a:t>
            </a:r>
          </a:p>
          <a:p>
            <a:pPr marL="0" indent="0">
              <a:buNone/>
              <a:tabLst>
                <a:tab pos="342900" algn="l"/>
                <a:tab pos="685800" algn="l"/>
                <a:tab pos="1028700" algn="l"/>
              </a:tabLst>
            </a:pPr>
            <a:r>
              <a:rPr lang="en-US"/>
              <a:t>   </a:t>
            </a:r>
            <a:r>
              <a:rPr lang="en-US" smtClean="0"/>
              <a:t>			return </a:t>
            </a:r>
            <a:r>
              <a:rPr lang="en-US"/>
              <a:t>null;</a:t>
            </a:r>
          </a:p>
          <a:p>
            <a:pPr marL="0" indent="0">
              <a:buNone/>
              <a:tabLst>
                <a:tab pos="342900" algn="l"/>
                <a:tab pos="685800" algn="l"/>
                <a:tab pos="1028700" algn="l"/>
              </a:tabLst>
            </a:pPr>
            <a:r>
              <a:rPr lang="en-US"/>
              <a:t>  </a:t>
            </a:r>
            <a:r>
              <a:rPr lang="en-US" smtClean="0"/>
              <a:t>		}</a:t>
            </a:r>
            <a:endParaRPr lang="en-US"/>
          </a:p>
          <a:p>
            <a:pPr marL="0" indent="0">
              <a:buNone/>
              <a:tabLst>
                <a:tab pos="342900" algn="l"/>
                <a:tab pos="685800" algn="l"/>
                <a:tab pos="1028700" algn="l"/>
              </a:tabLst>
            </a:pPr>
            <a:r>
              <a:rPr lang="en-US"/>
              <a:t>  </a:t>
            </a:r>
            <a:r>
              <a:rPr lang="en-US" smtClean="0"/>
              <a:t>		return </a:t>
            </a:r>
            <a:r>
              <a:rPr lang="en-US"/>
              <a:t>objects[ topIndex-- ];</a:t>
            </a:r>
          </a:p>
          <a:p>
            <a:pPr marL="0" indent="0">
              <a:buNone/>
              <a:tabLst>
                <a:tab pos="342900" algn="l"/>
                <a:tab pos="685800" algn="l"/>
                <a:tab pos="1028700" algn="l"/>
              </a:tabLst>
            </a:pPr>
            <a:r>
              <a:rPr lang="en-US"/>
              <a:t> </a:t>
            </a:r>
            <a:r>
              <a:rPr lang="en-US" smtClean="0"/>
              <a:t>	</a:t>
            </a:r>
            <a:r>
              <a:rPr lang="en-US" b="1" smtClean="0"/>
              <a:t>}</a:t>
            </a:r>
          </a:p>
          <a:p>
            <a:pPr marL="0" indent="0">
              <a:buNone/>
              <a:tabLst>
                <a:tab pos="347663" algn="l"/>
              </a:tabLst>
            </a:pPr>
            <a:r>
              <a:rPr lang="en-US"/>
              <a:t> </a:t>
            </a:r>
            <a:r>
              <a:rPr lang="en-US" smtClean="0"/>
              <a:t>	</a:t>
            </a:r>
            <a:r>
              <a:rPr lang="en-US" b="1" smtClean="0"/>
              <a:t>public </a:t>
            </a:r>
            <a:r>
              <a:rPr lang="en-US" b="1"/>
              <a:t>Object bacaAtas() {</a:t>
            </a:r>
          </a:p>
          <a:p>
            <a:pPr marL="0" indent="0">
              <a:buNone/>
              <a:tabLst>
                <a:tab pos="347663" algn="l"/>
                <a:tab pos="682625" algn="l"/>
              </a:tabLst>
            </a:pPr>
            <a:r>
              <a:rPr lang="en-US"/>
              <a:t> </a:t>
            </a:r>
            <a:r>
              <a:rPr lang="en-US" smtClean="0"/>
              <a:t>		return </a:t>
            </a:r>
            <a:r>
              <a:rPr lang="en-US"/>
              <a:t>objects[topIndex];</a:t>
            </a:r>
          </a:p>
          <a:p>
            <a:pPr marL="0" indent="0">
              <a:buNone/>
              <a:tabLst>
                <a:tab pos="347663" algn="l"/>
              </a:tabLst>
            </a:pPr>
            <a:r>
              <a:rPr lang="en-US" smtClean="0"/>
              <a:t>	</a:t>
            </a:r>
            <a:r>
              <a:rPr lang="en-US" b="1" smtClean="0"/>
              <a:t>}</a:t>
            </a:r>
            <a:endParaRPr lang="en-US" b="1"/>
          </a:p>
          <a:p>
            <a:pPr marL="0" indent="0">
              <a:buNone/>
              <a:tabLst>
                <a:tab pos="342900" algn="l"/>
                <a:tab pos="685800" algn="l"/>
                <a:tab pos="1028700" algn="l"/>
              </a:tabLst>
            </a:pPr>
            <a:r>
              <a:rPr lang="en-US" smtClean="0"/>
              <a:t>}</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12</a:t>
            </a:fld>
            <a:endParaRPr lang="en-US" dirty="0"/>
          </a:p>
        </p:txBody>
      </p:sp>
      <p:sp>
        <p:nvSpPr>
          <p:cNvPr id="7" name="Content Placeholder 2"/>
          <p:cNvSpPr txBox="1">
            <a:spLocks/>
          </p:cNvSpPr>
          <p:nvPr/>
        </p:nvSpPr>
        <p:spPr>
          <a:xfrm>
            <a:off x="3581400" y="1981200"/>
            <a:ext cx="5410200" cy="4267200"/>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tabLst>
                <a:tab pos="347663" algn="l"/>
                <a:tab pos="682625" algn="l"/>
                <a:tab pos="1030288" algn="l"/>
              </a:tabLst>
            </a:pPr>
            <a:r>
              <a:rPr lang="en-US" sz="1200" b="1"/>
              <a:t>public class cobaStack </a:t>
            </a:r>
            <a:endParaRPr lang="en-US" sz="1200" b="1" smtClean="0"/>
          </a:p>
          <a:p>
            <a:pPr marL="0" indent="0">
              <a:buNone/>
              <a:tabLst>
                <a:tab pos="347663" algn="l"/>
                <a:tab pos="682625" algn="l"/>
                <a:tab pos="1030288" algn="l"/>
              </a:tabLst>
            </a:pPr>
            <a:r>
              <a:rPr lang="en-US" sz="1200" b="1" smtClean="0"/>
              <a:t>{</a:t>
            </a:r>
            <a:endParaRPr lang="en-US" sz="1200" b="1"/>
          </a:p>
          <a:p>
            <a:pPr marL="0" indent="0">
              <a:buNone/>
              <a:tabLst>
                <a:tab pos="347663" algn="l"/>
                <a:tab pos="682625" algn="l"/>
                <a:tab pos="1030288" algn="l"/>
              </a:tabLst>
            </a:pPr>
            <a:r>
              <a:rPr lang="en-US" sz="1200" b="1" smtClean="0"/>
              <a:t>	public </a:t>
            </a:r>
            <a:r>
              <a:rPr lang="en-US" sz="1200" b="1"/>
              <a:t>static void main(String[] args) {</a:t>
            </a:r>
          </a:p>
          <a:p>
            <a:pPr marL="0" indent="0">
              <a:buNone/>
              <a:tabLst>
                <a:tab pos="347663" algn="l"/>
                <a:tab pos="682625" algn="l"/>
                <a:tab pos="1030288" algn="l"/>
              </a:tabLst>
            </a:pPr>
            <a:r>
              <a:rPr lang="en-US" sz="1200" smtClean="0"/>
              <a:t>		ArrayStack </a:t>
            </a:r>
            <a:r>
              <a:rPr lang="en-US" sz="1200"/>
              <a:t>tumpukanBuku = </a:t>
            </a:r>
            <a:r>
              <a:rPr lang="en-US" sz="1200" b="1"/>
              <a:t>new ArrayStack(5);</a:t>
            </a:r>
          </a:p>
          <a:p>
            <a:pPr marL="0" indent="0">
              <a:buNone/>
              <a:tabLst>
                <a:tab pos="347663" algn="l"/>
                <a:tab pos="682625" algn="l"/>
                <a:tab pos="1030288" algn="l"/>
              </a:tabLst>
            </a:pPr>
            <a:r>
              <a:rPr lang="en-US" sz="1200" smtClean="0"/>
              <a:t>		String </a:t>
            </a:r>
            <a:r>
              <a:rPr lang="en-US" sz="1200" u="sng"/>
              <a:t>buku="buku1";</a:t>
            </a:r>
          </a:p>
          <a:p>
            <a:pPr marL="0" indent="0">
              <a:buNone/>
              <a:tabLst>
                <a:tab pos="347663" algn="l"/>
                <a:tab pos="682625" algn="l"/>
                <a:tab pos="1030288" algn="l"/>
              </a:tabLst>
            </a:pPr>
            <a:r>
              <a:rPr lang="en-US" sz="1200" smtClean="0"/>
              <a:t>		tumpukanBuku.push</a:t>
            </a:r>
            <a:r>
              <a:rPr lang="en-US" sz="1200"/>
              <a:t>("buku1");</a:t>
            </a:r>
          </a:p>
          <a:p>
            <a:pPr marL="0" indent="0">
              <a:buNone/>
              <a:tabLst>
                <a:tab pos="347663" algn="l"/>
                <a:tab pos="682625" algn="l"/>
                <a:tab pos="1030288" algn="l"/>
              </a:tabLst>
            </a:pPr>
            <a:r>
              <a:rPr lang="en-US" sz="1200" smtClean="0"/>
              <a:t>		tumpukanBuku.push</a:t>
            </a:r>
            <a:r>
              <a:rPr lang="en-US" sz="1200"/>
              <a:t>("buku2");</a:t>
            </a:r>
          </a:p>
          <a:p>
            <a:pPr marL="0" indent="0">
              <a:buNone/>
              <a:tabLst>
                <a:tab pos="347663" algn="l"/>
                <a:tab pos="682625" algn="l"/>
                <a:tab pos="1030288" algn="l"/>
              </a:tabLst>
            </a:pPr>
            <a:r>
              <a:rPr lang="en-US" sz="1200" smtClean="0"/>
              <a:t>		tumpukanBuku.push</a:t>
            </a:r>
            <a:r>
              <a:rPr lang="en-US" sz="1200"/>
              <a:t>("buku3");</a:t>
            </a:r>
          </a:p>
          <a:p>
            <a:pPr marL="0" indent="0">
              <a:buNone/>
              <a:tabLst>
                <a:tab pos="347663" algn="l"/>
                <a:tab pos="682625" algn="l"/>
                <a:tab pos="1030288" algn="l"/>
              </a:tabLst>
            </a:pPr>
            <a:r>
              <a:rPr lang="en-US" sz="1200" smtClean="0"/>
              <a:t>		tumpukanBuku.push</a:t>
            </a:r>
            <a:r>
              <a:rPr lang="en-US" sz="1200"/>
              <a:t>("buku4");</a:t>
            </a:r>
          </a:p>
          <a:p>
            <a:pPr marL="0" indent="0">
              <a:buNone/>
              <a:tabLst>
                <a:tab pos="347663" algn="l"/>
                <a:tab pos="682625" algn="l"/>
                <a:tab pos="1030288" algn="l"/>
              </a:tabLst>
            </a:pPr>
            <a:r>
              <a:rPr lang="en-US" sz="1200" smtClean="0"/>
              <a:t>		tumpukanBuku.push</a:t>
            </a:r>
            <a:r>
              <a:rPr lang="en-US" sz="1200"/>
              <a:t>("buku5");</a:t>
            </a:r>
          </a:p>
          <a:p>
            <a:pPr marL="0" indent="0">
              <a:buNone/>
              <a:tabLst>
                <a:tab pos="347663" algn="l"/>
                <a:tab pos="682625" algn="l"/>
                <a:tab pos="1030288" algn="l"/>
              </a:tabLst>
            </a:pPr>
            <a:r>
              <a:rPr lang="en-US" sz="1200" smtClean="0"/>
              <a:t>		System.</a:t>
            </a:r>
            <a:r>
              <a:rPr lang="en-US" sz="1200" i="1" smtClean="0"/>
              <a:t>out.println(tumpukanBuku.bacaAtas</a:t>
            </a:r>
            <a:r>
              <a:rPr lang="en-US" sz="1200" i="1"/>
              <a:t>() + " pada posisi paling atas </a:t>
            </a:r>
            <a:r>
              <a:rPr lang="en-US" sz="1200" i="1" smtClean="0"/>
              <a:t>sekarang");</a:t>
            </a:r>
            <a:endParaRPr lang="en-US" sz="1200" i="1"/>
          </a:p>
          <a:p>
            <a:pPr marL="0" indent="0">
              <a:buNone/>
              <a:tabLst>
                <a:tab pos="347663" algn="l"/>
                <a:tab pos="682625" algn="l"/>
                <a:tab pos="1030288" algn="l"/>
              </a:tabLst>
            </a:pPr>
            <a:endParaRPr lang="en-US" sz="1200"/>
          </a:p>
          <a:p>
            <a:pPr marL="0" indent="0">
              <a:buNone/>
              <a:tabLst>
                <a:tab pos="347663" algn="l"/>
                <a:tab pos="682625" algn="l"/>
                <a:tab pos="1030288" algn="l"/>
              </a:tabLst>
            </a:pPr>
            <a:r>
              <a:rPr lang="en-US" sz="1200" smtClean="0"/>
              <a:t>		System.</a:t>
            </a:r>
            <a:r>
              <a:rPr lang="en-US" sz="1200" i="1" smtClean="0"/>
              <a:t>out.println(tumpukanBuku.pop</a:t>
            </a:r>
            <a:r>
              <a:rPr lang="en-US" sz="1200" i="1"/>
              <a:t>() + " keluar");</a:t>
            </a:r>
          </a:p>
          <a:p>
            <a:pPr marL="0" indent="0">
              <a:buNone/>
              <a:tabLst>
                <a:tab pos="347663" algn="l"/>
                <a:tab pos="682625" algn="l"/>
                <a:tab pos="1030288" algn="l"/>
              </a:tabLst>
            </a:pPr>
            <a:r>
              <a:rPr lang="en-US" sz="1200" smtClean="0"/>
              <a:t>		System.</a:t>
            </a:r>
            <a:r>
              <a:rPr lang="en-US" sz="1200" i="1" smtClean="0"/>
              <a:t>out.println(tumpukanBuku.pop</a:t>
            </a:r>
            <a:r>
              <a:rPr lang="en-US" sz="1200" i="1"/>
              <a:t>() + " </a:t>
            </a:r>
            <a:r>
              <a:rPr lang="en-US" sz="1200" i="1" smtClean="0"/>
              <a:t>keluar" </a:t>
            </a:r>
            <a:r>
              <a:rPr lang="en-US" sz="1200" i="1"/>
              <a:t>);</a:t>
            </a:r>
          </a:p>
          <a:p>
            <a:pPr marL="0" indent="0">
              <a:buNone/>
              <a:tabLst>
                <a:tab pos="347663" algn="l"/>
                <a:tab pos="682625" algn="l"/>
                <a:tab pos="1030288" algn="l"/>
              </a:tabLst>
            </a:pPr>
            <a:r>
              <a:rPr lang="en-US" sz="1200" smtClean="0"/>
              <a:t>		System.</a:t>
            </a:r>
            <a:r>
              <a:rPr lang="en-US" sz="1200" i="1" smtClean="0"/>
              <a:t>out.println(tumpukanBuku.bacaAtas</a:t>
            </a:r>
            <a:r>
              <a:rPr lang="en-US" sz="1200" i="1"/>
              <a:t>() + " pada posisi paling atas </a:t>
            </a:r>
            <a:r>
              <a:rPr lang="en-US" sz="1200" i="1" smtClean="0"/>
              <a:t>sekarang");</a:t>
            </a:r>
            <a:endParaRPr lang="en-US" sz="1200" i="1"/>
          </a:p>
          <a:p>
            <a:pPr marL="0" indent="0">
              <a:buNone/>
              <a:tabLst>
                <a:tab pos="347663" algn="l"/>
                <a:tab pos="682625" algn="l"/>
                <a:tab pos="1030288" algn="l"/>
              </a:tabLst>
            </a:pPr>
            <a:r>
              <a:rPr lang="en-US" sz="1200" smtClean="0"/>
              <a:t>	</a:t>
            </a:r>
            <a:r>
              <a:rPr lang="en-US" sz="1200" b="1" smtClean="0"/>
              <a:t>}</a:t>
            </a:r>
            <a:endParaRPr lang="en-US" sz="1200" b="1"/>
          </a:p>
          <a:p>
            <a:pPr marL="0" indent="0">
              <a:buNone/>
              <a:tabLst>
                <a:tab pos="347663" algn="l"/>
                <a:tab pos="682625" algn="l"/>
                <a:tab pos="1030288" algn="l"/>
              </a:tabLst>
            </a:pPr>
            <a:r>
              <a:rPr lang="en-US" sz="1200" b="1" smtClean="0"/>
              <a:t>}</a:t>
            </a:r>
            <a:endParaRPr lang="en-US" sz="1200" b="1"/>
          </a:p>
        </p:txBody>
      </p:sp>
    </p:spTree>
    <p:extLst>
      <p:ext uri="{BB962C8B-B14F-4D97-AF65-F5344CB8AC3E}">
        <p14:creationId xmlns:p14="http://schemas.microsoft.com/office/powerpoint/2010/main" val="3946946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Node</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1"/>
            <a:ext cx="8229600" cy="2590800"/>
          </a:xfrm>
        </p:spPr>
        <p:txBody>
          <a:bodyPr>
            <a:normAutofit fontScale="85000" lnSpcReduction="10000"/>
          </a:bodyPr>
          <a:lstStyle/>
          <a:p>
            <a:r>
              <a:rPr lang="en-US"/>
              <a:t>Salah  satu  Struktur  Data  Dinamis  yang  paling </a:t>
            </a:r>
            <a:r>
              <a:rPr lang="en-US" smtClean="0"/>
              <a:t>sederhana  </a:t>
            </a:r>
            <a:r>
              <a:rPr lang="en-US"/>
              <a:t>adalah  Linked  List  atau  Struktur  </a:t>
            </a:r>
            <a:r>
              <a:rPr lang="en-US" smtClean="0"/>
              <a:t>Berkait, </a:t>
            </a:r>
            <a:r>
              <a:rPr lang="en-US"/>
              <a:t>yaitu suatu kumpulan komponen </a:t>
            </a:r>
            <a:r>
              <a:rPr lang="en-US" smtClean="0"/>
              <a:t>yang  </a:t>
            </a:r>
            <a:r>
              <a:rPr lang="en-US"/>
              <a:t>disusun  secara  berurutan  dengan  bantuan </a:t>
            </a:r>
            <a:r>
              <a:rPr lang="en-US" smtClean="0"/>
              <a:t>Pointer.</a:t>
            </a:r>
          </a:p>
          <a:p>
            <a:r>
              <a:rPr lang="en-US" smtClean="0"/>
              <a:t>Masing-masing komponen pada Linked List  </a:t>
            </a:r>
            <a:r>
              <a:rPr lang="en-US"/>
              <a:t>dinamakan  dengan  Simpul  (</a:t>
            </a:r>
            <a:r>
              <a:rPr lang="en-US" b="1"/>
              <a:t>Node</a:t>
            </a:r>
            <a:r>
              <a:rPr lang="en-US"/>
              <a:t>).</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13</a:t>
            </a:fld>
            <a:endParaRPr lang="en-US" dirty="0"/>
          </a:p>
        </p:txBody>
      </p:sp>
      <p:grpSp>
        <p:nvGrpSpPr>
          <p:cNvPr id="9" name="Group 8"/>
          <p:cNvGrpSpPr/>
          <p:nvPr/>
        </p:nvGrpSpPr>
        <p:grpSpPr>
          <a:xfrm>
            <a:off x="2590800" y="4648200"/>
            <a:ext cx="990600" cy="276999"/>
            <a:chOff x="1219200" y="4648200"/>
            <a:chExt cx="990600" cy="276999"/>
          </a:xfrm>
        </p:grpSpPr>
        <p:sp>
          <p:nvSpPr>
            <p:cNvPr id="7" name="TextBox 6"/>
            <p:cNvSpPr txBox="1"/>
            <p:nvPr/>
          </p:nvSpPr>
          <p:spPr>
            <a:xfrm>
              <a:off x="1219200" y="4648200"/>
              <a:ext cx="538865"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data1</a:t>
              </a:r>
              <a:endParaRPr lang="en-US" sz="1200"/>
            </a:p>
          </p:txBody>
        </p:sp>
        <p:sp>
          <p:nvSpPr>
            <p:cNvPr id="8" name="TextBox 7"/>
            <p:cNvSpPr txBox="1"/>
            <p:nvPr/>
          </p:nvSpPr>
          <p:spPr>
            <a:xfrm>
              <a:off x="1751277" y="4648200"/>
              <a:ext cx="458523"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next</a:t>
              </a:r>
              <a:endParaRPr lang="en-US" sz="1200"/>
            </a:p>
          </p:txBody>
        </p:sp>
      </p:grpSp>
      <p:grpSp>
        <p:nvGrpSpPr>
          <p:cNvPr id="10" name="Group 9"/>
          <p:cNvGrpSpPr/>
          <p:nvPr/>
        </p:nvGrpSpPr>
        <p:grpSpPr>
          <a:xfrm>
            <a:off x="4114800" y="4648200"/>
            <a:ext cx="990600" cy="276999"/>
            <a:chOff x="1219200" y="4648200"/>
            <a:chExt cx="990600" cy="276999"/>
          </a:xfrm>
        </p:grpSpPr>
        <p:sp>
          <p:nvSpPr>
            <p:cNvPr id="11" name="TextBox 10"/>
            <p:cNvSpPr txBox="1"/>
            <p:nvPr/>
          </p:nvSpPr>
          <p:spPr>
            <a:xfrm>
              <a:off x="1219200" y="4648200"/>
              <a:ext cx="538865"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data2</a:t>
              </a:r>
              <a:endParaRPr lang="en-US" sz="1200"/>
            </a:p>
          </p:txBody>
        </p:sp>
        <p:sp>
          <p:nvSpPr>
            <p:cNvPr id="12" name="TextBox 11"/>
            <p:cNvSpPr txBox="1"/>
            <p:nvPr/>
          </p:nvSpPr>
          <p:spPr>
            <a:xfrm>
              <a:off x="1751277" y="4648200"/>
              <a:ext cx="458523"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next</a:t>
              </a:r>
              <a:endParaRPr lang="en-US" sz="1200"/>
            </a:p>
          </p:txBody>
        </p:sp>
      </p:grpSp>
      <p:grpSp>
        <p:nvGrpSpPr>
          <p:cNvPr id="13" name="Group 12"/>
          <p:cNvGrpSpPr/>
          <p:nvPr/>
        </p:nvGrpSpPr>
        <p:grpSpPr>
          <a:xfrm>
            <a:off x="5638800" y="4648200"/>
            <a:ext cx="990600" cy="276999"/>
            <a:chOff x="1219200" y="4648200"/>
            <a:chExt cx="990600" cy="276999"/>
          </a:xfrm>
        </p:grpSpPr>
        <p:sp>
          <p:nvSpPr>
            <p:cNvPr id="14" name="TextBox 13"/>
            <p:cNvSpPr txBox="1"/>
            <p:nvPr/>
          </p:nvSpPr>
          <p:spPr>
            <a:xfrm>
              <a:off x="1219200" y="4648200"/>
              <a:ext cx="538865"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data2</a:t>
              </a:r>
              <a:endParaRPr lang="en-US" sz="1200"/>
            </a:p>
          </p:txBody>
        </p:sp>
        <p:sp>
          <p:nvSpPr>
            <p:cNvPr id="15" name="TextBox 14"/>
            <p:cNvSpPr txBox="1"/>
            <p:nvPr/>
          </p:nvSpPr>
          <p:spPr>
            <a:xfrm>
              <a:off x="1751277" y="4648200"/>
              <a:ext cx="458523"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next</a:t>
              </a:r>
              <a:endParaRPr lang="en-US" sz="1200"/>
            </a:p>
          </p:txBody>
        </p:sp>
      </p:grpSp>
      <p:cxnSp>
        <p:nvCxnSpPr>
          <p:cNvPr id="17" name="Straight Arrow Connector 16"/>
          <p:cNvCxnSpPr>
            <a:endCxn id="11" idx="1"/>
          </p:cNvCxnSpPr>
          <p:nvPr/>
        </p:nvCxnSpPr>
        <p:spPr>
          <a:xfrm>
            <a:off x="3352138" y="4786699"/>
            <a:ext cx="762662" cy="1"/>
          </a:xfrm>
          <a:prstGeom prst="straightConnector1">
            <a:avLst/>
          </a:prstGeom>
          <a:ln>
            <a:solidFill>
              <a:srgbClr val="FF0000"/>
            </a:solidFill>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4876138" y="4786699"/>
            <a:ext cx="762662" cy="1"/>
          </a:xfrm>
          <a:prstGeom prst="straightConnector1">
            <a:avLst/>
          </a:prstGeom>
          <a:ln>
            <a:solidFill>
              <a:srgbClr val="FF0000"/>
            </a:solidFill>
            <a:headEnd type="diamond"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62000" y="4191000"/>
            <a:ext cx="1180901" cy="369332"/>
          </a:xfrm>
          <a:prstGeom prst="rect">
            <a:avLst/>
          </a:prstGeom>
          <a:noFill/>
        </p:spPr>
        <p:txBody>
          <a:bodyPr wrap="none" rtlCol="0">
            <a:spAutoFit/>
          </a:bodyPr>
          <a:lstStyle/>
          <a:p>
            <a:r>
              <a:rPr lang="en-US" b="1" u="sng" smtClean="0"/>
              <a:t>Linked List</a:t>
            </a:r>
            <a:endParaRPr lang="en-US" b="1" u="sng"/>
          </a:p>
        </p:txBody>
      </p:sp>
      <p:grpSp>
        <p:nvGrpSpPr>
          <p:cNvPr id="20" name="Group 19"/>
          <p:cNvGrpSpPr/>
          <p:nvPr/>
        </p:nvGrpSpPr>
        <p:grpSpPr>
          <a:xfrm>
            <a:off x="2561676" y="5562600"/>
            <a:ext cx="1172124" cy="276999"/>
            <a:chOff x="1219200" y="4648200"/>
            <a:chExt cx="1172124" cy="276999"/>
          </a:xfrm>
        </p:grpSpPr>
        <p:sp>
          <p:nvSpPr>
            <p:cNvPr id="21" name="TextBox 20"/>
            <p:cNvSpPr txBox="1"/>
            <p:nvPr/>
          </p:nvSpPr>
          <p:spPr>
            <a:xfrm>
              <a:off x="1219200" y="4648200"/>
              <a:ext cx="532077"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1200" smtClean="0"/>
                <a:t>data</a:t>
              </a:r>
              <a:endParaRPr lang="en-US" sz="1200"/>
            </a:p>
          </p:txBody>
        </p:sp>
        <p:sp>
          <p:nvSpPr>
            <p:cNvPr id="22" name="TextBox 21"/>
            <p:cNvSpPr txBox="1"/>
            <p:nvPr/>
          </p:nvSpPr>
          <p:spPr>
            <a:xfrm>
              <a:off x="1751277" y="4648200"/>
              <a:ext cx="640047" cy="276999"/>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1200" smtClean="0"/>
                <a:t>pointer</a:t>
              </a:r>
              <a:endParaRPr lang="en-US" sz="1200"/>
            </a:p>
          </p:txBody>
        </p:sp>
      </p:grpSp>
      <p:sp>
        <p:nvSpPr>
          <p:cNvPr id="23" name="TextBox 22"/>
          <p:cNvSpPr txBox="1"/>
          <p:nvPr/>
        </p:nvSpPr>
        <p:spPr>
          <a:xfrm>
            <a:off x="762000" y="5193268"/>
            <a:ext cx="699230" cy="369332"/>
          </a:xfrm>
          <a:prstGeom prst="rect">
            <a:avLst/>
          </a:prstGeom>
          <a:noFill/>
        </p:spPr>
        <p:txBody>
          <a:bodyPr wrap="none" rtlCol="0">
            <a:spAutoFit/>
          </a:bodyPr>
          <a:lstStyle/>
          <a:p>
            <a:r>
              <a:rPr lang="en-US" b="1" u="sng" smtClean="0"/>
              <a:t>Node</a:t>
            </a:r>
            <a:endParaRPr lang="en-US" b="1" u="sng"/>
          </a:p>
        </p:txBody>
      </p:sp>
      <p:sp>
        <p:nvSpPr>
          <p:cNvPr id="24" name="Line Callout 2 (Accent Bar) 23"/>
          <p:cNvSpPr/>
          <p:nvPr/>
        </p:nvSpPr>
        <p:spPr>
          <a:xfrm flipH="1">
            <a:off x="986443" y="5925787"/>
            <a:ext cx="1227514" cy="304800"/>
          </a:xfrm>
          <a:prstGeom prst="accentCallout2">
            <a:avLst>
              <a:gd name="adj1" fmla="val 18750"/>
              <a:gd name="adj2" fmla="val -8333"/>
              <a:gd name="adj3" fmla="val 18750"/>
              <a:gd name="adj4" fmla="val -16667"/>
              <a:gd name="adj5" fmla="val -43344"/>
              <a:gd name="adj6" fmla="val -4473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200" smtClean="0"/>
              <a:t>Berisi Data</a:t>
            </a:r>
            <a:endParaRPr lang="en-US" sz="1200"/>
          </a:p>
        </p:txBody>
      </p:sp>
      <p:sp>
        <p:nvSpPr>
          <p:cNvPr id="25" name="Line Callout 2 (Accent Bar) 24"/>
          <p:cNvSpPr/>
          <p:nvPr/>
        </p:nvSpPr>
        <p:spPr>
          <a:xfrm>
            <a:off x="4114800" y="5839599"/>
            <a:ext cx="2285338" cy="390988"/>
          </a:xfrm>
          <a:prstGeom prst="accentCallout2">
            <a:avLst>
              <a:gd name="adj1" fmla="val 52160"/>
              <a:gd name="adj2" fmla="val -5215"/>
              <a:gd name="adj3" fmla="val 46085"/>
              <a:gd name="adj4" fmla="val -16667"/>
              <a:gd name="adj5" fmla="val -19046"/>
              <a:gd name="adj6" fmla="val -2758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1200" b="1" smtClean="0"/>
              <a:t>Berisi penunjuk pada node berikutnya</a:t>
            </a:r>
            <a:endParaRPr lang="en-US" sz="1200" b="1"/>
          </a:p>
        </p:txBody>
      </p:sp>
    </p:spTree>
    <p:extLst>
      <p:ext uri="{BB962C8B-B14F-4D97-AF65-F5344CB8AC3E}">
        <p14:creationId xmlns:p14="http://schemas.microsoft.com/office/powerpoint/2010/main" val="34595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par>
                          <p:cTn id="8" fill="hold">
                            <p:stCondLst>
                              <p:cond delay="500"/>
                            </p:stCondLst>
                            <p:childTnLst>
                              <p:par>
                                <p:cTn id="9" presetID="22" presetClass="entr" presetSubtype="8" fill="hold" nodeType="afterEffect">
                                  <p:stCondLst>
                                    <p:cond delay="500"/>
                                  </p:stCondLst>
                                  <p:childTnLst>
                                    <p:set>
                                      <p:cBhvr>
                                        <p:cTn id="10" dur="1" fill="hold">
                                          <p:stCondLst>
                                            <p:cond delay="0"/>
                                          </p:stCondLst>
                                        </p:cTn>
                                        <p:tgtEl>
                                          <p:spTgt spid="17"/>
                                        </p:tgtEl>
                                        <p:attrNameLst>
                                          <p:attrName>style.visibility</p:attrName>
                                        </p:attrNameLst>
                                      </p:cBhvr>
                                      <p:to>
                                        <p:strVal val="visible"/>
                                      </p:to>
                                    </p:set>
                                    <p:animEffect transition="in" filter="wipe(left)">
                                      <p:cBhvr>
                                        <p:cTn id="11" dur="500"/>
                                        <p:tgtEl>
                                          <p:spTgt spid="17"/>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par>
                          <p:cTn id="16" fill="hold">
                            <p:stCondLst>
                              <p:cond delay="2000"/>
                            </p:stCondLst>
                            <p:childTnLst>
                              <p:par>
                                <p:cTn id="17" presetID="22" presetClass="entr" presetSubtype="8" fill="hold" nodeType="afterEffect">
                                  <p:stCondLst>
                                    <p:cond delay="500"/>
                                  </p:stCondLst>
                                  <p:childTnLst>
                                    <p:set>
                                      <p:cBhvr>
                                        <p:cTn id="18" dur="1" fill="hold">
                                          <p:stCondLst>
                                            <p:cond delay="0"/>
                                          </p:stCondLst>
                                        </p:cTn>
                                        <p:tgtEl>
                                          <p:spTgt spid="18"/>
                                        </p:tgtEl>
                                        <p:attrNameLst>
                                          <p:attrName>style.visibility</p:attrName>
                                        </p:attrNameLst>
                                      </p:cBhvr>
                                      <p:to>
                                        <p:strVal val="visible"/>
                                      </p:to>
                                    </p:set>
                                    <p:animEffect transition="in" filter="wipe(left)">
                                      <p:cBhvr>
                                        <p:cTn id="19" dur="500"/>
                                        <p:tgtEl>
                                          <p:spTgt spid="18"/>
                                        </p:tgtEl>
                                      </p:cBhvr>
                                    </p:animEffect>
                                  </p:childTnLst>
                                </p:cTn>
                              </p:par>
                            </p:childTnLst>
                          </p:cTn>
                        </p:par>
                        <p:par>
                          <p:cTn id="20" fill="hold">
                            <p:stCondLst>
                              <p:cond delay="3000"/>
                            </p:stCondLst>
                            <p:childTnLst>
                              <p:par>
                                <p:cTn id="21" presetID="10" presetClass="entr" presetSubtype="0" fill="hold" nodeType="after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childTnLst>
                          </p:cTn>
                        </p:par>
                        <p:par>
                          <p:cTn id="24" fill="hold">
                            <p:stCondLst>
                              <p:cond delay="3500"/>
                            </p:stCondLst>
                            <p:childTnLst>
                              <p:par>
                                <p:cTn id="25" presetID="10" presetClass="entr" presetSubtype="0" fill="hold" grpId="0" nodeType="afterEffect">
                                  <p:stCondLst>
                                    <p:cond delay="100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par>
                          <p:cTn id="28" fill="hold">
                            <p:stCondLst>
                              <p:cond delay="5000"/>
                            </p:stCondLst>
                            <p:childTnLst>
                              <p:par>
                                <p:cTn id="29" presetID="10" presetClass="entr" presetSubtype="0" fill="hold" nodeType="afterEffect">
                                  <p:stCondLst>
                                    <p:cond delay="500"/>
                                  </p:stCondLst>
                                  <p:childTnLst>
                                    <p:set>
                                      <p:cBhvr>
                                        <p:cTn id="30" dur="1" fill="hold">
                                          <p:stCondLst>
                                            <p:cond delay="0"/>
                                          </p:stCondLst>
                                        </p:cTn>
                                        <p:tgtEl>
                                          <p:spTgt spid="20"/>
                                        </p:tgtEl>
                                        <p:attrNameLst>
                                          <p:attrName>style.visibility</p:attrName>
                                        </p:attrNameLst>
                                      </p:cBhvr>
                                      <p:to>
                                        <p:strVal val="visible"/>
                                      </p:to>
                                    </p:set>
                                    <p:animEffect transition="in" filter="fade">
                                      <p:cBhvr>
                                        <p:cTn id="31" dur="500"/>
                                        <p:tgtEl>
                                          <p:spTgt spid="20"/>
                                        </p:tgtEl>
                                      </p:cBhvr>
                                    </p:animEffect>
                                  </p:childTnLst>
                                </p:cTn>
                              </p:par>
                            </p:childTnLst>
                          </p:cTn>
                        </p:par>
                        <p:par>
                          <p:cTn id="32" fill="hold">
                            <p:stCondLst>
                              <p:cond delay="6000"/>
                            </p:stCondLst>
                            <p:childTnLst>
                              <p:par>
                                <p:cTn id="33" presetID="22" presetClass="entr" presetSubtype="2" fill="hold" grpId="0"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wipe(right)">
                                      <p:cBhvr>
                                        <p:cTn id="35" dur="500"/>
                                        <p:tgtEl>
                                          <p:spTgt spid="24"/>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Stack</a:t>
            </a:r>
            <a:br>
              <a:rPr lang="en-US">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Basic Code with Node</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14</a:t>
            </a:fld>
            <a:endParaRPr lang="en-US" dirty="0"/>
          </a:p>
        </p:txBody>
      </p:sp>
      <p:sp>
        <p:nvSpPr>
          <p:cNvPr id="7" name="Content Placeholder 2"/>
          <p:cNvSpPr txBox="1">
            <a:spLocks/>
          </p:cNvSpPr>
          <p:nvPr/>
        </p:nvSpPr>
        <p:spPr>
          <a:xfrm>
            <a:off x="3505200" y="1981200"/>
            <a:ext cx="5410200" cy="4267200"/>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tabLst>
                <a:tab pos="347663" algn="l"/>
                <a:tab pos="682625" algn="l"/>
                <a:tab pos="1030288" algn="l"/>
              </a:tabLst>
            </a:pPr>
            <a:r>
              <a:rPr lang="en-US" sz="1200" b="1"/>
              <a:t>public class cobaStack </a:t>
            </a:r>
            <a:endParaRPr lang="en-US" sz="1200" b="1" smtClean="0"/>
          </a:p>
          <a:p>
            <a:pPr marL="0" indent="0">
              <a:buNone/>
              <a:tabLst>
                <a:tab pos="347663" algn="l"/>
                <a:tab pos="682625" algn="l"/>
                <a:tab pos="1030288" algn="l"/>
              </a:tabLst>
            </a:pPr>
            <a:r>
              <a:rPr lang="en-US" sz="1200" b="1" smtClean="0"/>
              <a:t>{</a:t>
            </a:r>
            <a:endParaRPr lang="en-US" sz="1200" b="1"/>
          </a:p>
          <a:p>
            <a:pPr marL="0" indent="0">
              <a:buNone/>
              <a:tabLst>
                <a:tab pos="347663" algn="l"/>
                <a:tab pos="682625" algn="l"/>
                <a:tab pos="1030288" algn="l"/>
              </a:tabLst>
            </a:pPr>
            <a:r>
              <a:rPr lang="en-US" sz="1200" b="1" smtClean="0"/>
              <a:t>	public </a:t>
            </a:r>
            <a:r>
              <a:rPr lang="en-US" sz="1200" b="1"/>
              <a:t>static void main(String[] args) {</a:t>
            </a:r>
          </a:p>
          <a:p>
            <a:pPr marL="0" indent="0">
              <a:buNone/>
              <a:tabLst>
                <a:tab pos="347663" algn="l"/>
                <a:tab pos="682625" algn="l"/>
                <a:tab pos="1030288" algn="l"/>
              </a:tabLst>
            </a:pPr>
            <a:r>
              <a:rPr lang="en-US" sz="1200" smtClean="0"/>
              <a:t>		</a:t>
            </a:r>
            <a:r>
              <a:rPr lang="en-US" sz="1200"/>
              <a:t>LinkedStack </a:t>
            </a:r>
            <a:r>
              <a:rPr lang="en-US" sz="1200" smtClean="0"/>
              <a:t>tumpukanBuku </a:t>
            </a:r>
            <a:r>
              <a:rPr lang="en-US" sz="1200"/>
              <a:t>= </a:t>
            </a:r>
            <a:r>
              <a:rPr lang="en-US" sz="1200" b="1"/>
              <a:t>new </a:t>
            </a:r>
            <a:r>
              <a:rPr lang="en-US" sz="1200" b="1" smtClean="0"/>
              <a:t>LinkedStack();</a:t>
            </a:r>
            <a:endParaRPr lang="en-US" sz="1200" b="1"/>
          </a:p>
          <a:p>
            <a:pPr marL="0" indent="0">
              <a:buNone/>
              <a:tabLst>
                <a:tab pos="347663" algn="l"/>
                <a:tab pos="682625" algn="l"/>
                <a:tab pos="1030288" algn="l"/>
              </a:tabLst>
            </a:pPr>
            <a:r>
              <a:rPr lang="en-US" sz="1200" smtClean="0"/>
              <a:t>		String </a:t>
            </a:r>
            <a:r>
              <a:rPr lang="en-US" sz="1200" u="sng"/>
              <a:t>buku="buku1";</a:t>
            </a:r>
          </a:p>
          <a:p>
            <a:pPr marL="0" indent="0">
              <a:buNone/>
              <a:tabLst>
                <a:tab pos="347663" algn="l"/>
                <a:tab pos="682625" algn="l"/>
                <a:tab pos="1030288" algn="l"/>
              </a:tabLst>
            </a:pPr>
            <a:r>
              <a:rPr lang="en-US" sz="1200" smtClean="0"/>
              <a:t>		tumpukanBuku.push</a:t>
            </a:r>
            <a:r>
              <a:rPr lang="en-US" sz="1200"/>
              <a:t>("buku1");</a:t>
            </a:r>
          </a:p>
          <a:p>
            <a:pPr marL="0" indent="0">
              <a:buNone/>
              <a:tabLst>
                <a:tab pos="347663" algn="l"/>
                <a:tab pos="682625" algn="l"/>
                <a:tab pos="1030288" algn="l"/>
              </a:tabLst>
            </a:pPr>
            <a:r>
              <a:rPr lang="en-US" sz="1200" smtClean="0"/>
              <a:t>		tumpukanBuku.push</a:t>
            </a:r>
            <a:r>
              <a:rPr lang="en-US" sz="1200"/>
              <a:t>("buku2");</a:t>
            </a:r>
          </a:p>
          <a:p>
            <a:pPr marL="0" indent="0">
              <a:buNone/>
              <a:tabLst>
                <a:tab pos="347663" algn="l"/>
                <a:tab pos="682625" algn="l"/>
                <a:tab pos="1030288" algn="l"/>
              </a:tabLst>
            </a:pPr>
            <a:r>
              <a:rPr lang="en-US" sz="1200" smtClean="0"/>
              <a:t>		tumpukanBuku.push</a:t>
            </a:r>
            <a:r>
              <a:rPr lang="en-US" sz="1200"/>
              <a:t>("buku3");</a:t>
            </a:r>
          </a:p>
          <a:p>
            <a:pPr marL="0" indent="0">
              <a:buNone/>
              <a:tabLst>
                <a:tab pos="347663" algn="l"/>
                <a:tab pos="682625" algn="l"/>
                <a:tab pos="1030288" algn="l"/>
              </a:tabLst>
            </a:pPr>
            <a:r>
              <a:rPr lang="en-US" sz="1200" smtClean="0"/>
              <a:t>		tumpukanBuku.push</a:t>
            </a:r>
            <a:r>
              <a:rPr lang="en-US" sz="1200"/>
              <a:t>("buku4");</a:t>
            </a:r>
          </a:p>
          <a:p>
            <a:pPr marL="0" indent="0">
              <a:buNone/>
              <a:tabLst>
                <a:tab pos="347663" algn="l"/>
                <a:tab pos="682625" algn="l"/>
                <a:tab pos="1030288" algn="l"/>
              </a:tabLst>
            </a:pPr>
            <a:r>
              <a:rPr lang="en-US" sz="1200" smtClean="0"/>
              <a:t>		tumpukanBuku.push</a:t>
            </a:r>
            <a:r>
              <a:rPr lang="en-US" sz="1200"/>
              <a:t>("buku5");</a:t>
            </a:r>
          </a:p>
          <a:p>
            <a:pPr marL="0" indent="0">
              <a:buNone/>
              <a:tabLst>
                <a:tab pos="347663" algn="l"/>
                <a:tab pos="682625" algn="l"/>
                <a:tab pos="1030288" algn="l"/>
              </a:tabLst>
            </a:pPr>
            <a:r>
              <a:rPr lang="en-US" sz="1200" smtClean="0"/>
              <a:t>		System.</a:t>
            </a:r>
            <a:r>
              <a:rPr lang="en-US" sz="1200" i="1" smtClean="0"/>
              <a:t>out.println(tumpukanBuku.bacaAtas</a:t>
            </a:r>
            <a:r>
              <a:rPr lang="en-US" sz="1200" i="1"/>
              <a:t>() + " pada posisi paling atas </a:t>
            </a:r>
            <a:r>
              <a:rPr lang="en-US" sz="1200" i="1" smtClean="0"/>
              <a:t>sekarang");</a:t>
            </a:r>
            <a:endParaRPr lang="en-US" sz="1200" i="1"/>
          </a:p>
          <a:p>
            <a:pPr marL="0" indent="0">
              <a:buNone/>
              <a:tabLst>
                <a:tab pos="347663" algn="l"/>
                <a:tab pos="682625" algn="l"/>
                <a:tab pos="1030288" algn="l"/>
              </a:tabLst>
            </a:pPr>
            <a:endParaRPr lang="en-US" sz="1200"/>
          </a:p>
          <a:p>
            <a:pPr marL="0" indent="0">
              <a:buNone/>
              <a:tabLst>
                <a:tab pos="347663" algn="l"/>
                <a:tab pos="682625" algn="l"/>
                <a:tab pos="1030288" algn="l"/>
              </a:tabLst>
            </a:pPr>
            <a:r>
              <a:rPr lang="en-US" sz="1200" smtClean="0"/>
              <a:t>		System.</a:t>
            </a:r>
            <a:r>
              <a:rPr lang="en-US" sz="1200" i="1" smtClean="0"/>
              <a:t>out.println(tumpukanBuku.pop</a:t>
            </a:r>
            <a:r>
              <a:rPr lang="en-US" sz="1200" i="1"/>
              <a:t>() + " keluar");</a:t>
            </a:r>
          </a:p>
          <a:p>
            <a:pPr marL="0" indent="0">
              <a:buNone/>
              <a:tabLst>
                <a:tab pos="347663" algn="l"/>
                <a:tab pos="682625" algn="l"/>
                <a:tab pos="1030288" algn="l"/>
              </a:tabLst>
            </a:pPr>
            <a:r>
              <a:rPr lang="en-US" sz="1200" smtClean="0"/>
              <a:t>		System.</a:t>
            </a:r>
            <a:r>
              <a:rPr lang="en-US" sz="1200" i="1" smtClean="0"/>
              <a:t>out.println(tumpukanBuku.pop</a:t>
            </a:r>
            <a:r>
              <a:rPr lang="en-US" sz="1200" i="1"/>
              <a:t>() + " </a:t>
            </a:r>
            <a:r>
              <a:rPr lang="en-US" sz="1200" i="1" smtClean="0"/>
              <a:t>keluar" </a:t>
            </a:r>
            <a:r>
              <a:rPr lang="en-US" sz="1200" i="1"/>
              <a:t>);</a:t>
            </a:r>
          </a:p>
          <a:p>
            <a:pPr marL="0" indent="0">
              <a:buNone/>
              <a:tabLst>
                <a:tab pos="347663" algn="l"/>
                <a:tab pos="682625" algn="l"/>
                <a:tab pos="1030288" algn="l"/>
              </a:tabLst>
            </a:pPr>
            <a:r>
              <a:rPr lang="en-US" sz="1200" smtClean="0"/>
              <a:t>		System.</a:t>
            </a:r>
            <a:r>
              <a:rPr lang="en-US" sz="1200" i="1" smtClean="0"/>
              <a:t>out.println(tumpukanBuku.bacaAtas</a:t>
            </a:r>
            <a:r>
              <a:rPr lang="en-US" sz="1200" i="1"/>
              <a:t>() + " pada posisi paling atas </a:t>
            </a:r>
            <a:r>
              <a:rPr lang="en-US" sz="1200" i="1" smtClean="0"/>
              <a:t>sekarang");</a:t>
            </a:r>
            <a:endParaRPr lang="en-US" sz="1200" i="1"/>
          </a:p>
          <a:p>
            <a:pPr marL="0" indent="0">
              <a:buNone/>
              <a:tabLst>
                <a:tab pos="347663" algn="l"/>
                <a:tab pos="682625" algn="l"/>
                <a:tab pos="1030288" algn="l"/>
              </a:tabLst>
            </a:pPr>
            <a:r>
              <a:rPr lang="en-US" sz="1200" smtClean="0"/>
              <a:t>	</a:t>
            </a:r>
            <a:r>
              <a:rPr lang="en-US" sz="1200" b="1" smtClean="0"/>
              <a:t>}</a:t>
            </a:r>
            <a:endParaRPr lang="en-US" sz="1200" b="1"/>
          </a:p>
          <a:p>
            <a:pPr marL="0" indent="0">
              <a:buNone/>
              <a:tabLst>
                <a:tab pos="347663" algn="l"/>
                <a:tab pos="682625" algn="l"/>
                <a:tab pos="1030288" algn="l"/>
              </a:tabLst>
            </a:pPr>
            <a:r>
              <a:rPr lang="en-US" sz="1200" b="1" smtClean="0"/>
              <a:t>}</a:t>
            </a:r>
            <a:endParaRPr lang="en-US" sz="1200" b="1"/>
          </a:p>
        </p:txBody>
      </p:sp>
      <p:sp>
        <p:nvSpPr>
          <p:cNvPr id="3" name="Content Placeholder 2"/>
          <p:cNvSpPr>
            <a:spLocks noGrp="1"/>
          </p:cNvSpPr>
          <p:nvPr>
            <p:ph idx="1"/>
          </p:nvPr>
        </p:nvSpPr>
        <p:spPr>
          <a:xfrm>
            <a:off x="152400" y="1447800"/>
            <a:ext cx="3200400" cy="5334000"/>
          </a:xfr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a:noAutofit/>
          </a:bodyPr>
          <a:lstStyle/>
          <a:p>
            <a:pPr marL="0" indent="0">
              <a:buNone/>
              <a:tabLst>
                <a:tab pos="225425" algn="l"/>
                <a:tab pos="463550" algn="l"/>
                <a:tab pos="688975" algn="l"/>
              </a:tabLst>
            </a:pPr>
            <a:r>
              <a:rPr lang="en-US" sz="1200" b="1"/>
              <a:t>public class LinkedStack {</a:t>
            </a:r>
          </a:p>
          <a:p>
            <a:pPr marL="0" indent="0">
              <a:buNone/>
              <a:tabLst>
                <a:tab pos="225425" algn="l"/>
                <a:tab pos="463550" algn="l"/>
                <a:tab pos="688975" algn="l"/>
              </a:tabLst>
            </a:pPr>
            <a:r>
              <a:rPr lang="en-US" sz="1200" b="1" smtClean="0"/>
              <a:t>	</a:t>
            </a:r>
            <a:r>
              <a:rPr lang="en-US" sz="1200" smtClean="0"/>
              <a:t>private </a:t>
            </a:r>
            <a:r>
              <a:rPr lang="en-US" sz="1200"/>
              <a:t>Node top = null;</a:t>
            </a:r>
          </a:p>
          <a:p>
            <a:pPr marL="0" indent="0">
              <a:buNone/>
              <a:tabLst>
                <a:tab pos="225425" algn="l"/>
                <a:tab pos="463550" algn="l"/>
                <a:tab pos="688975" algn="l"/>
              </a:tabLst>
            </a:pPr>
            <a:r>
              <a:rPr lang="en-US" sz="1200" b="1" smtClean="0"/>
              <a:t>	public </a:t>
            </a:r>
            <a:r>
              <a:rPr lang="en-US" sz="1200" b="1"/>
              <a:t>void push( Object o ) {</a:t>
            </a:r>
          </a:p>
          <a:p>
            <a:pPr marL="0" indent="0">
              <a:buNone/>
              <a:tabLst>
                <a:tab pos="225425" algn="l"/>
                <a:tab pos="463550" algn="l"/>
                <a:tab pos="688975" algn="l"/>
              </a:tabLst>
            </a:pPr>
            <a:r>
              <a:rPr lang="en-US" sz="1200" smtClean="0"/>
              <a:t>		Node </a:t>
            </a:r>
            <a:r>
              <a:rPr lang="en-US" sz="1200"/>
              <a:t>node = </a:t>
            </a:r>
            <a:r>
              <a:rPr lang="en-US" sz="1200" b="1"/>
              <a:t>new Node();</a:t>
            </a:r>
          </a:p>
          <a:p>
            <a:pPr marL="0" indent="0">
              <a:buNone/>
              <a:tabLst>
                <a:tab pos="225425" algn="l"/>
                <a:tab pos="463550" algn="l"/>
                <a:tab pos="688975" algn="l"/>
              </a:tabLst>
            </a:pPr>
            <a:r>
              <a:rPr lang="en-US" sz="1200" smtClean="0"/>
              <a:t>		node.object </a:t>
            </a:r>
            <a:r>
              <a:rPr lang="en-US" sz="1200"/>
              <a:t>= o;</a:t>
            </a:r>
          </a:p>
          <a:p>
            <a:pPr marL="0" indent="0">
              <a:buNone/>
              <a:tabLst>
                <a:tab pos="225425" algn="l"/>
                <a:tab pos="463550" algn="l"/>
                <a:tab pos="688975" algn="l"/>
              </a:tabLst>
            </a:pPr>
            <a:r>
              <a:rPr lang="en-US" sz="1200" smtClean="0"/>
              <a:t>		node.next </a:t>
            </a:r>
            <a:r>
              <a:rPr lang="en-US" sz="1200"/>
              <a:t>= top;</a:t>
            </a:r>
          </a:p>
          <a:p>
            <a:pPr marL="0" indent="0">
              <a:buNone/>
              <a:tabLst>
                <a:tab pos="225425" algn="l"/>
                <a:tab pos="463550" algn="l"/>
                <a:tab pos="688975" algn="l"/>
              </a:tabLst>
            </a:pPr>
            <a:r>
              <a:rPr lang="en-US" sz="1200" smtClean="0"/>
              <a:t>		top </a:t>
            </a:r>
            <a:r>
              <a:rPr lang="en-US" sz="1200"/>
              <a:t>= node;</a:t>
            </a:r>
          </a:p>
          <a:p>
            <a:pPr marL="0" indent="0">
              <a:buNone/>
              <a:tabLst>
                <a:tab pos="225425" algn="l"/>
                <a:tab pos="463550" algn="l"/>
                <a:tab pos="688975" algn="l"/>
              </a:tabLst>
            </a:pPr>
            <a:r>
              <a:rPr lang="en-US" sz="1200" b="1" smtClean="0"/>
              <a:t>	}</a:t>
            </a:r>
            <a:endParaRPr lang="en-US" sz="1200" b="1"/>
          </a:p>
          <a:p>
            <a:pPr marL="0" indent="0">
              <a:buNone/>
              <a:tabLst>
                <a:tab pos="225425" algn="l"/>
                <a:tab pos="463550" algn="l"/>
                <a:tab pos="688975" algn="l"/>
              </a:tabLst>
            </a:pPr>
            <a:r>
              <a:rPr lang="en-US" sz="1200" b="1" smtClean="0"/>
              <a:t>	public </a:t>
            </a:r>
            <a:r>
              <a:rPr lang="en-US" sz="1200" b="1"/>
              <a:t>Object pop() {</a:t>
            </a:r>
          </a:p>
          <a:p>
            <a:pPr marL="0" indent="0">
              <a:buNone/>
              <a:tabLst>
                <a:tab pos="225425" algn="l"/>
                <a:tab pos="463550" algn="l"/>
                <a:tab pos="688975" algn="l"/>
              </a:tabLst>
            </a:pPr>
            <a:r>
              <a:rPr lang="en-US" sz="1200" b="1" smtClean="0"/>
              <a:t>		</a:t>
            </a:r>
            <a:r>
              <a:rPr lang="en-US" sz="1200" smtClean="0"/>
              <a:t>if</a:t>
            </a:r>
            <a:r>
              <a:rPr lang="en-US" sz="1200"/>
              <a:t>( top == null ) {</a:t>
            </a:r>
          </a:p>
          <a:p>
            <a:pPr marL="0" indent="0">
              <a:buNone/>
              <a:tabLst>
                <a:tab pos="225425" algn="l"/>
                <a:tab pos="463550" algn="l"/>
                <a:tab pos="688975" algn="l"/>
              </a:tabLst>
            </a:pPr>
            <a:r>
              <a:rPr lang="en-US" sz="1200" b="1" smtClean="0"/>
              <a:t>			</a:t>
            </a:r>
            <a:r>
              <a:rPr lang="en-US" sz="1200" smtClean="0"/>
              <a:t>return </a:t>
            </a:r>
            <a:r>
              <a:rPr lang="en-US" sz="1200"/>
              <a:t>null;</a:t>
            </a:r>
          </a:p>
          <a:p>
            <a:pPr marL="0" indent="0">
              <a:buNone/>
              <a:tabLst>
                <a:tab pos="225425" algn="l"/>
                <a:tab pos="463550" algn="l"/>
                <a:tab pos="688975" algn="l"/>
              </a:tabLst>
            </a:pPr>
            <a:r>
              <a:rPr lang="en-US" sz="1200" smtClean="0"/>
              <a:t>		}</a:t>
            </a:r>
            <a:endParaRPr lang="en-US" sz="1200"/>
          </a:p>
          <a:p>
            <a:pPr marL="0" indent="0">
              <a:buNone/>
              <a:tabLst>
                <a:tab pos="225425" algn="l"/>
                <a:tab pos="463550" algn="l"/>
                <a:tab pos="688975" algn="l"/>
              </a:tabLst>
            </a:pPr>
            <a:r>
              <a:rPr lang="en-US" sz="1200" smtClean="0"/>
              <a:t>		Object </a:t>
            </a:r>
            <a:r>
              <a:rPr lang="en-US" sz="1200"/>
              <a:t>o = top.object;</a:t>
            </a:r>
          </a:p>
          <a:p>
            <a:pPr marL="0" indent="0">
              <a:buNone/>
              <a:tabLst>
                <a:tab pos="225425" algn="l"/>
                <a:tab pos="463550" algn="l"/>
                <a:tab pos="688975" algn="l"/>
              </a:tabLst>
            </a:pPr>
            <a:r>
              <a:rPr lang="en-US" sz="1200" smtClean="0"/>
              <a:t>		top </a:t>
            </a:r>
            <a:r>
              <a:rPr lang="en-US" sz="1200"/>
              <a:t>= top.next;</a:t>
            </a:r>
          </a:p>
          <a:p>
            <a:pPr marL="0" indent="0">
              <a:buNone/>
              <a:tabLst>
                <a:tab pos="225425" algn="l"/>
                <a:tab pos="463550" algn="l"/>
                <a:tab pos="688975" algn="l"/>
              </a:tabLst>
            </a:pPr>
            <a:r>
              <a:rPr lang="en-US" sz="1200" b="1" smtClean="0"/>
              <a:t>		</a:t>
            </a:r>
            <a:r>
              <a:rPr lang="en-US" sz="1200" smtClean="0"/>
              <a:t>return </a:t>
            </a:r>
            <a:r>
              <a:rPr lang="en-US" sz="1200"/>
              <a:t>o;</a:t>
            </a:r>
          </a:p>
          <a:p>
            <a:pPr marL="0" indent="0">
              <a:buNone/>
              <a:tabLst>
                <a:tab pos="225425" algn="l"/>
                <a:tab pos="463550" algn="l"/>
                <a:tab pos="688975" algn="l"/>
              </a:tabLst>
            </a:pPr>
            <a:r>
              <a:rPr lang="en-US" sz="1200" b="1" smtClean="0"/>
              <a:t>	}</a:t>
            </a:r>
            <a:endParaRPr lang="en-US" sz="1200" b="1"/>
          </a:p>
          <a:p>
            <a:pPr marL="0" indent="0">
              <a:buNone/>
              <a:tabLst>
                <a:tab pos="225425" algn="l"/>
                <a:tab pos="463550" algn="l"/>
                <a:tab pos="688975" algn="l"/>
              </a:tabLst>
            </a:pPr>
            <a:r>
              <a:rPr lang="en-US" sz="1200" b="1" smtClean="0"/>
              <a:t>	public </a:t>
            </a:r>
            <a:r>
              <a:rPr lang="en-US" sz="1200" b="1"/>
              <a:t>Object bacaAtas() {</a:t>
            </a:r>
          </a:p>
          <a:p>
            <a:pPr marL="0" indent="0">
              <a:buNone/>
              <a:tabLst>
                <a:tab pos="225425" algn="l"/>
                <a:tab pos="463550" algn="l"/>
                <a:tab pos="688975" algn="l"/>
              </a:tabLst>
            </a:pPr>
            <a:r>
              <a:rPr lang="en-US" sz="1200" b="1" smtClean="0"/>
              <a:t>		</a:t>
            </a:r>
            <a:r>
              <a:rPr lang="en-US" sz="1200" smtClean="0"/>
              <a:t>return </a:t>
            </a:r>
            <a:r>
              <a:rPr lang="en-US" sz="1200"/>
              <a:t>top.object;</a:t>
            </a:r>
          </a:p>
          <a:p>
            <a:pPr marL="0" indent="0">
              <a:buNone/>
              <a:tabLst>
                <a:tab pos="225425" algn="l"/>
                <a:tab pos="463550" algn="l"/>
                <a:tab pos="688975" algn="l"/>
              </a:tabLst>
            </a:pPr>
            <a:r>
              <a:rPr lang="en-US" sz="1200" b="1" smtClean="0"/>
              <a:t>	}</a:t>
            </a:r>
            <a:endParaRPr lang="en-US" sz="1200" b="1"/>
          </a:p>
          <a:p>
            <a:pPr marL="0" indent="0">
              <a:buNone/>
              <a:tabLst>
                <a:tab pos="225425" algn="l"/>
                <a:tab pos="463550" algn="l"/>
                <a:tab pos="688975" algn="l"/>
              </a:tabLst>
            </a:pPr>
            <a:r>
              <a:rPr lang="en-US" sz="1200" smtClean="0"/>
              <a:t>}</a:t>
            </a:r>
            <a:endParaRPr lang="en-US" sz="1200"/>
          </a:p>
          <a:p>
            <a:pPr marL="0" indent="0">
              <a:buNone/>
              <a:tabLst>
                <a:tab pos="225425" algn="l"/>
                <a:tab pos="463550" algn="l"/>
                <a:tab pos="688975" algn="l"/>
              </a:tabLst>
            </a:pPr>
            <a:r>
              <a:rPr lang="en-US" sz="1200" b="1" smtClean="0"/>
              <a:t>class </a:t>
            </a:r>
            <a:r>
              <a:rPr lang="en-US" sz="1200" b="1"/>
              <a:t>Node {</a:t>
            </a:r>
          </a:p>
          <a:p>
            <a:pPr marL="0" indent="0">
              <a:buNone/>
              <a:tabLst>
                <a:tab pos="225425" algn="l"/>
                <a:tab pos="463550" algn="l"/>
                <a:tab pos="688975" algn="l"/>
              </a:tabLst>
            </a:pPr>
            <a:r>
              <a:rPr lang="en-US" sz="1200" smtClean="0"/>
              <a:t>	public </a:t>
            </a:r>
            <a:r>
              <a:rPr lang="en-US" sz="1200"/>
              <a:t>Object object;</a:t>
            </a:r>
          </a:p>
          <a:p>
            <a:pPr marL="0" indent="0">
              <a:buNone/>
              <a:tabLst>
                <a:tab pos="225425" algn="l"/>
                <a:tab pos="463550" algn="l"/>
                <a:tab pos="688975" algn="l"/>
              </a:tabLst>
            </a:pPr>
            <a:r>
              <a:rPr lang="en-US" sz="1200"/>
              <a:t> </a:t>
            </a:r>
            <a:r>
              <a:rPr lang="en-US" sz="1200" smtClean="0"/>
              <a:t>	public </a:t>
            </a:r>
            <a:r>
              <a:rPr lang="en-US" sz="1200"/>
              <a:t>Node next;</a:t>
            </a:r>
          </a:p>
          <a:p>
            <a:pPr marL="0" indent="0">
              <a:buNone/>
              <a:tabLst>
                <a:tab pos="225425" algn="l"/>
                <a:tab pos="463550" algn="l"/>
                <a:tab pos="688975" algn="l"/>
              </a:tabLst>
            </a:pPr>
            <a:r>
              <a:rPr lang="en-US" sz="1200" b="1"/>
              <a:t>}</a:t>
            </a:r>
          </a:p>
        </p:txBody>
      </p:sp>
      <p:grpSp>
        <p:nvGrpSpPr>
          <p:cNvPr id="8" name="Group 7"/>
          <p:cNvGrpSpPr/>
          <p:nvPr/>
        </p:nvGrpSpPr>
        <p:grpSpPr>
          <a:xfrm>
            <a:off x="7620000" y="3505200"/>
            <a:ext cx="848654" cy="230832"/>
            <a:chOff x="1219200" y="4648200"/>
            <a:chExt cx="848654" cy="230832"/>
          </a:xfrm>
        </p:grpSpPr>
        <p:sp>
          <p:nvSpPr>
            <p:cNvPr id="9" name="TextBox 8"/>
            <p:cNvSpPr txBox="1"/>
            <p:nvPr/>
          </p:nvSpPr>
          <p:spPr>
            <a:xfrm>
              <a:off x="1219200" y="4648200"/>
              <a:ext cx="478016"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buku2</a:t>
              </a:r>
              <a:endParaRPr lang="en-US" sz="900"/>
            </a:p>
          </p:txBody>
        </p:sp>
        <p:sp>
          <p:nvSpPr>
            <p:cNvPr id="10" name="TextBox 9"/>
            <p:cNvSpPr txBox="1"/>
            <p:nvPr/>
          </p:nvSpPr>
          <p:spPr>
            <a:xfrm>
              <a:off x="1676400" y="4648200"/>
              <a:ext cx="391454"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next</a:t>
              </a:r>
              <a:endParaRPr lang="en-US" sz="900"/>
            </a:p>
          </p:txBody>
        </p:sp>
      </p:grpSp>
      <p:grpSp>
        <p:nvGrpSpPr>
          <p:cNvPr id="14" name="Group 13"/>
          <p:cNvGrpSpPr/>
          <p:nvPr/>
        </p:nvGrpSpPr>
        <p:grpSpPr>
          <a:xfrm>
            <a:off x="7620000" y="3960168"/>
            <a:ext cx="848654" cy="215444"/>
            <a:chOff x="1219200" y="4648200"/>
            <a:chExt cx="848654" cy="215444"/>
          </a:xfrm>
        </p:grpSpPr>
        <p:sp>
          <p:nvSpPr>
            <p:cNvPr id="15" name="TextBox 14"/>
            <p:cNvSpPr txBox="1"/>
            <p:nvPr/>
          </p:nvSpPr>
          <p:spPr>
            <a:xfrm>
              <a:off x="1219200" y="4648200"/>
              <a:ext cx="450764" cy="215444"/>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800" smtClean="0"/>
                <a:t>buku1</a:t>
              </a:r>
              <a:endParaRPr lang="en-US" sz="800"/>
            </a:p>
          </p:txBody>
        </p:sp>
        <p:sp>
          <p:nvSpPr>
            <p:cNvPr id="16" name="TextBox 15"/>
            <p:cNvSpPr txBox="1"/>
            <p:nvPr/>
          </p:nvSpPr>
          <p:spPr>
            <a:xfrm>
              <a:off x="1676400" y="4648200"/>
              <a:ext cx="391454" cy="215444"/>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800" smtClean="0"/>
                <a:t>next</a:t>
              </a:r>
              <a:endParaRPr lang="en-US" sz="800"/>
            </a:p>
          </p:txBody>
        </p:sp>
      </p:grpSp>
      <p:cxnSp>
        <p:nvCxnSpPr>
          <p:cNvPr id="26" name="Elbow Connector 25"/>
          <p:cNvCxnSpPr>
            <a:stCxn id="10" idx="2"/>
            <a:endCxn id="15" idx="0"/>
          </p:cNvCxnSpPr>
          <p:nvPr/>
        </p:nvCxnSpPr>
        <p:spPr>
          <a:xfrm rot="5400000">
            <a:off x="7947087" y="3634328"/>
            <a:ext cx="224136" cy="427545"/>
          </a:xfrm>
          <a:prstGeom prst="bentConnector3">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a:xfrm>
            <a:off x="7620000" y="3048000"/>
            <a:ext cx="848654" cy="230832"/>
            <a:chOff x="1219200" y="4648200"/>
            <a:chExt cx="848654" cy="230832"/>
          </a:xfrm>
        </p:grpSpPr>
        <p:sp>
          <p:nvSpPr>
            <p:cNvPr id="32" name="TextBox 31"/>
            <p:cNvSpPr txBox="1"/>
            <p:nvPr/>
          </p:nvSpPr>
          <p:spPr>
            <a:xfrm>
              <a:off x="1219200" y="4648200"/>
              <a:ext cx="478016"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buku3</a:t>
              </a:r>
              <a:endParaRPr lang="en-US" sz="900"/>
            </a:p>
          </p:txBody>
        </p:sp>
        <p:sp>
          <p:nvSpPr>
            <p:cNvPr id="33" name="TextBox 32"/>
            <p:cNvSpPr txBox="1"/>
            <p:nvPr/>
          </p:nvSpPr>
          <p:spPr>
            <a:xfrm>
              <a:off x="1676400" y="4648200"/>
              <a:ext cx="391454"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next</a:t>
              </a:r>
              <a:endParaRPr lang="en-US" sz="900"/>
            </a:p>
          </p:txBody>
        </p:sp>
      </p:grpSp>
      <p:cxnSp>
        <p:nvCxnSpPr>
          <p:cNvPr id="34" name="Elbow Connector 33"/>
          <p:cNvCxnSpPr>
            <a:stCxn id="33" idx="2"/>
          </p:cNvCxnSpPr>
          <p:nvPr/>
        </p:nvCxnSpPr>
        <p:spPr>
          <a:xfrm rot="5400000">
            <a:off x="7947087" y="3177128"/>
            <a:ext cx="224136" cy="427545"/>
          </a:xfrm>
          <a:prstGeom prst="bentConnector3">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7620000" y="2590800"/>
            <a:ext cx="848654" cy="230832"/>
            <a:chOff x="1219200" y="4648200"/>
            <a:chExt cx="848654" cy="230832"/>
          </a:xfrm>
        </p:grpSpPr>
        <p:sp>
          <p:nvSpPr>
            <p:cNvPr id="36" name="TextBox 35"/>
            <p:cNvSpPr txBox="1"/>
            <p:nvPr/>
          </p:nvSpPr>
          <p:spPr>
            <a:xfrm>
              <a:off x="1219200" y="4648200"/>
              <a:ext cx="478016"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buku4</a:t>
              </a:r>
              <a:endParaRPr lang="en-US" sz="900"/>
            </a:p>
          </p:txBody>
        </p:sp>
        <p:sp>
          <p:nvSpPr>
            <p:cNvPr id="37" name="TextBox 36"/>
            <p:cNvSpPr txBox="1"/>
            <p:nvPr/>
          </p:nvSpPr>
          <p:spPr>
            <a:xfrm>
              <a:off x="1676400" y="4648200"/>
              <a:ext cx="391454"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next</a:t>
              </a:r>
              <a:endParaRPr lang="en-US" sz="900"/>
            </a:p>
          </p:txBody>
        </p:sp>
      </p:grpSp>
      <p:cxnSp>
        <p:nvCxnSpPr>
          <p:cNvPr id="38" name="Elbow Connector 37"/>
          <p:cNvCxnSpPr/>
          <p:nvPr/>
        </p:nvCxnSpPr>
        <p:spPr>
          <a:xfrm rot="5400000">
            <a:off x="7947087" y="2717696"/>
            <a:ext cx="224136" cy="427545"/>
          </a:xfrm>
          <a:prstGeom prst="bentConnector3">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7620000" y="2123686"/>
            <a:ext cx="848654" cy="230832"/>
            <a:chOff x="1219200" y="4648200"/>
            <a:chExt cx="848654" cy="230832"/>
          </a:xfrm>
        </p:grpSpPr>
        <p:sp>
          <p:nvSpPr>
            <p:cNvPr id="40" name="TextBox 39"/>
            <p:cNvSpPr txBox="1"/>
            <p:nvPr/>
          </p:nvSpPr>
          <p:spPr>
            <a:xfrm>
              <a:off x="1219200" y="4648200"/>
              <a:ext cx="478016"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buku5</a:t>
              </a:r>
              <a:endParaRPr lang="en-US" sz="900"/>
            </a:p>
          </p:txBody>
        </p:sp>
        <p:sp>
          <p:nvSpPr>
            <p:cNvPr id="41" name="TextBox 40"/>
            <p:cNvSpPr txBox="1"/>
            <p:nvPr/>
          </p:nvSpPr>
          <p:spPr>
            <a:xfrm>
              <a:off x="1676400" y="4648200"/>
              <a:ext cx="391454" cy="230832"/>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en-US" sz="900" smtClean="0"/>
                <a:t>next</a:t>
              </a:r>
              <a:endParaRPr lang="en-US" sz="900"/>
            </a:p>
          </p:txBody>
        </p:sp>
      </p:grpSp>
      <p:cxnSp>
        <p:nvCxnSpPr>
          <p:cNvPr id="42" name="Elbow Connector 41"/>
          <p:cNvCxnSpPr/>
          <p:nvPr/>
        </p:nvCxnSpPr>
        <p:spPr>
          <a:xfrm rot="5400000">
            <a:off x="7947087" y="2250582"/>
            <a:ext cx="224136" cy="427545"/>
          </a:xfrm>
          <a:prstGeom prst="bentConnector3">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7620000" y="4737556"/>
            <a:ext cx="848654" cy="215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800" b="1" smtClean="0">
                <a:solidFill>
                  <a:schemeClr val="bg1"/>
                </a:solidFill>
              </a:rPr>
              <a:t>null</a:t>
            </a:r>
            <a:endParaRPr lang="en-US" sz="800" b="1">
              <a:solidFill>
                <a:schemeClr val="bg1"/>
              </a:solidFill>
            </a:endParaRPr>
          </a:p>
        </p:txBody>
      </p:sp>
      <p:cxnSp>
        <p:nvCxnSpPr>
          <p:cNvPr id="49" name="Elbow Connector 48"/>
          <p:cNvCxnSpPr>
            <a:stCxn id="16" idx="2"/>
            <a:endCxn id="43" idx="0"/>
          </p:cNvCxnSpPr>
          <p:nvPr/>
        </p:nvCxnSpPr>
        <p:spPr>
          <a:xfrm rot="5400000">
            <a:off x="7877655" y="4342284"/>
            <a:ext cx="561944" cy="228600"/>
          </a:xfrm>
          <a:prstGeom prst="bentConnector3">
            <a:avLst>
              <a:gd name="adj1" fmla="val 50000"/>
            </a:avLst>
          </a:prstGeom>
          <a:ln>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1" name="Line Callout 2 (Accent Bar) 60"/>
          <p:cNvSpPr/>
          <p:nvPr/>
        </p:nvSpPr>
        <p:spPr>
          <a:xfrm flipH="1">
            <a:off x="7010400" y="4572000"/>
            <a:ext cx="381000" cy="165556"/>
          </a:xfrm>
          <a:prstGeom prst="accentCallout2">
            <a:avLst>
              <a:gd name="adj1" fmla="val 18750"/>
              <a:gd name="adj2" fmla="val -8333"/>
              <a:gd name="adj3" fmla="val 18750"/>
              <a:gd name="adj4" fmla="val -35867"/>
              <a:gd name="adj5" fmla="val 77152"/>
              <a:gd name="adj6" fmla="val -67787"/>
            </a:avLst>
          </a:prstGeom>
          <a:ln w="6350">
            <a:headEnd type="none" w="med" len="med"/>
            <a:tailEnd type="none" w="med" len="med"/>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800" b="1" smtClean="0">
                <a:solidFill>
                  <a:srgbClr val="FFFF00"/>
                </a:solidFill>
              </a:rPr>
              <a:t>top</a:t>
            </a:r>
            <a:endParaRPr lang="en-US" sz="800" b="1">
              <a:solidFill>
                <a:srgbClr val="FFFF00"/>
              </a:solidFill>
            </a:endParaRPr>
          </a:p>
        </p:txBody>
      </p:sp>
    </p:spTree>
    <p:extLst>
      <p:ext uri="{BB962C8B-B14F-4D97-AF65-F5344CB8AC3E}">
        <p14:creationId xmlns:p14="http://schemas.microsoft.com/office/powerpoint/2010/main" val="682476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
                                        </p:tgtEl>
                                        <p:attrNameLst>
                                          <p:attrName>style.visibility</p:attrName>
                                        </p:attrNameLst>
                                      </p:cBhvr>
                                      <p:to>
                                        <p:strVal val="visible"/>
                                      </p:to>
                                    </p:set>
                                    <p:animEffect transition="in" filter="fade">
                                      <p:cBhvr>
                                        <p:cTn id="10" dur="500"/>
                                        <p:tgtEl>
                                          <p:spTgt spid="61"/>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500" fill="hold"/>
                                        <p:tgtEl>
                                          <p:spTgt spid="14"/>
                                        </p:tgtEl>
                                        <p:attrNameLst>
                                          <p:attrName>ppt_x</p:attrName>
                                        </p:attrNameLst>
                                      </p:cBhvr>
                                      <p:tavLst>
                                        <p:tav tm="0">
                                          <p:val>
                                            <p:strVal val="#ppt_x"/>
                                          </p:val>
                                        </p:tav>
                                        <p:tav tm="100000">
                                          <p:val>
                                            <p:strVal val="#ppt_x"/>
                                          </p:val>
                                        </p:tav>
                                      </p:tavLst>
                                    </p:anim>
                                    <p:anim calcmode="lin" valueType="num">
                                      <p:cBhvr additive="base">
                                        <p:cTn id="16" dur="500" fill="hold"/>
                                        <p:tgtEl>
                                          <p:spTgt spid="14"/>
                                        </p:tgtEl>
                                        <p:attrNameLst>
                                          <p:attrName>ppt_y</p:attrName>
                                        </p:attrNameLst>
                                      </p:cBhvr>
                                      <p:tavLst>
                                        <p:tav tm="0">
                                          <p:val>
                                            <p:strVal val="0-#ppt_h/2"/>
                                          </p:val>
                                        </p:tav>
                                        <p:tav tm="100000">
                                          <p:val>
                                            <p:strVal val="#ppt_y"/>
                                          </p:val>
                                        </p:tav>
                                      </p:tavLst>
                                    </p:anim>
                                  </p:childTnLst>
                                </p:cTn>
                              </p:par>
                            </p:childTnLst>
                          </p:cTn>
                        </p:par>
                        <p:par>
                          <p:cTn id="17" fill="hold">
                            <p:stCondLst>
                              <p:cond delay="500"/>
                            </p:stCondLst>
                            <p:childTnLst>
                              <p:par>
                                <p:cTn id="18" presetID="22" presetClass="entr" presetSubtype="1" fill="hold" nodeType="afterEffect">
                                  <p:stCondLst>
                                    <p:cond delay="0"/>
                                  </p:stCondLst>
                                  <p:childTnLst>
                                    <p:set>
                                      <p:cBhvr>
                                        <p:cTn id="19" dur="1" fill="hold">
                                          <p:stCondLst>
                                            <p:cond delay="0"/>
                                          </p:stCondLst>
                                        </p:cTn>
                                        <p:tgtEl>
                                          <p:spTgt spid="49"/>
                                        </p:tgtEl>
                                        <p:attrNameLst>
                                          <p:attrName>style.visibility</p:attrName>
                                        </p:attrNameLst>
                                      </p:cBhvr>
                                      <p:to>
                                        <p:strVal val="visible"/>
                                      </p:to>
                                    </p:set>
                                    <p:animEffect transition="in" filter="wipe(up)">
                                      <p:cBhvr>
                                        <p:cTn id="20" dur="500"/>
                                        <p:tgtEl>
                                          <p:spTgt spid="49"/>
                                        </p:tgtEl>
                                      </p:cBhvr>
                                    </p:animEffect>
                                  </p:childTnLst>
                                </p:cTn>
                              </p:par>
                            </p:childTnLst>
                          </p:cTn>
                        </p:par>
                        <p:par>
                          <p:cTn id="21" fill="hold">
                            <p:stCondLst>
                              <p:cond delay="1000"/>
                            </p:stCondLst>
                            <p:childTnLst>
                              <p:par>
                                <p:cTn id="22" presetID="64" presetClass="path" presetSubtype="0" accel="50000" decel="50000" fill="hold" grpId="1" nodeType="afterEffect">
                                  <p:stCondLst>
                                    <p:cond delay="0"/>
                                  </p:stCondLst>
                                  <p:childTnLst>
                                    <p:animMotion origin="layout" path="M 0 3.65571E-7 L 0 -0.11199 " pathEditMode="relative" rAng="0" ptsTypes="AA">
                                      <p:cBhvr>
                                        <p:cTn id="23" dur="2000" fill="hold"/>
                                        <p:tgtEl>
                                          <p:spTgt spid="61"/>
                                        </p:tgtEl>
                                        <p:attrNameLst>
                                          <p:attrName>ppt_x</p:attrName>
                                          <p:attrName>ppt_y</p:attrName>
                                        </p:attrNameLst>
                                      </p:cBhvr>
                                      <p:rCtr x="0" y="-5599"/>
                                    </p:animMotion>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0-#ppt_h/2"/>
                                          </p:val>
                                        </p:tav>
                                        <p:tav tm="100000">
                                          <p:val>
                                            <p:strVal val="#ppt_y"/>
                                          </p:val>
                                        </p:tav>
                                      </p:tavLst>
                                    </p:anim>
                                  </p:childTnLst>
                                </p:cTn>
                              </p:par>
                            </p:childTnLst>
                          </p:cTn>
                        </p:par>
                        <p:par>
                          <p:cTn id="30" fill="hold">
                            <p:stCondLst>
                              <p:cond delay="500"/>
                            </p:stCondLst>
                            <p:childTnLst>
                              <p:par>
                                <p:cTn id="31" presetID="22" presetClass="entr" presetSubtype="1"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up)">
                                      <p:cBhvr>
                                        <p:cTn id="33" dur="500"/>
                                        <p:tgtEl>
                                          <p:spTgt spid="26"/>
                                        </p:tgtEl>
                                      </p:cBhvr>
                                    </p:animEffect>
                                  </p:childTnLst>
                                </p:cTn>
                              </p:par>
                            </p:childTnLst>
                          </p:cTn>
                        </p:par>
                        <p:par>
                          <p:cTn id="34" fill="hold">
                            <p:stCondLst>
                              <p:cond delay="1000"/>
                            </p:stCondLst>
                            <p:childTnLst>
                              <p:par>
                                <p:cTn id="35" presetID="64" presetClass="path" presetSubtype="0" accel="50000" decel="50000" fill="hold" grpId="2" nodeType="afterEffect">
                                  <p:stCondLst>
                                    <p:cond delay="0"/>
                                  </p:stCondLst>
                                  <p:childTnLst>
                                    <p:animMotion origin="layout" path="M 0 -0.11199 L 0 -0.17862 " pathEditMode="relative" rAng="0" ptsTypes="AA">
                                      <p:cBhvr>
                                        <p:cTn id="36" dur="2000" fill="hold"/>
                                        <p:tgtEl>
                                          <p:spTgt spid="61"/>
                                        </p:tgtEl>
                                        <p:attrNameLst>
                                          <p:attrName>ppt_x</p:attrName>
                                          <p:attrName>ppt_y</p:attrName>
                                        </p:attrNameLst>
                                      </p:cBhvr>
                                      <p:rCtr x="0" y="-3332"/>
                                    </p:animMotion>
                                  </p:childTnLst>
                                </p:cTn>
                              </p:par>
                            </p:childTnLst>
                          </p:cTn>
                        </p:par>
                      </p:childTnLst>
                    </p:cTn>
                  </p:par>
                  <p:par>
                    <p:cTn id="37" fill="hold">
                      <p:stCondLst>
                        <p:cond delay="indefinite"/>
                      </p:stCondLst>
                      <p:childTnLst>
                        <p:par>
                          <p:cTn id="38" fill="hold">
                            <p:stCondLst>
                              <p:cond delay="0"/>
                            </p:stCondLst>
                            <p:childTnLst>
                              <p:par>
                                <p:cTn id="39" presetID="2" presetClass="entr" presetSubtype="1" fill="hold" nodeType="clickEffect">
                                  <p:stCondLst>
                                    <p:cond delay="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500" fill="hold"/>
                                        <p:tgtEl>
                                          <p:spTgt spid="31"/>
                                        </p:tgtEl>
                                        <p:attrNameLst>
                                          <p:attrName>ppt_x</p:attrName>
                                        </p:attrNameLst>
                                      </p:cBhvr>
                                      <p:tavLst>
                                        <p:tav tm="0">
                                          <p:val>
                                            <p:strVal val="#ppt_x"/>
                                          </p:val>
                                        </p:tav>
                                        <p:tav tm="100000">
                                          <p:val>
                                            <p:strVal val="#ppt_x"/>
                                          </p:val>
                                        </p:tav>
                                      </p:tavLst>
                                    </p:anim>
                                    <p:anim calcmode="lin" valueType="num">
                                      <p:cBhvr additive="base">
                                        <p:cTn id="42" dur="500" fill="hold"/>
                                        <p:tgtEl>
                                          <p:spTgt spid="31"/>
                                        </p:tgtEl>
                                        <p:attrNameLst>
                                          <p:attrName>ppt_y</p:attrName>
                                        </p:attrNameLst>
                                      </p:cBhvr>
                                      <p:tavLst>
                                        <p:tav tm="0">
                                          <p:val>
                                            <p:strVal val="0-#ppt_h/2"/>
                                          </p:val>
                                        </p:tav>
                                        <p:tav tm="100000">
                                          <p:val>
                                            <p:strVal val="#ppt_y"/>
                                          </p:val>
                                        </p:tav>
                                      </p:tavLst>
                                    </p:anim>
                                  </p:childTnLst>
                                </p:cTn>
                              </p:par>
                            </p:childTnLst>
                          </p:cTn>
                        </p:par>
                        <p:par>
                          <p:cTn id="43" fill="hold">
                            <p:stCondLst>
                              <p:cond delay="500"/>
                            </p:stCondLst>
                            <p:childTnLst>
                              <p:par>
                                <p:cTn id="44" presetID="22" presetClass="entr" presetSubtype="1" fill="hold" nodeType="after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wipe(up)">
                                      <p:cBhvr>
                                        <p:cTn id="46" dur="500"/>
                                        <p:tgtEl>
                                          <p:spTgt spid="34"/>
                                        </p:tgtEl>
                                      </p:cBhvr>
                                    </p:animEffect>
                                  </p:childTnLst>
                                </p:cTn>
                              </p:par>
                            </p:childTnLst>
                          </p:cTn>
                        </p:par>
                        <p:par>
                          <p:cTn id="47" fill="hold">
                            <p:stCondLst>
                              <p:cond delay="1000"/>
                            </p:stCondLst>
                            <p:childTnLst>
                              <p:par>
                                <p:cTn id="48" presetID="64" presetClass="path" presetSubtype="0" accel="50000" decel="50000" fill="hold" grpId="3" nodeType="afterEffect">
                                  <p:stCondLst>
                                    <p:cond delay="0"/>
                                  </p:stCondLst>
                                  <p:childTnLst>
                                    <p:animMotion origin="layout" path="M 0 -0.17862 L 0 -0.24526 " pathEditMode="relative" rAng="0" ptsTypes="AA">
                                      <p:cBhvr>
                                        <p:cTn id="49" dur="2000" fill="hold"/>
                                        <p:tgtEl>
                                          <p:spTgt spid="61"/>
                                        </p:tgtEl>
                                        <p:attrNameLst>
                                          <p:attrName>ppt_x</p:attrName>
                                          <p:attrName>ppt_y</p:attrName>
                                        </p:attrNameLst>
                                      </p:cBhvr>
                                      <p:rCtr x="0" y="-3332"/>
                                    </p:animMotion>
                                  </p:childTnLst>
                                </p:cTn>
                              </p:par>
                            </p:childTnLst>
                          </p:cTn>
                        </p:par>
                      </p:childTnLst>
                    </p:cTn>
                  </p:par>
                  <p:par>
                    <p:cTn id="50" fill="hold">
                      <p:stCondLst>
                        <p:cond delay="indefinite"/>
                      </p:stCondLst>
                      <p:childTnLst>
                        <p:par>
                          <p:cTn id="51" fill="hold">
                            <p:stCondLst>
                              <p:cond delay="0"/>
                            </p:stCondLst>
                            <p:childTnLst>
                              <p:par>
                                <p:cTn id="52" presetID="2" presetClass="entr" presetSubtype="1" fill="hold" nodeType="clickEffect">
                                  <p:stCondLst>
                                    <p:cond delay="0"/>
                                  </p:stCondLst>
                                  <p:childTnLst>
                                    <p:set>
                                      <p:cBhvr>
                                        <p:cTn id="53" dur="1" fill="hold">
                                          <p:stCondLst>
                                            <p:cond delay="0"/>
                                          </p:stCondLst>
                                        </p:cTn>
                                        <p:tgtEl>
                                          <p:spTgt spid="35"/>
                                        </p:tgtEl>
                                        <p:attrNameLst>
                                          <p:attrName>style.visibility</p:attrName>
                                        </p:attrNameLst>
                                      </p:cBhvr>
                                      <p:to>
                                        <p:strVal val="visible"/>
                                      </p:to>
                                    </p:set>
                                    <p:anim calcmode="lin" valueType="num">
                                      <p:cBhvr additive="base">
                                        <p:cTn id="54" dur="500" fill="hold"/>
                                        <p:tgtEl>
                                          <p:spTgt spid="35"/>
                                        </p:tgtEl>
                                        <p:attrNameLst>
                                          <p:attrName>ppt_x</p:attrName>
                                        </p:attrNameLst>
                                      </p:cBhvr>
                                      <p:tavLst>
                                        <p:tav tm="0">
                                          <p:val>
                                            <p:strVal val="#ppt_x"/>
                                          </p:val>
                                        </p:tav>
                                        <p:tav tm="100000">
                                          <p:val>
                                            <p:strVal val="#ppt_x"/>
                                          </p:val>
                                        </p:tav>
                                      </p:tavLst>
                                    </p:anim>
                                    <p:anim calcmode="lin" valueType="num">
                                      <p:cBhvr additive="base">
                                        <p:cTn id="55" dur="500" fill="hold"/>
                                        <p:tgtEl>
                                          <p:spTgt spid="35"/>
                                        </p:tgtEl>
                                        <p:attrNameLst>
                                          <p:attrName>ppt_y</p:attrName>
                                        </p:attrNameLst>
                                      </p:cBhvr>
                                      <p:tavLst>
                                        <p:tav tm="0">
                                          <p:val>
                                            <p:strVal val="0-#ppt_h/2"/>
                                          </p:val>
                                        </p:tav>
                                        <p:tav tm="100000">
                                          <p:val>
                                            <p:strVal val="#ppt_y"/>
                                          </p:val>
                                        </p:tav>
                                      </p:tavLst>
                                    </p:anim>
                                  </p:childTnLst>
                                </p:cTn>
                              </p:par>
                            </p:childTnLst>
                          </p:cTn>
                        </p:par>
                        <p:par>
                          <p:cTn id="56" fill="hold">
                            <p:stCondLst>
                              <p:cond delay="500"/>
                            </p:stCondLst>
                            <p:childTnLst>
                              <p:par>
                                <p:cTn id="57" presetID="22" presetClass="entr" presetSubtype="1" fill="hold"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up)">
                                      <p:cBhvr>
                                        <p:cTn id="59" dur="500"/>
                                        <p:tgtEl>
                                          <p:spTgt spid="38"/>
                                        </p:tgtEl>
                                      </p:cBhvr>
                                    </p:animEffect>
                                  </p:childTnLst>
                                </p:cTn>
                              </p:par>
                            </p:childTnLst>
                          </p:cTn>
                        </p:par>
                        <p:par>
                          <p:cTn id="60" fill="hold">
                            <p:stCondLst>
                              <p:cond delay="1000"/>
                            </p:stCondLst>
                            <p:childTnLst>
                              <p:par>
                                <p:cTn id="61" presetID="64" presetClass="path" presetSubtype="0" accel="50000" decel="50000" fill="hold" grpId="4" nodeType="afterEffect">
                                  <p:stCondLst>
                                    <p:cond delay="0"/>
                                  </p:stCondLst>
                                  <p:childTnLst>
                                    <p:animMotion origin="layout" path="M 0 -0.24526 L 0 -0.31189 " pathEditMode="relative" rAng="0" ptsTypes="AA">
                                      <p:cBhvr>
                                        <p:cTn id="62" dur="2000" fill="hold"/>
                                        <p:tgtEl>
                                          <p:spTgt spid="61"/>
                                        </p:tgtEl>
                                        <p:attrNameLst>
                                          <p:attrName>ppt_x</p:attrName>
                                          <p:attrName>ppt_y</p:attrName>
                                        </p:attrNameLst>
                                      </p:cBhvr>
                                      <p:rCtr x="0" y="-3332"/>
                                    </p:animMotion>
                                  </p:childTnLst>
                                </p:cTn>
                              </p:par>
                            </p:childTnLst>
                          </p:cTn>
                        </p:par>
                      </p:childTnLst>
                    </p:cTn>
                  </p:par>
                  <p:par>
                    <p:cTn id="63" fill="hold">
                      <p:stCondLst>
                        <p:cond delay="indefinite"/>
                      </p:stCondLst>
                      <p:childTnLst>
                        <p:par>
                          <p:cTn id="64" fill="hold">
                            <p:stCondLst>
                              <p:cond delay="0"/>
                            </p:stCondLst>
                            <p:childTnLst>
                              <p:par>
                                <p:cTn id="65" presetID="2" presetClass="entr" presetSubtype="1" fill="hold" nodeType="click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additive="base">
                                        <p:cTn id="67" dur="500" fill="hold"/>
                                        <p:tgtEl>
                                          <p:spTgt spid="39"/>
                                        </p:tgtEl>
                                        <p:attrNameLst>
                                          <p:attrName>ppt_x</p:attrName>
                                        </p:attrNameLst>
                                      </p:cBhvr>
                                      <p:tavLst>
                                        <p:tav tm="0">
                                          <p:val>
                                            <p:strVal val="#ppt_x"/>
                                          </p:val>
                                        </p:tav>
                                        <p:tav tm="100000">
                                          <p:val>
                                            <p:strVal val="#ppt_x"/>
                                          </p:val>
                                        </p:tav>
                                      </p:tavLst>
                                    </p:anim>
                                    <p:anim calcmode="lin" valueType="num">
                                      <p:cBhvr additive="base">
                                        <p:cTn id="68" dur="500" fill="hold"/>
                                        <p:tgtEl>
                                          <p:spTgt spid="39"/>
                                        </p:tgtEl>
                                        <p:attrNameLst>
                                          <p:attrName>ppt_y</p:attrName>
                                        </p:attrNameLst>
                                      </p:cBhvr>
                                      <p:tavLst>
                                        <p:tav tm="0">
                                          <p:val>
                                            <p:strVal val="0-#ppt_h/2"/>
                                          </p:val>
                                        </p:tav>
                                        <p:tav tm="100000">
                                          <p:val>
                                            <p:strVal val="#ppt_y"/>
                                          </p:val>
                                        </p:tav>
                                      </p:tavLst>
                                    </p:anim>
                                  </p:childTnLst>
                                </p:cTn>
                              </p:par>
                            </p:childTnLst>
                          </p:cTn>
                        </p:par>
                        <p:par>
                          <p:cTn id="69" fill="hold">
                            <p:stCondLst>
                              <p:cond delay="500"/>
                            </p:stCondLst>
                            <p:childTnLst>
                              <p:par>
                                <p:cTn id="70" presetID="22" presetClass="entr" presetSubtype="1" fill="hold" nodeType="afterEffect">
                                  <p:stCondLst>
                                    <p:cond delay="0"/>
                                  </p:stCondLst>
                                  <p:childTnLst>
                                    <p:set>
                                      <p:cBhvr>
                                        <p:cTn id="71" dur="1" fill="hold">
                                          <p:stCondLst>
                                            <p:cond delay="0"/>
                                          </p:stCondLst>
                                        </p:cTn>
                                        <p:tgtEl>
                                          <p:spTgt spid="42"/>
                                        </p:tgtEl>
                                        <p:attrNameLst>
                                          <p:attrName>style.visibility</p:attrName>
                                        </p:attrNameLst>
                                      </p:cBhvr>
                                      <p:to>
                                        <p:strVal val="visible"/>
                                      </p:to>
                                    </p:set>
                                    <p:animEffect transition="in" filter="wipe(up)">
                                      <p:cBhvr>
                                        <p:cTn id="72" dur="500"/>
                                        <p:tgtEl>
                                          <p:spTgt spid="42"/>
                                        </p:tgtEl>
                                      </p:cBhvr>
                                    </p:animEffect>
                                  </p:childTnLst>
                                </p:cTn>
                              </p:par>
                            </p:childTnLst>
                          </p:cTn>
                        </p:par>
                        <p:par>
                          <p:cTn id="73" fill="hold">
                            <p:stCondLst>
                              <p:cond delay="1000"/>
                            </p:stCondLst>
                            <p:childTnLst>
                              <p:par>
                                <p:cTn id="74" presetID="64" presetClass="path" presetSubtype="0" accel="50000" decel="50000" fill="hold" grpId="5" nodeType="afterEffect">
                                  <p:stCondLst>
                                    <p:cond delay="0"/>
                                  </p:stCondLst>
                                  <p:childTnLst>
                                    <p:animMotion origin="layout" path="M 0 -0.31189 L 0 -0.37853 " pathEditMode="relative" rAng="0" ptsTypes="AA">
                                      <p:cBhvr>
                                        <p:cTn id="75" dur="2000" fill="hold"/>
                                        <p:tgtEl>
                                          <p:spTgt spid="61"/>
                                        </p:tgtEl>
                                        <p:attrNameLst>
                                          <p:attrName>ppt_x</p:attrName>
                                          <p:attrName>ppt_y</p:attrName>
                                        </p:attrNameLst>
                                      </p:cBhvr>
                                      <p:rCtr x="0" y="-3332"/>
                                    </p:animMotion>
                                  </p:childTnLst>
                                </p:cTn>
                              </p:par>
                            </p:childTnLst>
                          </p:cTn>
                        </p:par>
                      </p:childTnLst>
                    </p:cTn>
                  </p:par>
                  <p:par>
                    <p:cTn id="76" fill="hold">
                      <p:stCondLst>
                        <p:cond delay="indefinite"/>
                      </p:stCondLst>
                      <p:childTnLst>
                        <p:par>
                          <p:cTn id="77" fill="hold">
                            <p:stCondLst>
                              <p:cond delay="0"/>
                            </p:stCondLst>
                            <p:childTnLst>
                              <p:par>
                                <p:cTn id="78" presetID="2" presetClass="exit" presetSubtype="1" fill="hold" nodeType="clickEffect">
                                  <p:stCondLst>
                                    <p:cond delay="0"/>
                                  </p:stCondLst>
                                  <p:childTnLst>
                                    <p:anim calcmode="lin" valueType="num">
                                      <p:cBhvr additive="base">
                                        <p:cTn id="79" dur="500"/>
                                        <p:tgtEl>
                                          <p:spTgt spid="39"/>
                                        </p:tgtEl>
                                        <p:attrNameLst>
                                          <p:attrName>ppt_x</p:attrName>
                                        </p:attrNameLst>
                                      </p:cBhvr>
                                      <p:tavLst>
                                        <p:tav tm="0">
                                          <p:val>
                                            <p:strVal val="ppt_x"/>
                                          </p:val>
                                        </p:tav>
                                        <p:tav tm="100000">
                                          <p:val>
                                            <p:strVal val="ppt_x"/>
                                          </p:val>
                                        </p:tav>
                                      </p:tavLst>
                                    </p:anim>
                                    <p:anim calcmode="lin" valueType="num">
                                      <p:cBhvr additive="base">
                                        <p:cTn id="80" dur="500"/>
                                        <p:tgtEl>
                                          <p:spTgt spid="39"/>
                                        </p:tgtEl>
                                        <p:attrNameLst>
                                          <p:attrName>ppt_y</p:attrName>
                                        </p:attrNameLst>
                                      </p:cBhvr>
                                      <p:tavLst>
                                        <p:tav tm="0">
                                          <p:val>
                                            <p:strVal val="ppt_y"/>
                                          </p:val>
                                        </p:tav>
                                        <p:tav tm="100000">
                                          <p:val>
                                            <p:strVal val="0-ppt_h/2"/>
                                          </p:val>
                                        </p:tav>
                                      </p:tavLst>
                                    </p:anim>
                                    <p:set>
                                      <p:cBhvr>
                                        <p:cTn id="81" dur="1" fill="hold">
                                          <p:stCondLst>
                                            <p:cond delay="499"/>
                                          </p:stCondLst>
                                        </p:cTn>
                                        <p:tgtEl>
                                          <p:spTgt spid="39"/>
                                        </p:tgtEl>
                                        <p:attrNameLst>
                                          <p:attrName>style.visibility</p:attrName>
                                        </p:attrNameLst>
                                      </p:cBhvr>
                                      <p:to>
                                        <p:strVal val="hidden"/>
                                      </p:to>
                                    </p:set>
                                  </p:childTnLst>
                                </p:cTn>
                              </p:par>
                              <p:par>
                                <p:cTn id="82" presetID="10" presetClass="exit" presetSubtype="0" fill="hold" nodeType="withEffect">
                                  <p:stCondLst>
                                    <p:cond delay="0"/>
                                  </p:stCondLst>
                                  <p:childTnLst>
                                    <p:animEffect transition="out" filter="fade">
                                      <p:cBhvr>
                                        <p:cTn id="83" dur="500"/>
                                        <p:tgtEl>
                                          <p:spTgt spid="42"/>
                                        </p:tgtEl>
                                      </p:cBhvr>
                                    </p:animEffect>
                                    <p:set>
                                      <p:cBhvr>
                                        <p:cTn id="84" dur="1" fill="hold">
                                          <p:stCondLst>
                                            <p:cond delay="499"/>
                                          </p:stCondLst>
                                        </p:cTn>
                                        <p:tgtEl>
                                          <p:spTgt spid="42"/>
                                        </p:tgtEl>
                                        <p:attrNameLst>
                                          <p:attrName>style.visibility</p:attrName>
                                        </p:attrNameLst>
                                      </p:cBhvr>
                                      <p:to>
                                        <p:strVal val="hidden"/>
                                      </p:to>
                                    </p:set>
                                  </p:childTnLst>
                                </p:cTn>
                              </p:par>
                            </p:childTnLst>
                          </p:cTn>
                        </p:par>
                        <p:par>
                          <p:cTn id="85" fill="hold">
                            <p:stCondLst>
                              <p:cond delay="500"/>
                            </p:stCondLst>
                            <p:childTnLst>
                              <p:par>
                                <p:cTn id="86" presetID="42" presetClass="path" presetSubtype="0" accel="50000" decel="50000" fill="hold" grpId="6" nodeType="afterEffect">
                                  <p:stCondLst>
                                    <p:cond delay="0"/>
                                  </p:stCondLst>
                                  <p:childTnLst>
                                    <p:animMotion origin="layout" path="M 0 -0.37853 L 0 -0.31189 " pathEditMode="relative" rAng="0" ptsTypes="AA">
                                      <p:cBhvr>
                                        <p:cTn id="87" dur="2000" fill="hold"/>
                                        <p:tgtEl>
                                          <p:spTgt spid="61"/>
                                        </p:tgtEl>
                                        <p:attrNameLst>
                                          <p:attrName>ppt_x</p:attrName>
                                          <p:attrName>ppt_y</p:attrName>
                                        </p:attrNameLst>
                                      </p:cBhvr>
                                      <p:rCtr x="0" y="3332"/>
                                    </p:animMotion>
                                  </p:childTnLst>
                                </p:cTn>
                              </p:par>
                            </p:childTnLst>
                          </p:cTn>
                        </p:par>
                      </p:childTnLst>
                    </p:cTn>
                  </p:par>
                  <p:par>
                    <p:cTn id="88" fill="hold">
                      <p:stCondLst>
                        <p:cond delay="indefinite"/>
                      </p:stCondLst>
                      <p:childTnLst>
                        <p:par>
                          <p:cTn id="89" fill="hold">
                            <p:stCondLst>
                              <p:cond delay="0"/>
                            </p:stCondLst>
                            <p:childTnLst>
                              <p:par>
                                <p:cTn id="90" presetID="2" presetClass="exit" presetSubtype="1" fill="hold" nodeType="clickEffect">
                                  <p:stCondLst>
                                    <p:cond delay="0"/>
                                  </p:stCondLst>
                                  <p:childTnLst>
                                    <p:anim calcmode="lin" valueType="num">
                                      <p:cBhvr additive="base">
                                        <p:cTn id="91" dur="500"/>
                                        <p:tgtEl>
                                          <p:spTgt spid="35"/>
                                        </p:tgtEl>
                                        <p:attrNameLst>
                                          <p:attrName>ppt_x</p:attrName>
                                        </p:attrNameLst>
                                      </p:cBhvr>
                                      <p:tavLst>
                                        <p:tav tm="0">
                                          <p:val>
                                            <p:strVal val="ppt_x"/>
                                          </p:val>
                                        </p:tav>
                                        <p:tav tm="100000">
                                          <p:val>
                                            <p:strVal val="ppt_x"/>
                                          </p:val>
                                        </p:tav>
                                      </p:tavLst>
                                    </p:anim>
                                    <p:anim calcmode="lin" valueType="num">
                                      <p:cBhvr additive="base">
                                        <p:cTn id="92" dur="500"/>
                                        <p:tgtEl>
                                          <p:spTgt spid="35"/>
                                        </p:tgtEl>
                                        <p:attrNameLst>
                                          <p:attrName>ppt_y</p:attrName>
                                        </p:attrNameLst>
                                      </p:cBhvr>
                                      <p:tavLst>
                                        <p:tav tm="0">
                                          <p:val>
                                            <p:strVal val="ppt_y"/>
                                          </p:val>
                                        </p:tav>
                                        <p:tav tm="100000">
                                          <p:val>
                                            <p:strVal val="0-ppt_h/2"/>
                                          </p:val>
                                        </p:tav>
                                      </p:tavLst>
                                    </p:anim>
                                    <p:set>
                                      <p:cBhvr>
                                        <p:cTn id="93" dur="1" fill="hold">
                                          <p:stCondLst>
                                            <p:cond delay="499"/>
                                          </p:stCondLst>
                                        </p:cTn>
                                        <p:tgtEl>
                                          <p:spTgt spid="35"/>
                                        </p:tgtEl>
                                        <p:attrNameLst>
                                          <p:attrName>style.visibility</p:attrName>
                                        </p:attrNameLst>
                                      </p:cBhvr>
                                      <p:to>
                                        <p:strVal val="hidden"/>
                                      </p:to>
                                    </p:set>
                                  </p:childTnLst>
                                </p:cTn>
                              </p:par>
                              <p:par>
                                <p:cTn id="94" presetID="10" presetClass="exit" presetSubtype="0" fill="hold" nodeType="withEffect">
                                  <p:stCondLst>
                                    <p:cond delay="0"/>
                                  </p:stCondLst>
                                  <p:childTnLst>
                                    <p:animEffect transition="out" filter="fade">
                                      <p:cBhvr>
                                        <p:cTn id="95" dur="500"/>
                                        <p:tgtEl>
                                          <p:spTgt spid="38"/>
                                        </p:tgtEl>
                                      </p:cBhvr>
                                    </p:animEffect>
                                    <p:set>
                                      <p:cBhvr>
                                        <p:cTn id="96" dur="1" fill="hold">
                                          <p:stCondLst>
                                            <p:cond delay="499"/>
                                          </p:stCondLst>
                                        </p:cTn>
                                        <p:tgtEl>
                                          <p:spTgt spid="38"/>
                                        </p:tgtEl>
                                        <p:attrNameLst>
                                          <p:attrName>style.visibility</p:attrName>
                                        </p:attrNameLst>
                                      </p:cBhvr>
                                      <p:to>
                                        <p:strVal val="hidden"/>
                                      </p:to>
                                    </p:set>
                                  </p:childTnLst>
                                </p:cTn>
                              </p:par>
                            </p:childTnLst>
                          </p:cTn>
                        </p:par>
                        <p:par>
                          <p:cTn id="97" fill="hold">
                            <p:stCondLst>
                              <p:cond delay="500"/>
                            </p:stCondLst>
                            <p:childTnLst>
                              <p:par>
                                <p:cTn id="98" presetID="42" presetClass="path" presetSubtype="0" accel="50000" decel="50000" fill="hold" grpId="7" nodeType="afterEffect">
                                  <p:stCondLst>
                                    <p:cond delay="0"/>
                                  </p:stCondLst>
                                  <p:childTnLst>
                                    <p:animMotion origin="layout" path="M 0 -0.31189 L 0 -0.24526 " pathEditMode="relative" rAng="0" ptsTypes="AA">
                                      <p:cBhvr>
                                        <p:cTn id="99" dur="2000" fill="hold"/>
                                        <p:tgtEl>
                                          <p:spTgt spid="61"/>
                                        </p:tgtEl>
                                        <p:attrNameLst>
                                          <p:attrName>ppt_x</p:attrName>
                                          <p:attrName>ppt_y</p:attrName>
                                        </p:attrNameLst>
                                      </p:cBhvr>
                                      <p:rCtr x="0" y="333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61" grpId="0" animBg="1"/>
      <p:bldP spid="61" grpId="1" animBg="1"/>
      <p:bldP spid="61" grpId="2" animBg="1"/>
      <p:bldP spid="61" grpId="3" animBg="1"/>
      <p:bldP spid="61" grpId="4" animBg="1"/>
      <p:bldP spid="61" grpId="5" animBg="1"/>
      <p:bldP spid="61" grpId="6" animBg="1"/>
      <p:bldP spid="61" grpId="7"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Queue</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mtClean="0"/>
              <a:t>Queue (antrian)  beroperasi secara First </a:t>
            </a:r>
            <a:r>
              <a:rPr lang="en-US"/>
              <a:t>In First Out (FIFO</a:t>
            </a:r>
            <a:r>
              <a:rPr lang="en-US" smtClean="0"/>
              <a:t>) / pertama masuk pertama keluar.</a:t>
            </a:r>
          </a:p>
          <a:p>
            <a:r>
              <a:rPr lang="en-US" smtClean="0"/>
              <a:t>Queue dapat </a:t>
            </a:r>
            <a:r>
              <a:rPr lang="en-US"/>
              <a:t>di-ilustrasikan seperti </a:t>
            </a:r>
            <a:r>
              <a:rPr lang="en-US" smtClean="0"/>
              <a:t>antrian pada kasir; orang yang pertama datang akan dilayani kasir kemudian dia keluar terlebih dahulu, demikian seterusnya untuk orang-orang dalam antrian dibelakang.</a:t>
            </a:r>
            <a:endParaRPr lang="en-US"/>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15</a:t>
            </a:fld>
            <a:endParaRPr lang="en-US" dirty="0"/>
          </a:p>
        </p:txBody>
      </p:sp>
      <p:sp>
        <p:nvSpPr>
          <p:cNvPr id="7" name="Rectangle 6"/>
          <p:cNvSpPr/>
          <p:nvPr/>
        </p:nvSpPr>
        <p:spPr>
          <a:xfrm>
            <a:off x="1905000" y="5867400"/>
            <a:ext cx="1143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Buku 1</a:t>
            </a:r>
            <a:endParaRPr lang="en-US"/>
          </a:p>
        </p:txBody>
      </p:sp>
      <p:sp>
        <p:nvSpPr>
          <p:cNvPr id="8" name="Rectangle 7"/>
          <p:cNvSpPr/>
          <p:nvPr/>
        </p:nvSpPr>
        <p:spPr>
          <a:xfrm>
            <a:off x="3124200" y="5867400"/>
            <a:ext cx="1143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Buku 2</a:t>
            </a:r>
          </a:p>
        </p:txBody>
      </p:sp>
      <p:sp>
        <p:nvSpPr>
          <p:cNvPr id="9" name="Rectangle 8"/>
          <p:cNvSpPr/>
          <p:nvPr/>
        </p:nvSpPr>
        <p:spPr>
          <a:xfrm>
            <a:off x="4343400" y="5867400"/>
            <a:ext cx="1143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Buku 3</a:t>
            </a:r>
          </a:p>
        </p:txBody>
      </p:sp>
      <p:sp>
        <p:nvSpPr>
          <p:cNvPr id="10" name="Rectangle 9"/>
          <p:cNvSpPr/>
          <p:nvPr/>
        </p:nvSpPr>
        <p:spPr>
          <a:xfrm>
            <a:off x="5562600" y="5867400"/>
            <a:ext cx="1143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Buku 4</a:t>
            </a:r>
          </a:p>
        </p:txBody>
      </p:sp>
      <p:cxnSp>
        <p:nvCxnSpPr>
          <p:cNvPr id="11" name="Straight Connector 10"/>
          <p:cNvCxnSpPr/>
          <p:nvPr/>
        </p:nvCxnSpPr>
        <p:spPr>
          <a:xfrm>
            <a:off x="1066800" y="6250874"/>
            <a:ext cx="670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066800" y="5791200"/>
            <a:ext cx="6705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Left Arrow 19"/>
          <p:cNvSpPr/>
          <p:nvPr/>
        </p:nvSpPr>
        <p:spPr>
          <a:xfrm>
            <a:off x="7315200" y="5867400"/>
            <a:ext cx="762000" cy="304800"/>
          </a:xfrm>
          <a:prstGeom prst="lef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Entry</a:t>
            </a:r>
            <a:endParaRPr lang="en-US" sz="1100" b="1"/>
          </a:p>
        </p:txBody>
      </p:sp>
      <p:sp>
        <p:nvSpPr>
          <p:cNvPr id="21" name="Left Arrow 20"/>
          <p:cNvSpPr/>
          <p:nvPr/>
        </p:nvSpPr>
        <p:spPr>
          <a:xfrm>
            <a:off x="685800" y="5867400"/>
            <a:ext cx="762000" cy="304800"/>
          </a:xfrm>
          <a:prstGeom prst="lef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Exit</a:t>
            </a:r>
            <a:endParaRPr lang="en-US" sz="11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1+#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1+#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par>
                          <p:cTn id="27" fill="hold">
                            <p:stCondLst>
                              <p:cond delay="500"/>
                            </p:stCondLst>
                            <p:childTnLst>
                              <p:par>
                                <p:cTn id="28" presetID="2" presetClass="exit" presetSubtype="8" fill="hold" grpId="1" nodeType="afterEffect">
                                  <p:stCondLst>
                                    <p:cond delay="0"/>
                                  </p:stCondLst>
                                  <p:childTnLst>
                                    <p:anim calcmode="lin" valueType="num">
                                      <p:cBhvr additive="base">
                                        <p:cTn id="29" dur="500"/>
                                        <p:tgtEl>
                                          <p:spTgt spid="7"/>
                                        </p:tgtEl>
                                        <p:attrNameLst>
                                          <p:attrName>ppt_x</p:attrName>
                                        </p:attrNameLst>
                                      </p:cBhvr>
                                      <p:tavLst>
                                        <p:tav tm="0">
                                          <p:val>
                                            <p:strVal val="ppt_x"/>
                                          </p:val>
                                        </p:tav>
                                        <p:tav tm="100000">
                                          <p:val>
                                            <p:strVal val="0-ppt_w/2"/>
                                          </p:val>
                                        </p:tav>
                                      </p:tavLst>
                                    </p:anim>
                                    <p:anim calcmode="lin" valueType="num">
                                      <p:cBhvr additive="base">
                                        <p:cTn id="30" dur="500"/>
                                        <p:tgtEl>
                                          <p:spTgt spid="7"/>
                                        </p:tgtEl>
                                        <p:attrNameLst>
                                          <p:attrName>ppt_y</p:attrName>
                                        </p:attrNameLst>
                                      </p:cBhvr>
                                      <p:tavLst>
                                        <p:tav tm="0">
                                          <p:val>
                                            <p:strVal val="ppt_y"/>
                                          </p:val>
                                        </p:tav>
                                        <p:tav tm="100000">
                                          <p:val>
                                            <p:strVal val="ppt_y"/>
                                          </p:val>
                                        </p:tav>
                                      </p:tavLst>
                                    </p:anim>
                                    <p:set>
                                      <p:cBhvr>
                                        <p:cTn id="31" dur="1" fill="hold">
                                          <p:stCondLst>
                                            <p:cond delay="499"/>
                                          </p:stCondLst>
                                        </p:cTn>
                                        <p:tgtEl>
                                          <p:spTgt spid="7"/>
                                        </p:tgtEl>
                                        <p:attrNameLst>
                                          <p:attrName>style.visibility</p:attrName>
                                        </p:attrNameLst>
                                      </p:cBhvr>
                                      <p:to>
                                        <p:strVal val="hidden"/>
                                      </p:to>
                                    </p:set>
                                  </p:childTnLst>
                                </p:cTn>
                              </p:par>
                            </p:childTnLst>
                          </p:cTn>
                        </p:par>
                        <p:par>
                          <p:cTn id="32" fill="hold">
                            <p:stCondLst>
                              <p:cond delay="1000"/>
                            </p:stCondLst>
                            <p:childTnLst>
                              <p:par>
                                <p:cTn id="33" presetID="35" presetClass="path" presetSubtype="0" accel="50000" decel="50000" fill="hold" grpId="1" nodeType="afterEffect">
                                  <p:stCondLst>
                                    <p:cond delay="250"/>
                                  </p:stCondLst>
                                  <p:childTnLst>
                                    <p:animMotion origin="layout" path="M 3.33333E-6 4.22757E-6 L -0.1375 4.22757E-6 " pathEditMode="relative" rAng="0" ptsTypes="AA">
                                      <p:cBhvr>
                                        <p:cTn id="34" dur="2000" fill="hold"/>
                                        <p:tgtEl>
                                          <p:spTgt spid="8"/>
                                        </p:tgtEl>
                                        <p:attrNameLst>
                                          <p:attrName>ppt_x</p:attrName>
                                          <p:attrName>ppt_y</p:attrName>
                                        </p:attrNameLst>
                                      </p:cBhvr>
                                      <p:rCtr x="-6875" y="0"/>
                                    </p:animMotion>
                                  </p:childTnLst>
                                </p:cTn>
                              </p:par>
                              <p:par>
                                <p:cTn id="35" presetID="35" presetClass="path" presetSubtype="0" accel="50000" decel="50000" fill="hold" grpId="1" nodeType="withEffect">
                                  <p:stCondLst>
                                    <p:cond delay="250"/>
                                  </p:stCondLst>
                                  <p:childTnLst>
                                    <p:animMotion origin="layout" path="M -0.00417 4.22757E-6 L -0.13334 4.22757E-6 " pathEditMode="relative" rAng="0" ptsTypes="AA">
                                      <p:cBhvr>
                                        <p:cTn id="36" dur="2000" fill="hold"/>
                                        <p:tgtEl>
                                          <p:spTgt spid="9"/>
                                        </p:tgtEl>
                                        <p:attrNameLst>
                                          <p:attrName>ppt_x</p:attrName>
                                          <p:attrName>ppt_y</p:attrName>
                                        </p:attrNameLst>
                                      </p:cBhvr>
                                      <p:rCtr x="-6458" y="0"/>
                                    </p:animMotion>
                                  </p:childTnLst>
                                </p:cTn>
                              </p:par>
                              <p:par>
                                <p:cTn id="37" presetID="35" presetClass="path" presetSubtype="0" accel="50000" decel="50000" fill="hold" grpId="1" nodeType="withEffect">
                                  <p:stCondLst>
                                    <p:cond delay="250"/>
                                  </p:stCondLst>
                                  <p:childTnLst>
                                    <p:animMotion origin="layout" path="M -3.33333E-6 4.22757E-6 L -0.1375 4.22757E-6 " pathEditMode="relative" rAng="0" ptsTypes="AA">
                                      <p:cBhvr>
                                        <p:cTn id="38" dur="2000" fill="hold"/>
                                        <p:tgtEl>
                                          <p:spTgt spid="10"/>
                                        </p:tgtEl>
                                        <p:attrNameLst>
                                          <p:attrName>ppt_x</p:attrName>
                                          <p:attrName>ppt_y</p:attrName>
                                        </p:attrNameLst>
                                      </p:cBhvr>
                                      <p:rCtr x="-6875" y="0"/>
                                    </p:animMotion>
                                  </p:childTnLst>
                                </p:cTn>
                              </p:par>
                            </p:childTnLst>
                          </p:cTn>
                        </p:par>
                        <p:par>
                          <p:cTn id="39" fill="hold">
                            <p:stCondLst>
                              <p:cond delay="3250"/>
                            </p:stCondLst>
                            <p:childTnLst>
                              <p:par>
                                <p:cTn id="40" presetID="2" presetClass="exit" presetSubtype="8" fill="hold" grpId="2" nodeType="afterEffect">
                                  <p:stCondLst>
                                    <p:cond delay="0"/>
                                  </p:stCondLst>
                                  <p:childTnLst>
                                    <p:anim calcmode="lin" valueType="num">
                                      <p:cBhvr additive="base">
                                        <p:cTn id="41" dur="500"/>
                                        <p:tgtEl>
                                          <p:spTgt spid="8"/>
                                        </p:tgtEl>
                                        <p:attrNameLst>
                                          <p:attrName>ppt_x</p:attrName>
                                        </p:attrNameLst>
                                      </p:cBhvr>
                                      <p:tavLst>
                                        <p:tav tm="0">
                                          <p:val>
                                            <p:strVal val="ppt_x"/>
                                          </p:val>
                                        </p:tav>
                                        <p:tav tm="100000">
                                          <p:val>
                                            <p:strVal val="0-ppt_w/2"/>
                                          </p:val>
                                        </p:tav>
                                      </p:tavLst>
                                    </p:anim>
                                    <p:anim calcmode="lin" valueType="num">
                                      <p:cBhvr additive="base">
                                        <p:cTn id="42" dur="500"/>
                                        <p:tgtEl>
                                          <p:spTgt spid="8"/>
                                        </p:tgtEl>
                                        <p:attrNameLst>
                                          <p:attrName>ppt_y</p:attrName>
                                        </p:attrNameLst>
                                      </p:cBhvr>
                                      <p:tavLst>
                                        <p:tav tm="0">
                                          <p:val>
                                            <p:strVal val="ppt_y"/>
                                          </p:val>
                                        </p:tav>
                                        <p:tav tm="100000">
                                          <p:val>
                                            <p:strVal val="ppt_y"/>
                                          </p:val>
                                        </p:tav>
                                      </p:tavLst>
                                    </p:anim>
                                    <p:set>
                                      <p:cBhvr>
                                        <p:cTn id="43"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8" grpId="2" animBg="1"/>
      <p:bldP spid="9" grpId="0" animBg="1"/>
      <p:bldP spid="9" grpId="1" animBg="1"/>
      <p:bldP spid="10" grpId="0" animBg="1"/>
      <p:bldP spid="10"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mtClean="0">
                <a:effectLst>
                  <a:outerShdw blurRad="38100" dist="38100" dir="2700000" algn="tl">
                    <a:srgbClr val="000000">
                      <a:alpha val="43137"/>
                    </a:srgbClr>
                  </a:outerShdw>
                </a:effectLst>
              </a:rPr>
              <a:t>Tugas</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smtClean="0"/>
              <a:t>Buat class Queue dengan menggunakan node (untuk </a:t>
            </a:r>
            <a:r>
              <a:rPr lang="en-US" b="1" smtClean="0"/>
              <a:t>kelompok 1</a:t>
            </a:r>
            <a:r>
              <a:rPr lang="en-US" smtClean="0"/>
              <a:t>)</a:t>
            </a:r>
          </a:p>
          <a:p>
            <a:r>
              <a:rPr lang="en-US" smtClean="0"/>
              <a:t>Buat Program untuk menggunakan class Queue, yang melakukan memasukkan 10 data dan selanjutnya mengeluarkan 5 data.</a:t>
            </a:r>
          </a:p>
          <a:p>
            <a:pPr marL="400050" lvl="1" indent="0">
              <a:buNone/>
            </a:pPr>
            <a:r>
              <a:rPr lang="en-US" sz="3200"/>
              <a:t>(untuk </a:t>
            </a:r>
            <a:r>
              <a:rPr lang="en-US" sz="3200" b="1"/>
              <a:t>kelompok 2</a:t>
            </a:r>
            <a:r>
              <a:rPr lang="en-US" sz="3200"/>
              <a:t>)</a:t>
            </a:r>
          </a:p>
          <a:p>
            <a:r>
              <a:rPr lang="en-US" smtClean="0"/>
              <a:t>Masing-masing kelompok melakukan presentasi program dan cara kerjanya pada sessi berikutnya (minggu depan).</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16</a:t>
            </a:fld>
            <a:endParaRPr lang="en-US" dirty="0"/>
          </a:p>
        </p:txBody>
      </p:sp>
    </p:spTree>
    <p:extLst>
      <p:ext uri="{BB962C8B-B14F-4D97-AF65-F5344CB8AC3E}">
        <p14:creationId xmlns:p14="http://schemas.microsoft.com/office/powerpoint/2010/main" val="15809531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See You Next Session</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b="1" smtClean="0">
                <a:effectLst>
                  <a:outerShdw blurRad="38100" dist="38100" dir="2700000" algn="tl">
                    <a:srgbClr val="000000">
                      <a:alpha val="43137"/>
                    </a:srgbClr>
                  </a:outerShdw>
                </a:effectLst>
              </a:rPr>
              <a:t>Thank’s</a:t>
            </a:r>
            <a:endParaRPr lang="en-US" b="1">
              <a:effectLst>
                <a:outerShdw blurRad="38100" dist="38100" dir="2700000" algn="tl">
                  <a:srgbClr val="000000">
                    <a:alpha val="43137"/>
                  </a:srgbClr>
                </a:outerShdw>
              </a:effectLst>
            </a:endParaRPr>
          </a:p>
        </p:txBody>
      </p:sp>
      <p:sp>
        <p:nvSpPr>
          <p:cNvPr id="4" name="Date Placeholder 3"/>
          <p:cNvSpPr>
            <a:spLocks noGrp="1"/>
          </p:cNvSpPr>
          <p:nvPr>
            <p:ph type="dt" sz="half" idx="10"/>
          </p:nvPr>
        </p:nvSpPr>
        <p:spPr/>
        <p:txBody>
          <a:bodyPr/>
          <a:lstStyle/>
          <a:p>
            <a:r>
              <a:t>AER – 2011/2012</a:t>
            </a:r>
            <a:endParaRPr dirty="0"/>
          </a:p>
        </p:txBody>
      </p:sp>
      <p:sp>
        <p:nvSpPr>
          <p:cNvPr id="5" name="Footer Placeholder 4"/>
          <p:cNvSpPr>
            <a:spLocks noGrp="1"/>
          </p:cNvSpPr>
          <p:nvPr>
            <p:ph type="ftr" sz="quarter" idx="11"/>
          </p:nvPr>
        </p:nvSpPr>
        <p:spPr/>
        <p:txBody>
          <a:bodyPr/>
          <a:lstStyle/>
          <a:p>
            <a:r>
              <a:t>Universitas Pembangunan Jaya – SIF_TIF</a:t>
            </a:r>
            <a:endParaRPr dirty="0"/>
          </a:p>
        </p:txBody>
      </p:sp>
      <p:sp>
        <p:nvSpPr>
          <p:cNvPr id="6" name="Slide Number Placeholder 5"/>
          <p:cNvSpPr>
            <a:spLocks noGrp="1"/>
          </p:cNvSpPr>
          <p:nvPr>
            <p:ph type="sldNum" sz="quarter" idx="12"/>
          </p:nvPr>
        </p:nvSpPr>
        <p:spPr/>
        <p:txBody>
          <a:bodyPr/>
          <a:lstStyle/>
          <a:p>
            <a:r>
              <a:t>SIF1213 - </a:t>
            </a:r>
            <a:fld id="{856524A2-1DDE-4CC8-AD9C-EA4094C56FD8}" type="slidenum">
              <a:rPr/>
              <a:pPr/>
              <a:t>17</a:t>
            </a:fld>
            <a:endParaRPr dirty="0"/>
          </a:p>
        </p:txBody>
      </p:sp>
    </p:spTree>
    <p:extLst>
      <p:ext uri="{BB962C8B-B14F-4D97-AF65-F5344CB8AC3E}">
        <p14:creationId xmlns:p14="http://schemas.microsoft.com/office/powerpoint/2010/main" val="4285339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err="1" smtClean="0">
                <a:effectLst>
                  <a:outerShdw blurRad="38100" dist="38100" dir="2700000" algn="tl">
                    <a:srgbClr val="000000">
                      <a:alpha val="43137"/>
                    </a:srgbClr>
                  </a:outerShdw>
                </a:effectLst>
              </a:rPr>
              <a:t>Tujuan</a:t>
            </a:r>
            <a:r>
              <a:rPr lang="en-US" dirty="0">
                <a:effectLst>
                  <a:outerShdw blurRad="38100" dist="38100" dir="2700000" algn="tl">
                    <a:srgbClr val="000000">
                      <a:alpha val="43137"/>
                    </a:srgbClr>
                  </a:outerShdw>
                </a:effectLst>
              </a:rPr>
              <a:t> </a:t>
            </a:r>
            <a:r>
              <a:rPr lang="en-US" dirty="0" err="1" smtClean="0">
                <a:effectLst>
                  <a:outerShdw blurRad="38100" dist="38100" dir="2700000" algn="tl">
                    <a:srgbClr val="000000">
                      <a:alpha val="43137"/>
                    </a:srgbClr>
                  </a:outerShdw>
                </a:effectLst>
              </a:rPr>
              <a:t>Pertemuan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mtClean="0"/>
              <a:t>Mampu menggunakan sort dengan java API</a:t>
            </a:r>
          </a:p>
          <a:p>
            <a:r>
              <a:rPr lang="en-US" smtClean="0"/>
              <a:t>Memahami prinsip Stack.</a:t>
            </a:r>
            <a:endParaRPr lang="en-US"/>
          </a:p>
          <a:p>
            <a:r>
              <a:rPr lang="en-US"/>
              <a:t>Memahami tentang </a:t>
            </a:r>
            <a:r>
              <a:rPr lang="en-US" smtClean="0"/>
              <a:t>teknik membuat antrian (</a:t>
            </a:r>
            <a:r>
              <a:rPr lang="en-US" i="1" smtClean="0"/>
              <a:t>queue</a:t>
            </a:r>
            <a:r>
              <a:rPr lang="en-US" smtClean="0"/>
              <a:t>).</a:t>
            </a:r>
          </a:p>
          <a:p>
            <a:r>
              <a:rPr lang="en-US" smtClean="0"/>
              <a:t>Mampu membuat stack.</a:t>
            </a:r>
          </a:p>
          <a:p>
            <a:r>
              <a:rPr lang="en-US" smtClean="0"/>
              <a:t>Mampu membuat program antrian (queue)</a:t>
            </a:r>
          </a:p>
          <a:p>
            <a:endParaRPr lang="en-US" smtClean="0"/>
          </a:p>
          <a:p>
            <a:endParaRPr lang="en-US"/>
          </a:p>
        </p:txBody>
      </p:sp>
      <p:sp>
        <p:nvSpPr>
          <p:cNvPr id="7" name="Date Placeholder 6"/>
          <p:cNvSpPr>
            <a:spLocks noGrp="1"/>
          </p:cNvSpPr>
          <p:nvPr>
            <p:ph type="dt" sz="half" idx="10"/>
          </p:nvPr>
        </p:nvSpPr>
        <p:spPr/>
        <p:txBody>
          <a:bodyPr/>
          <a:lstStyle/>
          <a:p>
            <a:r>
              <a:rPr lang="en-US" smtClean="0"/>
              <a:t>AER – 2011/2012</a:t>
            </a:r>
            <a:endParaRPr lang="en-US"/>
          </a:p>
        </p:txBody>
      </p:sp>
      <p:sp>
        <p:nvSpPr>
          <p:cNvPr id="8" name="Slide Number Placeholder 7"/>
          <p:cNvSpPr>
            <a:spLocks noGrp="1"/>
          </p:cNvSpPr>
          <p:nvPr>
            <p:ph type="sldNum" sz="quarter" idx="12"/>
          </p:nvPr>
        </p:nvSpPr>
        <p:spPr/>
        <p:txBody>
          <a:bodyPr/>
          <a:lstStyle/>
          <a:p>
            <a:fld id="{856524A2-1DDE-4CC8-AD9C-EA4094C56FD8}" type="slidenum">
              <a:rPr lang="en-US" smtClean="0"/>
              <a:t>2</a:t>
            </a:fld>
            <a:endParaRPr lang="en-US" dirty="0"/>
          </a:p>
        </p:txBody>
      </p:sp>
      <p:sp>
        <p:nvSpPr>
          <p:cNvPr id="9" name="Footer Placeholder 8"/>
          <p:cNvSpPr>
            <a:spLocks noGrp="1"/>
          </p:cNvSpPr>
          <p:nvPr>
            <p:ph type="ftr" sz="quarter" idx="11"/>
          </p:nvPr>
        </p:nvSpPr>
        <p:spPr/>
        <p:txBody>
          <a:bodyPr/>
          <a:lstStyle/>
          <a:p>
            <a:r>
              <a:rPr lang="en-US" dirty="0" err="1" smtClean="0"/>
              <a:t>Universitas</a:t>
            </a:r>
            <a:r>
              <a:rPr lang="en-US" dirty="0" smtClean="0"/>
              <a:t> Pembangunan Jaya – SIF_TIF</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Sort dengan Java API</a:t>
            </a:r>
            <a:endParaRPr lang="en-US">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smtClean="0"/>
              <a:t>Kita sudah mengetahui berbagai teknik sort seperti bubble, selection dan Insertion sort. Algoritma teknik sort tersebut perlu diketahui terkait kebutuhan pengurutan data.</a:t>
            </a:r>
          </a:p>
          <a:p>
            <a:r>
              <a:rPr lang="en-US" smtClean="0"/>
              <a:t>Java library telah memiliki method sort yang efisien, general, dan tepat.</a:t>
            </a:r>
          </a:p>
          <a:p>
            <a:r>
              <a:rPr lang="en-US" smtClean="0"/>
              <a:t>Method sort pada java library tersebut adalah:</a:t>
            </a:r>
          </a:p>
          <a:p>
            <a:pPr marL="400050" lvl="1" indent="0">
              <a:buNone/>
            </a:pPr>
            <a:r>
              <a:rPr lang="en-US" b="1" smtClean="0"/>
              <a:t>java.util.Arrays.sort()</a:t>
            </a:r>
            <a:r>
              <a:rPr lang="en-US" smtClean="0"/>
              <a:t>;</a:t>
            </a:r>
            <a:endParaRPr lang="en-US" b="1" smtClean="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3</a:t>
            </a:fld>
            <a:endParaRPr lang="en-US" dirty="0"/>
          </a:p>
        </p:txBody>
      </p:sp>
    </p:spTree>
    <p:extLst>
      <p:ext uri="{BB962C8B-B14F-4D97-AF65-F5344CB8AC3E}">
        <p14:creationId xmlns:p14="http://schemas.microsoft.com/office/powerpoint/2010/main" val="3990370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Sort dengan 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Arrays.sort()</a:t>
            </a:r>
            <a:endParaRPr lang="en-US"/>
          </a:p>
        </p:txBody>
      </p:sp>
      <p:sp>
        <p:nvSpPr>
          <p:cNvPr id="3" name="Content Placeholder 2"/>
          <p:cNvSpPr>
            <a:spLocks noGrp="1"/>
          </p:cNvSpPr>
          <p:nvPr>
            <p:ph idx="1"/>
          </p:nvPr>
        </p:nvSpPr>
        <p:spPr/>
        <p:txBody>
          <a:bodyPr>
            <a:normAutofit fontScale="92500" lnSpcReduction="20000"/>
          </a:bodyPr>
          <a:lstStyle/>
          <a:p>
            <a:r>
              <a:rPr lang="en-US" smtClean="0"/>
              <a:t>Dengan method </a:t>
            </a:r>
            <a:r>
              <a:rPr lang="en-US" b="1" i="1" smtClean="0"/>
              <a:t>Arrays.sort()</a:t>
            </a:r>
            <a:r>
              <a:rPr lang="en-US" smtClean="0"/>
              <a:t> kita dapat melakukan pengurutan suatu array dengan tipe </a:t>
            </a:r>
            <a:r>
              <a:rPr lang="en-US" b="1" smtClean="0"/>
              <a:t>primitive</a:t>
            </a:r>
            <a:r>
              <a:rPr lang="en-US" smtClean="0"/>
              <a:t> dan tipe </a:t>
            </a:r>
            <a:r>
              <a:rPr lang="en-US" b="1" smtClean="0"/>
              <a:t>object</a:t>
            </a:r>
            <a:r>
              <a:rPr lang="en-US" smtClean="0"/>
              <a:t>.</a:t>
            </a:r>
          </a:p>
          <a:p>
            <a:endParaRPr lang="en-US" smtClean="0"/>
          </a:p>
          <a:p>
            <a:r>
              <a:rPr lang="en-US" smtClean="0"/>
              <a:t>Metode pengurutan bisa dilakukan terhadap </a:t>
            </a:r>
            <a:r>
              <a:rPr lang="en-US" b="1" smtClean="0"/>
              <a:t>seluruh isi</a:t>
            </a:r>
            <a:r>
              <a:rPr lang="en-US" smtClean="0"/>
              <a:t> array maupun  terhadap suatu </a:t>
            </a:r>
            <a:r>
              <a:rPr lang="en-US" b="1" smtClean="0"/>
              <a:t>range tertentu</a:t>
            </a:r>
            <a:r>
              <a:rPr lang="en-US" smtClean="0"/>
              <a:t> pada array.</a:t>
            </a:r>
          </a:p>
          <a:p>
            <a:endParaRPr lang="en-US" smtClean="0"/>
          </a:p>
          <a:p>
            <a:r>
              <a:rPr lang="en-US" smtClean="0"/>
              <a:t>Untuk array tipe object dapat ditambahkan </a:t>
            </a:r>
            <a:r>
              <a:rPr lang="en-US" b="1" i="1" smtClean="0"/>
              <a:t>comparator</a:t>
            </a:r>
            <a:r>
              <a:rPr lang="en-US" smtClean="0"/>
              <a:t> untuk menentukan bagaimana suatu pengurutan harus dilakukan.</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4</a:t>
            </a:fld>
            <a:endParaRPr lang="en-US" dirty="0"/>
          </a:p>
        </p:txBody>
      </p:sp>
    </p:spTree>
    <p:extLst>
      <p:ext uri="{BB962C8B-B14F-4D97-AF65-F5344CB8AC3E}">
        <p14:creationId xmlns:p14="http://schemas.microsoft.com/office/powerpoint/2010/main" val="26012738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l"/>
            <a:r>
              <a:rPr lang="en-US">
                <a:effectLst>
                  <a:outerShdw blurRad="38100" dist="38100" dir="2700000" algn="tl">
                    <a:srgbClr val="000000">
                      <a:alpha val="43137"/>
                    </a:srgbClr>
                  </a:outerShdw>
                </a:effectLst>
              </a:rPr>
              <a:t>Sort dengan 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Syntax Arrays.sort()</a:t>
            </a:r>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92911832"/>
              </p:ext>
            </p:extLst>
          </p:nvPr>
        </p:nvGraphicFramePr>
        <p:xfrm>
          <a:off x="609600" y="1400837"/>
          <a:ext cx="8001000" cy="4786603"/>
        </p:xfrm>
        <a:graphic>
          <a:graphicData uri="http://schemas.openxmlformats.org/drawingml/2006/table">
            <a:tbl>
              <a:tblPr/>
              <a:tblGrid>
                <a:gridCol w="3313546"/>
                <a:gridCol w="4687454"/>
              </a:tblGrid>
              <a:tr h="209372">
                <a:tc>
                  <a:txBody>
                    <a:bodyPr/>
                    <a:lstStyle/>
                    <a:p>
                      <a:pPr algn="ctr"/>
                      <a:r>
                        <a:rPr lang="en-US" sz="1400" b="1" i="0">
                          <a:effectLst/>
                          <a:latin typeface="verdana"/>
                        </a:rPr>
                        <a:t>Method</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lumMod val="85000"/>
                      </a:schemeClr>
                    </a:solidFill>
                  </a:tcPr>
                </a:tc>
                <a:tc rowSpan="2">
                  <a:txBody>
                    <a:bodyPr/>
                    <a:lstStyle/>
                    <a:p>
                      <a:pPr algn="ctr"/>
                      <a:r>
                        <a:rPr lang="en-US" sz="1400" b="1" i="0">
                          <a:effectLst/>
                          <a:latin typeface="verdana"/>
                        </a:rPr>
                        <a:t>Description</a:t>
                      </a: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09372">
                <a:tc>
                  <a:txBody>
                    <a:bodyPr/>
                    <a:lstStyle/>
                    <a:p>
                      <a:pPr algn="ctr"/>
                      <a:r>
                        <a:rPr lang="en-US" sz="1400" b="1" i="1">
                          <a:effectLst/>
                          <a:latin typeface="verdana"/>
                        </a:rPr>
                        <a:t>Arrays sort methods</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vMerge="1">
                  <a:txBody>
                    <a:bodyPr/>
                    <a:lstStyle/>
                    <a:p>
                      <a:endParaRPr lang="en-US"/>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475861">
                <a:tc>
                  <a:txBody>
                    <a:bodyPr/>
                    <a:lstStyle/>
                    <a:p>
                      <a:r>
                        <a:rPr lang="en-US" sz="1400" b="0" i="0">
                          <a:effectLst/>
                          <a:latin typeface="verdana"/>
                        </a:rPr>
                        <a:t>Arrays.sort(</a:t>
                      </a:r>
                      <a:r>
                        <a:rPr lang="en-US" sz="1400" b="0" i="1">
                          <a:effectLst/>
                          <a:latin typeface="verdana"/>
                        </a:rPr>
                        <a:t>pa</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i="0">
                          <a:effectLst/>
                          <a:latin typeface="verdana"/>
                        </a:rPr>
                        <a:t>Sorts the elements of the array of a primitive type into ascending order using their natural ordering.</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4481">
                <a:tc>
                  <a:txBody>
                    <a:bodyPr/>
                    <a:lstStyle/>
                    <a:p>
                      <a:r>
                        <a:rPr lang="en-US" sz="1400" b="0" i="0">
                          <a:effectLst/>
                          <a:latin typeface="verdana"/>
                        </a:rPr>
                        <a:t>Arrays.sort(</a:t>
                      </a:r>
                      <a:r>
                        <a:rPr lang="en-US" sz="1400" b="0" i="1">
                          <a:effectLst/>
                          <a:latin typeface="verdana"/>
                        </a:rPr>
                        <a:t>pa</a:t>
                      </a:r>
                      <a:r>
                        <a:rPr lang="en-US" sz="1400" b="0" i="0">
                          <a:effectLst/>
                          <a:latin typeface="verdana"/>
                        </a:rPr>
                        <a:t>, </a:t>
                      </a:r>
                      <a:r>
                        <a:rPr lang="en-US" sz="1400" b="0" i="1">
                          <a:effectLst/>
                          <a:latin typeface="verdana"/>
                        </a:rPr>
                        <a:t>from</a:t>
                      </a:r>
                      <a:r>
                        <a:rPr lang="en-US" sz="1400" b="0" i="0">
                          <a:effectLst/>
                          <a:latin typeface="verdana"/>
                        </a:rPr>
                        <a:t>, </a:t>
                      </a:r>
                      <a:r>
                        <a:rPr lang="en-US" sz="1400" b="0" i="1">
                          <a:effectLst/>
                          <a:latin typeface="verdana"/>
                        </a:rPr>
                        <a:t>to</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i="0">
                          <a:effectLst/>
                          <a:latin typeface="verdana"/>
                        </a:rPr>
                        <a:t>Sorts the elements </a:t>
                      </a:r>
                      <a:r>
                        <a:rPr lang="en-US" sz="1400" b="0" i="1" smtClean="0">
                          <a:effectLst/>
                          <a:latin typeface="verdana"/>
                        </a:rPr>
                        <a:t>pa [</a:t>
                      </a:r>
                      <a:r>
                        <a:rPr lang="en-US" sz="1400" b="1" i="1">
                          <a:effectLst/>
                          <a:latin typeface="verdana"/>
                        </a:rPr>
                        <a:t>from</a:t>
                      </a:r>
                      <a:r>
                        <a:rPr lang="en-US" sz="1400" b="0" i="1">
                          <a:effectLst/>
                          <a:latin typeface="verdana"/>
                        </a:rPr>
                        <a:t>]</a:t>
                      </a:r>
                      <a:r>
                        <a:rPr lang="en-US" sz="1400" b="0" i="0">
                          <a:effectLst/>
                          <a:latin typeface="verdana"/>
                        </a:rPr>
                        <a:t>...</a:t>
                      </a:r>
                      <a:r>
                        <a:rPr lang="en-US" sz="1400" b="0" i="1">
                          <a:effectLst/>
                          <a:latin typeface="verdana"/>
                        </a:rPr>
                        <a:t>pa[</a:t>
                      </a:r>
                      <a:r>
                        <a:rPr lang="en-US" sz="1400" b="1" i="1">
                          <a:effectLst/>
                          <a:latin typeface="verdana"/>
                        </a:rPr>
                        <a:t>to-1</a:t>
                      </a:r>
                      <a:r>
                        <a:rPr lang="en-US" sz="1400" b="0" i="1">
                          <a:effectLst/>
                          <a:latin typeface="verdana"/>
                        </a:rPr>
                        <a:t>]</a:t>
                      </a:r>
                      <a:r>
                        <a:rPr lang="en-US" sz="1400" b="0" i="0">
                          <a:effectLst/>
                          <a:latin typeface="verdana"/>
                        </a:rPr>
                        <a:t> of a primitive type. into ascending order.</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65604">
                <a:tc>
                  <a:txBody>
                    <a:bodyPr/>
                    <a:lstStyle/>
                    <a:p>
                      <a:r>
                        <a:rPr lang="en-US" sz="1400" b="0" i="0">
                          <a:effectLst/>
                          <a:latin typeface="verdana"/>
                        </a:rPr>
                        <a:t>Arrays.sort(</a:t>
                      </a:r>
                      <a:r>
                        <a:rPr lang="en-US" sz="1400" b="0" i="1">
                          <a:effectLst/>
                          <a:latin typeface="verdana"/>
                        </a:rPr>
                        <a:t>oa</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i="0">
                          <a:effectLst/>
                          <a:latin typeface="verdana"/>
                        </a:rPr>
                        <a:t>Sorts the elements of the array of an object type into ascending order, using the order defined by Comparable interface, which defines the compareTo method. Note that many Java classes such as String (but not StringBuffer), Double, BigInteger, etc implement Comparable.</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28116">
                <a:tc>
                  <a:txBody>
                    <a:bodyPr/>
                    <a:lstStyle/>
                    <a:p>
                      <a:r>
                        <a:rPr lang="en-US" sz="1400" b="0" i="0">
                          <a:effectLst/>
                          <a:latin typeface="verdana"/>
                        </a:rPr>
                        <a:t>Arrays.sort(</a:t>
                      </a:r>
                      <a:r>
                        <a:rPr lang="en-US" sz="1400" b="0" i="1">
                          <a:effectLst/>
                          <a:latin typeface="verdana"/>
                        </a:rPr>
                        <a:t>oa</a:t>
                      </a:r>
                      <a:r>
                        <a:rPr lang="en-US" sz="1400" b="0" i="0">
                          <a:effectLst/>
                          <a:latin typeface="verdana"/>
                        </a:rPr>
                        <a:t>, </a:t>
                      </a:r>
                      <a:r>
                        <a:rPr lang="en-US" sz="1400" b="0" i="1">
                          <a:effectLst/>
                          <a:latin typeface="verdana"/>
                        </a:rPr>
                        <a:t>from</a:t>
                      </a:r>
                      <a:r>
                        <a:rPr lang="en-US" sz="1400" b="0" i="0">
                          <a:effectLst/>
                          <a:latin typeface="verdana"/>
                        </a:rPr>
                        <a:t>, </a:t>
                      </a:r>
                      <a:r>
                        <a:rPr lang="en-US" sz="1400" b="0" i="1">
                          <a:effectLst/>
                          <a:latin typeface="verdana"/>
                        </a:rPr>
                        <a:t>to</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i="0">
                          <a:effectLst/>
                          <a:latin typeface="verdana"/>
                        </a:rPr>
                        <a:t>Sorts the elements of the array, in the range </a:t>
                      </a:r>
                      <a:r>
                        <a:rPr lang="en-US" sz="1400" b="0" i="1">
                          <a:effectLst/>
                          <a:latin typeface="verdana"/>
                        </a:rPr>
                        <a:t>from</a:t>
                      </a:r>
                      <a:r>
                        <a:rPr lang="en-US" sz="1400" b="0" i="0">
                          <a:effectLst/>
                          <a:latin typeface="verdana"/>
                        </a:rPr>
                        <a:t>...</a:t>
                      </a:r>
                      <a:r>
                        <a:rPr lang="en-US" sz="1400" b="0" i="1">
                          <a:effectLst/>
                          <a:latin typeface="verdana"/>
                        </a:rPr>
                        <a:t>to</a:t>
                      </a:r>
                      <a:r>
                        <a:rPr lang="en-US" sz="1400" b="0" i="0">
                          <a:effectLst/>
                          <a:latin typeface="verdana"/>
                        </a:rPr>
                        <a:t> of an object type into ascending order.</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5861">
                <a:tc>
                  <a:txBody>
                    <a:bodyPr/>
                    <a:lstStyle/>
                    <a:p>
                      <a:r>
                        <a:rPr lang="en-US" sz="1400" b="0" i="0">
                          <a:effectLst/>
                          <a:latin typeface="verdana"/>
                        </a:rPr>
                        <a:t>Arrays.sort(</a:t>
                      </a:r>
                      <a:r>
                        <a:rPr lang="en-US" sz="1400" b="0" i="1">
                          <a:effectLst/>
                          <a:latin typeface="verdana"/>
                        </a:rPr>
                        <a:t>oa</a:t>
                      </a:r>
                      <a:r>
                        <a:rPr lang="en-US" sz="1400" b="0" i="0">
                          <a:effectLst/>
                          <a:latin typeface="verdana"/>
                        </a:rPr>
                        <a:t>, </a:t>
                      </a:r>
                      <a:r>
                        <a:rPr lang="en-US" sz="1400" b="0" i="1">
                          <a:effectLst/>
                          <a:latin typeface="verdana"/>
                        </a:rPr>
                        <a:t>comp</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i="0">
                          <a:effectLst/>
                          <a:latin typeface="verdana"/>
                        </a:rPr>
                        <a:t>Sorts the elements of the array of an object type into ascending order, using the Comparator </a:t>
                      </a:r>
                      <a:r>
                        <a:rPr lang="en-US" sz="1400" b="0" i="1">
                          <a:effectLst/>
                          <a:latin typeface="verdana"/>
                        </a:rPr>
                        <a:t>comp</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4481">
                <a:tc>
                  <a:txBody>
                    <a:bodyPr/>
                    <a:lstStyle/>
                    <a:p>
                      <a:r>
                        <a:rPr lang="en-US" sz="1400" b="0" i="0">
                          <a:effectLst/>
                          <a:latin typeface="verdana"/>
                        </a:rPr>
                        <a:t>Arrays.sort(</a:t>
                      </a:r>
                      <a:r>
                        <a:rPr lang="en-US" sz="1400" b="0" i="1">
                          <a:effectLst/>
                          <a:latin typeface="verdana"/>
                        </a:rPr>
                        <a:t>oa</a:t>
                      </a:r>
                      <a:r>
                        <a:rPr lang="en-US" sz="1400" b="0" i="0">
                          <a:effectLst/>
                          <a:latin typeface="verdana"/>
                        </a:rPr>
                        <a:t>, </a:t>
                      </a:r>
                      <a:r>
                        <a:rPr lang="en-US" sz="1400" b="0" i="1">
                          <a:effectLst/>
                          <a:latin typeface="verdana"/>
                        </a:rPr>
                        <a:t>from</a:t>
                      </a:r>
                      <a:r>
                        <a:rPr lang="en-US" sz="1400" b="0" i="0">
                          <a:effectLst/>
                          <a:latin typeface="verdana"/>
                        </a:rPr>
                        <a:t>, </a:t>
                      </a:r>
                      <a:r>
                        <a:rPr lang="en-US" sz="1400" b="0" i="1">
                          <a:effectLst/>
                          <a:latin typeface="verdana"/>
                        </a:rPr>
                        <a:t>to</a:t>
                      </a:r>
                      <a:r>
                        <a:rPr lang="en-US" sz="1400" b="0" i="0">
                          <a:effectLst/>
                          <a:latin typeface="verdana"/>
                        </a:rPr>
                        <a:t>, </a:t>
                      </a:r>
                      <a:r>
                        <a:rPr lang="en-US" sz="1400" b="0" i="1">
                          <a:effectLst/>
                          <a:latin typeface="verdana"/>
                        </a:rPr>
                        <a:t>comp</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i="0">
                          <a:effectLst/>
                          <a:latin typeface="verdana"/>
                        </a:rPr>
                        <a:t>Sorts the elements of the array, in the range </a:t>
                      </a:r>
                      <a:r>
                        <a:rPr lang="en-US" sz="1400" b="0" i="1">
                          <a:effectLst/>
                          <a:latin typeface="verdana"/>
                        </a:rPr>
                        <a:t>from</a:t>
                      </a:r>
                      <a:r>
                        <a:rPr lang="en-US" sz="1400" b="0" i="0">
                          <a:effectLst/>
                          <a:latin typeface="verdana"/>
                        </a:rPr>
                        <a:t>...</a:t>
                      </a:r>
                      <a:r>
                        <a:rPr lang="en-US" sz="1400" b="0" i="1">
                          <a:effectLst/>
                          <a:latin typeface="verdana"/>
                        </a:rPr>
                        <a:t>to</a:t>
                      </a:r>
                      <a:r>
                        <a:rPr lang="en-US" sz="1400" b="0" i="0">
                          <a:effectLst/>
                          <a:latin typeface="verdana"/>
                        </a:rPr>
                        <a:t> of an object type into ascending order using the Comparator </a:t>
                      </a:r>
                      <a:r>
                        <a:rPr lang="en-US" sz="1400" b="0" i="1">
                          <a:effectLst/>
                          <a:latin typeface="verdana"/>
                        </a:rPr>
                        <a:t>comp</a:t>
                      </a:r>
                      <a:r>
                        <a:rPr lang="en-US" sz="1400" b="0" i="0">
                          <a:effectLst/>
                          <a:latin typeface="verdana"/>
                        </a:rPr>
                        <a:t>.</a:t>
                      </a:r>
                    </a:p>
                  </a:txBody>
                  <a:tcPr marL="0" marR="0" marT="0"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5</a:t>
            </a:fld>
            <a:endParaRPr lang="en-US" dirty="0"/>
          </a:p>
        </p:txBody>
      </p:sp>
    </p:spTree>
    <p:extLst>
      <p:ext uri="{BB962C8B-B14F-4D97-AF65-F5344CB8AC3E}">
        <p14:creationId xmlns:p14="http://schemas.microsoft.com/office/powerpoint/2010/main" val="1807799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6861312" y="4853226"/>
            <a:ext cx="2054088" cy="1077218"/>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none" rtlCol="0">
            <a:spAutoFit/>
          </a:bodyPr>
          <a:lstStyle/>
          <a:p>
            <a:pPr marL="109538"/>
            <a:r>
              <a:rPr lang="en-US" sz="1400" b="1" u="sng" smtClean="0"/>
              <a:t>Output-nya</a:t>
            </a:r>
            <a:r>
              <a:rPr lang="en-US" sz="1400" smtClean="0"/>
              <a:t>:</a:t>
            </a:r>
          </a:p>
          <a:p>
            <a:pPr marL="109538"/>
            <a:endParaRPr lang="en-US" sz="1400" smtClean="0"/>
          </a:p>
          <a:p>
            <a:pPr marL="109538"/>
            <a:r>
              <a:rPr lang="en-US" sz="1200" smtClean="0"/>
              <a:t>[</a:t>
            </a:r>
            <a:r>
              <a:rPr lang="en-US" sz="1200"/>
              <a:t>Alison, David, Zoe]</a:t>
            </a:r>
          </a:p>
          <a:p>
            <a:pPr marL="109538"/>
            <a:r>
              <a:rPr lang="en-US" sz="1200"/>
              <a:t>[Zoe, David, Alison]</a:t>
            </a:r>
          </a:p>
          <a:p>
            <a:pPr marL="109538"/>
            <a:r>
              <a:rPr lang="en-US" sz="1200"/>
              <a:t>[0.0, 0.5, 77.3, 120.0, 999.0]</a:t>
            </a:r>
          </a:p>
        </p:txBody>
      </p:sp>
      <p:sp>
        <p:nvSpPr>
          <p:cNvPr id="2" name="Title 1"/>
          <p:cNvSpPr>
            <a:spLocks noGrp="1"/>
          </p:cNvSpPr>
          <p:nvPr>
            <p:ph type="title"/>
          </p:nvPr>
        </p:nvSpPr>
        <p:spPr>
          <a:xfrm>
            <a:off x="457200" y="152400"/>
            <a:ext cx="8229600" cy="1143000"/>
          </a:xfrm>
        </p:spPr>
        <p:txBody>
          <a:bodyPr>
            <a:normAutofit fontScale="90000"/>
          </a:bodyPr>
          <a:lstStyle/>
          <a:p>
            <a:pPr algn="l"/>
            <a:r>
              <a:rPr lang="en-US">
                <a:effectLst>
                  <a:outerShdw blurRad="38100" dist="38100" dir="2700000" algn="tl">
                    <a:srgbClr val="000000">
                      <a:alpha val="43137"/>
                    </a:srgbClr>
                  </a:outerShdw>
                </a:effectLst>
              </a:rPr>
              <a:t>Sort dengan Java </a:t>
            </a:r>
            <a:r>
              <a:rPr lang="en-US" smtClean="0">
                <a:effectLst>
                  <a:outerShdw blurRad="38100" dist="38100" dir="2700000" algn="tl">
                    <a:srgbClr val="000000">
                      <a:alpha val="43137"/>
                    </a:srgbClr>
                  </a:outerShdw>
                </a:effectLst>
              </a:rPr>
              <a:t>API</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Contoh</a:t>
            </a:r>
            <a:endParaRPr lang="en-US"/>
          </a:p>
        </p:txBody>
      </p:sp>
      <p:sp>
        <p:nvSpPr>
          <p:cNvPr id="3" name="Content Placeholder 2"/>
          <p:cNvSpPr>
            <a:spLocks noGrp="1"/>
          </p:cNvSpPr>
          <p:nvPr>
            <p:ph idx="1"/>
          </p:nvPr>
        </p:nvSpPr>
        <p:spPr>
          <a:xfrm>
            <a:off x="76200" y="1295400"/>
            <a:ext cx="6858000" cy="4953000"/>
          </a:xfr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a:noAutofit/>
          </a:bodyPr>
          <a:lstStyle/>
          <a:p>
            <a:pPr marL="0" indent="0">
              <a:buNone/>
            </a:pPr>
            <a:r>
              <a:rPr lang="en-US" sz="1400" b="1"/>
              <a:t>import java.util.Arrays;</a:t>
            </a:r>
          </a:p>
          <a:p>
            <a:pPr marL="0" indent="0">
              <a:buNone/>
            </a:pPr>
            <a:r>
              <a:rPr lang="en-US" sz="1400"/>
              <a:t>Import </a:t>
            </a:r>
            <a:r>
              <a:rPr lang="en-US" sz="1400" smtClean="0"/>
              <a:t>java.util.Collections</a:t>
            </a:r>
            <a:r>
              <a:rPr lang="en-US" sz="1400"/>
              <a:t>;</a:t>
            </a:r>
          </a:p>
          <a:p>
            <a:pPr marL="0" indent="0">
              <a:buNone/>
            </a:pPr>
            <a:r>
              <a:rPr lang="en-US" sz="1400" b="1"/>
              <a:t>public class sortAPI_Array {</a:t>
            </a:r>
          </a:p>
          <a:p>
            <a:pPr marL="0" indent="0">
              <a:buNone/>
            </a:pPr>
            <a:r>
              <a:rPr lang="en-US" sz="1400"/>
              <a:t>    </a:t>
            </a:r>
            <a:r>
              <a:rPr lang="en-US" sz="1400" smtClean="0"/>
              <a:t>//============================================ </a:t>
            </a:r>
            <a:r>
              <a:rPr lang="en-US" sz="1400" b="1" smtClean="0"/>
              <a:t>main</a:t>
            </a:r>
            <a:r>
              <a:rPr lang="en-US" sz="1400" smtClean="0"/>
              <a:t>  ===</a:t>
            </a:r>
            <a:endParaRPr lang="en-US" sz="1400"/>
          </a:p>
          <a:p>
            <a:pPr marL="0" indent="0">
              <a:buNone/>
            </a:pPr>
            <a:r>
              <a:rPr lang="en-US" sz="1400"/>
              <a:t>    </a:t>
            </a:r>
            <a:r>
              <a:rPr lang="en-US" sz="1400" b="1"/>
              <a:t>public static void main(String[] args) {</a:t>
            </a:r>
          </a:p>
          <a:p>
            <a:pPr marL="0" indent="0">
              <a:buNone/>
            </a:pPr>
            <a:r>
              <a:rPr lang="en-US" sz="1400"/>
              <a:t>        </a:t>
            </a:r>
            <a:r>
              <a:rPr lang="en-US" sz="1400">
                <a:solidFill>
                  <a:srgbClr val="00B050"/>
                </a:solidFill>
              </a:rPr>
              <a:t>//... 1. Sort strings - or any other Comparable objects.</a:t>
            </a:r>
          </a:p>
          <a:p>
            <a:pPr marL="0" indent="0">
              <a:buNone/>
            </a:pPr>
            <a:r>
              <a:rPr lang="en-US" sz="1400"/>
              <a:t>        String[] names = {"Zoe", "Alison", "David"};</a:t>
            </a:r>
          </a:p>
          <a:p>
            <a:pPr marL="0" indent="0">
              <a:buNone/>
            </a:pPr>
            <a:r>
              <a:rPr lang="en-US" sz="1400"/>
              <a:t>        Arrays.</a:t>
            </a:r>
            <a:r>
              <a:rPr lang="en-US" sz="1400" i="1"/>
              <a:t>sort(names);</a:t>
            </a:r>
          </a:p>
          <a:p>
            <a:pPr marL="0" indent="0">
              <a:buNone/>
            </a:pPr>
            <a:r>
              <a:rPr lang="en-US" sz="1400"/>
              <a:t>        System.</a:t>
            </a:r>
            <a:r>
              <a:rPr lang="en-US" sz="1400" i="1"/>
              <a:t>out.println(Arrays.toString(names</a:t>
            </a:r>
            <a:r>
              <a:rPr lang="en-US" sz="1400" i="1" smtClean="0"/>
              <a:t>));</a:t>
            </a:r>
          </a:p>
          <a:p>
            <a:pPr marL="0" indent="0">
              <a:buNone/>
            </a:pPr>
            <a:r>
              <a:rPr lang="en-US" sz="1400" smtClean="0"/>
              <a:t>        </a:t>
            </a:r>
            <a:r>
              <a:rPr lang="en-US" sz="1400">
                <a:solidFill>
                  <a:srgbClr val="00B050"/>
                </a:solidFill>
              </a:rPr>
              <a:t>//... reverse order with comparator collections </a:t>
            </a:r>
            <a:r>
              <a:rPr lang="en-US" sz="1400" smtClean="0">
                <a:solidFill>
                  <a:srgbClr val="00B050"/>
                </a:solidFill>
              </a:rPr>
              <a:t>,  comply </a:t>
            </a:r>
            <a:r>
              <a:rPr lang="en-US" sz="1400">
                <a:solidFill>
                  <a:srgbClr val="00B050"/>
                </a:solidFill>
              </a:rPr>
              <a:t>with object type array only</a:t>
            </a:r>
          </a:p>
          <a:p>
            <a:pPr marL="0" indent="0">
              <a:buNone/>
            </a:pPr>
            <a:r>
              <a:rPr lang="en-US" sz="1400"/>
              <a:t>        Arrays.</a:t>
            </a:r>
            <a:r>
              <a:rPr lang="en-US" sz="1400" i="1"/>
              <a:t>sort(names, Collections.reverseOrder());</a:t>
            </a:r>
          </a:p>
          <a:p>
            <a:pPr marL="0" indent="0">
              <a:buNone/>
            </a:pPr>
            <a:r>
              <a:rPr lang="en-US" sz="1400"/>
              <a:t>        System.</a:t>
            </a:r>
            <a:r>
              <a:rPr lang="en-US" sz="1400" i="1"/>
              <a:t>out.println(Arrays.toString(names));</a:t>
            </a:r>
          </a:p>
          <a:p>
            <a:pPr marL="0" indent="0">
              <a:buNone/>
            </a:pPr>
            <a:endParaRPr lang="en-US" sz="1400"/>
          </a:p>
          <a:p>
            <a:pPr marL="0" indent="0">
              <a:buNone/>
            </a:pPr>
            <a:r>
              <a:rPr lang="en-US" sz="1400"/>
              <a:t>       </a:t>
            </a:r>
            <a:r>
              <a:rPr lang="en-US" sz="1400">
                <a:solidFill>
                  <a:srgbClr val="00B050"/>
                </a:solidFill>
              </a:rPr>
              <a:t> //... 2. Sort doubles or other primitives.</a:t>
            </a:r>
          </a:p>
          <a:p>
            <a:pPr marL="0" indent="0">
              <a:buNone/>
            </a:pPr>
            <a:r>
              <a:rPr lang="en-US" sz="1400"/>
              <a:t>        </a:t>
            </a:r>
            <a:r>
              <a:rPr lang="en-US" sz="1400" b="1"/>
              <a:t>double[] lengths = {120.0, 0.5, 0.0, 999.0, 77.3};</a:t>
            </a:r>
          </a:p>
          <a:p>
            <a:pPr marL="0" indent="0">
              <a:buNone/>
            </a:pPr>
            <a:r>
              <a:rPr lang="en-US" sz="1400"/>
              <a:t>        Arrays.</a:t>
            </a:r>
            <a:r>
              <a:rPr lang="en-US" sz="1400" i="1"/>
              <a:t>sort(lengths);</a:t>
            </a:r>
          </a:p>
          <a:p>
            <a:pPr marL="0" indent="0">
              <a:buNone/>
            </a:pPr>
            <a:r>
              <a:rPr lang="en-US" sz="1400"/>
              <a:t>        System.</a:t>
            </a:r>
            <a:r>
              <a:rPr lang="en-US" sz="1400" i="1"/>
              <a:t>out.println(Arrays.toString(lengths));</a:t>
            </a:r>
          </a:p>
          <a:p>
            <a:pPr marL="0" indent="0">
              <a:buNone/>
            </a:pPr>
            <a:r>
              <a:rPr lang="en-US" sz="1400"/>
              <a:t>    }</a:t>
            </a:r>
          </a:p>
          <a:p>
            <a:pPr marL="0" indent="0">
              <a:buNone/>
            </a:pPr>
            <a:r>
              <a:rPr lang="en-US" sz="1400"/>
              <a:t>}</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6</a:t>
            </a:fld>
            <a:endParaRPr lang="en-US" dirty="0"/>
          </a:p>
        </p:txBody>
      </p:sp>
    </p:spTree>
    <p:extLst>
      <p:ext uri="{BB962C8B-B14F-4D97-AF65-F5344CB8AC3E}">
        <p14:creationId xmlns:p14="http://schemas.microsoft.com/office/powerpoint/2010/main" val="303596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500"/>
                                        <p:tgtEl>
                                          <p:spTgt spid="3">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fade">
                                      <p:cBhvr>
                                        <p:cTn id="33" dur="500"/>
                                        <p:tgtEl>
                                          <p:spTgt spid="3">
                                            <p:txEl>
                                              <p:pRg st="7" end="7"/>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500"/>
                                        <p:tgtEl>
                                          <p:spTgt spid="3">
                                            <p:txEl>
                                              <p:pRg st="8" end="8"/>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500"/>
                                        <p:tgtEl>
                                          <p:spTgt spid="3">
                                            <p:txEl>
                                              <p:pRg st="9" end="9"/>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
                                            <p:txEl>
                                              <p:pRg st="11" end="11"/>
                                            </p:txEl>
                                          </p:spTgt>
                                        </p:tgtEl>
                                        <p:attrNameLst>
                                          <p:attrName>style.visibility</p:attrName>
                                        </p:attrNameLst>
                                      </p:cBhvr>
                                      <p:to>
                                        <p:strVal val="visible"/>
                                      </p:to>
                                    </p:set>
                                    <p:animEffect transition="in" filter="fade">
                                      <p:cBhvr>
                                        <p:cTn id="45" dur="500"/>
                                        <p:tgtEl>
                                          <p:spTgt spid="3">
                                            <p:txEl>
                                              <p:pRg st="11" end="11"/>
                                            </p:txEl>
                                          </p:spTgt>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
                                            <p:txEl>
                                              <p:pRg st="13" end="13"/>
                                            </p:txEl>
                                          </p:spTgt>
                                        </p:tgtEl>
                                        <p:attrNameLst>
                                          <p:attrName>style.visibility</p:attrName>
                                        </p:attrNameLst>
                                      </p:cBhvr>
                                      <p:to>
                                        <p:strVal val="visible"/>
                                      </p:to>
                                    </p:set>
                                    <p:animEffect transition="in" filter="fade">
                                      <p:cBhvr>
                                        <p:cTn id="48" dur="500"/>
                                        <p:tgtEl>
                                          <p:spTgt spid="3">
                                            <p:txEl>
                                              <p:pRg st="13" end="13"/>
                                            </p:txEl>
                                          </p:spTgt>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animEffect transition="in" filter="fade">
                                      <p:cBhvr>
                                        <p:cTn id="51" dur="500"/>
                                        <p:tgtEl>
                                          <p:spTgt spid="3">
                                            <p:txEl>
                                              <p:pRg st="14" end="14"/>
                                            </p:txEl>
                                          </p:spTgt>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3">
                                            <p:txEl>
                                              <p:pRg st="15" end="15"/>
                                            </p:txEl>
                                          </p:spTgt>
                                        </p:tgtEl>
                                        <p:attrNameLst>
                                          <p:attrName>style.visibility</p:attrName>
                                        </p:attrNameLst>
                                      </p:cBhvr>
                                      <p:to>
                                        <p:strVal val="visible"/>
                                      </p:to>
                                    </p:set>
                                    <p:animEffect transition="in" filter="fade">
                                      <p:cBhvr>
                                        <p:cTn id="54" dur="500"/>
                                        <p:tgtEl>
                                          <p:spTgt spid="3">
                                            <p:txEl>
                                              <p:pRg st="15" end="15"/>
                                            </p:txEl>
                                          </p:spTgt>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3">
                                            <p:txEl>
                                              <p:pRg st="16" end="16"/>
                                            </p:txEl>
                                          </p:spTgt>
                                        </p:tgtEl>
                                        <p:attrNameLst>
                                          <p:attrName>style.visibility</p:attrName>
                                        </p:attrNameLst>
                                      </p:cBhvr>
                                      <p:to>
                                        <p:strVal val="visible"/>
                                      </p:to>
                                    </p:set>
                                    <p:animEffect transition="in" filter="fade">
                                      <p:cBhvr>
                                        <p:cTn id="57" dur="500"/>
                                        <p:tgtEl>
                                          <p:spTgt spid="3">
                                            <p:txEl>
                                              <p:pRg st="16" end="16"/>
                                            </p:txEl>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
                                            <p:txEl>
                                              <p:pRg st="17" end="17"/>
                                            </p:txEl>
                                          </p:spTgt>
                                        </p:tgtEl>
                                        <p:attrNameLst>
                                          <p:attrName>style.visibility</p:attrName>
                                        </p:attrNameLst>
                                      </p:cBhvr>
                                      <p:to>
                                        <p:strVal val="visible"/>
                                      </p:to>
                                    </p:set>
                                    <p:animEffect transition="in" filter="fade">
                                      <p:cBhvr>
                                        <p:cTn id="60" dur="500"/>
                                        <p:tgtEl>
                                          <p:spTgt spid="3">
                                            <p:txEl>
                                              <p:pRg st="17" end="17"/>
                                            </p:txEl>
                                          </p:spTgt>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animEffect transition="in" filter="fade">
                                      <p:cBhvr>
                                        <p:cTn id="63" dur="500"/>
                                        <p:tgtEl>
                                          <p:spTgt spid="3">
                                            <p:txEl>
                                              <p:pRg st="18" end="18"/>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7"/>
                                        </p:tgtEl>
                                        <p:attrNameLst>
                                          <p:attrName>style.visibility</p:attrName>
                                        </p:attrNameLst>
                                      </p:cBhvr>
                                      <p:to>
                                        <p:strVal val="visible"/>
                                      </p:to>
                                    </p:set>
                                    <p:anim calcmode="lin" valueType="num">
                                      <p:cBhvr additive="base">
                                        <p:cTn id="68" dur="500" fill="hold"/>
                                        <p:tgtEl>
                                          <p:spTgt spid="7"/>
                                        </p:tgtEl>
                                        <p:attrNameLst>
                                          <p:attrName>ppt_x</p:attrName>
                                        </p:attrNameLst>
                                      </p:cBhvr>
                                      <p:tavLst>
                                        <p:tav tm="0">
                                          <p:val>
                                            <p:strVal val="0-#ppt_w/2"/>
                                          </p:val>
                                        </p:tav>
                                        <p:tav tm="100000">
                                          <p:val>
                                            <p:strVal val="#ppt_x"/>
                                          </p:val>
                                        </p:tav>
                                      </p:tavLst>
                                    </p:anim>
                                    <p:anim calcmode="lin" valueType="num">
                                      <p:cBhvr additive="base">
                                        <p:cTn id="69"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4724400" y="3429001"/>
            <a:ext cx="3886200" cy="838200"/>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109538" indent="0">
              <a:buFont typeface="Arial" pitchFamily="34" charset="0"/>
              <a:buNone/>
            </a:pPr>
            <a:endParaRPr lang="en-US" sz="800" b="1" smtClean="0"/>
          </a:p>
          <a:p>
            <a:pPr marL="109538" indent="0">
              <a:buFont typeface="Arial" pitchFamily="34" charset="0"/>
              <a:buNone/>
            </a:pPr>
            <a:r>
              <a:rPr lang="en-US" sz="1400" b="1" u="sng" smtClean="0">
                <a:solidFill>
                  <a:schemeClr val="tx1"/>
                </a:solidFill>
              </a:rPr>
              <a:t>Output-nya</a:t>
            </a:r>
            <a:r>
              <a:rPr lang="en-US" sz="1400" b="1" smtClean="0">
                <a:solidFill>
                  <a:schemeClr val="tx1"/>
                </a:solidFill>
              </a:rPr>
              <a:t>:</a:t>
            </a:r>
          </a:p>
          <a:p>
            <a:pPr marL="109538" indent="0">
              <a:buNone/>
            </a:pPr>
            <a:r>
              <a:rPr lang="en-US" sz="1400">
                <a:solidFill>
                  <a:schemeClr val="tx1"/>
                </a:solidFill>
              </a:rPr>
              <a:t>[120.0,</a:t>
            </a:r>
            <a:r>
              <a:rPr lang="en-US" sz="1400" b="1">
                <a:solidFill>
                  <a:srgbClr val="FF0000"/>
                </a:solidFill>
              </a:rPr>
              <a:t> 0.0</a:t>
            </a:r>
            <a:r>
              <a:rPr lang="en-US" sz="1400" b="1">
                <a:solidFill>
                  <a:schemeClr val="tx1"/>
                </a:solidFill>
              </a:rPr>
              <a:t>, </a:t>
            </a:r>
            <a:r>
              <a:rPr lang="en-US" sz="1400" b="1">
                <a:solidFill>
                  <a:srgbClr val="FF0000"/>
                </a:solidFill>
              </a:rPr>
              <a:t>0.5</a:t>
            </a:r>
            <a:r>
              <a:rPr lang="en-US" sz="1400" b="1">
                <a:solidFill>
                  <a:schemeClr val="tx1"/>
                </a:solidFill>
              </a:rPr>
              <a:t>,</a:t>
            </a:r>
            <a:r>
              <a:rPr lang="en-US" sz="1400" b="1">
                <a:solidFill>
                  <a:srgbClr val="FF0000"/>
                </a:solidFill>
              </a:rPr>
              <a:t> 77.3</a:t>
            </a:r>
            <a:r>
              <a:rPr lang="en-US" sz="1400">
                <a:solidFill>
                  <a:schemeClr val="tx1"/>
                </a:solidFill>
              </a:rPr>
              <a:t>,</a:t>
            </a:r>
            <a:r>
              <a:rPr lang="en-US" sz="1400" b="1">
                <a:solidFill>
                  <a:srgbClr val="FF0000"/>
                </a:solidFill>
              </a:rPr>
              <a:t> 999.0</a:t>
            </a:r>
            <a:r>
              <a:rPr lang="en-US" sz="1400">
                <a:solidFill>
                  <a:schemeClr val="tx1"/>
                </a:solidFill>
              </a:rPr>
              <a:t>]</a:t>
            </a:r>
          </a:p>
        </p:txBody>
      </p:sp>
      <p:sp>
        <p:nvSpPr>
          <p:cNvPr id="8" name="Content Placeholder 2"/>
          <p:cNvSpPr txBox="1">
            <a:spLocks/>
          </p:cNvSpPr>
          <p:nvPr/>
        </p:nvSpPr>
        <p:spPr>
          <a:xfrm>
            <a:off x="533400" y="3429001"/>
            <a:ext cx="3886200" cy="838200"/>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109538" indent="0">
              <a:buFont typeface="Arial" pitchFamily="34" charset="0"/>
              <a:buNone/>
            </a:pPr>
            <a:endParaRPr lang="en-US" sz="800" b="1" smtClean="0"/>
          </a:p>
          <a:p>
            <a:pPr marL="109538" indent="0">
              <a:buFont typeface="Arial" pitchFamily="34" charset="0"/>
              <a:buNone/>
            </a:pPr>
            <a:r>
              <a:rPr lang="en-US" sz="1400" b="1" u="sng" smtClean="0">
                <a:solidFill>
                  <a:schemeClr val="tx1"/>
                </a:solidFill>
              </a:rPr>
              <a:t>Output-nya</a:t>
            </a:r>
            <a:r>
              <a:rPr lang="en-US" sz="1400" b="1" smtClean="0">
                <a:solidFill>
                  <a:schemeClr val="tx1"/>
                </a:solidFill>
              </a:rPr>
              <a:t>:</a:t>
            </a:r>
          </a:p>
          <a:p>
            <a:pPr marL="109538" indent="0">
              <a:buNone/>
            </a:pPr>
            <a:r>
              <a:rPr lang="en-US" sz="1400">
                <a:solidFill>
                  <a:schemeClr val="tx1"/>
                </a:solidFill>
              </a:rPr>
              <a:t>[120.0, 0.5, </a:t>
            </a:r>
            <a:r>
              <a:rPr lang="en-US" sz="1400" b="1">
                <a:solidFill>
                  <a:srgbClr val="FF0000"/>
                </a:solidFill>
              </a:rPr>
              <a:t>0.0</a:t>
            </a:r>
            <a:r>
              <a:rPr lang="en-US" sz="1400">
                <a:solidFill>
                  <a:schemeClr val="tx1"/>
                </a:solidFill>
              </a:rPr>
              <a:t>, </a:t>
            </a:r>
            <a:r>
              <a:rPr lang="en-US" sz="1400" b="1">
                <a:solidFill>
                  <a:srgbClr val="FF0000"/>
                </a:solidFill>
              </a:rPr>
              <a:t>999.0</a:t>
            </a:r>
            <a:r>
              <a:rPr lang="en-US" sz="1400">
                <a:solidFill>
                  <a:schemeClr val="tx1"/>
                </a:solidFill>
              </a:rPr>
              <a:t>, 77.3]</a:t>
            </a:r>
            <a:endParaRPr lang="en-US" sz="1400" smtClean="0">
              <a:solidFill>
                <a:schemeClr val="tx1"/>
              </a:solidFill>
            </a:endParaRPr>
          </a:p>
          <a:p>
            <a:pPr marL="109538" indent="0">
              <a:buFont typeface="Arial" pitchFamily="34" charset="0"/>
              <a:buNone/>
            </a:pPr>
            <a:endParaRPr lang="en-US" sz="1400"/>
          </a:p>
        </p:txBody>
      </p:sp>
      <p:sp>
        <p:nvSpPr>
          <p:cNvPr id="2" name="Title 1"/>
          <p:cNvSpPr>
            <a:spLocks noGrp="1"/>
          </p:cNvSpPr>
          <p:nvPr>
            <p:ph type="title"/>
          </p:nvPr>
        </p:nvSpPr>
        <p:spPr/>
        <p:txBody>
          <a:bodyPr>
            <a:normAutofit fontScale="90000"/>
          </a:bodyPr>
          <a:lstStyle/>
          <a:p>
            <a:pPr algn="l"/>
            <a:r>
              <a:rPr lang="en-US">
                <a:effectLst>
                  <a:outerShdw blurRad="38100" dist="38100" dir="2700000" algn="tl">
                    <a:srgbClr val="000000">
                      <a:alpha val="43137"/>
                    </a:srgbClr>
                  </a:outerShdw>
                </a:effectLst>
              </a:rPr>
              <a:t>Sort dengan Java API</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Contoh</a:t>
            </a:r>
            <a:endParaRPr lang="en-US"/>
          </a:p>
        </p:txBody>
      </p:sp>
      <p:sp>
        <p:nvSpPr>
          <p:cNvPr id="3" name="Content Placeholder 2"/>
          <p:cNvSpPr>
            <a:spLocks noGrp="1"/>
          </p:cNvSpPr>
          <p:nvPr>
            <p:ph idx="1"/>
          </p:nvPr>
        </p:nvSpPr>
        <p:spPr>
          <a:xfrm>
            <a:off x="457200" y="2438402"/>
            <a:ext cx="4038600" cy="1142999"/>
          </a:xfrm>
          <a:effectLst>
            <a:outerShdw blurRad="50800" dist="38100" dir="2700000" algn="tl" rotWithShape="0">
              <a:prstClr val="black">
                <a:alpha val="40000"/>
              </a:prstClr>
            </a:outerShdw>
          </a:effectLst>
        </p:spPr>
        <p:style>
          <a:lnRef idx="3">
            <a:schemeClr val="lt1"/>
          </a:lnRef>
          <a:fillRef idx="1">
            <a:schemeClr val="dk1"/>
          </a:fillRef>
          <a:effectRef idx="1">
            <a:schemeClr val="dk1"/>
          </a:effectRef>
          <a:fontRef idx="minor">
            <a:schemeClr val="lt1"/>
          </a:fontRef>
        </p:style>
        <p:txBody>
          <a:bodyPr>
            <a:noAutofit/>
          </a:bodyPr>
          <a:lstStyle/>
          <a:p>
            <a:pPr marL="109538" indent="0">
              <a:buNone/>
            </a:pPr>
            <a:endParaRPr lang="en-US" sz="800" b="1" smtClean="0"/>
          </a:p>
          <a:p>
            <a:pPr marL="109538" indent="0">
              <a:buNone/>
            </a:pPr>
            <a:r>
              <a:rPr lang="en-US" sz="1400" b="1" smtClean="0"/>
              <a:t>double</a:t>
            </a:r>
            <a:r>
              <a:rPr lang="en-US" sz="1400" b="1"/>
              <a:t>[] lengths = {120.0, 0.5, 0.0, 999.0, 77.3};</a:t>
            </a:r>
          </a:p>
          <a:p>
            <a:pPr marL="109538" indent="0">
              <a:buNone/>
            </a:pPr>
            <a:r>
              <a:rPr lang="en-US" sz="1400" smtClean="0"/>
              <a:t>Arrays.</a:t>
            </a:r>
            <a:r>
              <a:rPr lang="en-US" sz="1400" i="1" smtClean="0"/>
              <a:t>sort(lengths, 2, 4);</a:t>
            </a:r>
            <a:endParaRPr lang="en-US" sz="1400" i="1"/>
          </a:p>
          <a:p>
            <a:pPr marL="109538" indent="0">
              <a:buNone/>
            </a:pPr>
            <a:r>
              <a:rPr lang="en-US" sz="1400" smtClean="0"/>
              <a:t>System.</a:t>
            </a:r>
            <a:r>
              <a:rPr lang="en-US" sz="1400" i="1" smtClean="0"/>
              <a:t>out.println(Arrays.toString(lengths</a:t>
            </a:r>
            <a:r>
              <a:rPr lang="en-US" sz="1400" i="1"/>
              <a:t>));</a:t>
            </a:r>
            <a:endParaRPr lang="en-US" sz="140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7</a:t>
            </a:fld>
            <a:endParaRPr lang="en-US" dirty="0"/>
          </a:p>
        </p:txBody>
      </p:sp>
      <p:sp>
        <p:nvSpPr>
          <p:cNvPr id="7" name="Content Placeholder 2"/>
          <p:cNvSpPr txBox="1">
            <a:spLocks/>
          </p:cNvSpPr>
          <p:nvPr/>
        </p:nvSpPr>
        <p:spPr>
          <a:xfrm>
            <a:off x="4648200" y="2438402"/>
            <a:ext cx="4038600" cy="1142999"/>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109538" indent="0">
              <a:buFont typeface="Arial" pitchFamily="34" charset="0"/>
              <a:buNone/>
            </a:pPr>
            <a:endParaRPr lang="en-US" sz="800" b="1" smtClean="0"/>
          </a:p>
          <a:p>
            <a:pPr marL="109538" indent="0">
              <a:buFont typeface="Arial" pitchFamily="34" charset="0"/>
              <a:buNone/>
            </a:pPr>
            <a:r>
              <a:rPr lang="en-US" sz="1400" b="1" smtClean="0"/>
              <a:t>double[] lengths = {120.0, 0.5, 0.0, 999.0, 77.3};</a:t>
            </a:r>
          </a:p>
          <a:p>
            <a:pPr marL="109538" indent="0">
              <a:buFont typeface="Arial" pitchFamily="34" charset="0"/>
              <a:buNone/>
            </a:pPr>
            <a:r>
              <a:rPr lang="en-US" sz="1400" smtClean="0"/>
              <a:t>Arrays.</a:t>
            </a:r>
            <a:r>
              <a:rPr lang="en-US" sz="1400" i="1" smtClean="0"/>
              <a:t>sort(lengths, 1, 5);</a:t>
            </a:r>
          </a:p>
          <a:p>
            <a:pPr marL="109538" indent="0">
              <a:buFont typeface="Arial" pitchFamily="34" charset="0"/>
              <a:buNone/>
            </a:pPr>
            <a:r>
              <a:rPr lang="en-US" sz="1400" smtClean="0"/>
              <a:t>System.</a:t>
            </a:r>
            <a:r>
              <a:rPr lang="en-US" sz="1400" i="1" smtClean="0"/>
              <a:t>out.println(Arrays.toString(lengths));</a:t>
            </a:r>
            <a:endParaRPr lang="en-US" sz="1400"/>
          </a:p>
        </p:txBody>
      </p:sp>
      <p:sp>
        <p:nvSpPr>
          <p:cNvPr id="10" name="Content Placeholder 2"/>
          <p:cNvSpPr txBox="1">
            <a:spLocks/>
          </p:cNvSpPr>
          <p:nvPr/>
        </p:nvSpPr>
        <p:spPr>
          <a:xfrm>
            <a:off x="2590800" y="5410200"/>
            <a:ext cx="3886200" cy="838200"/>
          </a:xfrm>
          <a:prstGeom prst="rect">
            <a:avLst/>
          </a:prstGeom>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109538" indent="0">
              <a:buFont typeface="Arial" pitchFamily="34" charset="0"/>
              <a:buNone/>
            </a:pPr>
            <a:endParaRPr lang="en-US" sz="800" b="1" smtClean="0"/>
          </a:p>
          <a:p>
            <a:pPr marL="109538" indent="0">
              <a:buFont typeface="Arial" pitchFamily="34" charset="0"/>
              <a:buNone/>
            </a:pPr>
            <a:r>
              <a:rPr lang="en-US" sz="1400" b="1" u="sng" smtClean="0">
                <a:solidFill>
                  <a:schemeClr val="tx1"/>
                </a:solidFill>
              </a:rPr>
              <a:t>Output-nya</a:t>
            </a:r>
            <a:r>
              <a:rPr lang="en-US" sz="1400" b="1" smtClean="0">
                <a:solidFill>
                  <a:schemeClr val="tx1"/>
                </a:solidFill>
              </a:rPr>
              <a:t>:</a:t>
            </a:r>
          </a:p>
          <a:p>
            <a:pPr marL="109538" indent="0">
              <a:buNone/>
            </a:pPr>
            <a:r>
              <a:rPr lang="en-US" sz="1400">
                <a:solidFill>
                  <a:schemeClr val="tx1"/>
                </a:solidFill>
              </a:rPr>
              <a:t>[120.0, </a:t>
            </a:r>
            <a:r>
              <a:rPr lang="en-US" sz="1400" b="1">
                <a:solidFill>
                  <a:srgbClr val="FF0000"/>
                </a:solidFill>
              </a:rPr>
              <a:t>0.0</a:t>
            </a:r>
            <a:r>
              <a:rPr lang="en-US" sz="1400">
                <a:solidFill>
                  <a:schemeClr val="tx1"/>
                </a:solidFill>
              </a:rPr>
              <a:t>, </a:t>
            </a:r>
            <a:r>
              <a:rPr lang="en-US" sz="1400" b="1">
                <a:solidFill>
                  <a:srgbClr val="FF0000"/>
                </a:solidFill>
              </a:rPr>
              <a:t>0.5</a:t>
            </a:r>
            <a:r>
              <a:rPr lang="en-US" sz="1400">
                <a:solidFill>
                  <a:schemeClr val="tx1"/>
                </a:solidFill>
              </a:rPr>
              <a:t>, </a:t>
            </a:r>
            <a:r>
              <a:rPr lang="en-US" sz="1400" b="1">
                <a:solidFill>
                  <a:srgbClr val="FF0000"/>
                </a:solidFill>
              </a:rPr>
              <a:t>999.0</a:t>
            </a:r>
            <a:r>
              <a:rPr lang="en-US" sz="1400">
                <a:solidFill>
                  <a:schemeClr val="tx1"/>
                </a:solidFill>
              </a:rPr>
              <a:t>, 77.3]</a:t>
            </a:r>
          </a:p>
        </p:txBody>
      </p:sp>
      <p:sp>
        <p:nvSpPr>
          <p:cNvPr id="11" name="Content Placeholder 2"/>
          <p:cNvSpPr txBox="1">
            <a:spLocks/>
          </p:cNvSpPr>
          <p:nvPr/>
        </p:nvSpPr>
        <p:spPr>
          <a:xfrm>
            <a:off x="2514600" y="4419601"/>
            <a:ext cx="4038600" cy="1142999"/>
          </a:xfrm>
          <a:prstGeom prst="rect">
            <a:avLst/>
          </a:prstGeom>
        </p:spPr>
        <p:style>
          <a:lnRef idx="3">
            <a:schemeClr val="lt1"/>
          </a:lnRef>
          <a:fillRef idx="1">
            <a:schemeClr val="dk1"/>
          </a:fillRef>
          <a:effectRef idx="1">
            <a:schemeClr val="dk1"/>
          </a:effectRef>
          <a:fontRef idx="minor">
            <a:schemeClr val="lt1"/>
          </a:fontRef>
        </p:style>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lt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lt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lt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109538" indent="0">
              <a:buFont typeface="Arial" pitchFamily="34" charset="0"/>
              <a:buNone/>
            </a:pPr>
            <a:endParaRPr lang="en-US" sz="800" b="1" smtClean="0"/>
          </a:p>
          <a:p>
            <a:pPr marL="109538" indent="0">
              <a:buFont typeface="Arial" pitchFamily="34" charset="0"/>
              <a:buNone/>
            </a:pPr>
            <a:r>
              <a:rPr lang="en-US" sz="1400" b="1" smtClean="0"/>
              <a:t>double[] lengths = {120.0, 0.5, 0.0, 999.0, 77.3};</a:t>
            </a:r>
          </a:p>
          <a:p>
            <a:pPr marL="109538" indent="0">
              <a:buFont typeface="Arial" pitchFamily="34" charset="0"/>
              <a:buNone/>
            </a:pPr>
            <a:r>
              <a:rPr lang="en-US" sz="1400" smtClean="0"/>
              <a:t>Arrays.</a:t>
            </a:r>
            <a:r>
              <a:rPr lang="en-US" sz="1400" i="1" smtClean="0"/>
              <a:t>sort(lengths, 1, 4);</a:t>
            </a:r>
          </a:p>
          <a:p>
            <a:pPr marL="109538" indent="0">
              <a:buFont typeface="Arial" pitchFamily="34" charset="0"/>
              <a:buNone/>
            </a:pPr>
            <a:r>
              <a:rPr lang="en-US" sz="1400" smtClean="0"/>
              <a:t>System.</a:t>
            </a:r>
            <a:r>
              <a:rPr lang="en-US" sz="1400" i="1" smtClean="0"/>
              <a:t>out.println(Arrays.toString(lengths));</a:t>
            </a:r>
            <a:endParaRPr lang="en-US" sz="1400"/>
          </a:p>
        </p:txBody>
      </p:sp>
      <p:sp>
        <p:nvSpPr>
          <p:cNvPr id="12" name="TextBox 11"/>
          <p:cNvSpPr txBox="1"/>
          <p:nvPr/>
        </p:nvSpPr>
        <p:spPr>
          <a:xfrm>
            <a:off x="457200" y="1531203"/>
            <a:ext cx="8153400" cy="830997"/>
          </a:xfrm>
          <a:prstGeom prst="rect">
            <a:avLst/>
          </a:prstGeom>
          <a:noFill/>
        </p:spPr>
        <p:txBody>
          <a:bodyPr wrap="square" rtlCol="0">
            <a:spAutoFit/>
          </a:bodyPr>
          <a:lstStyle/>
          <a:p>
            <a:r>
              <a:rPr lang="en-US" sz="2400" smtClean="0"/>
              <a:t>Berdasarkan kode program pada slide sebelumnya, jika dilakukan perubahan maka:</a:t>
            </a:r>
            <a:endParaRPr lang="en-US" sz="2400"/>
          </a:p>
        </p:txBody>
      </p:sp>
    </p:spTree>
    <p:extLst>
      <p:ext uri="{BB962C8B-B14F-4D97-AF65-F5344CB8AC3E}">
        <p14:creationId xmlns:p14="http://schemas.microsoft.com/office/powerpoint/2010/main" val="1348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up)">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wipe(up)">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animBg="1"/>
      <p:bldP spid="3" grpId="0" build="p" animBg="1"/>
      <p:bldP spid="7"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mtClean="0">
                <a:effectLst>
                  <a:outerShdw blurRad="38100" dist="38100" dir="2700000" algn="tl">
                    <a:srgbClr val="000000">
                      <a:alpha val="43137"/>
                    </a:srgbClr>
                  </a:outerShdw>
                </a:effectLst>
              </a:rPr>
              <a:t>Stack &amp; Queue</a:t>
            </a:r>
            <a:br>
              <a:rPr lang="en-US" smtClean="0">
                <a:effectLst>
                  <a:outerShdw blurRad="38100" dist="38100" dir="2700000" algn="tl">
                    <a:srgbClr val="000000">
                      <a:alpha val="43137"/>
                    </a:srgbClr>
                  </a:outerShdw>
                </a:effectLst>
              </a:rPr>
            </a:br>
            <a:r>
              <a:rPr lang="en-US" smtClean="0">
                <a:effectLst>
                  <a:outerShdw blurRad="38100" dist="38100" dir="2700000" algn="tl">
                    <a:srgbClr val="000000">
                      <a:alpha val="43137"/>
                    </a:srgbClr>
                  </a:outerShdw>
                </a:effectLst>
              </a:rPr>
              <a:t>Pengertian</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a:t>Stacks </a:t>
            </a:r>
            <a:r>
              <a:rPr lang="en-US" smtClean="0"/>
              <a:t>dan Queues digunakan sebagai kontainer untuk menampung object dan mengeluarkannya kembali dengan urutan tertentu.</a:t>
            </a:r>
          </a:p>
          <a:p>
            <a:r>
              <a:rPr lang="en-US" smtClean="0"/>
              <a:t>Stacks dan Queues memfasilitasi berbagai tipe operasi untuk dilakukan pada object di dalamnya.</a:t>
            </a:r>
          </a:p>
          <a:p>
            <a:endParaRPr lang="en-US" smtClean="0"/>
          </a:p>
          <a:p>
            <a:endParaRPr lang="en-US" dirty="0"/>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Left Arrow 20"/>
          <p:cNvSpPr/>
          <p:nvPr/>
        </p:nvSpPr>
        <p:spPr>
          <a:xfrm rot="5400000">
            <a:off x="5410200" y="4953000"/>
            <a:ext cx="762000" cy="304800"/>
          </a:xfrm>
          <a:prstGeom prst="lef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Exit</a:t>
            </a:r>
            <a:endParaRPr lang="en-US" sz="1100" b="1"/>
          </a:p>
        </p:txBody>
      </p:sp>
      <p:sp>
        <p:nvSpPr>
          <p:cNvPr id="20" name="Left Arrow 19"/>
          <p:cNvSpPr/>
          <p:nvPr/>
        </p:nvSpPr>
        <p:spPr>
          <a:xfrm rot="16200000">
            <a:off x="6096000" y="4953000"/>
            <a:ext cx="762000" cy="304800"/>
          </a:xfrm>
          <a:prstGeom prst="leftArrow">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smtClean="0"/>
              <a:t>Entry</a:t>
            </a:r>
            <a:endParaRPr lang="en-US" sz="1100" b="1"/>
          </a:p>
        </p:txBody>
      </p:sp>
      <p:sp>
        <p:nvSpPr>
          <p:cNvPr id="2" name="Title 1"/>
          <p:cNvSpPr>
            <a:spLocks noGrp="1"/>
          </p:cNvSpPr>
          <p:nvPr>
            <p:ph type="title"/>
          </p:nvPr>
        </p:nvSpPr>
        <p:spPr/>
        <p:txBody>
          <a:bodyPr/>
          <a:lstStyle/>
          <a:p>
            <a:pPr algn="l"/>
            <a:r>
              <a:rPr lang="en-US" smtClean="0">
                <a:effectLst>
                  <a:outerShdw blurRad="38100" dist="38100" dir="2700000" algn="tl">
                    <a:srgbClr val="000000">
                      <a:alpha val="43137"/>
                    </a:srgbClr>
                  </a:outerShdw>
                </a:effectLst>
              </a:rPr>
              <a:t>Stack</a:t>
            </a:r>
            <a:endParaRPr lang="en-US" dirty="0"/>
          </a:p>
        </p:txBody>
      </p:sp>
      <p:sp>
        <p:nvSpPr>
          <p:cNvPr id="3" name="Content Placeholder 2"/>
          <p:cNvSpPr>
            <a:spLocks noGrp="1"/>
          </p:cNvSpPr>
          <p:nvPr>
            <p:ph idx="1"/>
          </p:nvPr>
        </p:nvSpPr>
        <p:spPr/>
        <p:txBody>
          <a:bodyPr>
            <a:normAutofit/>
          </a:bodyPr>
          <a:lstStyle/>
          <a:p>
            <a:r>
              <a:rPr lang="en-US" smtClean="0"/>
              <a:t>Beroperasi dengan cara First </a:t>
            </a:r>
            <a:r>
              <a:rPr lang="en-US"/>
              <a:t>In Last Out (</a:t>
            </a:r>
            <a:r>
              <a:rPr lang="en-US" b="1"/>
              <a:t>FILO</a:t>
            </a:r>
            <a:r>
              <a:rPr lang="en-US"/>
              <a:t>) </a:t>
            </a:r>
            <a:r>
              <a:rPr lang="en-US" smtClean="0"/>
              <a:t>atau Last in First Out (</a:t>
            </a:r>
            <a:r>
              <a:rPr lang="en-US" b="1" smtClean="0"/>
              <a:t>LIFO</a:t>
            </a:r>
            <a:r>
              <a:rPr lang="en-US" smtClean="0"/>
              <a:t>).</a:t>
            </a:r>
          </a:p>
          <a:p>
            <a:r>
              <a:rPr lang="en-US" smtClean="0"/>
              <a:t>Stack dapat di-ilustrasikan seperti tumpukan buku; letakkan buku pertama di atas meja, kemudian tambahkan buku kedua di atasnya demikian seterusnya untuk buku-buku selanjutnya.</a:t>
            </a:r>
          </a:p>
        </p:txBody>
      </p:sp>
      <p:sp>
        <p:nvSpPr>
          <p:cNvPr id="4" name="Date Placeholder 3"/>
          <p:cNvSpPr>
            <a:spLocks noGrp="1"/>
          </p:cNvSpPr>
          <p:nvPr>
            <p:ph type="dt" sz="half" idx="10"/>
          </p:nvPr>
        </p:nvSpPr>
        <p:spPr/>
        <p:txBody>
          <a:bodyPr/>
          <a:lstStyle/>
          <a:p>
            <a:r>
              <a:rPr lang="en-US" smtClean="0"/>
              <a:t>AER – 2011/2012</a:t>
            </a:r>
            <a:endParaRPr lang="en-US" dirty="0"/>
          </a:p>
        </p:txBody>
      </p:sp>
      <p:sp>
        <p:nvSpPr>
          <p:cNvPr id="5" name="Footer Placeholder 4"/>
          <p:cNvSpPr>
            <a:spLocks noGrp="1"/>
          </p:cNvSpPr>
          <p:nvPr>
            <p:ph type="ftr" sz="quarter" idx="11"/>
          </p:nvPr>
        </p:nvSpPr>
        <p:spPr/>
        <p:txBody>
          <a:bodyPr/>
          <a:lstStyle/>
          <a:p>
            <a:r>
              <a:rPr lang="en-US" smtClean="0"/>
              <a:t>Universitas Pembangunan Jaya – SIF_TIF</a:t>
            </a:r>
            <a:endParaRPr lang="en-US" dirty="0"/>
          </a:p>
        </p:txBody>
      </p:sp>
      <p:sp>
        <p:nvSpPr>
          <p:cNvPr id="6" name="Slide Number Placeholder 5"/>
          <p:cNvSpPr>
            <a:spLocks noGrp="1"/>
          </p:cNvSpPr>
          <p:nvPr>
            <p:ph type="sldNum" sz="quarter" idx="12"/>
          </p:nvPr>
        </p:nvSpPr>
        <p:spPr/>
        <p:txBody>
          <a:bodyPr/>
          <a:lstStyle/>
          <a:p>
            <a:r>
              <a:rPr lang="en-US" smtClean="0"/>
              <a:t>SIF1213 - </a:t>
            </a:r>
            <a:fld id="{856524A2-1DDE-4CC8-AD9C-EA4094C56FD8}" type="slidenum">
              <a:rPr lang="en-US" smtClean="0"/>
              <a:pPr/>
              <a:t>9</a:t>
            </a:fld>
            <a:endParaRPr lang="en-US" dirty="0"/>
          </a:p>
        </p:txBody>
      </p:sp>
      <p:sp>
        <p:nvSpPr>
          <p:cNvPr id="7" name="Rectangle 6"/>
          <p:cNvSpPr/>
          <p:nvPr/>
        </p:nvSpPr>
        <p:spPr>
          <a:xfrm>
            <a:off x="5257800" y="5867400"/>
            <a:ext cx="1524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t>Buku 1</a:t>
            </a:r>
            <a:endParaRPr lang="en-US"/>
          </a:p>
        </p:txBody>
      </p:sp>
      <p:sp>
        <p:nvSpPr>
          <p:cNvPr id="8" name="Rectangle 7"/>
          <p:cNvSpPr/>
          <p:nvPr/>
        </p:nvSpPr>
        <p:spPr>
          <a:xfrm>
            <a:off x="5257800" y="5562600"/>
            <a:ext cx="1524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Buku 2</a:t>
            </a:r>
          </a:p>
        </p:txBody>
      </p:sp>
      <p:sp>
        <p:nvSpPr>
          <p:cNvPr id="9" name="Rectangle 8"/>
          <p:cNvSpPr/>
          <p:nvPr/>
        </p:nvSpPr>
        <p:spPr>
          <a:xfrm>
            <a:off x="5257800" y="5257800"/>
            <a:ext cx="1524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Buku 3</a:t>
            </a:r>
          </a:p>
        </p:txBody>
      </p:sp>
      <p:sp>
        <p:nvSpPr>
          <p:cNvPr id="10" name="Rectangle 9"/>
          <p:cNvSpPr/>
          <p:nvPr/>
        </p:nvSpPr>
        <p:spPr>
          <a:xfrm>
            <a:off x="5257800" y="4953000"/>
            <a:ext cx="1524000" cy="304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Buku 4</a:t>
            </a:r>
          </a:p>
        </p:txBody>
      </p:sp>
      <p:cxnSp>
        <p:nvCxnSpPr>
          <p:cNvPr id="14" name="Straight Connector 13"/>
          <p:cNvCxnSpPr/>
          <p:nvPr/>
        </p:nvCxnSpPr>
        <p:spPr>
          <a:xfrm>
            <a:off x="5149701" y="4800600"/>
            <a:ext cx="0"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149701" y="6248400"/>
            <a:ext cx="1752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884580" y="4800600"/>
            <a:ext cx="0" cy="1447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0-#ppt_h/2"/>
                                          </p:val>
                                        </p:tav>
                                        <p:tav tm="100000">
                                          <p:val>
                                            <p:strVal val="#ppt_y"/>
                                          </p:val>
                                        </p:tav>
                                      </p:tavLst>
                                    </p:anim>
                                  </p:childTnLst>
                                </p:cTn>
                              </p:par>
                            </p:childTnLst>
                          </p:cTn>
                        </p:par>
                        <p:par>
                          <p:cTn id="27" fill="hold">
                            <p:stCondLst>
                              <p:cond delay="500"/>
                            </p:stCondLst>
                            <p:childTnLst>
                              <p:par>
                                <p:cTn id="28" presetID="2" presetClass="exit" presetSubtype="1" fill="hold" grpId="1" nodeType="afterEffect">
                                  <p:stCondLst>
                                    <p:cond delay="1000"/>
                                  </p:stCondLst>
                                  <p:childTnLst>
                                    <p:anim calcmode="lin" valueType="num">
                                      <p:cBhvr additive="base">
                                        <p:cTn id="29" dur="500"/>
                                        <p:tgtEl>
                                          <p:spTgt spid="10"/>
                                        </p:tgtEl>
                                        <p:attrNameLst>
                                          <p:attrName>ppt_x</p:attrName>
                                        </p:attrNameLst>
                                      </p:cBhvr>
                                      <p:tavLst>
                                        <p:tav tm="0">
                                          <p:val>
                                            <p:strVal val="ppt_x"/>
                                          </p:val>
                                        </p:tav>
                                        <p:tav tm="100000">
                                          <p:val>
                                            <p:strVal val="ppt_x"/>
                                          </p:val>
                                        </p:tav>
                                      </p:tavLst>
                                    </p:anim>
                                    <p:anim calcmode="lin" valueType="num">
                                      <p:cBhvr additive="base">
                                        <p:cTn id="30" dur="500"/>
                                        <p:tgtEl>
                                          <p:spTgt spid="10"/>
                                        </p:tgtEl>
                                        <p:attrNameLst>
                                          <p:attrName>ppt_y</p:attrName>
                                        </p:attrNameLst>
                                      </p:cBhvr>
                                      <p:tavLst>
                                        <p:tav tm="0">
                                          <p:val>
                                            <p:strVal val="ppt_y"/>
                                          </p:val>
                                        </p:tav>
                                        <p:tav tm="100000">
                                          <p:val>
                                            <p:strVal val="0-ppt_h/2"/>
                                          </p:val>
                                        </p:tav>
                                      </p:tavLst>
                                    </p:anim>
                                    <p:set>
                                      <p:cBhvr>
                                        <p:cTn id="31" dur="1" fill="hold">
                                          <p:stCondLst>
                                            <p:cond delay="499"/>
                                          </p:stCondLst>
                                        </p:cTn>
                                        <p:tgtEl>
                                          <p:spTgt spid="10"/>
                                        </p:tgtEl>
                                        <p:attrNameLst>
                                          <p:attrName>style.visibility</p:attrName>
                                        </p:attrNameLst>
                                      </p:cBhvr>
                                      <p:to>
                                        <p:strVal val="hidden"/>
                                      </p:to>
                                    </p:set>
                                  </p:childTnLst>
                                </p:cTn>
                              </p:par>
                            </p:childTnLst>
                          </p:cTn>
                        </p:par>
                        <p:par>
                          <p:cTn id="32" fill="hold">
                            <p:stCondLst>
                              <p:cond delay="2000"/>
                            </p:stCondLst>
                            <p:childTnLst>
                              <p:par>
                                <p:cTn id="33" presetID="2" presetClass="exit" presetSubtype="1" fill="hold" grpId="1" nodeType="afterEffect">
                                  <p:stCondLst>
                                    <p:cond delay="500"/>
                                  </p:stCondLst>
                                  <p:childTnLst>
                                    <p:anim calcmode="lin" valueType="num">
                                      <p:cBhvr additive="base">
                                        <p:cTn id="34" dur="500"/>
                                        <p:tgtEl>
                                          <p:spTgt spid="9"/>
                                        </p:tgtEl>
                                        <p:attrNameLst>
                                          <p:attrName>ppt_x</p:attrName>
                                        </p:attrNameLst>
                                      </p:cBhvr>
                                      <p:tavLst>
                                        <p:tav tm="0">
                                          <p:val>
                                            <p:strVal val="ppt_x"/>
                                          </p:val>
                                        </p:tav>
                                        <p:tav tm="100000">
                                          <p:val>
                                            <p:strVal val="ppt_x"/>
                                          </p:val>
                                        </p:tav>
                                      </p:tavLst>
                                    </p:anim>
                                    <p:anim calcmode="lin" valueType="num">
                                      <p:cBhvr additive="base">
                                        <p:cTn id="35" dur="500"/>
                                        <p:tgtEl>
                                          <p:spTgt spid="9"/>
                                        </p:tgtEl>
                                        <p:attrNameLst>
                                          <p:attrName>ppt_y</p:attrName>
                                        </p:attrNameLst>
                                      </p:cBhvr>
                                      <p:tavLst>
                                        <p:tav tm="0">
                                          <p:val>
                                            <p:strVal val="ppt_y"/>
                                          </p:val>
                                        </p:tav>
                                        <p:tav tm="100000">
                                          <p:val>
                                            <p:strVal val="0-ppt_h/2"/>
                                          </p:val>
                                        </p:tav>
                                      </p:tavLst>
                                    </p:anim>
                                    <p:set>
                                      <p:cBhvr>
                                        <p:cTn id="36"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9" grpId="1" animBg="1"/>
      <p:bldP spid="10" grpId="0" animBg="1"/>
      <p:bldP spid="10"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1317</TotalTime>
  <Words>1052</Words>
  <Application>Microsoft Office PowerPoint</Application>
  <PresentationFormat>On-screen Show (4:3)</PresentationFormat>
  <Paragraphs>342</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verdana</vt:lpstr>
      <vt:lpstr>Wingdings</vt:lpstr>
      <vt:lpstr>Office Theme</vt:lpstr>
      <vt:lpstr>Fondasi Pemrograman &amp; Struktur Data</vt:lpstr>
      <vt:lpstr>Tujuan Pertemuan</vt:lpstr>
      <vt:lpstr>Sort dengan Java API</vt:lpstr>
      <vt:lpstr>Sort dengan Java API Arrays.sort()</vt:lpstr>
      <vt:lpstr>Sort dengan Java API Syntax Arrays.sort()</vt:lpstr>
      <vt:lpstr>Sort dengan Java API Contoh</vt:lpstr>
      <vt:lpstr>Sort dengan Java API Contoh</vt:lpstr>
      <vt:lpstr>Stack &amp; Queue Pengertian</vt:lpstr>
      <vt:lpstr>Stack</vt:lpstr>
      <vt:lpstr>Stack Push</vt:lpstr>
      <vt:lpstr>Stack Pop</vt:lpstr>
      <vt:lpstr>Stack Basic Code with Array</vt:lpstr>
      <vt:lpstr>Node</vt:lpstr>
      <vt:lpstr>Stack Basic Code with Node</vt:lpstr>
      <vt:lpstr>Queue</vt:lpstr>
      <vt:lpstr>Tugas</vt:lpstr>
      <vt:lpstr>See You Next Session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Bahasa Pemrograman &amp; Struktur Data</dc:title>
  <dc:creator>Augury</dc:creator>
  <cp:lastModifiedBy>Augury El Rayeb</cp:lastModifiedBy>
  <cp:revision>79</cp:revision>
  <dcterms:created xsi:type="dcterms:W3CDTF">2011-08-04T03:20:05Z</dcterms:created>
  <dcterms:modified xsi:type="dcterms:W3CDTF">2016-11-29T01:40:21Z</dcterms:modified>
</cp:coreProperties>
</file>