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61" r:id="rId4"/>
    <p:sldId id="262" r:id="rId5"/>
    <p:sldId id="263" r:id="rId6"/>
    <p:sldId id="264" r:id="rId7"/>
    <p:sldId id="265" r:id="rId8"/>
    <p:sldId id="267" r:id="rId9"/>
    <p:sldId id="266" r:id="rId10"/>
    <p:sldId id="269" r:id="rId11"/>
    <p:sldId id="268" r:id="rId12"/>
    <p:sldId id="270" r:id="rId13"/>
    <p:sldId id="272" r:id="rId14"/>
    <p:sldId id="273" r:id="rId15"/>
    <p:sldId id="271" r:id="rId16"/>
    <p:sldId id="274" r:id="rId17"/>
    <p:sldId id="276"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75"/>
    <a:srgbClr val="FFFFB9"/>
    <a:srgbClr val="00B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C768C1-09E0-429C-8B60-FE9F2DBAF374}" type="datetimeFigureOut">
              <a:rPr lang="en-US" smtClean="0"/>
              <a:t>11/7/2016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819B2-0548-43D2-9E90-69853082FE47}" type="slidenum">
              <a:rPr lang="en-US" smtClean="0"/>
              <a:t>‹#›</a:t>
            </a:fld>
            <a:endParaRPr lang="en-US"/>
          </a:p>
        </p:txBody>
      </p:sp>
    </p:spTree>
    <p:extLst>
      <p:ext uri="{BB962C8B-B14F-4D97-AF65-F5344CB8AC3E}">
        <p14:creationId xmlns:p14="http://schemas.microsoft.com/office/powerpoint/2010/main" val="1217645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30425"/>
            <a:ext cx="8229600" cy="1470025"/>
          </a:xfrm>
          <a:solidFill>
            <a:srgbClr val="00BCF4"/>
          </a:solidFill>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8229600" cy="1752600"/>
          </a:xfrm>
          <a:noFill/>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Date Placeholder 3"/>
          <p:cNvSpPr>
            <a:spLocks noGrp="1"/>
          </p:cNvSpPr>
          <p:nvPr>
            <p:ph type="dt" sz="half" idx="10"/>
          </p:nvPr>
        </p:nvSpPr>
        <p:spPr>
          <a:xfrm>
            <a:off x="457200" y="6356350"/>
            <a:ext cx="2590800" cy="365125"/>
          </a:xfrm>
          <a:solidFill>
            <a:srgbClr val="00BCF4"/>
          </a:solidFill>
        </p:spPr>
        <p:txBody>
          <a:bodyPr vert="horz" lIns="91440" tIns="45720" rIns="91440" bIns="45720" rtlCol="0" anchor="ctr"/>
          <a:lstStyle>
            <a:lvl1pPr marL="0" algn="l"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smtClean="0"/>
              <a:t>AER – 2011/2012</a:t>
            </a:r>
            <a:endParaRPr lang="en-US" dirty="0"/>
          </a:p>
        </p:txBody>
      </p:sp>
      <p:sp>
        <p:nvSpPr>
          <p:cNvPr id="8" name="Footer Placeholder 4"/>
          <p:cNvSpPr>
            <a:spLocks noGrp="1"/>
          </p:cNvSpPr>
          <p:nvPr>
            <p:ph type="ftr" sz="quarter" idx="11"/>
          </p:nvPr>
        </p:nvSpPr>
        <p:spPr>
          <a:xfrm>
            <a:off x="3124200" y="6356350"/>
            <a:ext cx="3352800" cy="365125"/>
          </a:xfrm>
          <a:solidFill>
            <a:srgbClr val="00BCF4"/>
          </a:solidFill>
        </p:spPr>
        <p:txBody>
          <a:bodyPr vert="horz" lIns="91440" tIns="45720" rIns="91440" bIns="45720" rtlCol="0" anchor="ctr"/>
          <a:lstStyle>
            <a:lvl1pPr marL="0" algn="ct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err="1" smtClean="0"/>
              <a:t>Universitas</a:t>
            </a:r>
            <a:r>
              <a:rPr lang="en-US" dirty="0" smtClean="0"/>
              <a:t> Pembangunan Jaya – SIF_TIF</a:t>
            </a:r>
            <a:endParaRPr lang="en-US" dirty="0"/>
          </a:p>
        </p:txBody>
      </p:sp>
      <p:sp>
        <p:nvSpPr>
          <p:cNvPr id="9" name="Slide Number Placeholder 5"/>
          <p:cNvSpPr>
            <a:spLocks noGrp="1"/>
          </p:cNvSpPr>
          <p:nvPr>
            <p:ph type="sldNum" sz="quarter" idx="12"/>
          </p:nvPr>
        </p:nvSpPr>
        <p:spPr>
          <a:xfrm>
            <a:off x="6553200" y="6356350"/>
            <a:ext cx="2133600" cy="365125"/>
          </a:xfrm>
          <a:solidFill>
            <a:srgbClr val="00BCF4"/>
          </a:solidFill>
        </p:spPr>
        <p:txBody>
          <a:bodyPr vert="horz" lIns="91440" tIns="45720" rIns="91440" bIns="45720" rtlCol="0" anchor="ctr"/>
          <a:lstStyle>
            <a:lvl1pPr marL="0" algn="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smtClean="0"/>
              <a:t>SIF1213 - </a:t>
            </a:r>
            <a:fld id="{856524A2-1DDE-4CC8-AD9C-EA4094C56FD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AER – 2011/2012</a:t>
            </a:r>
            <a:endParaRPr lang="en-US"/>
          </a:p>
        </p:txBody>
      </p:sp>
      <p:sp>
        <p:nvSpPr>
          <p:cNvPr id="5" name="Footer Placeholder 4"/>
          <p:cNvSpPr>
            <a:spLocks noGrp="1"/>
          </p:cNvSpPr>
          <p:nvPr>
            <p:ph type="ftr" sz="quarter" idx="11"/>
          </p:nvPr>
        </p:nvSpPr>
        <p:spPr/>
        <p:txBody>
          <a:bodyPr/>
          <a:lstStyle/>
          <a:p>
            <a:r>
              <a:rPr lang="en-US" smtClean="0"/>
              <a:t>Universitas Pembangunan Jaya – SIF_TIF</a:t>
            </a:r>
            <a:endParaRPr lang="en-US"/>
          </a:p>
        </p:txBody>
      </p:sp>
      <p:sp>
        <p:nvSpPr>
          <p:cNvPr id="6" name="Slide Number Placeholder 5"/>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AER – 2011/2012</a:t>
            </a:r>
            <a:endParaRPr lang="en-US"/>
          </a:p>
        </p:txBody>
      </p:sp>
      <p:sp>
        <p:nvSpPr>
          <p:cNvPr id="5" name="Footer Placeholder 4"/>
          <p:cNvSpPr>
            <a:spLocks noGrp="1"/>
          </p:cNvSpPr>
          <p:nvPr>
            <p:ph type="ftr" sz="quarter" idx="11"/>
          </p:nvPr>
        </p:nvSpPr>
        <p:spPr/>
        <p:txBody>
          <a:bodyPr/>
          <a:lstStyle/>
          <a:p>
            <a:r>
              <a:rPr lang="en-US" smtClean="0"/>
              <a:t>Universitas Pembangunan Jaya – SIF_TIF</a:t>
            </a:r>
            <a:endParaRPr lang="en-US"/>
          </a:p>
        </p:txBody>
      </p:sp>
      <p:sp>
        <p:nvSpPr>
          <p:cNvPr id="6" name="Slide Number Placeholder 5"/>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CF4"/>
          </a:solidFill>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590800" cy="365125"/>
          </a:xfrm>
          <a:solidFill>
            <a:srgbClr val="00BCF4"/>
          </a:solidFill>
        </p:spPr>
        <p:txBody>
          <a:bodyPr vert="horz" lIns="91440" tIns="45720" rIns="91440" bIns="45720" rtlCol="0" anchor="ctr"/>
          <a:lstStyle>
            <a:lvl1pPr marL="0" algn="l"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smtClean="0"/>
              <a:t>AER – 2011/2012</a:t>
            </a:r>
            <a:endParaRPr lang="en-US" dirty="0"/>
          </a:p>
        </p:txBody>
      </p:sp>
      <p:sp>
        <p:nvSpPr>
          <p:cNvPr id="5" name="Footer Placeholder 4"/>
          <p:cNvSpPr>
            <a:spLocks noGrp="1"/>
          </p:cNvSpPr>
          <p:nvPr>
            <p:ph type="ftr" sz="quarter" idx="11"/>
          </p:nvPr>
        </p:nvSpPr>
        <p:spPr>
          <a:xfrm>
            <a:off x="3124200" y="6356350"/>
            <a:ext cx="3352800" cy="365125"/>
          </a:xfrm>
          <a:solidFill>
            <a:srgbClr val="00BCF4"/>
          </a:solidFill>
        </p:spPr>
        <p:txBody>
          <a:bodyPr vert="horz" lIns="91440" tIns="45720" rIns="91440" bIns="45720" rtlCol="0" anchor="ctr"/>
          <a:lstStyle>
            <a:lvl1pPr marL="0" algn="ct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err="1" smtClean="0"/>
              <a:t>Universitas</a:t>
            </a:r>
            <a:r>
              <a:rPr lang="en-US" dirty="0" smtClean="0"/>
              <a:t> Pembangunan Jaya – SIF_TIF</a:t>
            </a:r>
            <a:endParaRPr lang="en-US" dirty="0"/>
          </a:p>
        </p:txBody>
      </p:sp>
      <p:sp>
        <p:nvSpPr>
          <p:cNvPr id="6" name="Slide Number Placeholder 5"/>
          <p:cNvSpPr>
            <a:spLocks noGrp="1"/>
          </p:cNvSpPr>
          <p:nvPr>
            <p:ph type="sldNum" sz="quarter" idx="12"/>
          </p:nvPr>
        </p:nvSpPr>
        <p:spPr>
          <a:solidFill>
            <a:srgbClr val="00BCF4"/>
          </a:solidFill>
        </p:spPr>
        <p:txBody>
          <a:bodyPr vert="horz" lIns="91440" tIns="45720" rIns="91440" bIns="45720" rtlCol="0" anchor="ctr"/>
          <a:lstStyle>
            <a:lvl1pPr marL="0" algn="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smtClean="0"/>
              <a:t>SIF1213 - </a:t>
            </a:r>
            <a:fld id="{856524A2-1DDE-4CC8-AD9C-EA4094C56FD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AER – 2011/2012</a:t>
            </a:r>
            <a:endParaRPr lang="en-US"/>
          </a:p>
        </p:txBody>
      </p:sp>
      <p:sp>
        <p:nvSpPr>
          <p:cNvPr id="5" name="Footer Placeholder 4"/>
          <p:cNvSpPr>
            <a:spLocks noGrp="1"/>
          </p:cNvSpPr>
          <p:nvPr>
            <p:ph type="ftr" sz="quarter" idx="11"/>
          </p:nvPr>
        </p:nvSpPr>
        <p:spPr/>
        <p:txBody>
          <a:bodyPr/>
          <a:lstStyle/>
          <a:p>
            <a:r>
              <a:rPr lang="en-US" smtClean="0"/>
              <a:t>Universitas Pembangunan Jaya – SIF_TIF</a:t>
            </a:r>
            <a:endParaRPr lang="en-US"/>
          </a:p>
        </p:txBody>
      </p:sp>
      <p:sp>
        <p:nvSpPr>
          <p:cNvPr id="6" name="Slide Number Placeholder 5"/>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AER – 2011/2012</a:t>
            </a:r>
            <a:endParaRPr lang="en-US"/>
          </a:p>
        </p:txBody>
      </p:sp>
      <p:sp>
        <p:nvSpPr>
          <p:cNvPr id="6" name="Footer Placeholder 5"/>
          <p:cNvSpPr>
            <a:spLocks noGrp="1"/>
          </p:cNvSpPr>
          <p:nvPr>
            <p:ph type="ftr" sz="quarter" idx="11"/>
          </p:nvPr>
        </p:nvSpPr>
        <p:spPr/>
        <p:txBody>
          <a:bodyPr/>
          <a:lstStyle/>
          <a:p>
            <a:r>
              <a:rPr lang="en-US" smtClean="0"/>
              <a:t>Universitas Pembangunan Jaya – SIF_TIF</a:t>
            </a:r>
            <a:endParaRPr lang="en-US"/>
          </a:p>
        </p:txBody>
      </p:sp>
      <p:sp>
        <p:nvSpPr>
          <p:cNvPr id="7" name="Slide Number Placeholder 6"/>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AER – 2011/2012</a:t>
            </a:r>
            <a:endParaRPr lang="en-US"/>
          </a:p>
        </p:txBody>
      </p:sp>
      <p:sp>
        <p:nvSpPr>
          <p:cNvPr id="8" name="Footer Placeholder 7"/>
          <p:cNvSpPr>
            <a:spLocks noGrp="1"/>
          </p:cNvSpPr>
          <p:nvPr>
            <p:ph type="ftr" sz="quarter" idx="11"/>
          </p:nvPr>
        </p:nvSpPr>
        <p:spPr/>
        <p:txBody>
          <a:bodyPr/>
          <a:lstStyle/>
          <a:p>
            <a:r>
              <a:rPr lang="en-US" smtClean="0"/>
              <a:t>Universitas Pembangunan Jaya – SIF_TIF</a:t>
            </a:r>
            <a:endParaRPr lang="en-US"/>
          </a:p>
        </p:txBody>
      </p:sp>
      <p:sp>
        <p:nvSpPr>
          <p:cNvPr id="9" name="Slide Number Placeholder 8"/>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AER – 2011/2012</a:t>
            </a:r>
            <a:endParaRPr lang="en-US"/>
          </a:p>
        </p:txBody>
      </p:sp>
      <p:sp>
        <p:nvSpPr>
          <p:cNvPr id="4" name="Footer Placeholder 3"/>
          <p:cNvSpPr>
            <a:spLocks noGrp="1"/>
          </p:cNvSpPr>
          <p:nvPr>
            <p:ph type="ftr" sz="quarter" idx="11"/>
          </p:nvPr>
        </p:nvSpPr>
        <p:spPr/>
        <p:txBody>
          <a:bodyPr/>
          <a:lstStyle/>
          <a:p>
            <a:r>
              <a:rPr lang="en-US" smtClean="0"/>
              <a:t>Universitas Pembangunan Jaya – SIF_TIF</a:t>
            </a:r>
            <a:endParaRPr lang="en-US"/>
          </a:p>
        </p:txBody>
      </p:sp>
      <p:sp>
        <p:nvSpPr>
          <p:cNvPr id="5" name="Slide Number Placeholder 4"/>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AER – 2011/2012</a:t>
            </a:r>
            <a:endParaRPr lang="en-US"/>
          </a:p>
        </p:txBody>
      </p:sp>
      <p:sp>
        <p:nvSpPr>
          <p:cNvPr id="3" name="Footer Placeholder 2"/>
          <p:cNvSpPr>
            <a:spLocks noGrp="1"/>
          </p:cNvSpPr>
          <p:nvPr>
            <p:ph type="ftr" sz="quarter" idx="11"/>
          </p:nvPr>
        </p:nvSpPr>
        <p:spPr/>
        <p:txBody>
          <a:bodyPr/>
          <a:lstStyle/>
          <a:p>
            <a:r>
              <a:rPr lang="en-US" smtClean="0"/>
              <a:t>Universitas Pembangunan Jaya – SIF_TIF</a:t>
            </a:r>
            <a:endParaRPr lang="en-US"/>
          </a:p>
        </p:txBody>
      </p:sp>
      <p:sp>
        <p:nvSpPr>
          <p:cNvPr id="4" name="Slide Number Placeholder 3"/>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AER – 2011/2012</a:t>
            </a:r>
            <a:endParaRPr lang="en-US"/>
          </a:p>
        </p:txBody>
      </p:sp>
      <p:sp>
        <p:nvSpPr>
          <p:cNvPr id="6" name="Footer Placeholder 5"/>
          <p:cNvSpPr>
            <a:spLocks noGrp="1"/>
          </p:cNvSpPr>
          <p:nvPr>
            <p:ph type="ftr" sz="quarter" idx="11"/>
          </p:nvPr>
        </p:nvSpPr>
        <p:spPr/>
        <p:txBody>
          <a:bodyPr/>
          <a:lstStyle/>
          <a:p>
            <a:r>
              <a:rPr lang="en-US" smtClean="0"/>
              <a:t>Universitas Pembangunan Jaya – SIF_TIF</a:t>
            </a:r>
            <a:endParaRPr lang="en-US"/>
          </a:p>
        </p:txBody>
      </p:sp>
      <p:sp>
        <p:nvSpPr>
          <p:cNvPr id="7" name="Slide Number Placeholder 6"/>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AER – 2011/2012</a:t>
            </a:r>
            <a:endParaRPr lang="en-US"/>
          </a:p>
        </p:txBody>
      </p:sp>
      <p:sp>
        <p:nvSpPr>
          <p:cNvPr id="6" name="Footer Placeholder 5"/>
          <p:cNvSpPr>
            <a:spLocks noGrp="1"/>
          </p:cNvSpPr>
          <p:nvPr>
            <p:ph type="ftr" sz="quarter" idx="11"/>
          </p:nvPr>
        </p:nvSpPr>
        <p:spPr/>
        <p:txBody>
          <a:bodyPr/>
          <a:lstStyle/>
          <a:p>
            <a:r>
              <a:rPr lang="en-US" smtClean="0"/>
              <a:t>Universitas Pembangunan Jaya – SIF_TIF</a:t>
            </a:r>
            <a:endParaRPr lang="en-US"/>
          </a:p>
        </p:txBody>
      </p:sp>
      <p:sp>
        <p:nvSpPr>
          <p:cNvPr id="7" name="Slide Number Placeholder 6"/>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AER – 2011/2012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err="1" smtClean="0"/>
              <a:t>Universitas</a:t>
            </a:r>
            <a:r>
              <a:rPr lang="en-US" dirty="0" smtClean="0"/>
              <a:t> Pembangunan Jaya – SIF_TIF</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SIF-1213 - </a:t>
            </a:r>
            <a:fld id="{856524A2-1DDE-4CC8-AD9C-EA4094C56FD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Fondasi Pemrograman </a:t>
            </a:r>
            <a:r>
              <a:rPr lang="en-US" dirty="0" smtClean="0"/>
              <a:t>&amp; </a:t>
            </a:r>
            <a:r>
              <a:rPr lang="en-US" dirty="0" err="1" smtClean="0"/>
              <a:t>Struktur</a:t>
            </a:r>
            <a:r>
              <a:rPr lang="en-US" dirty="0" smtClean="0"/>
              <a:t> Data</a:t>
            </a:r>
            <a:endParaRPr lang="en-US" dirty="0"/>
          </a:p>
        </p:txBody>
      </p:sp>
      <p:sp>
        <p:nvSpPr>
          <p:cNvPr id="3" name="Subtitle 2"/>
          <p:cNvSpPr>
            <a:spLocks noGrp="1"/>
          </p:cNvSpPr>
          <p:nvPr>
            <p:ph type="subTitle" idx="1"/>
          </p:nvPr>
        </p:nvSpPr>
        <p:spPr/>
        <p:txBody>
          <a:bodyPr/>
          <a:lstStyle/>
          <a:p>
            <a:r>
              <a:rPr lang="en-US" smtClean="0"/>
              <a:t>Sesi </a:t>
            </a:r>
            <a:r>
              <a:rPr lang="en-US" smtClean="0"/>
              <a:t>11</a:t>
            </a:r>
            <a:endParaRPr lang="en-US" smtClean="0"/>
          </a:p>
          <a:p>
            <a:r>
              <a:rPr lang="en-US" smtClean="0"/>
              <a:t>Teknik </a:t>
            </a:r>
            <a:r>
              <a:rPr lang="en-US" i="1" smtClean="0"/>
              <a:t>Sort</a:t>
            </a:r>
            <a:endParaRPr lang="en-US" i="1" dirty="0"/>
          </a:p>
        </p:txBody>
      </p:sp>
      <p:sp>
        <p:nvSpPr>
          <p:cNvPr id="10" name="Date Placeholder 6"/>
          <p:cNvSpPr>
            <a:spLocks noGrp="1"/>
          </p:cNvSpPr>
          <p:nvPr>
            <p:ph type="dt" sz="half" idx="10"/>
          </p:nvPr>
        </p:nvSpPr>
        <p:spPr>
          <a:xfrm>
            <a:off x="457200" y="6356350"/>
            <a:ext cx="2590800" cy="365125"/>
          </a:xfrm>
        </p:spPr>
        <p:txBody>
          <a:bodyPr/>
          <a:lstStyle/>
          <a:p>
            <a:r>
              <a:rPr lang="en-US" smtClean="0"/>
              <a:t>AER – 2011/2012</a:t>
            </a:r>
            <a:endParaRPr lang="en-US"/>
          </a:p>
        </p:txBody>
      </p:sp>
      <p:sp>
        <p:nvSpPr>
          <p:cNvPr id="11" name="Slide Number Placeholder 7"/>
          <p:cNvSpPr>
            <a:spLocks noGrp="1"/>
          </p:cNvSpPr>
          <p:nvPr>
            <p:ph type="sldNum" sz="quarter" idx="12"/>
          </p:nvPr>
        </p:nvSpPr>
        <p:spPr>
          <a:xfrm>
            <a:off x="6553200" y="6356350"/>
            <a:ext cx="2133600" cy="365125"/>
          </a:xfrm>
        </p:spPr>
        <p:txBody>
          <a:bodyPr/>
          <a:lstStyle/>
          <a:p>
            <a:fld id="{856524A2-1DDE-4CC8-AD9C-EA4094C56FD8}" type="slidenum">
              <a:rPr lang="en-US" smtClean="0"/>
              <a:t>1</a:t>
            </a:fld>
            <a:endParaRPr lang="en-US" dirty="0"/>
          </a:p>
        </p:txBody>
      </p:sp>
      <p:sp>
        <p:nvSpPr>
          <p:cNvPr id="12" name="Footer Placeholder 8"/>
          <p:cNvSpPr>
            <a:spLocks noGrp="1"/>
          </p:cNvSpPr>
          <p:nvPr>
            <p:ph type="ftr" sz="quarter" idx="11"/>
          </p:nvPr>
        </p:nvSpPr>
        <p:spPr>
          <a:xfrm>
            <a:off x="3124200" y="6356350"/>
            <a:ext cx="3352800" cy="365125"/>
          </a:xfrm>
        </p:spPr>
        <p:txBody>
          <a:bodyPr/>
          <a:lstStyle/>
          <a:p>
            <a:r>
              <a:rPr lang="en-US" dirty="0" err="1" smtClean="0"/>
              <a:t>Universitas</a:t>
            </a:r>
            <a:r>
              <a:rPr lang="en-US" dirty="0" smtClean="0"/>
              <a:t> Pembangunan Jaya – SIF_TIF</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mtClean="0">
                <a:effectLst>
                  <a:outerShdw blurRad="38100" dist="38100" dir="2700000" algn="tl">
                    <a:srgbClr val="000000">
                      <a:alpha val="43137"/>
                    </a:srgbClr>
                  </a:outerShdw>
                </a:effectLst>
              </a:rPr>
              <a:t>Selection Sort</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Mechanism</a:t>
            </a:r>
            <a:endParaRPr lang="en-US"/>
          </a:p>
        </p:txBody>
      </p:sp>
      <p:sp>
        <p:nvSpPr>
          <p:cNvPr id="3" name="Content Placeholder 2"/>
          <p:cNvSpPr>
            <a:spLocks noGrp="1"/>
          </p:cNvSpPr>
          <p:nvPr>
            <p:ph idx="1"/>
          </p:nvPr>
        </p:nvSpPr>
        <p:spPr>
          <a:xfrm>
            <a:off x="381000" y="1600200"/>
            <a:ext cx="4495800" cy="4525963"/>
          </a:xfrm>
        </p:spPr>
        <p:txBody>
          <a:bodyPr>
            <a:normAutofit fontScale="77500" lnSpcReduction="20000"/>
          </a:bodyPr>
          <a:lstStyle/>
          <a:p>
            <a:r>
              <a:rPr lang="en-US" smtClean="0"/>
              <a:t>Berikut Rule pada Selection Sort:</a:t>
            </a:r>
            <a:endParaRPr lang="en-US"/>
          </a:p>
          <a:p>
            <a:pPr lvl="1"/>
            <a:r>
              <a:rPr lang="en-US" smtClean="0"/>
              <a:t>Putaran pertama mulai dari kiri (indeks 0) </a:t>
            </a:r>
            <a:r>
              <a:rPr lang="en-US" b="1" smtClean="0"/>
              <a:t>cari item terkecil</a:t>
            </a:r>
            <a:r>
              <a:rPr lang="en-US" smtClean="0"/>
              <a:t>, </a:t>
            </a:r>
            <a:r>
              <a:rPr lang="en-US" b="1" smtClean="0"/>
              <a:t>letakkan item terkecil tersebut pada posisi paling kiri</a:t>
            </a:r>
            <a:r>
              <a:rPr lang="en-US" smtClean="0"/>
              <a:t> (indeks 0).</a:t>
            </a:r>
            <a:endParaRPr lang="en-US"/>
          </a:p>
          <a:p>
            <a:pPr lvl="1"/>
            <a:r>
              <a:rPr lang="en-US" smtClean="0"/>
              <a:t>Putaran kedua dimulai dari item kedua dari kiri (indeks 1) cari item terkecil kedua, letakkan item terkecil kedua pada posisi kedua dari kiri (indeks 1).</a:t>
            </a:r>
            <a:endParaRPr lang="en-US"/>
          </a:p>
          <a:p>
            <a:pPr lvl="1"/>
            <a:r>
              <a:rPr lang="en-US" b="1" smtClean="0"/>
              <a:t>Lakukan langkah tersebut hingga semua item di proses.</a:t>
            </a:r>
            <a:endParaRPr lang="en-US" smtClean="0"/>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10</a:t>
            </a:fld>
            <a:endParaRPr lang="en-US" dirty="0"/>
          </a:p>
        </p:txBody>
      </p:sp>
      <p:pic>
        <p:nvPicPr>
          <p:cNvPr id="1026" name="Picture 2" descr="http://ptgmedia.pearsoncmg.com/images/chap3_0672324539/elementLinks/03fig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325985"/>
            <a:ext cx="3733800" cy="6074815"/>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pic>
    </p:spTree>
    <p:extLst>
      <p:ext uri="{BB962C8B-B14F-4D97-AF65-F5344CB8AC3E}">
        <p14:creationId xmlns:p14="http://schemas.microsoft.com/office/powerpoint/2010/main" val="20045377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rmAutofit fontScale="90000"/>
          </a:bodyPr>
          <a:lstStyle/>
          <a:p>
            <a:pPr algn="l"/>
            <a:r>
              <a:rPr lang="en-US">
                <a:effectLst>
                  <a:outerShdw blurRad="38100" dist="38100" dir="2700000" algn="tl">
                    <a:srgbClr val="000000">
                      <a:alpha val="43137"/>
                    </a:srgbClr>
                  </a:outerShdw>
                </a:effectLst>
              </a:rPr>
              <a:t>Selection </a:t>
            </a:r>
            <a:r>
              <a:rPr lang="en-US" smtClean="0">
                <a:effectLst>
                  <a:outerShdw blurRad="38100" dist="38100" dir="2700000" algn="tl">
                    <a:srgbClr val="000000">
                      <a:alpha val="43137"/>
                    </a:srgbClr>
                  </a:outerShdw>
                </a:effectLst>
              </a:rPr>
              <a:t>Sort</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Mechanisme</a:t>
            </a:r>
            <a:endParaRPr lang="en-US"/>
          </a:p>
        </p:txBody>
      </p:sp>
      <p:sp>
        <p:nvSpPr>
          <p:cNvPr id="3" name="Content Placeholder 2"/>
          <p:cNvSpPr>
            <a:spLocks noGrp="1"/>
          </p:cNvSpPr>
          <p:nvPr>
            <p:ph idx="1"/>
          </p:nvPr>
        </p:nvSpPr>
        <p:spPr/>
        <p:txBody>
          <a:bodyPr>
            <a:normAutofit fontScale="70000" lnSpcReduction="20000"/>
          </a:bodyPr>
          <a:lstStyle/>
          <a:p>
            <a:r>
              <a:rPr lang="en-US" smtClean="0"/>
              <a:t>Penjelasan:</a:t>
            </a:r>
          </a:p>
          <a:p>
            <a:pPr lvl="1"/>
            <a:r>
              <a:rPr lang="en-US" smtClean="0"/>
              <a:t>Mulai </a:t>
            </a:r>
            <a:r>
              <a:rPr lang="en-US"/>
              <a:t>dari ujung </a:t>
            </a:r>
            <a:r>
              <a:rPr lang="en-US" smtClean="0"/>
              <a:t>kiri,</a:t>
            </a:r>
            <a:r>
              <a:rPr lang="en-US"/>
              <a:t> </a:t>
            </a:r>
            <a:r>
              <a:rPr lang="en-US" smtClean="0"/>
              <a:t>catat</a:t>
            </a:r>
            <a:r>
              <a:rPr lang="en-US"/>
              <a:t> tinggi pemain paling </a:t>
            </a:r>
            <a:r>
              <a:rPr lang="en-US" smtClean="0"/>
              <a:t>kiri di</a:t>
            </a:r>
            <a:r>
              <a:rPr lang="en-US"/>
              <a:t> </a:t>
            </a:r>
            <a:r>
              <a:rPr lang="en-US" smtClean="0"/>
              <a:t>catatan Anda </a:t>
            </a:r>
            <a:r>
              <a:rPr lang="en-US"/>
              <a:t>dan </a:t>
            </a:r>
            <a:r>
              <a:rPr lang="en-US" smtClean="0"/>
              <a:t>beri tanda </a:t>
            </a:r>
            <a:r>
              <a:rPr lang="en-US"/>
              <a:t>di depan orang ini</a:t>
            </a:r>
            <a:r>
              <a:rPr lang="en-US" smtClean="0"/>
              <a:t>.</a:t>
            </a:r>
          </a:p>
          <a:p>
            <a:pPr lvl="1"/>
            <a:r>
              <a:rPr lang="en-US" smtClean="0"/>
              <a:t>Kemudian </a:t>
            </a:r>
            <a:r>
              <a:rPr lang="en-US"/>
              <a:t>bandingkan </a:t>
            </a:r>
            <a:r>
              <a:rPr lang="en-US" smtClean="0"/>
              <a:t>dengan pemain </a:t>
            </a:r>
            <a:r>
              <a:rPr lang="en-US"/>
              <a:t>berikutnya </a:t>
            </a:r>
            <a:r>
              <a:rPr lang="en-US" smtClean="0"/>
              <a:t>(ke kanan)</a:t>
            </a:r>
            <a:r>
              <a:rPr lang="en-US"/>
              <a:t> </a:t>
            </a:r>
            <a:r>
              <a:rPr lang="en-US" smtClean="0"/>
              <a:t>dengan nilai tinggi pada catatan </a:t>
            </a:r>
            <a:r>
              <a:rPr lang="en-US"/>
              <a:t>Anda. </a:t>
            </a:r>
            <a:endParaRPr lang="en-US" smtClean="0"/>
          </a:p>
          <a:p>
            <a:pPr lvl="1"/>
            <a:r>
              <a:rPr lang="en-US" smtClean="0"/>
              <a:t>Jika</a:t>
            </a:r>
            <a:r>
              <a:rPr lang="en-US"/>
              <a:t> pemain ini lebih </a:t>
            </a:r>
            <a:r>
              <a:rPr lang="en-US" smtClean="0"/>
              <a:t>pendek,</a:t>
            </a:r>
            <a:r>
              <a:rPr lang="en-US"/>
              <a:t> </a:t>
            </a:r>
            <a:r>
              <a:rPr lang="en-US" smtClean="0"/>
              <a:t>coret</a:t>
            </a:r>
            <a:r>
              <a:rPr lang="en-US"/>
              <a:t> </a:t>
            </a:r>
            <a:r>
              <a:rPr lang="en-US" smtClean="0"/>
              <a:t>nilai tinggi</a:t>
            </a:r>
            <a:r>
              <a:rPr lang="en-US"/>
              <a:t> pemain pertama dan </a:t>
            </a:r>
            <a:r>
              <a:rPr lang="en-US" smtClean="0"/>
              <a:t>catat</a:t>
            </a:r>
            <a:r>
              <a:rPr lang="en-US"/>
              <a:t> </a:t>
            </a:r>
            <a:r>
              <a:rPr lang="en-US" smtClean="0"/>
              <a:t>tinggi</a:t>
            </a:r>
            <a:r>
              <a:rPr lang="en-US"/>
              <a:t> pemain kedua sebagai gantinya. Juga </a:t>
            </a:r>
            <a:r>
              <a:rPr lang="en-US" smtClean="0"/>
              <a:t>pindahkan tanda ke depan pemain yang lebih pendek ini. </a:t>
            </a:r>
          </a:p>
          <a:p>
            <a:pPr lvl="1"/>
            <a:r>
              <a:rPr lang="en-US" smtClean="0"/>
              <a:t>Lanjutkan</a:t>
            </a:r>
            <a:r>
              <a:rPr lang="en-US"/>
              <a:t> </a:t>
            </a:r>
            <a:r>
              <a:rPr lang="en-US" smtClean="0"/>
              <a:t>dengan membandingkan pemain berikutnya dengan nilai  pada catatan anda untuk mendapatkan pemain terpendek, dan merubah nilai tinggi pada catatan setiap didapatkan pemain yang lebih pendek, serta pindahkan tanda ke pemain terpendek.</a:t>
            </a:r>
          </a:p>
          <a:p>
            <a:pPr lvl="1"/>
            <a:r>
              <a:rPr lang="en-US" smtClean="0"/>
              <a:t>Setelah didapatkan pemain terpendek, pindahkan pemain terpendek ke posisi paling kira, dan ulangi langkah di atas dengan dimulai dari posisi kedua dari kiri, dan demikian seterusnya.</a:t>
            </a: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11</a:t>
            </a:fld>
            <a:endParaRPr lang="en-US" dirty="0"/>
          </a:p>
        </p:txBody>
      </p:sp>
    </p:spTree>
    <p:extLst>
      <p:ext uri="{BB962C8B-B14F-4D97-AF65-F5344CB8AC3E}">
        <p14:creationId xmlns:p14="http://schemas.microsoft.com/office/powerpoint/2010/main" val="16428208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Selection </a:t>
            </a:r>
            <a:r>
              <a:rPr lang="en-US" smtClean="0">
                <a:effectLst>
                  <a:outerShdw blurRad="38100" dist="38100" dir="2700000" algn="tl">
                    <a:srgbClr val="000000">
                      <a:alpha val="43137"/>
                    </a:srgbClr>
                  </a:outerShdw>
                </a:effectLst>
              </a:rPr>
              <a:t>Sort</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Algorithm &amp; Code</a:t>
            </a:r>
            <a:endParaRPr lang="en-US"/>
          </a:p>
        </p:txBody>
      </p:sp>
      <p:sp>
        <p:nvSpPr>
          <p:cNvPr id="3" name="Content Placeholder 2"/>
          <p:cNvSpPr>
            <a:spLocks noGrp="1"/>
          </p:cNvSpPr>
          <p:nvPr>
            <p:ph idx="1"/>
          </p:nvPr>
        </p:nvSpPr>
        <p:spPr>
          <a:xfrm>
            <a:off x="457200" y="1600200"/>
            <a:ext cx="4495800" cy="4525963"/>
          </a:xfrm>
        </p:spPr>
        <p:txBody>
          <a:bodyPr>
            <a:normAutofit fontScale="55000" lnSpcReduction="20000"/>
          </a:bodyPr>
          <a:lstStyle/>
          <a:p>
            <a:r>
              <a:rPr lang="en-US"/>
              <a:t>Pengurutan data dilakukan dengan </a:t>
            </a:r>
            <a:r>
              <a:rPr lang="en-US" smtClean="0"/>
              <a:t>cara:</a:t>
            </a:r>
            <a:endParaRPr lang="en-US"/>
          </a:p>
          <a:p>
            <a:pPr marL="971550" lvl="1" indent="-514350">
              <a:buFont typeface="+mj-lt"/>
              <a:buAutoNum type="arabicPeriod"/>
            </a:pPr>
            <a:r>
              <a:rPr lang="en-US" sz="3600"/>
              <a:t>Mulai dari ujung </a:t>
            </a:r>
            <a:r>
              <a:rPr lang="en-US" sz="3600" smtClean="0"/>
              <a:t>kiri, </a:t>
            </a:r>
          </a:p>
          <a:p>
            <a:pPr marL="971550" lvl="1" indent="-514350">
              <a:buFont typeface="+mj-lt"/>
              <a:buAutoNum type="arabicPeriod"/>
            </a:pPr>
            <a:r>
              <a:rPr lang="en-US" sz="3600" smtClean="0"/>
              <a:t>Catat nilainya dan beri tanda posisi.</a:t>
            </a:r>
            <a:endParaRPr lang="en-US" sz="3600"/>
          </a:p>
          <a:p>
            <a:pPr marL="971550" lvl="1" indent="-514350">
              <a:buFont typeface="+mj-lt"/>
              <a:buAutoNum type="arabicPeriod"/>
            </a:pPr>
            <a:r>
              <a:rPr lang="en-US" sz="3600" smtClean="0"/>
              <a:t>Bandingkan</a:t>
            </a:r>
            <a:r>
              <a:rPr lang="en-US" sz="3600"/>
              <a:t> </a:t>
            </a:r>
            <a:r>
              <a:rPr lang="en-US" sz="3600" smtClean="0"/>
              <a:t>nilai yang dicatat dengan nilai berikutnya (ke </a:t>
            </a:r>
            <a:r>
              <a:rPr lang="en-US" sz="3600"/>
              <a:t>kanan) </a:t>
            </a:r>
            <a:r>
              <a:rPr lang="en-US" sz="3600" smtClean="0"/>
              <a:t>untuk mencari nilai lebih kecil. </a:t>
            </a:r>
          </a:p>
          <a:p>
            <a:pPr marL="971550" lvl="1" indent="-514350">
              <a:buFont typeface="+mj-lt"/>
              <a:buAutoNum type="arabicPeriod"/>
            </a:pPr>
            <a:r>
              <a:rPr lang="en-US" sz="3600" smtClean="0"/>
              <a:t>Jika nilai berikutnya lebih kecil, catat nilainya dan pindahkan tanda.</a:t>
            </a:r>
          </a:p>
          <a:p>
            <a:pPr marL="971550" lvl="1" indent="-514350">
              <a:buFont typeface="+mj-lt"/>
              <a:buAutoNum type="arabicPeriod"/>
            </a:pPr>
            <a:r>
              <a:rPr lang="en-US" sz="3600" smtClean="0"/>
              <a:t>Lanjutkan untuk posisi kedua dari kiri (dan posisi seterusnya) dengan proses 2-4, dan seterusnya hingga semua posisi dibandingkan.</a:t>
            </a:r>
            <a:endParaRPr lang="en-US" sz="3600"/>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12</a:t>
            </a:fld>
            <a:endParaRPr lang="en-US" dirty="0"/>
          </a:p>
        </p:txBody>
      </p:sp>
      <p:sp>
        <p:nvSpPr>
          <p:cNvPr id="7" name="Content Placeholder 2"/>
          <p:cNvSpPr txBox="1">
            <a:spLocks/>
          </p:cNvSpPr>
          <p:nvPr/>
        </p:nvSpPr>
        <p:spPr>
          <a:xfrm>
            <a:off x="5105400" y="2133600"/>
            <a:ext cx="3505200" cy="3505200"/>
          </a:xfrm>
          <a:prstGeom prst="rect">
            <a:avLst/>
          </a:prstGeom>
          <a:effectLst>
            <a:outerShdw blurRad="50800" dist="38100" dir="2700000" algn="tl" rotWithShape="0">
              <a:prstClr val="black">
                <a:alpha val="40000"/>
              </a:prstClr>
            </a:outerShdw>
          </a:effectLst>
        </p:spPr>
        <p:style>
          <a:lnRef idx="3">
            <a:schemeClr val="lt1"/>
          </a:lnRef>
          <a:fillRef idx="1">
            <a:schemeClr val="dk1"/>
          </a:fillRef>
          <a:effectRef idx="1">
            <a:schemeClr val="dk1"/>
          </a:effectRef>
          <a:fontRef idx="minor">
            <a:schemeClr val="lt1"/>
          </a:fontRef>
        </p:style>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350" indent="0">
              <a:buNone/>
              <a:tabLst>
                <a:tab pos="231775" algn="l"/>
                <a:tab pos="465138" algn="l"/>
                <a:tab pos="682625" algn="l"/>
              </a:tabLst>
            </a:pPr>
            <a:endParaRPr lang="pt-BR" sz="1500" b="1" smtClean="0">
              <a:solidFill>
                <a:schemeClr val="bg1"/>
              </a:solidFill>
              <a:latin typeface="Courier New" pitchFamily="49" charset="0"/>
              <a:cs typeface="Courier New" pitchFamily="49" charset="0"/>
            </a:endParaRPr>
          </a:p>
          <a:p>
            <a:pPr marL="0" indent="0">
              <a:buNone/>
              <a:tabLst>
                <a:tab pos="231775" algn="l"/>
                <a:tab pos="465138" algn="l"/>
                <a:tab pos="682625" algn="l"/>
              </a:tabLst>
            </a:pPr>
            <a:r>
              <a:rPr lang="nn-NO" sz="1500" b="1">
                <a:solidFill>
                  <a:schemeClr val="bg1"/>
                </a:solidFill>
                <a:latin typeface="Courier New" pitchFamily="49" charset="0"/>
                <a:cs typeface="Courier New" pitchFamily="49" charset="0"/>
              </a:rPr>
              <a:t>for (int i=0; i&lt;n-1; i++) {</a:t>
            </a:r>
          </a:p>
          <a:p>
            <a:pPr marL="0" indent="0">
              <a:buNone/>
              <a:tabLst>
                <a:tab pos="231775" algn="l"/>
                <a:tab pos="465138" algn="l"/>
                <a:tab pos="682625" algn="l"/>
              </a:tabLst>
            </a:pPr>
            <a:r>
              <a:rPr lang="en-US" sz="1500" b="1" smtClean="0">
                <a:solidFill>
                  <a:schemeClr val="bg1"/>
                </a:solidFill>
                <a:latin typeface="Courier New" pitchFamily="49" charset="0"/>
                <a:cs typeface="Courier New" pitchFamily="49" charset="0"/>
              </a:rPr>
              <a:t>	y=i;     </a:t>
            </a:r>
            <a:r>
              <a:rPr lang="en-US" sz="1500" smtClean="0">
                <a:solidFill>
                  <a:schemeClr val="accent3">
                    <a:lumMod val="75000"/>
                  </a:schemeClr>
                </a:solidFill>
                <a:latin typeface="+mj-lt"/>
                <a:cs typeface="Courier New" pitchFamily="49" charset="0"/>
              </a:rPr>
              <a:t>//tanda posisi</a:t>
            </a:r>
            <a:endParaRPr lang="en-US" sz="1500">
              <a:solidFill>
                <a:schemeClr val="accent3">
                  <a:lumMod val="75000"/>
                </a:schemeClr>
              </a:solidFill>
              <a:latin typeface="+mj-lt"/>
              <a:cs typeface="Courier New" pitchFamily="49" charset="0"/>
            </a:endParaRPr>
          </a:p>
          <a:p>
            <a:pPr marL="0" indent="0">
              <a:buNone/>
              <a:tabLst>
                <a:tab pos="231775" algn="l"/>
                <a:tab pos="465138" algn="l"/>
                <a:tab pos="682625" algn="l"/>
              </a:tabLst>
            </a:pPr>
            <a:r>
              <a:rPr lang="en-US" sz="1500" smtClean="0">
                <a:solidFill>
                  <a:schemeClr val="bg1"/>
                </a:solidFill>
                <a:latin typeface="Courier New" pitchFamily="49" charset="0"/>
                <a:cs typeface="Courier New" pitchFamily="49" charset="0"/>
              </a:rPr>
              <a:t>	</a:t>
            </a:r>
            <a:r>
              <a:rPr lang="en-US" sz="1500" b="1" smtClean="0">
                <a:solidFill>
                  <a:schemeClr val="bg1"/>
                </a:solidFill>
                <a:latin typeface="Courier New" pitchFamily="49" charset="0"/>
                <a:cs typeface="Courier New" pitchFamily="49" charset="0"/>
              </a:rPr>
              <a:t>x=a[i];  </a:t>
            </a:r>
            <a:r>
              <a:rPr lang="en-US" sz="1500">
                <a:solidFill>
                  <a:schemeClr val="accent3">
                    <a:lumMod val="75000"/>
                  </a:schemeClr>
                </a:solidFill>
                <a:latin typeface="+mj-lt"/>
                <a:cs typeface="Courier New" pitchFamily="49" charset="0"/>
              </a:rPr>
              <a:t>//catatan nilai</a:t>
            </a:r>
          </a:p>
          <a:p>
            <a:pPr marL="0" indent="0">
              <a:buNone/>
              <a:tabLst>
                <a:tab pos="231775" algn="l"/>
                <a:tab pos="465138" algn="l"/>
                <a:tab pos="682625" algn="l"/>
              </a:tabLst>
            </a:pPr>
            <a:r>
              <a:rPr lang="nb-NO" sz="1500" b="1" smtClean="0">
                <a:solidFill>
                  <a:schemeClr val="bg1"/>
                </a:solidFill>
                <a:latin typeface="Courier New" pitchFamily="49" charset="0"/>
                <a:cs typeface="Courier New" pitchFamily="49" charset="0"/>
              </a:rPr>
              <a:t>	for </a:t>
            </a:r>
            <a:r>
              <a:rPr lang="nb-NO" sz="1500" b="1">
                <a:solidFill>
                  <a:schemeClr val="bg1"/>
                </a:solidFill>
                <a:latin typeface="Courier New" pitchFamily="49" charset="0"/>
                <a:cs typeface="Courier New" pitchFamily="49" charset="0"/>
              </a:rPr>
              <a:t>(int j=i+1; j&lt;n; j++) {</a:t>
            </a:r>
          </a:p>
          <a:p>
            <a:pPr marL="0" indent="0">
              <a:buNone/>
              <a:tabLst>
                <a:tab pos="231775" algn="l"/>
                <a:tab pos="465138" algn="l"/>
                <a:tab pos="682625" algn="l"/>
              </a:tabLst>
            </a:pPr>
            <a:r>
              <a:rPr lang="en-US" sz="1500" b="1" smtClean="0">
                <a:solidFill>
                  <a:schemeClr val="bg1"/>
                </a:solidFill>
                <a:latin typeface="Courier New" pitchFamily="49" charset="0"/>
                <a:cs typeface="Courier New" pitchFamily="49" charset="0"/>
              </a:rPr>
              <a:t>		if </a:t>
            </a:r>
            <a:r>
              <a:rPr lang="en-US" sz="1500" b="1">
                <a:solidFill>
                  <a:schemeClr val="bg1"/>
                </a:solidFill>
                <a:latin typeface="Courier New" pitchFamily="49" charset="0"/>
                <a:cs typeface="Courier New" pitchFamily="49" charset="0"/>
              </a:rPr>
              <a:t>(a[j] &lt; x) {</a:t>
            </a:r>
          </a:p>
          <a:p>
            <a:pPr marL="0" indent="0">
              <a:buNone/>
              <a:tabLst>
                <a:tab pos="231775" algn="l"/>
                <a:tab pos="465138" algn="l"/>
                <a:tab pos="682625" algn="l"/>
              </a:tabLst>
            </a:pPr>
            <a:r>
              <a:rPr lang="en-US" sz="1500" smtClean="0">
                <a:solidFill>
                  <a:schemeClr val="bg1"/>
                </a:solidFill>
                <a:latin typeface="Courier New" pitchFamily="49" charset="0"/>
                <a:cs typeface="Courier New" pitchFamily="49" charset="0"/>
              </a:rPr>
              <a:t>			</a:t>
            </a:r>
            <a:r>
              <a:rPr lang="en-US" sz="1500" b="1" smtClean="0">
                <a:solidFill>
                  <a:schemeClr val="bg1"/>
                </a:solidFill>
                <a:latin typeface="Courier New" pitchFamily="49" charset="0"/>
                <a:cs typeface="Courier New" pitchFamily="49" charset="0"/>
              </a:rPr>
              <a:t>y </a:t>
            </a:r>
            <a:r>
              <a:rPr lang="en-US" sz="1500" b="1">
                <a:solidFill>
                  <a:schemeClr val="bg1"/>
                </a:solidFill>
                <a:latin typeface="Courier New" pitchFamily="49" charset="0"/>
                <a:cs typeface="Courier New" pitchFamily="49" charset="0"/>
              </a:rPr>
              <a:t>= j;</a:t>
            </a:r>
            <a:r>
              <a:rPr lang="en-US" sz="1500">
                <a:solidFill>
                  <a:schemeClr val="bg1"/>
                </a:solidFill>
                <a:latin typeface="Courier New" pitchFamily="49" charset="0"/>
                <a:cs typeface="Courier New" pitchFamily="49" charset="0"/>
              </a:rPr>
              <a:t>  </a:t>
            </a:r>
            <a:r>
              <a:rPr lang="en-US" sz="1500" smtClean="0">
                <a:solidFill>
                  <a:schemeClr val="bg1"/>
                </a:solidFill>
                <a:latin typeface="Courier New" pitchFamily="49" charset="0"/>
                <a:cs typeface="Courier New" pitchFamily="49" charset="0"/>
              </a:rPr>
              <a:t> </a:t>
            </a:r>
            <a:r>
              <a:rPr lang="en-US" sz="1500" smtClean="0">
                <a:solidFill>
                  <a:schemeClr val="accent3">
                    <a:lumMod val="75000"/>
                  </a:schemeClr>
                </a:solidFill>
              </a:rPr>
              <a:t>//Memindahkan </a:t>
            </a:r>
            <a:r>
              <a:rPr lang="en-US" sz="1500">
                <a:solidFill>
                  <a:schemeClr val="accent3">
                    <a:lumMod val="75000"/>
                  </a:schemeClr>
                </a:solidFill>
              </a:rPr>
              <a:t>tanda</a:t>
            </a:r>
          </a:p>
          <a:p>
            <a:pPr marL="0" indent="0">
              <a:buNone/>
              <a:tabLst>
                <a:tab pos="231775" algn="l"/>
                <a:tab pos="465138" algn="l"/>
                <a:tab pos="682625" algn="l"/>
              </a:tabLst>
            </a:pPr>
            <a:r>
              <a:rPr lang="es-ES" sz="1500" smtClean="0">
                <a:solidFill>
                  <a:schemeClr val="bg1"/>
                </a:solidFill>
                <a:latin typeface="Courier New" pitchFamily="49" charset="0"/>
                <a:cs typeface="Courier New" pitchFamily="49" charset="0"/>
              </a:rPr>
              <a:t>			</a:t>
            </a:r>
            <a:r>
              <a:rPr lang="es-ES" sz="1500" b="1" smtClean="0">
                <a:solidFill>
                  <a:schemeClr val="bg1"/>
                </a:solidFill>
                <a:latin typeface="Courier New" pitchFamily="49" charset="0"/>
                <a:cs typeface="Courier New" pitchFamily="49" charset="0"/>
              </a:rPr>
              <a:t>x </a:t>
            </a:r>
            <a:r>
              <a:rPr lang="es-ES" sz="1500" b="1">
                <a:solidFill>
                  <a:schemeClr val="bg1"/>
                </a:solidFill>
                <a:latin typeface="Courier New" pitchFamily="49" charset="0"/>
                <a:cs typeface="Courier New" pitchFamily="49" charset="0"/>
              </a:rPr>
              <a:t>= a[j</a:t>
            </a:r>
            <a:r>
              <a:rPr lang="es-ES" sz="1500" b="1" smtClean="0">
                <a:solidFill>
                  <a:schemeClr val="bg1"/>
                </a:solidFill>
                <a:latin typeface="Courier New" pitchFamily="49" charset="0"/>
                <a:cs typeface="Courier New" pitchFamily="49" charset="0"/>
              </a:rPr>
              <a:t>]; </a:t>
            </a:r>
            <a:r>
              <a:rPr lang="es-ES" sz="1500" smtClean="0">
                <a:solidFill>
                  <a:schemeClr val="accent3">
                    <a:lumMod val="75000"/>
                  </a:schemeClr>
                </a:solidFill>
              </a:rPr>
              <a:t>//</a:t>
            </a:r>
            <a:r>
              <a:rPr lang="es-ES" sz="1500">
                <a:solidFill>
                  <a:schemeClr val="accent3">
                    <a:lumMod val="75000"/>
                  </a:schemeClr>
                </a:solidFill>
              </a:rPr>
              <a:t>merubah catatan</a:t>
            </a:r>
            <a:r>
              <a:rPr lang="es-ES" sz="1500">
                <a:solidFill>
                  <a:schemeClr val="bg1"/>
                </a:solidFill>
              </a:rPr>
              <a:t> </a:t>
            </a:r>
            <a:r>
              <a:rPr lang="en-US" sz="1500" b="1" smtClean="0">
                <a:solidFill>
                  <a:schemeClr val="bg1"/>
                </a:solidFill>
                <a:latin typeface="Courier New" pitchFamily="49" charset="0"/>
                <a:cs typeface="Courier New" pitchFamily="49" charset="0"/>
              </a:rPr>
              <a:t>		}</a:t>
            </a:r>
            <a:endParaRPr lang="en-US" sz="1500" b="1">
              <a:solidFill>
                <a:schemeClr val="bg1"/>
              </a:solidFill>
              <a:latin typeface="Courier New" pitchFamily="49" charset="0"/>
              <a:cs typeface="Courier New" pitchFamily="49" charset="0"/>
            </a:endParaRPr>
          </a:p>
          <a:p>
            <a:pPr marL="0" indent="0">
              <a:buNone/>
              <a:tabLst>
                <a:tab pos="231775" algn="l"/>
                <a:tab pos="465138" algn="l"/>
                <a:tab pos="682625" algn="l"/>
              </a:tabLst>
            </a:pPr>
            <a:r>
              <a:rPr lang="en-US" sz="1500" b="1" smtClean="0">
                <a:solidFill>
                  <a:schemeClr val="bg1"/>
                </a:solidFill>
                <a:latin typeface="Courier New" pitchFamily="49" charset="0"/>
                <a:cs typeface="Courier New" pitchFamily="49" charset="0"/>
              </a:rPr>
              <a:t>	}</a:t>
            </a:r>
          </a:p>
          <a:p>
            <a:pPr marL="0" indent="0">
              <a:buNone/>
              <a:tabLst>
                <a:tab pos="231775" algn="l"/>
                <a:tab pos="465138" algn="l"/>
                <a:tab pos="682625" algn="l"/>
              </a:tabLst>
            </a:pPr>
            <a:r>
              <a:rPr lang="en-US" sz="1500">
                <a:solidFill>
                  <a:schemeClr val="bg1"/>
                </a:solidFill>
              </a:rPr>
              <a:t>	</a:t>
            </a:r>
            <a:r>
              <a:rPr lang="en-US" sz="1500">
                <a:solidFill>
                  <a:schemeClr val="accent3">
                    <a:lumMod val="75000"/>
                  </a:schemeClr>
                </a:solidFill>
              </a:rPr>
              <a:t>//swap nilai terkecil</a:t>
            </a:r>
          </a:p>
          <a:p>
            <a:pPr marL="0" indent="0">
              <a:buNone/>
              <a:tabLst>
                <a:tab pos="231775" algn="l"/>
                <a:tab pos="465138" algn="l"/>
                <a:tab pos="682625" algn="l"/>
              </a:tabLst>
            </a:pPr>
            <a:r>
              <a:rPr lang="en-US" sz="1500" b="1" smtClean="0">
                <a:solidFill>
                  <a:schemeClr val="bg1"/>
                </a:solidFill>
                <a:latin typeface="Courier New" pitchFamily="49" charset="0"/>
                <a:cs typeface="Courier New" pitchFamily="49" charset="0"/>
              </a:rPr>
              <a:t>	a[y</a:t>
            </a:r>
            <a:r>
              <a:rPr lang="en-US" sz="1500" b="1">
                <a:solidFill>
                  <a:schemeClr val="bg1"/>
                </a:solidFill>
                <a:latin typeface="Courier New" pitchFamily="49" charset="0"/>
                <a:cs typeface="Courier New" pitchFamily="49" charset="0"/>
              </a:rPr>
              <a:t>]=a[i]; </a:t>
            </a:r>
            <a:endParaRPr lang="en-US" sz="1500" b="1" u="sng">
              <a:solidFill>
                <a:schemeClr val="bg1"/>
              </a:solidFill>
              <a:latin typeface="Courier New" pitchFamily="49" charset="0"/>
              <a:cs typeface="Courier New" pitchFamily="49" charset="0"/>
            </a:endParaRPr>
          </a:p>
          <a:p>
            <a:pPr marL="0" indent="0">
              <a:buNone/>
              <a:tabLst>
                <a:tab pos="231775" algn="l"/>
                <a:tab pos="465138" algn="l"/>
                <a:tab pos="682625" algn="l"/>
              </a:tabLst>
            </a:pPr>
            <a:r>
              <a:rPr lang="en-US" sz="1500" b="1" smtClean="0">
                <a:solidFill>
                  <a:schemeClr val="bg1"/>
                </a:solidFill>
                <a:latin typeface="Courier New" pitchFamily="49" charset="0"/>
                <a:cs typeface="Courier New" pitchFamily="49" charset="0"/>
              </a:rPr>
              <a:t>	a[i</a:t>
            </a:r>
            <a:r>
              <a:rPr lang="en-US" sz="1500" b="1">
                <a:solidFill>
                  <a:schemeClr val="bg1"/>
                </a:solidFill>
                <a:latin typeface="Courier New" pitchFamily="49" charset="0"/>
                <a:cs typeface="Courier New" pitchFamily="49" charset="0"/>
              </a:rPr>
              <a:t>]=x</a:t>
            </a:r>
            <a:r>
              <a:rPr lang="en-US" sz="1500" b="1" smtClean="0">
                <a:solidFill>
                  <a:schemeClr val="bg1"/>
                </a:solidFill>
                <a:latin typeface="Courier New" pitchFamily="49" charset="0"/>
                <a:cs typeface="Courier New" pitchFamily="49" charset="0"/>
              </a:rPr>
              <a:t>;</a:t>
            </a:r>
          </a:p>
          <a:p>
            <a:pPr marL="0" indent="0">
              <a:buNone/>
              <a:tabLst>
                <a:tab pos="231775" algn="l"/>
                <a:tab pos="465138" algn="l"/>
                <a:tab pos="682625" algn="l"/>
              </a:tabLst>
            </a:pPr>
            <a:r>
              <a:rPr lang="en-US" sz="1500" b="1" smtClean="0">
                <a:solidFill>
                  <a:schemeClr val="bg1"/>
                </a:solidFill>
                <a:latin typeface="Courier New" pitchFamily="49" charset="0"/>
                <a:cs typeface="Courier New" pitchFamily="49" charset="0"/>
              </a:rPr>
              <a:t>}</a:t>
            </a:r>
            <a:endParaRPr lang="en-US" sz="1500" b="1">
              <a:solidFill>
                <a:schemeClr val="bg1"/>
              </a:solidFill>
              <a:latin typeface="Courier New" pitchFamily="49" charset="0"/>
              <a:cs typeface="Courier New" pitchFamily="49" charset="0"/>
            </a:endParaRPr>
          </a:p>
        </p:txBody>
      </p:sp>
    </p:spTree>
    <p:extLst>
      <p:ext uri="{BB962C8B-B14F-4D97-AF65-F5344CB8AC3E}">
        <p14:creationId xmlns:p14="http://schemas.microsoft.com/office/powerpoint/2010/main" val="1028573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rot="520178">
            <a:off x="3946996" y="3739817"/>
            <a:ext cx="4652355" cy="2170341"/>
          </a:xfrm>
          <a:prstGeom prst="rect">
            <a:avLst/>
          </a:prstGeom>
          <a:solidFill>
            <a:srgbClr val="FFFF75"/>
          </a:solidFill>
          <a:ln w="57150">
            <a:solidFill>
              <a:srgbClr val="FF0000"/>
            </a:solidFill>
            <a:prstDash val="lgDash"/>
          </a:ln>
          <a:effectLst>
            <a:outerShdw blurRad="50800" dist="76200" dir="2700000" algn="tl" rotWithShape="0">
              <a:prstClr val="black">
                <a:alpha val="40000"/>
              </a:prstClr>
            </a:outerShdw>
          </a:effectLst>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1200" smtClean="0"/>
          </a:p>
          <a:p>
            <a:pPr marL="174625" indent="0">
              <a:buNone/>
            </a:pPr>
            <a:r>
              <a:rPr lang="en-US" sz="2400" b="1" smtClean="0"/>
              <a:t>Sort Processing is </a:t>
            </a:r>
            <a:r>
              <a:rPr lang="en-US" sz="2400" b="1"/>
              <a:t>just like sorting the card, one by one the card </a:t>
            </a:r>
            <a:r>
              <a:rPr lang="en-US" sz="2400" b="1" smtClean="0"/>
              <a:t>pulled </a:t>
            </a:r>
            <a:r>
              <a:rPr lang="en-US" sz="2400" b="1"/>
              <a:t>and inserted into it's right </a:t>
            </a:r>
            <a:r>
              <a:rPr lang="en-US" sz="2400" b="1" smtClean="0"/>
              <a:t>posision.</a:t>
            </a:r>
            <a:endParaRPr lang="en-US" sz="2400" b="1"/>
          </a:p>
        </p:txBody>
      </p:sp>
      <p:sp>
        <p:nvSpPr>
          <p:cNvPr id="2" name="Title 1"/>
          <p:cNvSpPr>
            <a:spLocks noGrp="1"/>
          </p:cNvSpPr>
          <p:nvPr>
            <p:ph type="title"/>
          </p:nvPr>
        </p:nvSpPr>
        <p:spPr/>
        <p:txBody>
          <a:bodyPr/>
          <a:lstStyle/>
          <a:p>
            <a:pPr algn="l"/>
            <a:r>
              <a:rPr lang="en-US" smtClean="0">
                <a:effectLst>
                  <a:outerShdw blurRad="38100" dist="38100" dir="2700000" algn="tl">
                    <a:srgbClr val="000000">
                      <a:alpha val="43137"/>
                    </a:srgbClr>
                  </a:outerShdw>
                </a:effectLst>
              </a:rPr>
              <a:t>Insertion Sort</a:t>
            </a:r>
            <a:endParaRPr lang="en-US">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13</a:t>
            </a:fld>
            <a:endParaRPr lang="en-US" dirty="0"/>
          </a:p>
        </p:txBody>
      </p:sp>
      <p:sp>
        <p:nvSpPr>
          <p:cNvPr id="7" name="Content Placeholder 2"/>
          <p:cNvSpPr txBox="1">
            <a:spLocks/>
          </p:cNvSpPr>
          <p:nvPr/>
        </p:nvSpPr>
        <p:spPr>
          <a:xfrm rot="20480103">
            <a:off x="512823" y="1257779"/>
            <a:ext cx="7070804" cy="2527756"/>
          </a:xfrm>
          <a:prstGeom prst="rect">
            <a:avLst/>
          </a:prstGeom>
          <a:solidFill>
            <a:srgbClr val="FFFF75"/>
          </a:solidFill>
          <a:ln w="57150">
            <a:solidFill>
              <a:srgbClr val="FF0000"/>
            </a:solidFill>
            <a:prstDash val="lgDash"/>
          </a:ln>
          <a:effectLst>
            <a:outerShdw blurRad="50800" dist="76200" dir="2700000" algn="tl" rotWithShape="0">
              <a:prstClr val="black">
                <a:alpha val="40000"/>
              </a:prstClr>
            </a:outerShdw>
          </a:effectLst>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1200" smtClean="0"/>
          </a:p>
          <a:p>
            <a:pPr marL="174625" indent="0">
              <a:buNone/>
            </a:pPr>
            <a:r>
              <a:rPr lang="en-US" sz="2400" b="1" smtClean="0"/>
              <a:t>The insertion sort </a:t>
            </a:r>
            <a:r>
              <a:rPr lang="en-US" sz="2400"/>
              <a:t> about twice as fast as the bubble sort and somewhat faster than the selection sort in normal </a:t>
            </a:r>
            <a:r>
              <a:rPr lang="en-US" sz="2400" smtClean="0"/>
              <a:t>situations.</a:t>
            </a:r>
          </a:p>
          <a:p>
            <a:pPr marL="174625" indent="0">
              <a:buNone/>
            </a:pPr>
            <a:r>
              <a:rPr lang="en-US" sz="2400" b="1" smtClean="0"/>
              <a:t>Unfortunately</a:t>
            </a:r>
            <a:r>
              <a:rPr lang="en-US" sz="2400" b="1"/>
              <a:t>, the number of comparisons remains O(N</a:t>
            </a:r>
            <a:r>
              <a:rPr lang="en-US" sz="2400" b="1" baseline="30000"/>
              <a:t>2</a:t>
            </a:r>
            <a:r>
              <a:rPr lang="en-US" sz="2400" b="1"/>
              <a:t>).</a:t>
            </a:r>
            <a:endParaRPr lang="en-US" sz="2400" b="1" smtClean="0">
              <a:solidFill>
                <a:schemeClr val="tx2">
                  <a:lumMod val="75000"/>
                </a:schemeClr>
              </a:solidFill>
            </a:endParaRPr>
          </a:p>
          <a:p>
            <a:pPr marL="0" indent="0">
              <a:buFont typeface="Arial" pitchFamily="34" charset="0"/>
              <a:buNone/>
            </a:pPr>
            <a:endParaRPr lang="en-US" b="1">
              <a:solidFill>
                <a:schemeClr val="tx2">
                  <a:lumMod val="75000"/>
                </a:schemeClr>
              </a:solidFill>
            </a:endParaRPr>
          </a:p>
        </p:txBody>
      </p:sp>
    </p:spTree>
    <p:extLst>
      <p:ext uri="{BB962C8B-B14F-4D97-AF65-F5344CB8AC3E}">
        <p14:creationId xmlns:p14="http://schemas.microsoft.com/office/powerpoint/2010/main" val="29413273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mtClean="0">
                <a:effectLst>
                  <a:outerShdw blurRad="38100" dist="38100" dir="2700000" algn="tl">
                    <a:srgbClr val="000000">
                      <a:alpha val="43137"/>
                    </a:srgbClr>
                  </a:outerShdw>
                </a:effectLst>
              </a:rPr>
              <a:t>Insertion Sort</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Mechanism</a:t>
            </a:r>
            <a:endParaRPr lang="en-US"/>
          </a:p>
        </p:txBody>
      </p:sp>
      <p:sp>
        <p:nvSpPr>
          <p:cNvPr id="3" name="Content Placeholder 2"/>
          <p:cNvSpPr>
            <a:spLocks noGrp="1"/>
          </p:cNvSpPr>
          <p:nvPr>
            <p:ph idx="1"/>
          </p:nvPr>
        </p:nvSpPr>
        <p:spPr>
          <a:xfrm>
            <a:off x="304800" y="1600200"/>
            <a:ext cx="4495800" cy="4525963"/>
          </a:xfrm>
        </p:spPr>
        <p:txBody>
          <a:bodyPr>
            <a:normAutofit fontScale="70000" lnSpcReduction="20000"/>
          </a:bodyPr>
          <a:lstStyle/>
          <a:p>
            <a:r>
              <a:rPr lang="en-US" smtClean="0"/>
              <a:t>Berikut Rule pada Insertion Sort:</a:t>
            </a:r>
            <a:endParaRPr lang="en-US"/>
          </a:p>
          <a:p>
            <a:pPr lvl="1"/>
            <a:r>
              <a:rPr lang="en-US" smtClean="0"/>
              <a:t>Putaran pertama mulai dari item kedua kiri (indeks 1) </a:t>
            </a:r>
            <a:r>
              <a:rPr lang="en-US" b="1" smtClean="0"/>
              <a:t>cari item terkecil</a:t>
            </a:r>
            <a:r>
              <a:rPr lang="en-US" smtClean="0"/>
              <a:t>, </a:t>
            </a:r>
            <a:r>
              <a:rPr lang="en-US" b="1" smtClean="0"/>
              <a:t>letakkan item terkecil tersebut pada posisi paling kiri</a:t>
            </a:r>
            <a:r>
              <a:rPr lang="en-US" smtClean="0"/>
              <a:t> (dengan </a:t>
            </a:r>
            <a:r>
              <a:rPr lang="sv-SE" smtClean="0"/>
              <a:t>penyisipan </a:t>
            </a:r>
            <a:r>
              <a:rPr lang="sv-SE"/>
              <a:t>mundur </a:t>
            </a:r>
            <a:r>
              <a:rPr lang="sv-SE" smtClean="0"/>
              <a:t>/kebelakang </a:t>
            </a:r>
            <a:r>
              <a:rPr lang="sv-SE"/>
              <a:t>untuk mendapatkan posisi </a:t>
            </a:r>
            <a:r>
              <a:rPr lang="sv-SE" smtClean="0"/>
              <a:t>terkiri data </a:t>
            </a:r>
            <a:r>
              <a:rPr lang="sv-SE"/>
              <a:t>tersebut pada urutan</a:t>
            </a:r>
            <a:r>
              <a:rPr lang="en-US" smtClean="0"/>
              <a:t>).</a:t>
            </a:r>
            <a:endParaRPr lang="en-US"/>
          </a:p>
          <a:p>
            <a:pPr lvl="1"/>
            <a:r>
              <a:rPr lang="en-US" smtClean="0"/>
              <a:t>Putaran kedua dimulai dari item kedua dari kiri (indeks 1) cari item terkecil kedua, letakkan item terkecil kedua pada posisi kedua dari kiri (indeks 1).</a:t>
            </a:r>
            <a:endParaRPr lang="en-US"/>
          </a:p>
          <a:p>
            <a:pPr lvl="1"/>
            <a:r>
              <a:rPr lang="en-US" b="1" smtClean="0"/>
              <a:t>Lakukan langkah tersebut hingga semua item di proses.</a:t>
            </a:r>
            <a:endParaRPr lang="en-US" smtClean="0"/>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14</a:t>
            </a:fld>
            <a:endParaRPr lang="en-US" dirty="0"/>
          </a:p>
        </p:txBody>
      </p:sp>
      <p:pic>
        <p:nvPicPr>
          <p:cNvPr id="7" name="Picture 2" descr="http://ptgmedia.pearsoncmg.com/images/chap3_0672324539/elementLinks/03fig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381000"/>
            <a:ext cx="4049877" cy="6074815"/>
          </a:xfrm>
          <a:prstGeom prst="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pic>
    </p:spTree>
    <p:extLst>
      <p:ext uri="{BB962C8B-B14F-4D97-AF65-F5344CB8AC3E}">
        <p14:creationId xmlns:p14="http://schemas.microsoft.com/office/powerpoint/2010/main" val="20902657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Insertion </a:t>
            </a:r>
            <a:r>
              <a:rPr lang="en-US" smtClean="0">
                <a:effectLst>
                  <a:outerShdw blurRad="38100" dist="38100" dir="2700000" algn="tl">
                    <a:srgbClr val="000000">
                      <a:alpha val="43137"/>
                    </a:srgbClr>
                  </a:outerShdw>
                </a:effectLst>
              </a:rPr>
              <a:t>Sort  -  Mechanism</a:t>
            </a:r>
            <a:br>
              <a:rPr lang="en-US" smtClean="0">
                <a:effectLst>
                  <a:outerShdw blurRad="38100" dist="38100" dir="2700000" algn="tl">
                    <a:srgbClr val="000000">
                      <a:alpha val="43137"/>
                    </a:srgbClr>
                  </a:outerShdw>
                </a:effectLst>
              </a:rPr>
            </a:br>
            <a:endParaRPr 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57160597"/>
              </p:ext>
            </p:extLst>
          </p:nvPr>
        </p:nvGraphicFramePr>
        <p:xfrm>
          <a:off x="533401" y="1524000"/>
          <a:ext cx="2590798" cy="51816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242047">
                <a:tc>
                  <a:txBody>
                    <a:bodyPr/>
                    <a:lstStyle/>
                    <a:p>
                      <a:pPr algn="ctr"/>
                      <a:r>
                        <a:rPr lang="en-US" sz="1200" smtClean="0"/>
                        <a:t>25</a:t>
                      </a:r>
                      <a:endParaRPr lang="en-US" sz="1200"/>
                    </a:p>
                  </a:txBody>
                  <a:tcPr anchor="ctr"/>
                </a:tc>
                <a:tc>
                  <a:txBody>
                    <a:bodyPr/>
                    <a:lstStyle/>
                    <a:p>
                      <a:pPr algn="ctr"/>
                      <a:r>
                        <a:rPr lang="en-US" sz="1200" smtClean="0"/>
                        <a:t>30</a:t>
                      </a:r>
                      <a:endParaRPr lang="en-US" sz="1200"/>
                    </a:p>
                  </a:txBody>
                  <a:tcPr anchor="ctr">
                    <a:solidFill>
                      <a:srgbClr val="FFFF00"/>
                    </a:solidFill>
                  </a:tcPr>
                </a:tc>
                <a:tc>
                  <a:txBody>
                    <a:bodyPr/>
                    <a:lstStyle/>
                    <a:p>
                      <a:pPr algn="ctr"/>
                      <a:r>
                        <a:rPr lang="en-US" sz="1200" smtClean="0"/>
                        <a:t>15</a:t>
                      </a:r>
                      <a:endParaRPr lang="en-US" sz="1200"/>
                    </a:p>
                  </a:txBody>
                  <a:tcPr anchor="ctr"/>
                </a:tc>
                <a:tc>
                  <a:txBody>
                    <a:bodyPr/>
                    <a:lstStyle/>
                    <a:p>
                      <a:pPr algn="ctr"/>
                      <a:r>
                        <a:rPr lang="en-US" sz="1200" smtClean="0"/>
                        <a:t>10</a:t>
                      </a:r>
                      <a:endParaRPr lang="en-US" sz="1200"/>
                    </a:p>
                  </a:txBody>
                  <a:tcPr anchor="ctr"/>
                </a:tc>
                <a:tc>
                  <a:txBody>
                    <a:bodyPr/>
                    <a:lstStyle/>
                    <a:p>
                      <a:pPr algn="ctr"/>
                      <a:r>
                        <a:rPr lang="en-US" sz="1200" smtClean="0"/>
                        <a:t>45</a:t>
                      </a:r>
                      <a:endParaRPr lang="en-US" sz="1200"/>
                    </a:p>
                  </a:txBody>
                  <a:tcPr anchor="ct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215153">
                <a:tc>
                  <a:txBody>
                    <a:bodyPr/>
                    <a:lstStyle/>
                    <a:p>
                      <a:pPr algn="ctr"/>
                      <a:r>
                        <a:rPr lang="en-US" sz="1000" smtClean="0"/>
                        <a:t>n-1</a:t>
                      </a:r>
                      <a:endParaRPr lang="en-US" sz="1000"/>
                    </a:p>
                  </a:txBody>
                  <a:tcPr anchor="ct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r>
            </a:tbl>
          </a:graphicData>
        </a:graphic>
      </p:graphicFrame>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15</a:t>
            </a:fld>
            <a:endParaRPr lang="en-US" dirty="0"/>
          </a:p>
        </p:txBody>
      </p:sp>
      <p:sp>
        <p:nvSpPr>
          <p:cNvPr id="8" name="Line Callout 2 (Accent Bar) 7"/>
          <p:cNvSpPr/>
          <p:nvPr/>
        </p:nvSpPr>
        <p:spPr>
          <a:xfrm>
            <a:off x="1447800" y="1066800"/>
            <a:ext cx="762000" cy="304800"/>
          </a:xfrm>
          <a:prstGeom prst="accentCallout2">
            <a:avLst>
              <a:gd name="adj1" fmla="val 49919"/>
              <a:gd name="adj2" fmla="val -8333"/>
              <a:gd name="adj3" fmla="val 53815"/>
              <a:gd name="adj4" fmla="val -30693"/>
              <a:gd name="adj5" fmla="val 167046"/>
              <a:gd name="adj6" fmla="val -52901"/>
            </a:avLst>
          </a:prstGeom>
          <a:solidFill>
            <a:schemeClr val="accent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t>Temp=30</a:t>
            </a:r>
            <a:endParaRPr lang="en-US" sz="1100" b="1"/>
          </a:p>
        </p:txBody>
      </p:sp>
      <p:graphicFrame>
        <p:nvGraphicFramePr>
          <p:cNvPr id="10" name="Content Placeholder 6"/>
          <p:cNvGraphicFramePr>
            <a:graphicFrameLocks/>
          </p:cNvGraphicFramePr>
          <p:nvPr>
            <p:extLst>
              <p:ext uri="{D42A27DB-BD31-4B8C-83A1-F6EECF244321}">
                <p14:modId xmlns:p14="http://schemas.microsoft.com/office/powerpoint/2010/main" val="1701040495"/>
              </p:ext>
            </p:extLst>
          </p:nvPr>
        </p:nvGraphicFramePr>
        <p:xfrm>
          <a:off x="533401" y="2590800"/>
          <a:ext cx="2590798" cy="51816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161365">
                <a:tc>
                  <a:txBody>
                    <a:bodyPr/>
                    <a:lstStyle/>
                    <a:p>
                      <a:pPr algn="ctr"/>
                      <a:r>
                        <a:rPr lang="en-US" sz="1200" smtClean="0"/>
                        <a:t>25</a:t>
                      </a:r>
                      <a:endParaRPr lang="en-US" sz="1200"/>
                    </a:p>
                  </a:txBody>
                  <a:tcPr anchor="ctr"/>
                </a:tc>
                <a:tc>
                  <a:txBody>
                    <a:bodyPr/>
                    <a:lstStyle/>
                    <a:p>
                      <a:pPr algn="ctr"/>
                      <a:r>
                        <a:rPr lang="en-US" sz="1200" smtClean="0"/>
                        <a:t>30</a:t>
                      </a:r>
                      <a:endParaRPr lang="en-US" sz="1200"/>
                    </a:p>
                  </a:txBody>
                  <a:tcPr anchor="ctr">
                    <a:noFill/>
                  </a:tcPr>
                </a:tc>
                <a:tc>
                  <a:txBody>
                    <a:bodyPr/>
                    <a:lstStyle/>
                    <a:p>
                      <a:pPr algn="ctr"/>
                      <a:r>
                        <a:rPr lang="en-US" sz="1200" smtClean="0"/>
                        <a:t>15</a:t>
                      </a:r>
                      <a:endParaRPr lang="en-US" sz="1200"/>
                    </a:p>
                  </a:txBody>
                  <a:tcPr anchor="ctr">
                    <a:solidFill>
                      <a:srgbClr val="FFFF00"/>
                    </a:solidFill>
                  </a:tcPr>
                </a:tc>
                <a:tc>
                  <a:txBody>
                    <a:bodyPr/>
                    <a:lstStyle/>
                    <a:p>
                      <a:pPr algn="ctr"/>
                      <a:r>
                        <a:rPr lang="en-US" sz="1200" smtClean="0"/>
                        <a:t>10</a:t>
                      </a:r>
                      <a:endParaRPr lang="en-US" sz="1200"/>
                    </a:p>
                  </a:txBody>
                  <a:tcPr anchor="ctr"/>
                </a:tc>
                <a:tc>
                  <a:txBody>
                    <a:bodyPr/>
                    <a:lstStyle/>
                    <a:p>
                      <a:pPr algn="ctr"/>
                      <a:r>
                        <a:rPr lang="en-US" sz="1200" smtClean="0"/>
                        <a:t>45</a:t>
                      </a:r>
                      <a:endParaRPr lang="en-US" sz="1200"/>
                    </a:p>
                  </a:txBody>
                  <a:tcPr anchor="ct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143435">
                <a:tc>
                  <a:txBody>
                    <a:bodyPr/>
                    <a:lstStyle/>
                    <a:p>
                      <a:pPr algn="ctr"/>
                      <a:endParaRPr lang="en-US" sz="1000"/>
                    </a:p>
                  </a:txBody>
                  <a:tcPr anchor="ctr"/>
                </a:tc>
                <a:tc>
                  <a:txBody>
                    <a:bodyPr/>
                    <a:lstStyle/>
                    <a:p>
                      <a:pPr algn="ctr"/>
                      <a:r>
                        <a:rPr lang="en-US" sz="1000" smtClean="0"/>
                        <a:t>n-1</a:t>
                      </a:r>
                      <a:endParaRPr lang="en-US" sz="1000"/>
                    </a:p>
                  </a:txBody>
                  <a:tcPr anchor="ctr">
                    <a:noFill/>
                  </a:tcP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r>
            </a:tbl>
          </a:graphicData>
        </a:graphic>
      </p:graphicFrame>
      <p:sp>
        <p:nvSpPr>
          <p:cNvPr id="11" name="Line Callout 2 (Accent Bar) 10"/>
          <p:cNvSpPr/>
          <p:nvPr/>
        </p:nvSpPr>
        <p:spPr>
          <a:xfrm>
            <a:off x="1752600" y="2209800"/>
            <a:ext cx="762000" cy="304800"/>
          </a:xfrm>
          <a:prstGeom prst="accentCallout2">
            <a:avLst>
              <a:gd name="adj1" fmla="val 49919"/>
              <a:gd name="adj2" fmla="val -8333"/>
              <a:gd name="adj3" fmla="val 53815"/>
              <a:gd name="adj4" fmla="val -30693"/>
              <a:gd name="adj5" fmla="val 151462"/>
              <a:gd name="adj6" fmla="val -52901"/>
            </a:avLst>
          </a:prstGeom>
          <a:solidFill>
            <a:schemeClr val="accent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t>Temp=15</a:t>
            </a:r>
            <a:endParaRPr lang="en-US" sz="1100" b="1"/>
          </a:p>
        </p:txBody>
      </p:sp>
      <p:cxnSp>
        <p:nvCxnSpPr>
          <p:cNvPr id="13" name="Straight Connector 12"/>
          <p:cNvCxnSpPr/>
          <p:nvPr/>
        </p:nvCxnSpPr>
        <p:spPr>
          <a:xfrm>
            <a:off x="381000" y="2133600"/>
            <a:ext cx="3276600" cy="0"/>
          </a:xfrm>
          <a:prstGeom prst="line">
            <a:avLst/>
          </a:prstGeom>
          <a:ln>
            <a:prstDash val="lgDashDotDot"/>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a:off x="1066800" y="2895600"/>
            <a:ext cx="381000" cy="381000"/>
          </a:xfrm>
          <a:prstGeom prst="arc">
            <a:avLst>
              <a:gd name="adj1" fmla="val 335530"/>
              <a:gd name="adj2" fmla="val 10451780"/>
            </a:avLst>
          </a:prstGeom>
          <a:ln>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1397020" y="3095500"/>
            <a:ext cx="2020105" cy="246221"/>
          </a:xfrm>
          <a:prstGeom prst="rect">
            <a:avLst/>
          </a:prstGeom>
          <a:noFill/>
        </p:spPr>
        <p:txBody>
          <a:bodyPr wrap="none" rtlCol="0">
            <a:spAutoFit/>
          </a:bodyPr>
          <a:lstStyle/>
          <a:p>
            <a:r>
              <a:rPr lang="en-US" sz="1000" b="1" smtClean="0"/>
              <a:t>a[n-1] &gt;= temp</a:t>
            </a:r>
            <a:r>
              <a:rPr lang="en-US" sz="1000" smtClean="0"/>
              <a:t>, maka; </a:t>
            </a:r>
            <a:r>
              <a:rPr lang="en-US" sz="1000" b="1" smtClean="0"/>
              <a:t>a[n] = a[n-1]</a:t>
            </a:r>
            <a:endParaRPr lang="en-US" sz="1000" b="1"/>
          </a:p>
        </p:txBody>
      </p:sp>
      <p:graphicFrame>
        <p:nvGraphicFramePr>
          <p:cNvPr id="17" name="Content Placeholder 6"/>
          <p:cNvGraphicFramePr>
            <a:graphicFrameLocks/>
          </p:cNvGraphicFramePr>
          <p:nvPr>
            <p:extLst>
              <p:ext uri="{D42A27DB-BD31-4B8C-83A1-F6EECF244321}">
                <p14:modId xmlns:p14="http://schemas.microsoft.com/office/powerpoint/2010/main" val="2867160867"/>
              </p:ext>
            </p:extLst>
          </p:nvPr>
        </p:nvGraphicFramePr>
        <p:xfrm>
          <a:off x="533401" y="3352800"/>
          <a:ext cx="2590798" cy="51816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169333">
                <a:tc>
                  <a:txBody>
                    <a:bodyPr/>
                    <a:lstStyle/>
                    <a:p>
                      <a:pPr algn="ctr"/>
                      <a:r>
                        <a:rPr lang="en-US" sz="1200" smtClean="0"/>
                        <a:t>25</a:t>
                      </a:r>
                      <a:endParaRPr lang="en-US" sz="1200"/>
                    </a:p>
                  </a:txBody>
                  <a:tcPr anchor="ctr"/>
                </a:tc>
                <a:tc>
                  <a:txBody>
                    <a:bodyPr/>
                    <a:lstStyle/>
                    <a:p>
                      <a:pPr algn="ctr"/>
                      <a:r>
                        <a:rPr lang="en-US" sz="1200" smtClean="0"/>
                        <a:t>30</a:t>
                      </a:r>
                      <a:endParaRPr lang="en-US" sz="1200"/>
                    </a:p>
                  </a:txBody>
                  <a:tcPr anchor="ctr">
                    <a:noFill/>
                  </a:tcPr>
                </a:tc>
                <a:tc>
                  <a:txBody>
                    <a:bodyPr/>
                    <a:lstStyle/>
                    <a:p>
                      <a:pPr algn="ctr"/>
                      <a:r>
                        <a:rPr lang="en-US" sz="1200" smtClean="0"/>
                        <a:t>30</a:t>
                      </a:r>
                      <a:endParaRPr lang="en-US" sz="1200"/>
                    </a:p>
                  </a:txBody>
                  <a:tcPr anchor="ctr">
                    <a:solidFill>
                      <a:srgbClr val="FFFF00"/>
                    </a:solidFill>
                  </a:tcPr>
                </a:tc>
                <a:tc>
                  <a:txBody>
                    <a:bodyPr/>
                    <a:lstStyle/>
                    <a:p>
                      <a:pPr algn="ctr"/>
                      <a:r>
                        <a:rPr lang="en-US" sz="1200" smtClean="0"/>
                        <a:t>10</a:t>
                      </a:r>
                      <a:endParaRPr lang="en-US" sz="1200"/>
                    </a:p>
                  </a:txBody>
                  <a:tcPr anchor="ctr"/>
                </a:tc>
                <a:tc>
                  <a:txBody>
                    <a:bodyPr/>
                    <a:lstStyle/>
                    <a:p>
                      <a:pPr algn="ctr"/>
                      <a:r>
                        <a:rPr lang="en-US" sz="1200" smtClean="0"/>
                        <a:t>45</a:t>
                      </a:r>
                      <a:endParaRPr lang="en-US" sz="1200"/>
                    </a:p>
                  </a:txBody>
                  <a:tcPr anchor="ct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135467">
                <a:tc>
                  <a:txBody>
                    <a:bodyPr/>
                    <a:lstStyle/>
                    <a:p>
                      <a:pPr algn="ctr"/>
                      <a:endParaRPr lang="en-US" sz="1000"/>
                    </a:p>
                  </a:txBody>
                  <a:tcPr anchor="ctr"/>
                </a:tc>
                <a:tc>
                  <a:txBody>
                    <a:bodyPr/>
                    <a:lstStyle/>
                    <a:p>
                      <a:pPr algn="ctr"/>
                      <a:r>
                        <a:rPr lang="en-US" sz="1000" smtClean="0"/>
                        <a:t>n-1</a:t>
                      </a:r>
                      <a:endParaRPr lang="en-US" sz="1000"/>
                    </a:p>
                  </a:txBody>
                  <a:tcPr anchor="ctr">
                    <a:noFill/>
                  </a:tcP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r>
            </a:tbl>
          </a:graphicData>
        </a:graphic>
      </p:graphicFrame>
      <p:graphicFrame>
        <p:nvGraphicFramePr>
          <p:cNvPr id="20" name="Content Placeholder 6"/>
          <p:cNvGraphicFramePr>
            <a:graphicFrameLocks/>
          </p:cNvGraphicFramePr>
          <p:nvPr>
            <p:extLst>
              <p:ext uri="{D42A27DB-BD31-4B8C-83A1-F6EECF244321}">
                <p14:modId xmlns:p14="http://schemas.microsoft.com/office/powerpoint/2010/main" val="38605670"/>
              </p:ext>
            </p:extLst>
          </p:nvPr>
        </p:nvGraphicFramePr>
        <p:xfrm>
          <a:off x="533401" y="4130040"/>
          <a:ext cx="2590798" cy="51816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210344">
                <a:tc>
                  <a:txBody>
                    <a:bodyPr/>
                    <a:lstStyle/>
                    <a:p>
                      <a:pPr algn="ctr"/>
                      <a:r>
                        <a:rPr lang="en-US" sz="1200" smtClean="0"/>
                        <a:t>25</a:t>
                      </a:r>
                      <a:endParaRPr lang="en-US" sz="1200"/>
                    </a:p>
                  </a:txBody>
                  <a:tcPr anchor="ctr"/>
                </a:tc>
                <a:tc>
                  <a:txBody>
                    <a:bodyPr/>
                    <a:lstStyle/>
                    <a:p>
                      <a:pPr algn="ctr"/>
                      <a:r>
                        <a:rPr lang="en-US" sz="1200" smtClean="0"/>
                        <a:t>30</a:t>
                      </a:r>
                      <a:endParaRPr lang="en-US" sz="1200"/>
                    </a:p>
                  </a:txBody>
                  <a:tcPr anchor="ctr">
                    <a:solidFill>
                      <a:srgbClr val="FFFF00"/>
                    </a:solidFill>
                  </a:tcPr>
                </a:tc>
                <a:tc>
                  <a:txBody>
                    <a:bodyPr/>
                    <a:lstStyle/>
                    <a:p>
                      <a:pPr algn="ctr"/>
                      <a:r>
                        <a:rPr lang="en-US" sz="1200" smtClean="0"/>
                        <a:t>30</a:t>
                      </a:r>
                      <a:endParaRPr lang="en-US" sz="1200"/>
                    </a:p>
                  </a:txBody>
                  <a:tcPr anchor="ctr">
                    <a:noFill/>
                  </a:tcPr>
                </a:tc>
                <a:tc>
                  <a:txBody>
                    <a:bodyPr/>
                    <a:lstStyle/>
                    <a:p>
                      <a:pPr algn="ctr"/>
                      <a:r>
                        <a:rPr lang="en-US" sz="1200" smtClean="0"/>
                        <a:t>10</a:t>
                      </a:r>
                      <a:endParaRPr lang="en-US" sz="1200"/>
                    </a:p>
                  </a:txBody>
                  <a:tcPr anchor="ctr"/>
                </a:tc>
                <a:tc>
                  <a:txBody>
                    <a:bodyPr/>
                    <a:lstStyle/>
                    <a:p>
                      <a:pPr algn="ctr"/>
                      <a:r>
                        <a:rPr lang="en-US" sz="1200" smtClean="0"/>
                        <a:t>45</a:t>
                      </a:r>
                      <a:endParaRPr lang="en-US" sz="1200"/>
                    </a:p>
                  </a:txBody>
                  <a:tcPr anchor="ct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168275">
                <a:tc>
                  <a:txBody>
                    <a:bodyPr/>
                    <a:lstStyle/>
                    <a:p>
                      <a:pPr algn="ctr"/>
                      <a:r>
                        <a:rPr lang="en-US" sz="1000" smtClean="0"/>
                        <a:t>n-1</a:t>
                      </a:r>
                      <a:endParaRPr lang="en-US" sz="1000"/>
                    </a:p>
                  </a:txBody>
                  <a:tcPr anchor="ct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noFill/>
                  </a:tcP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r>
            </a:tbl>
          </a:graphicData>
        </a:graphic>
      </p:graphicFrame>
      <p:sp>
        <p:nvSpPr>
          <p:cNvPr id="21" name="Arc 20"/>
          <p:cNvSpPr/>
          <p:nvPr/>
        </p:nvSpPr>
        <p:spPr>
          <a:xfrm>
            <a:off x="685800" y="4442554"/>
            <a:ext cx="381000" cy="381000"/>
          </a:xfrm>
          <a:prstGeom prst="arc">
            <a:avLst>
              <a:gd name="adj1" fmla="val 335530"/>
              <a:gd name="adj2" fmla="val 10451780"/>
            </a:avLst>
          </a:prstGeom>
          <a:ln>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p:cNvSpPr txBox="1"/>
          <p:nvPr/>
        </p:nvSpPr>
        <p:spPr>
          <a:xfrm>
            <a:off x="1027895" y="4630579"/>
            <a:ext cx="2020105" cy="246221"/>
          </a:xfrm>
          <a:prstGeom prst="rect">
            <a:avLst/>
          </a:prstGeom>
          <a:noFill/>
        </p:spPr>
        <p:txBody>
          <a:bodyPr wrap="none" rtlCol="0">
            <a:spAutoFit/>
          </a:bodyPr>
          <a:lstStyle/>
          <a:p>
            <a:r>
              <a:rPr lang="en-US" sz="1000" b="1" smtClean="0"/>
              <a:t>a[n-1] &gt;= temp</a:t>
            </a:r>
            <a:r>
              <a:rPr lang="en-US" sz="1000" smtClean="0"/>
              <a:t>, maka; </a:t>
            </a:r>
            <a:r>
              <a:rPr lang="en-US" sz="1000" b="1" smtClean="0"/>
              <a:t>a[n] = a[n-1]</a:t>
            </a:r>
            <a:endParaRPr lang="en-US" sz="1000" b="1"/>
          </a:p>
        </p:txBody>
      </p:sp>
      <p:graphicFrame>
        <p:nvGraphicFramePr>
          <p:cNvPr id="23" name="Content Placeholder 6"/>
          <p:cNvGraphicFramePr>
            <a:graphicFrameLocks/>
          </p:cNvGraphicFramePr>
          <p:nvPr>
            <p:extLst>
              <p:ext uri="{D42A27DB-BD31-4B8C-83A1-F6EECF244321}">
                <p14:modId xmlns:p14="http://schemas.microsoft.com/office/powerpoint/2010/main" val="3428739769"/>
              </p:ext>
            </p:extLst>
          </p:nvPr>
        </p:nvGraphicFramePr>
        <p:xfrm>
          <a:off x="533401" y="4861560"/>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25</a:t>
                      </a:r>
                      <a:endParaRPr lang="en-US" sz="1200"/>
                    </a:p>
                  </a:txBody>
                  <a:tcPr anchor="ctr"/>
                </a:tc>
                <a:tc>
                  <a:txBody>
                    <a:bodyPr/>
                    <a:lstStyle/>
                    <a:p>
                      <a:pPr algn="ctr"/>
                      <a:r>
                        <a:rPr lang="en-US" sz="1200" smtClean="0"/>
                        <a:t>25</a:t>
                      </a:r>
                      <a:endParaRPr lang="en-US" sz="1200"/>
                    </a:p>
                  </a:txBody>
                  <a:tcPr anchor="ctr">
                    <a:solidFill>
                      <a:srgbClr val="FFFF00"/>
                    </a:solidFill>
                  </a:tcPr>
                </a:tc>
                <a:tc>
                  <a:txBody>
                    <a:bodyPr/>
                    <a:lstStyle/>
                    <a:p>
                      <a:pPr algn="ctr"/>
                      <a:r>
                        <a:rPr lang="en-US" sz="1200" smtClean="0"/>
                        <a:t>30</a:t>
                      </a:r>
                      <a:endParaRPr lang="en-US" sz="1200"/>
                    </a:p>
                  </a:txBody>
                  <a:tcPr anchor="ctr">
                    <a:noFill/>
                  </a:tcPr>
                </a:tc>
                <a:tc>
                  <a:txBody>
                    <a:bodyPr/>
                    <a:lstStyle/>
                    <a:p>
                      <a:pPr algn="ctr"/>
                      <a:r>
                        <a:rPr lang="en-US" sz="1200" smtClean="0"/>
                        <a:t>10</a:t>
                      </a:r>
                      <a:endParaRPr lang="en-US" sz="1200"/>
                    </a:p>
                  </a:txBody>
                  <a:tcPr anchor="ctr"/>
                </a:tc>
                <a:tc>
                  <a:txBody>
                    <a:bodyPr/>
                    <a:lstStyle/>
                    <a:p>
                      <a:pPr algn="ctr"/>
                      <a:r>
                        <a:rPr lang="en-US" sz="1200" smtClean="0"/>
                        <a:t>45</a:t>
                      </a:r>
                      <a:endParaRPr lang="en-US" sz="1200"/>
                    </a:p>
                  </a:txBody>
                  <a:tcPr anchor="ct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152400">
                <a:tc>
                  <a:txBody>
                    <a:bodyPr/>
                    <a:lstStyle/>
                    <a:p>
                      <a:pPr algn="ctr"/>
                      <a:r>
                        <a:rPr lang="en-US" sz="1000" smtClean="0"/>
                        <a:t>n-1</a:t>
                      </a:r>
                      <a:endParaRPr lang="en-US" sz="1000"/>
                    </a:p>
                  </a:txBody>
                  <a:tcPr anchor="ct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noFill/>
                  </a:tcP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r>
            </a:tbl>
          </a:graphicData>
        </a:graphic>
      </p:graphicFrame>
      <p:graphicFrame>
        <p:nvGraphicFramePr>
          <p:cNvPr id="24" name="Content Placeholder 6"/>
          <p:cNvGraphicFramePr>
            <a:graphicFrameLocks/>
          </p:cNvGraphicFramePr>
          <p:nvPr>
            <p:extLst>
              <p:ext uri="{D42A27DB-BD31-4B8C-83A1-F6EECF244321}">
                <p14:modId xmlns:p14="http://schemas.microsoft.com/office/powerpoint/2010/main" val="743474546"/>
              </p:ext>
            </p:extLst>
          </p:nvPr>
        </p:nvGraphicFramePr>
        <p:xfrm>
          <a:off x="533401" y="5715000"/>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25</a:t>
                      </a:r>
                      <a:endParaRPr lang="en-US" sz="1200"/>
                    </a:p>
                  </a:txBody>
                  <a:tcPr anchor="ctr">
                    <a:solidFill>
                      <a:srgbClr val="FFFF00"/>
                    </a:solidFill>
                  </a:tcPr>
                </a:tc>
                <a:tc>
                  <a:txBody>
                    <a:bodyPr/>
                    <a:lstStyle/>
                    <a:p>
                      <a:pPr algn="ctr"/>
                      <a:r>
                        <a:rPr lang="en-US" sz="1200" smtClean="0"/>
                        <a:t>25</a:t>
                      </a:r>
                      <a:endParaRPr lang="en-US" sz="1200"/>
                    </a:p>
                  </a:txBody>
                  <a:tcPr anchor="ctr">
                    <a:noFill/>
                  </a:tcPr>
                </a:tc>
                <a:tc>
                  <a:txBody>
                    <a:bodyPr/>
                    <a:lstStyle/>
                    <a:p>
                      <a:pPr algn="ctr"/>
                      <a:r>
                        <a:rPr lang="en-US" sz="1200" smtClean="0"/>
                        <a:t>30</a:t>
                      </a:r>
                      <a:endParaRPr lang="en-US" sz="1200"/>
                    </a:p>
                  </a:txBody>
                  <a:tcPr anchor="ctr">
                    <a:noFill/>
                  </a:tcPr>
                </a:tc>
                <a:tc>
                  <a:txBody>
                    <a:bodyPr/>
                    <a:lstStyle/>
                    <a:p>
                      <a:pPr algn="ctr"/>
                      <a:r>
                        <a:rPr lang="en-US" sz="1200" smtClean="0"/>
                        <a:t>10</a:t>
                      </a:r>
                      <a:endParaRPr lang="en-US" sz="1200"/>
                    </a:p>
                  </a:txBody>
                  <a:tcPr anchor="ctr"/>
                </a:tc>
                <a:tc>
                  <a:txBody>
                    <a:bodyPr/>
                    <a:lstStyle/>
                    <a:p>
                      <a:pPr algn="ctr"/>
                      <a:r>
                        <a:rPr lang="en-US" sz="1200" smtClean="0"/>
                        <a:t>45</a:t>
                      </a:r>
                      <a:endParaRPr lang="en-US" sz="1200"/>
                    </a:p>
                  </a:txBody>
                  <a:tcPr anchor="ct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152400">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r>
            </a:tbl>
          </a:graphicData>
        </a:graphic>
      </p:graphicFrame>
      <p:sp>
        <p:nvSpPr>
          <p:cNvPr id="25" name="Line Callout 2 (Accent Bar) 24"/>
          <p:cNvSpPr/>
          <p:nvPr/>
        </p:nvSpPr>
        <p:spPr>
          <a:xfrm rot="16200000">
            <a:off x="-76200" y="4572000"/>
            <a:ext cx="762000" cy="304800"/>
          </a:xfrm>
          <a:prstGeom prst="accentCallout2">
            <a:avLst>
              <a:gd name="adj1" fmla="val 49919"/>
              <a:gd name="adj2" fmla="val -8333"/>
              <a:gd name="adj3" fmla="val 53815"/>
              <a:gd name="adj4" fmla="val -30693"/>
              <a:gd name="adj5" fmla="val 163150"/>
              <a:gd name="adj6" fmla="val -90304"/>
            </a:avLst>
          </a:prstGeom>
          <a:solidFill>
            <a:schemeClr val="accent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t>Temp=15</a:t>
            </a:r>
            <a:endParaRPr lang="en-US" sz="1100" b="1"/>
          </a:p>
        </p:txBody>
      </p:sp>
      <p:sp>
        <p:nvSpPr>
          <p:cNvPr id="26" name="TextBox 25"/>
          <p:cNvSpPr txBox="1"/>
          <p:nvPr/>
        </p:nvSpPr>
        <p:spPr>
          <a:xfrm>
            <a:off x="649642" y="5486400"/>
            <a:ext cx="1407758" cy="246221"/>
          </a:xfrm>
          <a:prstGeom prst="rect">
            <a:avLst/>
          </a:prstGeom>
          <a:noFill/>
        </p:spPr>
        <p:txBody>
          <a:bodyPr wrap="none" rtlCol="0">
            <a:spAutoFit/>
          </a:bodyPr>
          <a:lstStyle/>
          <a:p>
            <a:r>
              <a:rPr lang="en-US" sz="1000" b="1" smtClean="0"/>
              <a:t>n= 0</a:t>
            </a:r>
            <a:r>
              <a:rPr lang="en-US" sz="1000" smtClean="0"/>
              <a:t>, maka; </a:t>
            </a:r>
            <a:r>
              <a:rPr lang="en-US" sz="1000" b="1" smtClean="0"/>
              <a:t>a[n] =temp</a:t>
            </a:r>
            <a:endParaRPr lang="en-US" sz="1000" b="1"/>
          </a:p>
        </p:txBody>
      </p:sp>
      <p:graphicFrame>
        <p:nvGraphicFramePr>
          <p:cNvPr id="28" name="Content Placeholder 6"/>
          <p:cNvGraphicFramePr>
            <a:graphicFrameLocks/>
          </p:cNvGraphicFramePr>
          <p:nvPr>
            <p:extLst>
              <p:ext uri="{D42A27DB-BD31-4B8C-83A1-F6EECF244321}">
                <p14:modId xmlns:p14="http://schemas.microsoft.com/office/powerpoint/2010/main" val="466766278"/>
              </p:ext>
            </p:extLst>
          </p:nvPr>
        </p:nvGraphicFramePr>
        <p:xfrm>
          <a:off x="5943602" y="1524000"/>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15</a:t>
                      </a:r>
                      <a:endParaRPr lang="en-US" sz="1200"/>
                    </a:p>
                  </a:txBody>
                  <a:tcPr anchor="ctr">
                    <a:noFill/>
                  </a:tcPr>
                </a:tc>
                <a:tc>
                  <a:txBody>
                    <a:bodyPr/>
                    <a:lstStyle/>
                    <a:p>
                      <a:pPr algn="ctr"/>
                      <a:r>
                        <a:rPr lang="en-US" sz="1200" smtClean="0"/>
                        <a:t>25</a:t>
                      </a:r>
                      <a:endParaRPr lang="en-US" sz="1200"/>
                    </a:p>
                  </a:txBody>
                  <a:tcPr anchor="ctr">
                    <a:noFill/>
                  </a:tcPr>
                </a:tc>
                <a:tc>
                  <a:txBody>
                    <a:bodyPr/>
                    <a:lstStyle/>
                    <a:p>
                      <a:pPr algn="ctr"/>
                      <a:r>
                        <a:rPr lang="en-US" sz="1200" smtClean="0"/>
                        <a:t>30</a:t>
                      </a:r>
                      <a:endParaRPr lang="en-US" sz="1200"/>
                    </a:p>
                  </a:txBody>
                  <a:tcPr anchor="ctr">
                    <a:solidFill>
                      <a:srgbClr val="FFFF00"/>
                    </a:solidFill>
                  </a:tcPr>
                </a:tc>
                <a:tc>
                  <a:txBody>
                    <a:bodyPr/>
                    <a:lstStyle/>
                    <a:p>
                      <a:pPr algn="ctr"/>
                      <a:r>
                        <a:rPr lang="en-US" sz="1200" smtClean="0"/>
                        <a:t>10</a:t>
                      </a:r>
                      <a:endParaRPr lang="en-US" sz="1200"/>
                    </a:p>
                  </a:txBody>
                  <a:tcPr anchor="ctr"/>
                </a:tc>
                <a:tc>
                  <a:txBody>
                    <a:bodyPr/>
                    <a:lstStyle/>
                    <a:p>
                      <a:pPr algn="ctr"/>
                      <a:r>
                        <a:rPr lang="en-US" sz="1200" smtClean="0"/>
                        <a:t>45</a:t>
                      </a:r>
                      <a:endParaRPr lang="en-US" sz="1200"/>
                    </a:p>
                  </a:txBody>
                  <a:tcPr anchor="ct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152400">
                <a:tc>
                  <a:txBody>
                    <a:bodyPr/>
                    <a:lstStyle/>
                    <a:p>
                      <a:pPr algn="ctr"/>
                      <a:endParaRPr lang="en-US" sz="1000"/>
                    </a:p>
                  </a:txBody>
                  <a:tcPr anchor="ctr">
                    <a:noFill/>
                  </a:tcPr>
                </a:tc>
                <a:tc>
                  <a:txBody>
                    <a:bodyPr/>
                    <a:lstStyle/>
                    <a:p>
                      <a:pPr algn="ctr"/>
                      <a:r>
                        <a:rPr lang="en-US" sz="1000" smtClean="0"/>
                        <a:t>n-1</a:t>
                      </a:r>
                      <a:endParaRPr lang="en-US" sz="1000"/>
                    </a:p>
                  </a:txBody>
                  <a:tcPr anchor="ctr">
                    <a:noFill/>
                  </a:tcP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r>
            </a:tbl>
          </a:graphicData>
        </a:graphic>
      </p:graphicFrame>
      <p:sp>
        <p:nvSpPr>
          <p:cNvPr id="29" name="TextBox 28"/>
          <p:cNvSpPr txBox="1"/>
          <p:nvPr/>
        </p:nvSpPr>
        <p:spPr>
          <a:xfrm>
            <a:off x="3200400" y="1828800"/>
            <a:ext cx="700833" cy="246221"/>
          </a:xfrm>
          <a:prstGeom prst="rect">
            <a:avLst/>
          </a:prstGeom>
          <a:noFill/>
        </p:spPr>
        <p:txBody>
          <a:bodyPr wrap="none" rtlCol="0">
            <a:spAutoFit/>
          </a:bodyPr>
          <a:lstStyle/>
          <a:p>
            <a:r>
              <a:rPr lang="en-US" sz="1000" b="1" smtClean="0">
                <a:solidFill>
                  <a:srgbClr val="FF0000"/>
                </a:solidFill>
              </a:rPr>
              <a:t>Putaran 1</a:t>
            </a:r>
            <a:endParaRPr lang="en-US" sz="1000" b="1">
              <a:solidFill>
                <a:srgbClr val="FF0000"/>
              </a:solidFill>
            </a:endParaRPr>
          </a:p>
        </p:txBody>
      </p:sp>
      <p:sp>
        <p:nvSpPr>
          <p:cNvPr id="30" name="TextBox 29"/>
          <p:cNvSpPr txBox="1"/>
          <p:nvPr/>
        </p:nvSpPr>
        <p:spPr>
          <a:xfrm>
            <a:off x="5181600" y="1828800"/>
            <a:ext cx="700833" cy="246221"/>
          </a:xfrm>
          <a:prstGeom prst="rect">
            <a:avLst/>
          </a:prstGeom>
          <a:noFill/>
        </p:spPr>
        <p:txBody>
          <a:bodyPr wrap="none" rtlCol="0">
            <a:spAutoFit/>
          </a:bodyPr>
          <a:lstStyle/>
          <a:p>
            <a:r>
              <a:rPr lang="en-US" sz="1000" b="1" smtClean="0">
                <a:solidFill>
                  <a:srgbClr val="FF0000"/>
                </a:solidFill>
              </a:rPr>
              <a:t>Putaran 2</a:t>
            </a:r>
            <a:endParaRPr lang="en-US" sz="1000" b="1">
              <a:solidFill>
                <a:srgbClr val="FF0000"/>
              </a:solidFill>
            </a:endParaRPr>
          </a:p>
        </p:txBody>
      </p:sp>
      <p:cxnSp>
        <p:nvCxnSpPr>
          <p:cNvPr id="31" name="Straight Connector 30"/>
          <p:cNvCxnSpPr/>
          <p:nvPr/>
        </p:nvCxnSpPr>
        <p:spPr>
          <a:xfrm>
            <a:off x="5410200" y="2133600"/>
            <a:ext cx="3276600" cy="0"/>
          </a:xfrm>
          <a:prstGeom prst="line">
            <a:avLst/>
          </a:prstGeom>
          <a:ln>
            <a:prstDash val="lgDashDotDot"/>
          </a:ln>
        </p:spPr>
        <p:style>
          <a:lnRef idx="1">
            <a:schemeClr val="accent1"/>
          </a:lnRef>
          <a:fillRef idx="0">
            <a:schemeClr val="accent1"/>
          </a:fillRef>
          <a:effectRef idx="0">
            <a:schemeClr val="accent1"/>
          </a:effectRef>
          <a:fontRef idx="minor">
            <a:schemeClr val="tx1"/>
          </a:fontRef>
        </p:style>
      </p:cxnSp>
      <p:sp>
        <p:nvSpPr>
          <p:cNvPr id="32" name="Line Callout 2 (Accent Bar) 31"/>
          <p:cNvSpPr/>
          <p:nvPr/>
        </p:nvSpPr>
        <p:spPr>
          <a:xfrm>
            <a:off x="7162800" y="1066800"/>
            <a:ext cx="762000" cy="304800"/>
          </a:xfrm>
          <a:prstGeom prst="accentCallout2">
            <a:avLst>
              <a:gd name="adj1" fmla="val 49919"/>
              <a:gd name="adj2" fmla="val -8333"/>
              <a:gd name="adj3" fmla="val 53815"/>
              <a:gd name="adj4" fmla="val -30693"/>
              <a:gd name="adj5" fmla="val 167046"/>
              <a:gd name="adj6" fmla="val -52901"/>
            </a:avLst>
          </a:prstGeom>
          <a:solidFill>
            <a:schemeClr val="accent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t>Temp=30</a:t>
            </a:r>
            <a:endParaRPr lang="en-US" sz="1100" b="1"/>
          </a:p>
        </p:txBody>
      </p:sp>
      <p:graphicFrame>
        <p:nvGraphicFramePr>
          <p:cNvPr id="33" name="Content Placeholder 6"/>
          <p:cNvGraphicFramePr>
            <a:graphicFrameLocks/>
          </p:cNvGraphicFramePr>
          <p:nvPr>
            <p:extLst>
              <p:ext uri="{D42A27DB-BD31-4B8C-83A1-F6EECF244321}">
                <p14:modId xmlns:p14="http://schemas.microsoft.com/office/powerpoint/2010/main" val="1122776853"/>
              </p:ext>
            </p:extLst>
          </p:nvPr>
        </p:nvGraphicFramePr>
        <p:xfrm>
          <a:off x="5943602" y="2575560"/>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15</a:t>
                      </a:r>
                      <a:endParaRPr lang="en-US" sz="1200"/>
                    </a:p>
                  </a:txBody>
                  <a:tcPr anchor="ctr">
                    <a:noFill/>
                  </a:tcPr>
                </a:tc>
                <a:tc>
                  <a:txBody>
                    <a:bodyPr/>
                    <a:lstStyle/>
                    <a:p>
                      <a:pPr algn="ctr"/>
                      <a:r>
                        <a:rPr lang="en-US" sz="1200" smtClean="0"/>
                        <a:t>25</a:t>
                      </a:r>
                      <a:endParaRPr lang="en-US" sz="1200"/>
                    </a:p>
                  </a:txBody>
                  <a:tcPr anchor="ctr">
                    <a:noFill/>
                  </a:tcPr>
                </a:tc>
                <a:tc>
                  <a:txBody>
                    <a:bodyPr/>
                    <a:lstStyle/>
                    <a:p>
                      <a:pPr algn="ctr"/>
                      <a:r>
                        <a:rPr lang="en-US" sz="1200" smtClean="0"/>
                        <a:t>30</a:t>
                      </a:r>
                      <a:endParaRPr lang="en-US" sz="1200"/>
                    </a:p>
                  </a:txBody>
                  <a:tcPr anchor="ctr">
                    <a:noFill/>
                  </a:tcPr>
                </a:tc>
                <a:tc>
                  <a:txBody>
                    <a:bodyPr/>
                    <a:lstStyle/>
                    <a:p>
                      <a:pPr algn="ctr"/>
                      <a:r>
                        <a:rPr lang="en-US" sz="1200" smtClean="0"/>
                        <a:t>10</a:t>
                      </a:r>
                      <a:endParaRPr lang="en-US" sz="1200"/>
                    </a:p>
                  </a:txBody>
                  <a:tcPr anchor="ctr">
                    <a:solidFill>
                      <a:srgbClr val="FFFF00"/>
                    </a:solidFill>
                  </a:tcPr>
                </a:tc>
                <a:tc>
                  <a:txBody>
                    <a:bodyPr/>
                    <a:lstStyle/>
                    <a:p>
                      <a:pPr algn="ctr"/>
                      <a:r>
                        <a:rPr lang="en-US" sz="1200" smtClean="0"/>
                        <a:t>45</a:t>
                      </a:r>
                      <a:endParaRPr lang="en-US" sz="1200"/>
                    </a:p>
                  </a:txBody>
                  <a:tcPr anchor="ct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152400">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r>
                        <a:rPr lang="en-US" sz="1000" smtClean="0"/>
                        <a:t>n-1</a:t>
                      </a:r>
                      <a:endParaRPr lang="en-US" sz="1000"/>
                    </a:p>
                  </a:txBody>
                  <a:tcPr anchor="ctr">
                    <a:noFill/>
                  </a:tcP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r>
            </a:tbl>
          </a:graphicData>
        </a:graphic>
      </p:graphicFrame>
      <p:sp>
        <p:nvSpPr>
          <p:cNvPr id="34" name="Line Callout 2 (Accent Bar) 33"/>
          <p:cNvSpPr/>
          <p:nvPr/>
        </p:nvSpPr>
        <p:spPr>
          <a:xfrm>
            <a:off x="7543800" y="2209800"/>
            <a:ext cx="762000" cy="304800"/>
          </a:xfrm>
          <a:prstGeom prst="accentCallout2">
            <a:avLst>
              <a:gd name="adj1" fmla="val 49919"/>
              <a:gd name="adj2" fmla="val -8333"/>
              <a:gd name="adj3" fmla="val 53815"/>
              <a:gd name="adj4" fmla="val -30693"/>
              <a:gd name="adj5" fmla="val 167046"/>
              <a:gd name="adj6" fmla="val -52901"/>
            </a:avLst>
          </a:prstGeom>
          <a:solidFill>
            <a:schemeClr val="accent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t>Temp=10</a:t>
            </a:r>
            <a:endParaRPr lang="en-US" sz="1100" b="1"/>
          </a:p>
        </p:txBody>
      </p:sp>
      <p:sp>
        <p:nvSpPr>
          <p:cNvPr id="35" name="Arc 34"/>
          <p:cNvSpPr/>
          <p:nvPr/>
        </p:nvSpPr>
        <p:spPr>
          <a:xfrm>
            <a:off x="6852032" y="2895600"/>
            <a:ext cx="381000" cy="381000"/>
          </a:xfrm>
          <a:prstGeom prst="arc">
            <a:avLst>
              <a:gd name="adj1" fmla="val 335530"/>
              <a:gd name="adj2" fmla="val 10451780"/>
            </a:avLst>
          </a:prstGeom>
          <a:ln>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TextBox 35"/>
          <p:cNvSpPr txBox="1"/>
          <p:nvPr/>
        </p:nvSpPr>
        <p:spPr>
          <a:xfrm>
            <a:off x="4953000" y="3095500"/>
            <a:ext cx="2020105" cy="246221"/>
          </a:xfrm>
          <a:prstGeom prst="rect">
            <a:avLst/>
          </a:prstGeom>
          <a:noFill/>
        </p:spPr>
        <p:txBody>
          <a:bodyPr wrap="none" rtlCol="0">
            <a:spAutoFit/>
          </a:bodyPr>
          <a:lstStyle/>
          <a:p>
            <a:r>
              <a:rPr lang="en-US" sz="1000" b="1" smtClean="0"/>
              <a:t>a[n-1] &gt;= temp</a:t>
            </a:r>
            <a:r>
              <a:rPr lang="en-US" sz="1000" smtClean="0"/>
              <a:t>, maka; </a:t>
            </a:r>
            <a:r>
              <a:rPr lang="en-US" sz="1000" b="1" smtClean="0"/>
              <a:t>a[n] = a[n-1]</a:t>
            </a:r>
            <a:endParaRPr lang="en-US" sz="1000" b="1"/>
          </a:p>
        </p:txBody>
      </p:sp>
      <p:graphicFrame>
        <p:nvGraphicFramePr>
          <p:cNvPr id="37" name="Content Placeholder 6"/>
          <p:cNvGraphicFramePr>
            <a:graphicFrameLocks/>
          </p:cNvGraphicFramePr>
          <p:nvPr>
            <p:extLst>
              <p:ext uri="{D42A27DB-BD31-4B8C-83A1-F6EECF244321}">
                <p14:modId xmlns:p14="http://schemas.microsoft.com/office/powerpoint/2010/main" val="2026895008"/>
              </p:ext>
            </p:extLst>
          </p:nvPr>
        </p:nvGraphicFramePr>
        <p:xfrm>
          <a:off x="5943602" y="3341721"/>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15</a:t>
                      </a:r>
                      <a:endParaRPr lang="en-US" sz="1200"/>
                    </a:p>
                  </a:txBody>
                  <a:tcPr anchor="ctr">
                    <a:noFill/>
                  </a:tcPr>
                </a:tc>
                <a:tc>
                  <a:txBody>
                    <a:bodyPr/>
                    <a:lstStyle/>
                    <a:p>
                      <a:pPr algn="ctr"/>
                      <a:r>
                        <a:rPr lang="en-US" sz="1200" smtClean="0"/>
                        <a:t>25</a:t>
                      </a:r>
                      <a:endParaRPr lang="en-US" sz="1200"/>
                    </a:p>
                  </a:txBody>
                  <a:tcPr anchor="ctr">
                    <a:noFill/>
                  </a:tcPr>
                </a:tc>
                <a:tc>
                  <a:txBody>
                    <a:bodyPr/>
                    <a:lstStyle/>
                    <a:p>
                      <a:pPr algn="ctr"/>
                      <a:r>
                        <a:rPr lang="en-US" sz="1200" smtClean="0"/>
                        <a:t>30</a:t>
                      </a:r>
                      <a:endParaRPr lang="en-US" sz="1200"/>
                    </a:p>
                  </a:txBody>
                  <a:tcPr anchor="ctr">
                    <a:noFill/>
                  </a:tcPr>
                </a:tc>
                <a:tc>
                  <a:txBody>
                    <a:bodyPr/>
                    <a:lstStyle/>
                    <a:p>
                      <a:pPr algn="ctr"/>
                      <a:r>
                        <a:rPr lang="en-US" sz="1200" smtClean="0"/>
                        <a:t>30</a:t>
                      </a:r>
                      <a:endParaRPr lang="en-US" sz="1200"/>
                    </a:p>
                  </a:txBody>
                  <a:tcPr anchor="ctr">
                    <a:solidFill>
                      <a:srgbClr val="FFFF00"/>
                    </a:solidFill>
                  </a:tcPr>
                </a:tc>
                <a:tc>
                  <a:txBody>
                    <a:bodyPr/>
                    <a:lstStyle/>
                    <a:p>
                      <a:pPr algn="ctr"/>
                      <a:r>
                        <a:rPr lang="en-US" sz="1200" smtClean="0"/>
                        <a:t>45</a:t>
                      </a:r>
                      <a:endParaRPr lang="en-US" sz="1200"/>
                    </a:p>
                  </a:txBody>
                  <a:tcPr anchor="ct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152400">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r>
                        <a:rPr lang="en-US" sz="1000" smtClean="0"/>
                        <a:t>n-1</a:t>
                      </a:r>
                      <a:endParaRPr lang="en-US" sz="1000"/>
                    </a:p>
                  </a:txBody>
                  <a:tcPr anchor="ctr">
                    <a:noFill/>
                  </a:tcP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r>
            </a:tbl>
          </a:graphicData>
        </a:graphic>
      </p:graphicFrame>
      <p:graphicFrame>
        <p:nvGraphicFramePr>
          <p:cNvPr id="38" name="Content Placeholder 6"/>
          <p:cNvGraphicFramePr>
            <a:graphicFrameLocks/>
          </p:cNvGraphicFramePr>
          <p:nvPr>
            <p:extLst>
              <p:ext uri="{D42A27DB-BD31-4B8C-83A1-F6EECF244321}">
                <p14:modId xmlns:p14="http://schemas.microsoft.com/office/powerpoint/2010/main" val="3331380238"/>
              </p:ext>
            </p:extLst>
          </p:nvPr>
        </p:nvGraphicFramePr>
        <p:xfrm>
          <a:off x="5943602" y="4168234"/>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15</a:t>
                      </a:r>
                      <a:endParaRPr lang="en-US" sz="1200"/>
                    </a:p>
                  </a:txBody>
                  <a:tcPr anchor="ctr">
                    <a:noFill/>
                  </a:tcPr>
                </a:tc>
                <a:tc>
                  <a:txBody>
                    <a:bodyPr/>
                    <a:lstStyle/>
                    <a:p>
                      <a:pPr algn="ctr"/>
                      <a:r>
                        <a:rPr lang="en-US" sz="1200" smtClean="0"/>
                        <a:t>25</a:t>
                      </a:r>
                      <a:endParaRPr lang="en-US" sz="1200"/>
                    </a:p>
                  </a:txBody>
                  <a:tcPr anchor="ctr">
                    <a:noFill/>
                  </a:tcPr>
                </a:tc>
                <a:tc>
                  <a:txBody>
                    <a:bodyPr/>
                    <a:lstStyle/>
                    <a:p>
                      <a:pPr algn="ctr"/>
                      <a:r>
                        <a:rPr lang="en-US" sz="1200" smtClean="0"/>
                        <a:t>30</a:t>
                      </a:r>
                      <a:endParaRPr lang="en-US" sz="1200"/>
                    </a:p>
                  </a:txBody>
                  <a:tcPr anchor="ctr">
                    <a:solidFill>
                      <a:srgbClr val="FFFF00"/>
                    </a:solidFill>
                  </a:tcPr>
                </a:tc>
                <a:tc>
                  <a:txBody>
                    <a:bodyPr/>
                    <a:lstStyle/>
                    <a:p>
                      <a:pPr algn="ctr"/>
                      <a:r>
                        <a:rPr lang="en-US" sz="1200" smtClean="0"/>
                        <a:t>30</a:t>
                      </a:r>
                      <a:endParaRPr lang="en-US" sz="1200"/>
                    </a:p>
                  </a:txBody>
                  <a:tcPr anchor="ctr">
                    <a:noFill/>
                  </a:tcPr>
                </a:tc>
                <a:tc>
                  <a:txBody>
                    <a:bodyPr/>
                    <a:lstStyle/>
                    <a:p>
                      <a:pPr algn="ctr"/>
                      <a:r>
                        <a:rPr lang="en-US" sz="1200" smtClean="0"/>
                        <a:t>45</a:t>
                      </a:r>
                      <a:endParaRPr lang="en-US" sz="1200"/>
                    </a:p>
                  </a:txBody>
                  <a:tcPr anchor="ct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152400">
                <a:tc>
                  <a:txBody>
                    <a:bodyPr/>
                    <a:lstStyle/>
                    <a:p>
                      <a:pPr algn="ctr"/>
                      <a:endParaRPr lang="en-US" sz="1000"/>
                    </a:p>
                  </a:txBody>
                  <a:tcPr anchor="ctr">
                    <a:noFill/>
                  </a:tcPr>
                </a:tc>
                <a:tc>
                  <a:txBody>
                    <a:bodyPr/>
                    <a:lstStyle/>
                    <a:p>
                      <a:pPr algn="ctr"/>
                      <a:r>
                        <a:rPr lang="en-US" sz="1000" smtClean="0"/>
                        <a:t>n-1</a:t>
                      </a:r>
                      <a:endParaRPr lang="en-US" sz="1000"/>
                    </a:p>
                  </a:txBody>
                  <a:tcPr anchor="ctr">
                    <a:noFill/>
                  </a:tcP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noFill/>
                  </a:tcP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r>
            </a:tbl>
          </a:graphicData>
        </a:graphic>
      </p:graphicFrame>
      <p:sp>
        <p:nvSpPr>
          <p:cNvPr id="39" name="Arc 38"/>
          <p:cNvSpPr/>
          <p:nvPr/>
        </p:nvSpPr>
        <p:spPr>
          <a:xfrm>
            <a:off x="6471032" y="4495800"/>
            <a:ext cx="381000" cy="381000"/>
          </a:xfrm>
          <a:prstGeom prst="arc">
            <a:avLst>
              <a:gd name="adj1" fmla="val 335530"/>
              <a:gd name="adj2" fmla="val 10451780"/>
            </a:avLst>
          </a:prstGeom>
          <a:ln>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TextBox 39"/>
          <p:cNvSpPr txBox="1"/>
          <p:nvPr/>
        </p:nvSpPr>
        <p:spPr>
          <a:xfrm>
            <a:off x="4572000" y="4695700"/>
            <a:ext cx="2020105" cy="246221"/>
          </a:xfrm>
          <a:prstGeom prst="rect">
            <a:avLst/>
          </a:prstGeom>
          <a:noFill/>
        </p:spPr>
        <p:txBody>
          <a:bodyPr wrap="none" rtlCol="0">
            <a:spAutoFit/>
          </a:bodyPr>
          <a:lstStyle/>
          <a:p>
            <a:r>
              <a:rPr lang="en-US" sz="1000" b="1" smtClean="0"/>
              <a:t>a[n-1] &gt;= temp</a:t>
            </a:r>
            <a:r>
              <a:rPr lang="en-US" sz="1000" smtClean="0"/>
              <a:t>, maka; </a:t>
            </a:r>
            <a:r>
              <a:rPr lang="en-US" sz="1000" b="1" smtClean="0"/>
              <a:t>a[n] = a[n-1]</a:t>
            </a:r>
            <a:endParaRPr lang="en-US" sz="1000" b="1"/>
          </a:p>
        </p:txBody>
      </p:sp>
      <p:graphicFrame>
        <p:nvGraphicFramePr>
          <p:cNvPr id="41" name="Content Placeholder 6"/>
          <p:cNvGraphicFramePr>
            <a:graphicFrameLocks/>
          </p:cNvGraphicFramePr>
          <p:nvPr>
            <p:extLst>
              <p:ext uri="{D42A27DB-BD31-4B8C-83A1-F6EECF244321}">
                <p14:modId xmlns:p14="http://schemas.microsoft.com/office/powerpoint/2010/main" val="1588529023"/>
              </p:ext>
            </p:extLst>
          </p:nvPr>
        </p:nvGraphicFramePr>
        <p:xfrm>
          <a:off x="5943602" y="4928949"/>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15</a:t>
                      </a:r>
                      <a:endParaRPr lang="en-US" sz="1200"/>
                    </a:p>
                  </a:txBody>
                  <a:tcPr anchor="ctr">
                    <a:noFill/>
                  </a:tcPr>
                </a:tc>
                <a:tc>
                  <a:txBody>
                    <a:bodyPr/>
                    <a:lstStyle/>
                    <a:p>
                      <a:pPr algn="ctr"/>
                      <a:r>
                        <a:rPr lang="en-US" sz="1200" smtClean="0"/>
                        <a:t>25</a:t>
                      </a:r>
                      <a:endParaRPr lang="en-US" sz="1200"/>
                    </a:p>
                  </a:txBody>
                  <a:tcPr anchor="ctr">
                    <a:noFill/>
                  </a:tcPr>
                </a:tc>
                <a:tc>
                  <a:txBody>
                    <a:bodyPr/>
                    <a:lstStyle/>
                    <a:p>
                      <a:pPr algn="ctr"/>
                      <a:r>
                        <a:rPr lang="en-US" sz="1200" smtClean="0"/>
                        <a:t>25</a:t>
                      </a:r>
                      <a:endParaRPr lang="en-US" sz="1200"/>
                    </a:p>
                  </a:txBody>
                  <a:tcPr anchor="ctr">
                    <a:solidFill>
                      <a:srgbClr val="FFFF00"/>
                    </a:solidFill>
                  </a:tcPr>
                </a:tc>
                <a:tc>
                  <a:txBody>
                    <a:bodyPr/>
                    <a:lstStyle/>
                    <a:p>
                      <a:pPr algn="ctr"/>
                      <a:r>
                        <a:rPr lang="en-US" sz="1200" smtClean="0"/>
                        <a:t>30</a:t>
                      </a:r>
                      <a:endParaRPr lang="en-US" sz="1200"/>
                    </a:p>
                  </a:txBody>
                  <a:tcPr anchor="ctr">
                    <a:noFill/>
                  </a:tcPr>
                </a:tc>
                <a:tc>
                  <a:txBody>
                    <a:bodyPr/>
                    <a:lstStyle/>
                    <a:p>
                      <a:pPr algn="ctr"/>
                      <a:r>
                        <a:rPr lang="en-US" sz="1200" smtClean="0"/>
                        <a:t>45</a:t>
                      </a:r>
                      <a:endParaRPr lang="en-US" sz="1200"/>
                    </a:p>
                  </a:txBody>
                  <a:tcPr anchor="ct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152400">
                <a:tc>
                  <a:txBody>
                    <a:bodyPr/>
                    <a:lstStyle/>
                    <a:p>
                      <a:pPr algn="ctr"/>
                      <a:endParaRPr lang="en-US" sz="1000"/>
                    </a:p>
                  </a:txBody>
                  <a:tcPr anchor="ctr">
                    <a:noFill/>
                  </a:tcPr>
                </a:tc>
                <a:tc>
                  <a:txBody>
                    <a:bodyPr/>
                    <a:lstStyle/>
                    <a:p>
                      <a:pPr algn="ctr"/>
                      <a:r>
                        <a:rPr lang="en-US" sz="1000" smtClean="0"/>
                        <a:t>n-1</a:t>
                      </a:r>
                      <a:endParaRPr lang="en-US" sz="1000"/>
                    </a:p>
                  </a:txBody>
                  <a:tcPr anchor="ctr">
                    <a:noFill/>
                  </a:tcP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noFill/>
                  </a:tcP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r>
            </a:tbl>
          </a:graphicData>
        </a:graphic>
      </p:graphicFrame>
      <p:graphicFrame>
        <p:nvGraphicFramePr>
          <p:cNvPr id="45" name="Content Placeholder 6"/>
          <p:cNvGraphicFramePr>
            <a:graphicFrameLocks/>
          </p:cNvGraphicFramePr>
          <p:nvPr>
            <p:extLst>
              <p:ext uri="{D42A27DB-BD31-4B8C-83A1-F6EECF244321}">
                <p14:modId xmlns:p14="http://schemas.microsoft.com/office/powerpoint/2010/main" val="1643597891"/>
              </p:ext>
            </p:extLst>
          </p:nvPr>
        </p:nvGraphicFramePr>
        <p:xfrm>
          <a:off x="3232298" y="5715000"/>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15</a:t>
                      </a:r>
                      <a:endParaRPr lang="en-US" sz="1200"/>
                    </a:p>
                  </a:txBody>
                  <a:tcPr anchor="ctr">
                    <a:solidFill>
                      <a:srgbClr val="FFFF00"/>
                    </a:solidFill>
                  </a:tcPr>
                </a:tc>
                <a:tc>
                  <a:txBody>
                    <a:bodyPr/>
                    <a:lstStyle/>
                    <a:p>
                      <a:pPr algn="ctr"/>
                      <a:r>
                        <a:rPr lang="en-US" sz="1200" smtClean="0"/>
                        <a:t>25</a:t>
                      </a:r>
                      <a:endParaRPr lang="en-US" sz="1200"/>
                    </a:p>
                  </a:txBody>
                  <a:tcPr anchor="ctr">
                    <a:noFill/>
                  </a:tcPr>
                </a:tc>
                <a:tc>
                  <a:txBody>
                    <a:bodyPr/>
                    <a:lstStyle/>
                    <a:p>
                      <a:pPr algn="ctr"/>
                      <a:r>
                        <a:rPr lang="en-US" sz="1200" smtClean="0"/>
                        <a:t>30</a:t>
                      </a:r>
                      <a:endParaRPr lang="en-US" sz="1200"/>
                    </a:p>
                  </a:txBody>
                  <a:tcPr anchor="ctr">
                    <a:noFill/>
                  </a:tcPr>
                </a:tc>
                <a:tc>
                  <a:txBody>
                    <a:bodyPr/>
                    <a:lstStyle/>
                    <a:p>
                      <a:pPr algn="ctr"/>
                      <a:r>
                        <a:rPr lang="en-US" sz="1200" smtClean="0"/>
                        <a:t>10</a:t>
                      </a:r>
                      <a:endParaRPr lang="en-US" sz="1200"/>
                    </a:p>
                  </a:txBody>
                  <a:tcPr anchor="ctr"/>
                </a:tc>
                <a:tc>
                  <a:txBody>
                    <a:bodyPr/>
                    <a:lstStyle/>
                    <a:p>
                      <a:pPr algn="ctr"/>
                      <a:r>
                        <a:rPr lang="en-US" sz="1200" smtClean="0"/>
                        <a:t>45</a:t>
                      </a:r>
                      <a:endParaRPr lang="en-US" sz="1200"/>
                    </a:p>
                  </a:txBody>
                  <a:tcPr anchor="ct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152400">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r>
            </a:tbl>
          </a:graphicData>
        </a:graphic>
      </p:graphicFrame>
      <p:sp>
        <p:nvSpPr>
          <p:cNvPr id="46" name="Bent Arrow 45"/>
          <p:cNvSpPr/>
          <p:nvPr/>
        </p:nvSpPr>
        <p:spPr>
          <a:xfrm>
            <a:off x="3962400" y="1600200"/>
            <a:ext cx="1219200" cy="38862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vert="vert270" lIns="0" rtlCol="0" anchor="t"/>
          <a:lstStyle/>
          <a:p>
            <a:pPr algn="ctr"/>
            <a:r>
              <a:rPr lang="en-US" b="1" smtClean="0">
                <a:solidFill>
                  <a:schemeClr val="bg1"/>
                </a:solidFill>
              </a:rPr>
              <a:t>Lanjut ke putaran 2</a:t>
            </a:r>
            <a:endParaRPr lang="en-US" b="1">
              <a:solidFill>
                <a:schemeClr val="bg1"/>
              </a:solidFill>
            </a:endParaRPr>
          </a:p>
        </p:txBody>
      </p:sp>
    </p:spTree>
    <p:extLst>
      <p:ext uri="{BB962C8B-B14F-4D97-AF65-F5344CB8AC3E}">
        <p14:creationId xmlns:p14="http://schemas.microsoft.com/office/powerpoint/2010/main" val="28565484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6"/>
          <p:cNvGraphicFramePr>
            <a:graphicFrameLocks/>
          </p:cNvGraphicFramePr>
          <p:nvPr>
            <p:extLst>
              <p:ext uri="{D42A27DB-BD31-4B8C-83A1-F6EECF244321}">
                <p14:modId xmlns:p14="http://schemas.microsoft.com/office/powerpoint/2010/main" val="1395116554"/>
              </p:ext>
            </p:extLst>
          </p:nvPr>
        </p:nvGraphicFramePr>
        <p:xfrm>
          <a:off x="572306" y="4574381"/>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10</a:t>
                      </a:r>
                      <a:endParaRPr lang="en-US" sz="1200"/>
                    </a:p>
                  </a:txBody>
                  <a:tcPr anchor="ctr">
                    <a:noFill/>
                  </a:tcPr>
                </a:tc>
                <a:tc>
                  <a:txBody>
                    <a:bodyPr/>
                    <a:lstStyle/>
                    <a:p>
                      <a:pPr algn="ctr"/>
                      <a:r>
                        <a:rPr lang="en-US" sz="1200" smtClean="0"/>
                        <a:t>15</a:t>
                      </a:r>
                      <a:endParaRPr lang="en-US" sz="1200"/>
                    </a:p>
                  </a:txBody>
                  <a:tcPr anchor="ctr">
                    <a:noFill/>
                  </a:tcPr>
                </a:tc>
                <a:tc>
                  <a:txBody>
                    <a:bodyPr/>
                    <a:lstStyle/>
                    <a:p>
                      <a:pPr algn="ctr"/>
                      <a:r>
                        <a:rPr lang="en-US" sz="1200" smtClean="0"/>
                        <a:t>25</a:t>
                      </a:r>
                      <a:endParaRPr lang="en-US" sz="1200"/>
                    </a:p>
                  </a:txBody>
                  <a:tcPr anchor="ctr">
                    <a:noFill/>
                  </a:tcPr>
                </a:tc>
                <a:tc>
                  <a:txBody>
                    <a:bodyPr/>
                    <a:lstStyle/>
                    <a:p>
                      <a:pPr algn="ctr"/>
                      <a:r>
                        <a:rPr lang="en-US" sz="1200" smtClean="0"/>
                        <a:t>30</a:t>
                      </a:r>
                      <a:endParaRPr lang="en-US" sz="1200"/>
                    </a:p>
                  </a:txBody>
                  <a:tcPr anchor="ctr">
                    <a:solidFill>
                      <a:srgbClr val="FFFF00"/>
                    </a:solidFill>
                  </a:tcPr>
                </a:tc>
                <a:tc>
                  <a:txBody>
                    <a:bodyPr/>
                    <a:lstStyle/>
                    <a:p>
                      <a:pPr algn="ctr"/>
                      <a:r>
                        <a:rPr lang="en-US" sz="1200" smtClean="0"/>
                        <a:t>45</a:t>
                      </a:r>
                      <a:endParaRPr lang="en-US" sz="1200"/>
                    </a:p>
                  </a:txBody>
                  <a:tcPr anchor="ct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152400">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r>
                        <a:rPr lang="en-US" sz="1000" smtClean="0"/>
                        <a:t>n-1</a:t>
                      </a:r>
                      <a:endParaRPr lang="en-US" sz="1000"/>
                    </a:p>
                  </a:txBody>
                  <a:tcPr anchor="ctr">
                    <a:noFill/>
                  </a:tcP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r>
            </a:tbl>
          </a:graphicData>
        </a:graphic>
      </p:graphicFrame>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Insertion Sort  -  </a:t>
            </a:r>
            <a:r>
              <a:rPr lang="en-US" smtClean="0">
                <a:effectLst>
                  <a:outerShdw blurRad="38100" dist="38100" dir="2700000" algn="tl">
                    <a:srgbClr val="000000">
                      <a:alpha val="43137"/>
                    </a:srgbClr>
                  </a:outerShdw>
                </a:effectLst>
              </a:rPr>
              <a:t>Mechanism</a:t>
            </a:r>
            <a:br>
              <a:rPr lang="en-US" smtClean="0">
                <a:effectLst>
                  <a:outerShdw blurRad="38100" dist="38100" dir="2700000" algn="tl">
                    <a:srgbClr val="000000">
                      <a:alpha val="43137"/>
                    </a:srgbClr>
                  </a:outerShdw>
                </a:effectLst>
              </a:rPr>
            </a:br>
            <a:endParaRPr lang="en-US"/>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16</a:t>
            </a:fld>
            <a:endParaRPr lang="en-US" dirty="0"/>
          </a:p>
        </p:txBody>
      </p:sp>
      <p:graphicFrame>
        <p:nvGraphicFramePr>
          <p:cNvPr id="7" name="Content Placeholder 6"/>
          <p:cNvGraphicFramePr>
            <a:graphicFrameLocks/>
          </p:cNvGraphicFramePr>
          <p:nvPr>
            <p:extLst>
              <p:ext uri="{D42A27DB-BD31-4B8C-83A1-F6EECF244321}">
                <p14:modId xmlns:p14="http://schemas.microsoft.com/office/powerpoint/2010/main" val="3749181045"/>
              </p:ext>
            </p:extLst>
          </p:nvPr>
        </p:nvGraphicFramePr>
        <p:xfrm>
          <a:off x="533400" y="1600200"/>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15</a:t>
                      </a:r>
                      <a:endParaRPr lang="en-US" sz="1200"/>
                    </a:p>
                  </a:txBody>
                  <a:tcPr anchor="ctr">
                    <a:noFill/>
                  </a:tcPr>
                </a:tc>
                <a:tc>
                  <a:txBody>
                    <a:bodyPr/>
                    <a:lstStyle/>
                    <a:p>
                      <a:pPr algn="ctr"/>
                      <a:r>
                        <a:rPr lang="en-US" sz="1200" smtClean="0"/>
                        <a:t>25</a:t>
                      </a:r>
                      <a:endParaRPr lang="en-US" sz="1200"/>
                    </a:p>
                  </a:txBody>
                  <a:tcPr anchor="ctr">
                    <a:solidFill>
                      <a:srgbClr val="FFFF00"/>
                    </a:solidFill>
                  </a:tcPr>
                </a:tc>
                <a:tc>
                  <a:txBody>
                    <a:bodyPr/>
                    <a:lstStyle/>
                    <a:p>
                      <a:pPr algn="ctr"/>
                      <a:r>
                        <a:rPr lang="en-US" sz="1200" smtClean="0"/>
                        <a:t>25</a:t>
                      </a:r>
                      <a:endParaRPr lang="en-US" sz="1200"/>
                    </a:p>
                  </a:txBody>
                  <a:tcPr anchor="ctr">
                    <a:noFill/>
                  </a:tcPr>
                </a:tc>
                <a:tc>
                  <a:txBody>
                    <a:bodyPr/>
                    <a:lstStyle/>
                    <a:p>
                      <a:pPr algn="ctr"/>
                      <a:r>
                        <a:rPr lang="en-US" sz="1200" smtClean="0"/>
                        <a:t>30</a:t>
                      </a:r>
                      <a:endParaRPr lang="en-US" sz="1200"/>
                    </a:p>
                  </a:txBody>
                  <a:tcPr anchor="ctr">
                    <a:noFill/>
                  </a:tcPr>
                </a:tc>
                <a:tc>
                  <a:txBody>
                    <a:bodyPr/>
                    <a:lstStyle/>
                    <a:p>
                      <a:pPr algn="ctr"/>
                      <a:r>
                        <a:rPr lang="en-US" sz="1200" smtClean="0"/>
                        <a:t>45</a:t>
                      </a:r>
                      <a:endParaRPr lang="en-US" sz="1200"/>
                    </a:p>
                  </a:txBody>
                  <a:tcPr anchor="ct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152400">
                <a:tc>
                  <a:txBody>
                    <a:bodyPr/>
                    <a:lstStyle/>
                    <a:p>
                      <a:pPr algn="ctr"/>
                      <a:r>
                        <a:rPr lang="en-US" sz="1000" smtClean="0"/>
                        <a:t>n-1</a:t>
                      </a:r>
                      <a:endParaRPr lang="en-US" sz="1000"/>
                    </a:p>
                  </a:txBody>
                  <a:tcPr anchor="ctr">
                    <a:noFill/>
                  </a:tcP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r>
            </a:tbl>
          </a:graphicData>
        </a:graphic>
      </p:graphicFrame>
      <p:sp>
        <p:nvSpPr>
          <p:cNvPr id="8" name="Arc 7"/>
          <p:cNvSpPr/>
          <p:nvPr/>
        </p:nvSpPr>
        <p:spPr>
          <a:xfrm>
            <a:off x="679830" y="1916079"/>
            <a:ext cx="381000" cy="381000"/>
          </a:xfrm>
          <a:prstGeom prst="arc">
            <a:avLst>
              <a:gd name="adj1" fmla="val 335530"/>
              <a:gd name="adj2" fmla="val 10451780"/>
            </a:avLst>
          </a:prstGeom>
          <a:ln>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990600" y="2115979"/>
            <a:ext cx="2020105" cy="246221"/>
          </a:xfrm>
          <a:prstGeom prst="rect">
            <a:avLst/>
          </a:prstGeom>
          <a:noFill/>
        </p:spPr>
        <p:txBody>
          <a:bodyPr wrap="none" rtlCol="0">
            <a:spAutoFit/>
          </a:bodyPr>
          <a:lstStyle/>
          <a:p>
            <a:r>
              <a:rPr lang="en-US" sz="1000" b="1" smtClean="0"/>
              <a:t>a[n-1] &gt;= temp</a:t>
            </a:r>
            <a:r>
              <a:rPr lang="en-US" sz="1000" smtClean="0"/>
              <a:t>, maka; </a:t>
            </a:r>
            <a:r>
              <a:rPr lang="en-US" sz="1000" b="1" smtClean="0"/>
              <a:t>a[n] = a[n-1]</a:t>
            </a:r>
            <a:endParaRPr lang="en-US" sz="1000" b="1"/>
          </a:p>
        </p:txBody>
      </p:sp>
      <p:graphicFrame>
        <p:nvGraphicFramePr>
          <p:cNvPr id="10" name="Content Placeholder 6"/>
          <p:cNvGraphicFramePr>
            <a:graphicFrameLocks/>
          </p:cNvGraphicFramePr>
          <p:nvPr>
            <p:extLst>
              <p:ext uri="{D42A27DB-BD31-4B8C-83A1-F6EECF244321}">
                <p14:modId xmlns:p14="http://schemas.microsoft.com/office/powerpoint/2010/main" val="1493363359"/>
              </p:ext>
            </p:extLst>
          </p:nvPr>
        </p:nvGraphicFramePr>
        <p:xfrm>
          <a:off x="533400" y="2345861"/>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15</a:t>
                      </a:r>
                      <a:endParaRPr lang="en-US" sz="1200"/>
                    </a:p>
                  </a:txBody>
                  <a:tcPr anchor="ctr">
                    <a:noFill/>
                  </a:tcPr>
                </a:tc>
                <a:tc>
                  <a:txBody>
                    <a:bodyPr/>
                    <a:lstStyle/>
                    <a:p>
                      <a:pPr algn="ctr"/>
                      <a:r>
                        <a:rPr lang="en-US" sz="1200" smtClean="0"/>
                        <a:t>15</a:t>
                      </a:r>
                      <a:endParaRPr lang="en-US" sz="1200"/>
                    </a:p>
                  </a:txBody>
                  <a:tcPr anchor="ctr">
                    <a:solidFill>
                      <a:srgbClr val="FFFF00"/>
                    </a:solidFill>
                  </a:tcPr>
                </a:tc>
                <a:tc>
                  <a:txBody>
                    <a:bodyPr/>
                    <a:lstStyle/>
                    <a:p>
                      <a:pPr algn="ctr"/>
                      <a:r>
                        <a:rPr lang="en-US" sz="1200" smtClean="0"/>
                        <a:t>25</a:t>
                      </a:r>
                      <a:endParaRPr lang="en-US" sz="1200"/>
                    </a:p>
                  </a:txBody>
                  <a:tcPr anchor="ctr">
                    <a:noFill/>
                  </a:tcPr>
                </a:tc>
                <a:tc>
                  <a:txBody>
                    <a:bodyPr/>
                    <a:lstStyle/>
                    <a:p>
                      <a:pPr algn="ctr"/>
                      <a:r>
                        <a:rPr lang="en-US" sz="1200" smtClean="0"/>
                        <a:t>30</a:t>
                      </a:r>
                      <a:endParaRPr lang="en-US" sz="1200"/>
                    </a:p>
                  </a:txBody>
                  <a:tcPr anchor="ctr">
                    <a:noFill/>
                  </a:tcPr>
                </a:tc>
                <a:tc>
                  <a:txBody>
                    <a:bodyPr/>
                    <a:lstStyle/>
                    <a:p>
                      <a:pPr algn="ctr"/>
                      <a:r>
                        <a:rPr lang="en-US" sz="1200" smtClean="0"/>
                        <a:t>45</a:t>
                      </a:r>
                      <a:endParaRPr lang="en-US" sz="1200"/>
                    </a:p>
                  </a:txBody>
                  <a:tcPr anchor="ct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152400">
                <a:tc>
                  <a:txBody>
                    <a:bodyPr/>
                    <a:lstStyle/>
                    <a:p>
                      <a:pPr algn="ctr"/>
                      <a:r>
                        <a:rPr lang="en-US" sz="1000" smtClean="0"/>
                        <a:t>n-1</a:t>
                      </a:r>
                      <a:endParaRPr lang="en-US" sz="1000"/>
                    </a:p>
                  </a:txBody>
                  <a:tcPr anchor="ctr">
                    <a:noFill/>
                  </a:tcP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r>
            </a:tbl>
          </a:graphicData>
        </a:graphic>
      </p:graphicFrame>
      <p:graphicFrame>
        <p:nvGraphicFramePr>
          <p:cNvPr id="11" name="Content Placeholder 6"/>
          <p:cNvGraphicFramePr>
            <a:graphicFrameLocks/>
          </p:cNvGraphicFramePr>
          <p:nvPr>
            <p:extLst>
              <p:ext uri="{D42A27DB-BD31-4B8C-83A1-F6EECF244321}">
                <p14:modId xmlns:p14="http://schemas.microsoft.com/office/powerpoint/2010/main" val="354669076"/>
              </p:ext>
            </p:extLst>
          </p:nvPr>
        </p:nvGraphicFramePr>
        <p:xfrm>
          <a:off x="533400" y="3200400"/>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10</a:t>
                      </a:r>
                      <a:endParaRPr lang="en-US" sz="1200"/>
                    </a:p>
                  </a:txBody>
                  <a:tcPr anchor="ctr">
                    <a:solidFill>
                      <a:srgbClr val="FFFF00"/>
                    </a:solidFill>
                  </a:tcPr>
                </a:tc>
                <a:tc>
                  <a:txBody>
                    <a:bodyPr/>
                    <a:lstStyle/>
                    <a:p>
                      <a:pPr algn="ctr"/>
                      <a:r>
                        <a:rPr lang="en-US" sz="1200" smtClean="0"/>
                        <a:t>15</a:t>
                      </a:r>
                      <a:endParaRPr lang="en-US" sz="1200"/>
                    </a:p>
                  </a:txBody>
                  <a:tcPr anchor="ctr">
                    <a:noFill/>
                  </a:tcPr>
                </a:tc>
                <a:tc>
                  <a:txBody>
                    <a:bodyPr/>
                    <a:lstStyle/>
                    <a:p>
                      <a:pPr algn="ctr"/>
                      <a:r>
                        <a:rPr lang="en-US" sz="1200" smtClean="0"/>
                        <a:t>25</a:t>
                      </a:r>
                      <a:endParaRPr lang="en-US" sz="1200"/>
                    </a:p>
                  </a:txBody>
                  <a:tcPr anchor="ctr">
                    <a:noFill/>
                  </a:tcPr>
                </a:tc>
                <a:tc>
                  <a:txBody>
                    <a:bodyPr/>
                    <a:lstStyle/>
                    <a:p>
                      <a:pPr algn="ctr"/>
                      <a:r>
                        <a:rPr lang="en-US" sz="1200" smtClean="0"/>
                        <a:t>30</a:t>
                      </a:r>
                      <a:endParaRPr lang="en-US" sz="1200"/>
                    </a:p>
                  </a:txBody>
                  <a:tcPr anchor="ctr">
                    <a:noFill/>
                  </a:tcPr>
                </a:tc>
                <a:tc>
                  <a:txBody>
                    <a:bodyPr/>
                    <a:lstStyle/>
                    <a:p>
                      <a:pPr algn="ctr"/>
                      <a:r>
                        <a:rPr lang="en-US" sz="1200" smtClean="0"/>
                        <a:t>45</a:t>
                      </a:r>
                      <a:endParaRPr lang="en-US" sz="1200"/>
                    </a:p>
                  </a:txBody>
                  <a:tcPr anchor="ct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152400">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endParaRPr lang="en-US" sz="1000"/>
                    </a:p>
                  </a:txBody>
                  <a:tcPr anchor="ctr"/>
                </a:tc>
                <a:tc>
                  <a:txBody>
                    <a:bodyPr/>
                    <a:lstStyle/>
                    <a:p>
                      <a:pPr algn="ctr"/>
                      <a:endParaRPr lang="en-US" sz="1000"/>
                    </a:p>
                  </a:txBody>
                  <a:tcPr anchor="ctr"/>
                </a:tc>
                <a:tc>
                  <a:txBody>
                    <a:bodyPr/>
                    <a:lstStyle/>
                    <a:p>
                      <a:pPr algn="ctr"/>
                      <a:endParaRPr lang="en-US" sz="1000"/>
                    </a:p>
                  </a:txBody>
                  <a:tcPr anchor="ctr"/>
                </a:tc>
              </a:tr>
            </a:tbl>
          </a:graphicData>
        </a:graphic>
      </p:graphicFrame>
      <p:sp>
        <p:nvSpPr>
          <p:cNvPr id="12" name="Line Callout 2 (Accent Bar) 11"/>
          <p:cNvSpPr/>
          <p:nvPr/>
        </p:nvSpPr>
        <p:spPr>
          <a:xfrm rot="16200000">
            <a:off x="-76200" y="2467689"/>
            <a:ext cx="762000" cy="304800"/>
          </a:xfrm>
          <a:prstGeom prst="accentCallout2">
            <a:avLst>
              <a:gd name="adj1" fmla="val 49919"/>
              <a:gd name="adj2" fmla="val -8333"/>
              <a:gd name="adj3" fmla="val 53815"/>
              <a:gd name="adj4" fmla="val -30693"/>
              <a:gd name="adj5" fmla="val 152685"/>
              <a:gd name="adj6" fmla="val -51234"/>
            </a:avLst>
          </a:prstGeom>
          <a:solidFill>
            <a:schemeClr val="accent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t>Temp=10</a:t>
            </a:r>
            <a:endParaRPr lang="en-US" sz="1100" b="1"/>
          </a:p>
        </p:txBody>
      </p:sp>
      <p:sp>
        <p:nvSpPr>
          <p:cNvPr id="13" name="TextBox 12"/>
          <p:cNvSpPr txBox="1"/>
          <p:nvPr/>
        </p:nvSpPr>
        <p:spPr>
          <a:xfrm>
            <a:off x="497242" y="3716179"/>
            <a:ext cx="1407758" cy="246221"/>
          </a:xfrm>
          <a:prstGeom prst="rect">
            <a:avLst/>
          </a:prstGeom>
          <a:noFill/>
        </p:spPr>
        <p:txBody>
          <a:bodyPr wrap="none" rtlCol="0">
            <a:spAutoFit/>
          </a:bodyPr>
          <a:lstStyle/>
          <a:p>
            <a:r>
              <a:rPr lang="en-US" sz="1000" b="1" smtClean="0"/>
              <a:t>n= 0</a:t>
            </a:r>
            <a:r>
              <a:rPr lang="en-US" sz="1000" smtClean="0"/>
              <a:t>, maka; </a:t>
            </a:r>
            <a:r>
              <a:rPr lang="en-US" sz="1000" b="1" smtClean="0"/>
              <a:t>a[n] =temp</a:t>
            </a:r>
            <a:endParaRPr lang="en-US" sz="1000" b="1"/>
          </a:p>
        </p:txBody>
      </p:sp>
      <p:cxnSp>
        <p:nvCxnSpPr>
          <p:cNvPr id="15" name="Straight Connector 14"/>
          <p:cNvCxnSpPr/>
          <p:nvPr/>
        </p:nvCxnSpPr>
        <p:spPr>
          <a:xfrm>
            <a:off x="381000" y="5181600"/>
            <a:ext cx="3276600" cy="0"/>
          </a:xfrm>
          <a:prstGeom prst="line">
            <a:avLst/>
          </a:prstGeom>
          <a:ln>
            <a:prstDash val="lgDashDotDot"/>
          </a:ln>
        </p:spPr>
        <p:style>
          <a:lnRef idx="1">
            <a:schemeClr val="accent1"/>
          </a:lnRef>
          <a:fillRef idx="0">
            <a:schemeClr val="accent1"/>
          </a:fillRef>
          <a:effectRef idx="0">
            <a:schemeClr val="accent1"/>
          </a:effectRef>
          <a:fontRef idx="minor">
            <a:schemeClr val="tx1"/>
          </a:fontRef>
        </p:style>
      </p:cxnSp>
      <p:sp>
        <p:nvSpPr>
          <p:cNvPr id="16" name="Line Callout 2 (Accent Bar) 15"/>
          <p:cNvSpPr/>
          <p:nvPr/>
        </p:nvSpPr>
        <p:spPr>
          <a:xfrm>
            <a:off x="2248705" y="4114800"/>
            <a:ext cx="762000" cy="304800"/>
          </a:xfrm>
          <a:prstGeom prst="accentCallout2">
            <a:avLst>
              <a:gd name="adj1" fmla="val 49919"/>
              <a:gd name="adj2" fmla="val -8333"/>
              <a:gd name="adj3" fmla="val 53815"/>
              <a:gd name="adj4" fmla="val -30693"/>
              <a:gd name="adj5" fmla="val 167046"/>
              <a:gd name="adj6" fmla="val -52901"/>
            </a:avLst>
          </a:prstGeom>
          <a:solidFill>
            <a:schemeClr val="accent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t>Temp=30</a:t>
            </a:r>
            <a:endParaRPr lang="en-US" sz="1100" b="1"/>
          </a:p>
        </p:txBody>
      </p:sp>
      <p:graphicFrame>
        <p:nvGraphicFramePr>
          <p:cNvPr id="18" name="Content Placeholder 6"/>
          <p:cNvGraphicFramePr>
            <a:graphicFrameLocks/>
          </p:cNvGraphicFramePr>
          <p:nvPr>
            <p:extLst>
              <p:ext uri="{D42A27DB-BD31-4B8C-83A1-F6EECF244321}">
                <p14:modId xmlns:p14="http://schemas.microsoft.com/office/powerpoint/2010/main" val="2909673500"/>
              </p:ext>
            </p:extLst>
          </p:nvPr>
        </p:nvGraphicFramePr>
        <p:xfrm>
          <a:off x="572306" y="5641181"/>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10</a:t>
                      </a:r>
                      <a:endParaRPr lang="en-US" sz="1200"/>
                    </a:p>
                  </a:txBody>
                  <a:tcPr anchor="ctr">
                    <a:noFill/>
                  </a:tcPr>
                </a:tc>
                <a:tc>
                  <a:txBody>
                    <a:bodyPr/>
                    <a:lstStyle/>
                    <a:p>
                      <a:pPr algn="ctr"/>
                      <a:r>
                        <a:rPr lang="en-US" sz="1200" smtClean="0"/>
                        <a:t>15</a:t>
                      </a:r>
                      <a:endParaRPr lang="en-US" sz="1200"/>
                    </a:p>
                  </a:txBody>
                  <a:tcPr anchor="ctr">
                    <a:noFill/>
                  </a:tcPr>
                </a:tc>
                <a:tc>
                  <a:txBody>
                    <a:bodyPr/>
                    <a:lstStyle/>
                    <a:p>
                      <a:pPr algn="ctr"/>
                      <a:r>
                        <a:rPr lang="en-US" sz="1200" smtClean="0"/>
                        <a:t>25</a:t>
                      </a:r>
                      <a:endParaRPr lang="en-US" sz="1200"/>
                    </a:p>
                  </a:txBody>
                  <a:tcPr anchor="ctr">
                    <a:noFill/>
                  </a:tcPr>
                </a:tc>
                <a:tc>
                  <a:txBody>
                    <a:bodyPr/>
                    <a:lstStyle/>
                    <a:p>
                      <a:pPr algn="ctr"/>
                      <a:r>
                        <a:rPr lang="en-US" sz="1200" smtClean="0"/>
                        <a:t>30</a:t>
                      </a:r>
                      <a:endParaRPr lang="en-US" sz="1200"/>
                    </a:p>
                  </a:txBody>
                  <a:tcPr anchor="ctr">
                    <a:noFill/>
                  </a:tcPr>
                </a:tc>
                <a:tc>
                  <a:txBody>
                    <a:bodyPr/>
                    <a:lstStyle/>
                    <a:p>
                      <a:pPr algn="ctr"/>
                      <a:r>
                        <a:rPr lang="en-US" sz="1200" smtClean="0"/>
                        <a:t>45</a:t>
                      </a:r>
                      <a:endParaRPr lang="en-US" sz="1200"/>
                    </a:p>
                  </a:txBody>
                  <a:tcPr anchor="ctr">
                    <a:solidFill>
                      <a:srgbClr val="FFFF00"/>
                    </a:solidFill>
                  </a:tcPr>
                </a:tc>
                <a:tc>
                  <a:txBody>
                    <a:bodyPr/>
                    <a:lstStyle/>
                    <a:p>
                      <a:pPr algn="ctr"/>
                      <a:r>
                        <a:rPr lang="en-US" sz="1200" smtClean="0"/>
                        <a:t>20</a:t>
                      </a:r>
                      <a:endParaRPr lang="en-US" sz="1200"/>
                    </a:p>
                  </a:txBody>
                  <a:tcPr anchor="ctr"/>
                </a:tc>
                <a:tc>
                  <a:txBody>
                    <a:bodyPr/>
                    <a:lstStyle/>
                    <a:p>
                      <a:pPr algn="ctr"/>
                      <a:r>
                        <a:rPr lang="en-US" sz="1200" smtClean="0"/>
                        <a:t>5</a:t>
                      </a:r>
                      <a:endParaRPr lang="en-US" sz="1200"/>
                    </a:p>
                  </a:txBody>
                  <a:tcPr anchor="ctr"/>
                </a:tc>
              </a:tr>
              <a:tr h="152400">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r>
                        <a:rPr lang="en-US" sz="1000" smtClean="0"/>
                        <a:t>n-1</a:t>
                      </a:r>
                      <a:endParaRPr lang="en-US" sz="1000"/>
                    </a:p>
                  </a:txBody>
                  <a:tcPr anchor="ctr">
                    <a:noFill/>
                  </a:tcP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tc>
                <a:tc>
                  <a:txBody>
                    <a:bodyPr/>
                    <a:lstStyle/>
                    <a:p>
                      <a:pPr algn="ctr"/>
                      <a:endParaRPr lang="en-US" sz="1000"/>
                    </a:p>
                  </a:txBody>
                  <a:tcPr anchor="ctr"/>
                </a:tc>
              </a:tr>
            </a:tbl>
          </a:graphicData>
        </a:graphic>
      </p:graphicFrame>
      <p:cxnSp>
        <p:nvCxnSpPr>
          <p:cNvPr id="19" name="Straight Connector 18"/>
          <p:cNvCxnSpPr/>
          <p:nvPr/>
        </p:nvCxnSpPr>
        <p:spPr>
          <a:xfrm>
            <a:off x="381000" y="6248400"/>
            <a:ext cx="3276600" cy="0"/>
          </a:xfrm>
          <a:prstGeom prst="line">
            <a:avLst/>
          </a:prstGeom>
          <a:ln>
            <a:prstDash val="lgDashDotDot"/>
          </a:ln>
        </p:spPr>
        <p:style>
          <a:lnRef idx="1">
            <a:schemeClr val="accent1"/>
          </a:lnRef>
          <a:fillRef idx="0">
            <a:schemeClr val="accent1"/>
          </a:fillRef>
          <a:effectRef idx="0">
            <a:schemeClr val="accent1"/>
          </a:effectRef>
          <a:fontRef idx="minor">
            <a:schemeClr val="tx1"/>
          </a:fontRef>
        </p:style>
      </p:cxnSp>
      <p:sp>
        <p:nvSpPr>
          <p:cNvPr id="20" name="Line Callout 2 (Accent Bar) 19"/>
          <p:cNvSpPr/>
          <p:nvPr/>
        </p:nvSpPr>
        <p:spPr>
          <a:xfrm>
            <a:off x="2553505" y="5257800"/>
            <a:ext cx="762000" cy="304800"/>
          </a:xfrm>
          <a:prstGeom prst="accentCallout2">
            <a:avLst>
              <a:gd name="adj1" fmla="val 49919"/>
              <a:gd name="adj2" fmla="val -8333"/>
              <a:gd name="adj3" fmla="val 53815"/>
              <a:gd name="adj4" fmla="val -30693"/>
              <a:gd name="adj5" fmla="val 167046"/>
              <a:gd name="adj6" fmla="val -52901"/>
            </a:avLst>
          </a:prstGeom>
          <a:solidFill>
            <a:schemeClr val="accent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t>Temp=45</a:t>
            </a:r>
            <a:endParaRPr lang="en-US" sz="1100" b="1"/>
          </a:p>
        </p:txBody>
      </p:sp>
      <p:sp>
        <p:nvSpPr>
          <p:cNvPr id="21" name="TextBox 20"/>
          <p:cNvSpPr txBox="1"/>
          <p:nvPr/>
        </p:nvSpPr>
        <p:spPr>
          <a:xfrm>
            <a:off x="3200400" y="4876800"/>
            <a:ext cx="700833" cy="246221"/>
          </a:xfrm>
          <a:prstGeom prst="rect">
            <a:avLst/>
          </a:prstGeom>
          <a:noFill/>
        </p:spPr>
        <p:txBody>
          <a:bodyPr wrap="none" rtlCol="0">
            <a:spAutoFit/>
          </a:bodyPr>
          <a:lstStyle/>
          <a:p>
            <a:r>
              <a:rPr lang="en-US" sz="1000" b="1" smtClean="0">
                <a:solidFill>
                  <a:srgbClr val="FF0000"/>
                </a:solidFill>
              </a:rPr>
              <a:t>Putaran 3</a:t>
            </a:r>
            <a:endParaRPr lang="en-US" sz="1000" b="1">
              <a:solidFill>
                <a:srgbClr val="FF0000"/>
              </a:solidFill>
            </a:endParaRPr>
          </a:p>
        </p:txBody>
      </p:sp>
      <p:cxnSp>
        <p:nvCxnSpPr>
          <p:cNvPr id="22" name="Straight Connector 21"/>
          <p:cNvCxnSpPr/>
          <p:nvPr/>
        </p:nvCxnSpPr>
        <p:spPr>
          <a:xfrm>
            <a:off x="381000" y="3976577"/>
            <a:ext cx="3276600" cy="0"/>
          </a:xfrm>
          <a:prstGeom prst="line">
            <a:avLst/>
          </a:prstGeom>
          <a:ln>
            <a:prstDash val="lgDashDotDot"/>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200400" y="5943600"/>
            <a:ext cx="700833" cy="246221"/>
          </a:xfrm>
          <a:prstGeom prst="rect">
            <a:avLst/>
          </a:prstGeom>
          <a:noFill/>
        </p:spPr>
        <p:txBody>
          <a:bodyPr wrap="none" rtlCol="0">
            <a:spAutoFit/>
          </a:bodyPr>
          <a:lstStyle/>
          <a:p>
            <a:r>
              <a:rPr lang="en-US" sz="1000" b="1" smtClean="0">
                <a:solidFill>
                  <a:srgbClr val="FF0000"/>
                </a:solidFill>
              </a:rPr>
              <a:t>Putaran 4</a:t>
            </a:r>
            <a:endParaRPr lang="en-US" sz="1000" b="1">
              <a:solidFill>
                <a:srgbClr val="FF0000"/>
              </a:solidFill>
            </a:endParaRPr>
          </a:p>
        </p:txBody>
      </p:sp>
      <p:graphicFrame>
        <p:nvGraphicFramePr>
          <p:cNvPr id="24" name="Content Placeholder 6"/>
          <p:cNvGraphicFramePr>
            <a:graphicFrameLocks/>
          </p:cNvGraphicFramePr>
          <p:nvPr>
            <p:extLst>
              <p:ext uri="{D42A27DB-BD31-4B8C-83A1-F6EECF244321}">
                <p14:modId xmlns:p14="http://schemas.microsoft.com/office/powerpoint/2010/main" val="1624593285"/>
              </p:ext>
            </p:extLst>
          </p:nvPr>
        </p:nvGraphicFramePr>
        <p:xfrm>
          <a:off x="6096001" y="1552623"/>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10</a:t>
                      </a:r>
                      <a:endParaRPr lang="en-US" sz="1200"/>
                    </a:p>
                  </a:txBody>
                  <a:tcPr anchor="ctr">
                    <a:noFill/>
                  </a:tcPr>
                </a:tc>
                <a:tc>
                  <a:txBody>
                    <a:bodyPr/>
                    <a:lstStyle/>
                    <a:p>
                      <a:pPr algn="ctr"/>
                      <a:r>
                        <a:rPr lang="en-US" sz="1200" smtClean="0"/>
                        <a:t>15</a:t>
                      </a:r>
                      <a:endParaRPr lang="en-US" sz="1200"/>
                    </a:p>
                  </a:txBody>
                  <a:tcPr anchor="ctr">
                    <a:noFill/>
                  </a:tcPr>
                </a:tc>
                <a:tc>
                  <a:txBody>
                    <a:bodyPr/>
                    <a:lstStyle/>
                    <a:p>
                      <a:pPr algn="ctr"/>
                      <a:r>
                        <a:rPr lang="en-US" sz="1200" smtClean="0"/>
                        <a:t>25</a:t>
                      </a:r>
                      <a:endParaRPr lang="en-US" sz="1200"/>
                    </a:p>
                  </a:txBody>
                  <a:tcPr anchor="ctr">
                    <a:noFill/>
                  </a:tcPr>
                </a:tc>
                <a:tc>
                  <a:txBody>
                    <a:bodyPr/>
                    <a:lstStyle/>
                    <a:p>
                      <a:pPr algn="ctr"/>
                      <a:r>
                        <a:rPr lang="en-US" sz="1200" smtClean="0"/>
                        <a:t>30</a:t>
                      </a:r>
                      <a:endParaRPr lang="en-US" sz="1200"/>
                    </a:p>
                  </a:txBody>
                  <a:tcPr anchor="ctr">
                    <a:noFill/>
                  </a:tcPr>
                </a:tc>
                <a:tc>
                  <a:txBody>
                    <a:bodyPr/>
                    <a:lstStyle/>
                    <a:p>
                      <a:pPr algn="ctr"/>
                      <a:r>
                        <a:rPr lang="en-US" sz="1200" smtClean="0"/>
                        <a:t>45</a:t>
                      </a:r>
                      <a:endParaRPr lang="en-US" sz="1200"/>
                    </a:p>
                  </a:txBody>
                  <a:tcPr anchor="ctr">
                    <a:noFill/>
                  </a:tcPr>
                </a:tc>
                <a:tc>
                  <a:txBody>
                    <a:bodyPr/>
                    <a:lstStyle/>
                    <a:p>
                      <a:pPr algn="ctr"/>
                      <a:r>
                        <a:rPr lang="en-US" sz="1200" smtClean="0"/>
                        <a:t>20</a:t>
                      </a:r>
                      <a:endParaRPr lang="en-US" sz="1200"/>
                    </a:p>
                  </a:txBody>
                  <a:tcPr anchor="ctr">
                    <a:solidFill>
                      <a:srgbClr val="FFFF00"/>
                    </a:solidFill>
                  </a:tcPr>
                </a:tc>
                <a:tc>
                  <a:txBody>
                    <a:bodyPr/>
                    <a:lstStyle/>
                    <a:p>
                      <a:pPr algn="ctr"/>
                      <a:r>
                        <a:rPr lang="en-US" sz="1200" smtClean="0"/>
                        <a:t>5</a:t>
                      </a:r>
                      <a:endParaRPr lang="en-US" sz="1200"/>
                    </a:p>
                  </a:txBody>
                  <a:tcPr anchor="ctr"/>
                </a:tc>
              </a:tr>
              <a:tr h="152400">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r>
                        <a:rPr lang="en-US" sz="1000" smtClean="0"/>
                        <a:t>n-1</a:t>
                      </a:r>
                      <a:endParaRPr lang="en-US" sz="1000"/>
                    </a:p>
                  </a:txBody>
                  <a:tcPr anchor="ctr">
                    <a:noFill/>
                  </a:tcP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tc>
              </a:tr>
            </a:tbl>
          </a:graphicData>
        </a:graphic>
      </p:graphicFrame>
      <p:cxnSp>
        <p:nvCxnSpPr>
          <p:cNvPr id="25" name="Straight Connector 24"/>
          <p:cNvCxnSpPr/>
          <p:nvPr/>
        </p:nvCxnSpPr>
        <p:spPr>
          <a:xfrm>
            <a:off x="5562600" y="2159842"/>
            <a:ext cx="3276600" cy="0"/>
          </a:xfrm>
          <a:prstGeom prst="line">
            <a:avLst/>
          </a:prstGeom>
          <a:ln>
            <a:prstDash val="lgDashDotDot"/>
          </a:ln>
        </p:spPr>
        <p:style>
          <a:lnRef idx="1">
            <a:schemeClr val="accent1"/>
          </a:lnRef>
          <a:fillRef idx="0">
            <a:schemeClr val="accent1"/>
          </a:fillRef>
          <a:effectRef idx="0">
            <a:schemeClr val="accent1"/>
          </a:effectRef>
          <a:fontRef idx="minor">
            <a:schemeClr val="tx1"/>
          </a:fontRef>
        </p:style>
      </p:cxnSp>
      <p:sp>
        <p:nvSpPr>
          <p:cNvPr id="26" name="Line Callout 2 (Accent Bar) 25"/>
          <p:cNvSpPr/>
          <p:nvPr/>
        </p:nvSpPr>
        <p:spPr>
          <a:xfrm flipH="1">
            <a:off x="6858000" y="1169242"/>
            <a:ext cx="762000" cy="304800"/>
          </a:xfrm>
          <a:prstGeom prst="accentCallout2">
            <a:avLst>
              <a:gd name="adj1" fmla="val 49919"/>
              <a:gd name="adj2" fmla="val -8333"/>
              <a:gd name="adj3" fmla="val 53815"/>
              <a:gd name="adj4" fmla="val -30693"/>
              <a:gd name="adj5" fmla="val 167046"/>
              <a:gd name="adj6" fmla="val -52901"/>
            </a:avLst>
          </a:prstGeom>
          <a:solidFill>
            <a:schemeClr val="accent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t>Temp=20</a:t>
            </a:r>
            <a:endParaRPr lang="en-US" sz="1100" b="1"/>
          </a:p>
        </p:txBody>
      </p:sp>
      <p:sp>
        <p:nvSpPr>
          <p:cNvPr id="27" name="TextBox 26"/>
          <p:cNvSpPr txBox="1"/>
          <p:nvPr/>
        </p:nvSpPr>
        <p:spPr>
          <a:xfrm>
            <a:off x="5410200" y="1855042"/>
            <a:ext cx="700833" cy="246221"/>
          </a:xfrm>
          <a:prstGeom prst="rect">
            <a:avLst/>
          </a:prstGeom>
          <a:noFill/>
        </p:spPr>
        <p:txBody>
          <a:bodyPr wrap="none" rtlCol="0">
            <a:spAutoFit/>
          </a:bodyPr>
          <a:lstStyle/>
          <a:p>
            <a:r>
              <a:rPr lang="en-US" sz="1000" b="1" smtClean="0">
                <a:solidFill>
                  <a:srgbClr val="FF0000"/>
                </a:solidFill>
              </a:rPr>
              <a:t>Putaran 5</a:t>
            </a:r>
            <a:endParaRPr lang="en-US" sz="1000" b="1">
              <a:solidFill>
                <a:srgbClr val="FF0000"/>
              </a:solidFill>
            </a:endParaRPr>
          </a:p>
        </p:txBody>
      </p:sp>
      <p:sp>
        <p:nvSpPr>
          <p:cNvPr id="28" name="Arc 27"/>
          <p:cNvSpPr/>
          <p:nvPr/>
        </p:nvSpPr>
        <p:spPr>
          <a:xfrm>
            <a:off x="7772400" y="2620089"/>
            <a:ext cx="381000" cy="381000"/>
          </a:xfrm>
          <a:prstGeom prst="arc">
            <a:avLst>
              <a:gd name="adj1" fmla="val 335530"/>
              <a:gd name="adj2" fmla="val 10451780"/>
            </a:avLst>
          </a:prstGeom>
          <a:ln>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p:cNvSpPr txBox="1"/>
          <p:nvPr/>
        </p:nvSpPr>
        <p:spPr>
          <a:xfrm>
            <a:off x="5847947" y="2801779"/>
            <a:ext cx="2020105" cy="246221"/>
          </a:xfrm>
          <a:prstGeom prst="rect">
            <a:avLst/>
          </a:prstGeom>
          <a:noFill/>
        </p:spPr>
        <p:txBody>
          <a:bodyPr wrap="none" rtlCol="0">
            <a:spAutoFit/>
          </a:bodyPr>
          <a:lstStyle/>
          <a:p>
            <a:r>
              <a:rPr lang="en-US" sz="1000" b="1" smtClean="0"/>
              <a:t>a[n-1] &gt;= temp</a:t>
            </a:r>
            <a:r>
              <a:rPr lang="en-US" sz="1000" smtClean="0"/>
              <a:t>, maka; </a:t>
            </a:r>
            <a:r>
              <a:rPr lang="en-US" sz="1000" b="1" smtClean="0"/>
              <a:t>a[n] = a[n-1]</a:t>
            </a:r>
            <a:endParaRPr lang="en-US" sz="1000" b="1"/>
          </a:p>
        </p:txBody>
      </p:sp>
      <p:graphicFrame>
        <p:nvGraphicFramePr>
          <p:cNvPr id="30" name="Content Placeholder 6"/>
          <p:cNvGraphicFramePr>
            <a:graphicFrameLocks/>
          </p:cNvGraphicFramePr>
          <p:nvPr>
            <p:extLst>
              <p:ext uri="{D42A27DB-BD31-4B8C-83A1-F6EECF244321}">
                <p14:modId xmlns:p14="http://schemas.microsoft.com/office/powerpoint/2010/main" val="3311451773"/>
              </p:ext>
            </p:extLst>
          </p:nvPr>
        </p:nvGraphicFramePr>
        <p:xfrm>
          <a:off x="6096001" y="2278029"/>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10</a:t>
                      </a:r>
                      <a:endParaRPr lang="en-US" sz="1200"/>
                    </a:p>
                  </a:txBody>
                  <a:tcPr anchor="ctr">
                    <a:noFill/>
                  </a:tcPr>
                </a:tc>
                <a:tc>
                  <a:txBody>
                    <a:bodyPr/>
                    <a:lstStyle/>
                    <a:p>
                      <a:pPr algn="ctr"/>
                      <a:r>
                        <a:rPr lang="en-US" sz="1200" smtClean="0"/>
                        <a:t>15</a:t>
                      </a:r>
                      <a:endParaRPr lang="en-US" sz="1200"/>
                    </a:p>
                  </a:txBody>
                  <a:tcPr anchor="ctr">
                    <a:noFill/>
                  </a:tcPr>
                </a:tc>
                <a:tc>
                  <a:txBody>
                    <a:bodyPr/>
                    <a:lstStyle/>
                    <a:p>
                      <a:pPr algn="ctr"/>
                      <a:r>
                        <a:rPr lang="en-US" sz="1200" smtClean="0"/>
                        <a:t>25</a:t>
                      </a:r>
                      <a:endParaRPr lang="en-US" sz="1200"/>
                    </a:p>
                  </a:txBody>
                  <a:tcPr anchor="ctr">
                    <a:noFill/>
                  </a:tcPr>
                </a:tc>
                <a:tc>
                  <a:txBody>
                    <a:bodyPr/>
                    <a:lstStyle/>
                    <a:p>
                      <a:pPr algn="ctr"/>
                      <a:r>
                        <a:rPr lang="en-US" sz="1200" smtClean="0"/>
                        <a:t>30</a:t>
                      </a:r>
                      <a:endParaRPr lang="en-US" sz="1200"/>
                    </a:p>
                  </a:txBody>
                  <a:tcPr anchor="ctr">
                    <a:noFill/>
                  </a:tcPr>
                </a:tc>
                <a:tc>
                  <a:txBody>
                    <a:bodyPr/>
                    <a:lstStyle/>
                    <a:p>
                      <a:pPr algn="ctr"/>
                      <a:r>
                        <a:rPr lang="en-US" sz="1200" smtClean="0"/>
                        <a:t>45</a:t>
                      </a:r>
                      <a:endParaRPr lang="en-US" sz="1200"/>
                    </a:p>
                  </a:txBody>
                  <a:tcPr anchor="ctr">
                    <a:noFill/>
                  </a:tcPr>
                </a:tc>
                <a:tc>
                  <a:txBody>
                    <a:bodyPr/>
                    <a:lstStyle/>
                    <a:p>
                      <a:pPr algn="ctr"/>
                      <a:r>
                        <a:rPr lang="en-US" sz="1200" smtClean="0"/>
                        <a:t>20</a:t>
                      </a:r>
                      <a:endParaRPr lang="en-US" sz="1200"/>
                    </a:p>
                  </a:txBody>
                  <a:tcPr anchor="ctr">
                    <a:solidFill>
                      <a:srgbClr val="FFFF00"/>
                    </a:solidFill>
                  </a:tcPr>
                </a:tc>
                <a:tc>
                  <a:txBody>
                    <a:bodyPr/>
                    <a:lstStyle/>
                    <a:p>
                      <a:pPr algn="ctr"/>
                      <a:r>
                        <a:rPr lang="en-US" sz="1200" smtClean="0"/>
                        <a:t>5</a:t>
                      </a:r>
                      <a:endParaRPr lang="en-US" sz="1200"/>
                    </a:p>
                  </a:txBody>
                  <a:tcPr anchor="ctr"/>
                </a:tc>
              </a:tr>
              <a:tr h="152400">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r>
                        <a:rPr lang="en-US" sz="1000" smtClean="0"/>
                        <a:t>n-1</a:t>
                      </a:r>
                      <a:endParaRPr lang="en-US" sz="1000"/>
                    </a:p>
                  </a:txBody>
                  <a:tcPr anchor="ctr">
                    <a:noFill/>
                  </a:tcP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tc>
              </a:tr>
            </a:tbl>
          </a:graphicData>
        </a:graphic>
      </p:graphicFrame>
      <p:graphicFrame>
        <p:nvGraphicFramePr>
          <p:cNvPr id="31" name="Content Placeholder 6"/>
          <p:cNvGraphicFramePr>
            <a:graphicFrameLocks/>
          </p:cNvGraphicFramePr>
          <p:nvPr>
            <p:extLst>
              <p:ext uri="{D42A27DB-BD31-4B8C-83A1-F6EECF244321}">
                <p14:modId xmlns:p14="http://schemas.microsoft.com/office/powerpoint/2010/main" val="1611810763"/>
              </p:ext>
            </p:extLst>
          </p:nvPr>
        </p:nvGraphicFramePr>
        <p:xfrm>
          <a:off x="6096001" y="3001089"/>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10</a:t>
                      </a:r>
                      <a:endParaRPr lang="en-US" sz="1200"/>
                    </a:p>
                  </a:txBody>
                  <a:tcPr anchor="ctr">
                    <a:noFill/>
                  </a:tcPr>
                </a:tc>
                <a:tc>
                  <a:txBody>
                    <a:bodyPr/>
                    <a:lstStyle/>
                    <a:p>
                      <a:pPr algn="ctr"/>
                      <a:r>
                        <a:rPr lang="en-US" sz="1200" smtClean="0"/>
                        <a:t>15</a:t>
                      </a:r>
                      <a:endParaRPr lang="en-US" sz="1200"/>
                    </a:p>
                  </a:txBody>
                  <a:tcPr anchor="ctr">
                    <a:noFill/>
                  </a:tcPr>
                </a:tc>
                <a:tc>
                  <a:txBody>
                    <a:bodyPr/>
                    <a:lstStyle/>
                    <a:p>
                      <a:pPr algn="ctr"/>
                      <a:r>
                        <a:rPr lang="en-US" sz="1200" smtClean="0"/>
                        <a:t>25</a:t>
                      </a:r>
                      <a:endParaRPr lang="en-US" sz="1200"/>
                    </a:p>
                  </a:txBody>
                  <a:tcPr anchor="ctr">
                    <a:noFill/>
                  </a:tcPr>
                </a:tc>
                <a:tc>
                  <a:txBody>
                    <a:bodyPr/>
                    <a:lstStyle/>
                    <a:p>
                      <a:pPr algn="ctr"/>
                      <a:r>
                        <a:rPr lang="en-US" sz="1200" smtClean="0"/>
                        <a:t>30</a:t>
                      </a:r>
                      <a:endParaRPr lang="en-US" sz="1200"/>
                    </a:p>
                  </a:txBody>
                  <a:tcPr anchor="ctr">
                    <a:noFill/>
                  </a:tcPr>
                </a:tc>
                <a:tc>
                  <a:txBody>
                    <a:bodyPr/>
                    <a:lstStyle/>
                    <a:p>
                      <a:pPr algn="ctr"/>
                      <a:r>
                        <a:rPr lang="en-US" sz="1200" smtClean="0"/>
                        <a:t>45</a:t>
                      </a:r>
                      <a:endParaRPr lang="en-US" sz="1200"/>
                    </a:p>
                  </a:txBody>
                  <a:tcPr anchor="ctr">
                    <a:noFill/>
                  </a:tcPr>
                </a:tc>
                <a:tc>
                  <a:txBody>
                    <a:bodyPr/>
                    <a:lstStyle/>
                    <a:p>
                      <a:pPr algn="ctr"/>
                      <a:r>
                        <a:rPr lang="en-US" sz="1200" smtClean="0"/>
                        <a:t>45</a:t>
                      </a:r>
                      <a:endParaRPr lang="en-US" sz="1200"/>
                    </a:p>
                  </a:txBody>
                  <a:tcPr anchor="ctr">
                    <a:solidFill>
                      <a:srgbClr val="FFFF00"/>
                    </a:solidFill>
                  </a:tcPr>
                </a:tc>
                <a:tc>
                  <a:txBody>
                    <a:bodyPr/>
                    <a:lstStyle/>
                    <a:p>
                      <a:pPr algn="ctr"/>
                      <a:r>
                        <a:rPr lang="en-US" sz="1200" smtClean="0"/>
                        <a:t>5</a:t>
                      </a:r>
                      <a:endParaRPr lang="en-US" sz="1200"/>
                    </a:p>
                  </a:txBody>
                  <a:tcPr anchor="ctr"/>
                </a:tc>
              </a:tr>
              <a:tr h="152400">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r>
                        <a:rPr lang="en-US" sz="1000" smtClean="0"/>
                        <a:t>n-1</a:t>
                      </a:r>
                      <a:endParaRPr lang="en-US" sz="1000"/>
                    </a:p>
                  </a:txBody>
                  <a:tcPr anchor="ctr">
                    <a:noFill/>
                  </a:tcP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tc>
              </a:tr>
            </a:tbl>
          </a:graphicData>
        </a:graphic>
      </p:graphicFrame>
      <p:graphicFrame>
        <p:nvGraphicFramePr>
          <p:cNvPr id="32" name="Content Placeholder 6"/>
          <p:cNvGraphicFramePr>
            <a:graphicFrameLocks/>
          </p:cNvGraphicFramePr>
          <p:nvPr>
            <p:extLst>
              <p:ext uri="{D42A27DB-BD31-4B8C-83A1-F6EECF244321}">
                <p14:modId xmlns:p14="http://schemas.microsoft.com/office/powerpoint/2010/main" val="536019927"/>
              </p:ext>
            </p:extLst>
          </p:nvPr>
        </p:nvGraphicFramePr>
        <p:xfrm>
          <a:off x="6096001" y="3839289"/>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10</a:t>
                      </a:r>
                      <a:endParaRPr lang="en-US" sz="1200"/>
                    </a:p>
                  </a:txBody>
                  <a:tcPr anchor="ctr">
                    <a:noFill/>
                  </a:tcPr>
                </a:tc>
                <a:tc>
                  <a:txBody>
                    <a:bodyPr/>
                    <a:lstStyle/>
                    <a:p>
                      <a:pPr algn="ctr"/>
                      <a:r>
                        <a:rPr lang="en-US" sz="1200" smtClean="0"/>
                        <a:t>15</a:t>
                      </a:r>
                      <a:endParaRPr lang="en-US" sz="1200"/>
                    </a:p>
                  </a:txBody>
                  <a:tcPr anchor="ctr">
                    <a:noFill/>
                  </a:tcPr>
                </a:tc>
                <a:tc>
                  <a:txBody>
                    <a:bodyPr/>
                    <a:lstStyle/>
                    <a:p>
                      <a:pPr algn="ctr"/>
                      <a:r>
                        <a:rPr lang="en-US" sz="1200" smtClean="0"/>
                        <a:t>25</a:t>
                      </a:r>
                      <a:endParaRPr lang="en-US" sz="1200"/>
                    </a:p>
                  </a:txBody>
                  <a:tcPr anchor="ctr">
                    <a:noFill/>
                  </a:tcPr>
                </a:tc>
                <a:tc>
                  <a:txBody>
                    <a:bodyPr/>
                    <a:lstStyle/>
                    <a:p>
                      <a:pPr algn="ctr"/>
                      <a:r>
                        <a:rPr lang="en-US" sz="1200" smtClean="0"/>
                        <a:t>30</a:t>
                      </a:r>
                      <a:endParaRPr lang="en-US" sz="1200"/>
                    </a:p>
                  </a:txBody>
                  <a:tcPr anchor="ctr">
                    <a:noFill/>
                  </a:tcPr>
                </a:tc>
                <a:tc>
                  <a:txBody>
                    <a:bodyPr/>
                    <a:lstStyle/>
                    <a:p>
                      <a:pPr algn="ctr"/>
                      <a:r>
                        <a:rPr lang="en-US" sz="1200" smtClean="0"/>
                        <a:t>45</a:t>
                      </a:r>
                      <a:endParaRPr lang="en-US" sz="1200"/>
                    </a:p>
                  </a:txBody>
                  <a:tcPr anchor="ctr">
                    <a:solidFill>
                      <a:srgbClr val="FFFF00"/>
                    </a:solidFill>
                  </a:tcPr>
                </a:tc>
                <a:tc>
                  <a:txBody>
                    <a:bodyPr/>
                    <a:lstStyle/>
                    <a:p>
                      <a:pPr algn="ctr"/>
                      <a:r>
                        <a:rPr lang="en-US" sz="1200" smtClean="0"/>
                        <a:t>45</a:t>
                      </a:r>
                      <a:endParaRPr lang="en-US" sz="1200"/>
                    </a:p>
                  </a:txBody>
                  <a:tcPr anchor="ctr">
                    <a:noFill/>
                  </a:tcPr>
                </a:tc>
                <a:tc>
                  <a:txBody>
                    <a:bodyPr/>
                    <a:lstStyle/>
                    <a:p>
                      <a:pPr algn="ctr"/>
                      <a:r>
                        <a:rPr lang="en-US" sz="1200" smtClean="0"/>
                        <a:t>5</a:t>
                      </a:r>
                      <a:endParaRPr lang="en-US" sz="1200"/>
                    </a:p>
                  </a:txBody>
                  <a:tcPr anchor="ctr"/>
                </a:tc>
              </a:tr>
              <a:tr h="152400">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r>
                        <a:rPr lang="en-US" sz="1000" smtClean="0"/>
                        <a:t>n-1</a:t>
                      </a:r>
                      <a:endParaRPr lang="en-US" sz="1000"/>
                    </a:p>
                  </a:txBody>
                  <a:tcPr anchor="ctr">
                    <a:noFill/>
                  </a:tcP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noFill/>
                  </a:tcPr>
                </a:tc>
                <a:tc>
                  <a:txBody>
                    <a:bodyPr/>
                    <a:lstStyle/>
                    <a:p>
                      <a:pPr algn="ctr"/>
                      <a:endParaRPr lang="en-US" sz="1000"/>
                    </a:p>
                  </a:txBody>
                  <a:tcPr anchor="ctr"/>
                </a:tc>
              </a:tr>
            </a:tbl>
          </a:graphicData>
        </a:graphic>
      </p:graphicFrame>
      <p:sp>
        <p:nvSpPr>
          <p:cNvPr id="33" name="Arc 32"/>
          <p:cNvSpPr/>
          <p:nvPr/>
        </p:nvSpPr>
        <p:spPr>
          <a:xfrm>
            <a:off x="7391400" y="4191000"/>
            <a:ext cx="381000" cy="381000"/>
          </a:xfrm>
          <a:prstGeom prst="arc">
            <a:avLst>
              <a:gd name="adj1" fmla="val 335530"/>
              <a:gd name="adj2" fmla="val 10451780"/>
            </a:avLst>
          </a:prstGeom>
          <a:ln>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TextBox 33"/>
          <p:cNvSpPr txBox="1"/>
          <p:nvPr/>
        </p:nvSpPr>
        <p:spPr>
          <a:xfrm>
            <a:off x="5447495" y="4390900"/>
            <a:ext cx="2020105" cy="246221"/>
          </a:xfrm>
          <a:prstGeom prst="rect">
            <a:avLst/>
          </a:prstGeom>
          <a:noFill/>
        </p:spPr>
        <p:txBody>
          <a:bodyPr wrap="none" rtlCol="0">
            <a:spAutoFit/>
          </a:bodyPr>
          <a:lstStyle/>
          <a:p>
            <a:r>
              <a:rPr lang="en-US" sz="1000" b="1" smtClean="0"/>
              <a:t>a[n-1] &gt;= temp</a:t>
            </a:r>
            <a:r>
              <a:rPr lang="en-US" sz="1000" smtClean="0"/>
              <a:t>, maka; </a:t>
            </a:r>
            <a:r>
              <a:rPr lang="en-US" sz="1000" b="1" smtClean="0"/>
              <a:t>a[n] = a[n-1]</a:t>
            </a:r>
            <a:endParaRPr lang="en-US" sz="1000" b="1"/>
          </a:p>
        </p:txBody>
      </p:sp>
      <p:graphicFrame>
        <p:nvGraphicFramePr>
          <p:cNvPr id="35" name="Content Placeholder 6"/>
          <p:cNvGraphicFramePr>
            <a:graphicFrameLocks/>
          </p:cNvGraphicFramePr>
          <p:nvPr>
            <p:extLst>
              <p:ext uri="{D42A27DB-BD31-4B8C-83A1-F6EECF244321}">
                <p14:modId xmlns:p14="http://schemas.microsoft.com/office/powerpoint/2010/main" val="4190338745"/>
              </p:ext>
            </p:extLst>
          </p:nvPr>
        </p:nvGraphicFramePr>
        <p:xfrm>
          <a:off x="6096001" y="4602480"/>
          <a:ext cx="2590798" cy="548640"/>
        </p:xfrm>
        <a:graphic>
          <a:graphicData uri="http://schemas.openxmlformats.org/drawingml/2006/table">
            <a:tbl>
              <a:tblPr firstRow="1" bandRow="1">
                <a:tableStyleId>{5940675A-B579-460E-94D1-54222C63F5DA}</a:tableStyleId>
              </a:tblPr>
              <a:tblGrid>
                <a:gridCol w="370114"/>
                <a:gridCol w="370114"/>
                <a:gridCol w="370114"/>
                <a:gridCol w="370114"/>
                <a:gridCol w="370114"/>
                <a:gridCol w="370114"/>
                <a:gridCol w="370114"/>
              </a:tblGrid>
              <a:tr h="304800">
                <a:tc>
                  <a:txBody>
                    <a:bodyPr/>
                    <a:lstStyle/>
                    <a:p>
                      <a:pPr algn="ctr"/>
                      <a:r>
                        <a:rPr lang="en-US" sz="1200" smtClean="0"/>
                        <a:t>10</a:t>
                      </a:r>
                      <a:endParaRPr lang="en-US" sz="1200"/>
                    </a:p>
                  </a:txBody>
                  <a:tcPr anchor="ctr">
                    <a:noFill/>
                  </a:tcPr>
                </a:tc>
                <a:tc>
                  <a:txBody>
                    <a:bodyPr/>
                    <a:lstStyle/>
                    <a:p>
                      <a:pPr algn="ctr"/>
                      <a:r>
                        <a:rPr lang="en-US" sz="1200" smtClean="0"/>
                        <a:t>15</a:t>
                      </a:r>
                      <a:endParaRPr lang="en-US" sz="1200"/>
                    </a:p>
                  </a:txBody>
                  <a:tcPr anchor="ctr">
                    <a:noFill/>
                  </a:tcPr>
                </a:tc>
                <a:tc>
                  <a:txBody>
                    <a:bodyPr/>
                    <a:lstStyle/>
                    <a:p>
                      <a:pPr algn="ctr"/>
                      <a:r>
                        <a:rPr lang="en-US" sz="1200" smtClean="0"/>
                        <a:t>25</a:t>
                      </a:r>
                      <a:endParaRPr lang="en-US" sz="1200"/>
                    </a:p>
                  </a:txBody>
                  <a:tcPr anchor="ctr">
                    <a:noFill/>
                  </a:tcPr>
                </a:tc>
                <a:tc>
                  <a:txBody>
                    <a:bodyPr/>
                    <a:lstStyle/>
                    <a:p>
                      <a:pPr algn="ctr"/>
                      <a:r>
                        <a:rPr lang="en-US" sz="1200" smtClean="0"/>
                        <a:t>30</a:t>
                      </a:r>
                      <a:endParaRPr lang="en-US" sz="1200"/>
                    </a:p>
                  </a:txBody>
                  <a:tcPr anchor="ctr">
                    <a:noFill/>
                  </a:tcPr>
                </a:tc>
                <a:tc>
                  <a:txBody>
                    <a:bodyPr/>
                    <a:lstStyle/>
                    <a:p>
                      <a:pPr algn="ctr"/>
                      <a:r>
                        <a:rPr lang="en-US" sz="1200" smtClean="0"/>
                        <a:t>30</a:t>
                      </a:r>
                      <a:endParaRPr lang="en-US" sz="1200"/>
                    </a:p>
                  </a:txBody>
                  <a:tcPr anchor="ctr">
                    <a:solidFill>
                      <a:srgbClr val="FFFF00"/>
                    </a:solidFill>
                  </a:tcPr>
                </a:tc>
                <a:tc>
                  <a:txBody>
                    <a:bodyPr/>
                    <a:lstStyle/>
                    <a:p>
                      <a:pPr algn="ctr"/>
                      <a:r>
                        <a:rPr lang="en-US" sz="1200" smtClean="0"/>
                        <a:t>45</a:t>
                      </a:r>
                      <a:endParaRPr lang="en-US" sz="1200"/>
                    </a:p>
                  </a:txBody>
                  <a:tcPr anchor="ctr">
                    <a:noFill/>
                  </a:tcPr>
                </a:tc>
                <a:tc>
                  <a:txBody>
                    <a:bodyPr/>
                    <a:lstStyle/>
                    <a:p>
                      <a:pPr algn="ctr"/>
                      <a:r>
                        <a:rPr lang="en-US" sz="1200" smtClean="0"/>
                        <a:t>5</a:t>
                      </a:r>
                      <a:endParaRPr lang="en-US" sz="1200"/>
                    </a:p>
                  </a:txBody>
                  <a:tcPr anchor="ctr"/>
                </a:tc>
              </a:tr>
              <a:tr h="152400">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endParaRPr lang="en-US" sz="1000"/>
                    </a:p>
                  </a:txBody>
                  <a:tcPr anchor="ctr">
                    <a:noFill/>
                  </a:tcPr>
                </a:tc>
                <a:tc>
                  <a:txBody>
                    <a:bodyPr/>
                    <a:lstStyle/>
                    <a:p>
                      <a:pPr algn="ctr"/>
                      <a:r>
                        <a:rPr lang="en-US" sz="1000" smtClean="0"/>
                        <a:t>n-1</a:t>
                      </a:r>
                      <a:endParaRPr lang="en-US" sz="1000"/>
                    </a:p>
                  </a:txBody>
                  <a:tcPr anchor="ctr">
                    <a:noFill/>
                  </a:tcPr>
                </a:tc>
                <a:tc>
                  <a:txBody>
                    <a:bodyPr/>
                    <a:lstStyle/>
                    <a:p>
                      <a:pPr algn="ctr"/>
                      <a:r>
                        <a:rPr lang="en-US" sz="1000" smtClean="0"/>
                        <a:t>n</a:t>
                      </a:r>
                      <a:endParaRPr lang="en-US" sz="1000"/>
                    </a:p>
                  </a:txBody>
                  <a:tcPr anchor="ctr">
                    <a:solidFill>
                      <a:srgbClr val="FFFF00"/>
                    </a:solidFill>
                  </a:tcPr>
                </a:tc>
                <a:tc>
                  <a:txBody>
                    <a:bodyPr/>
                    <a:lstStyle/>
                    <a:p>
                      <a:pPr algn="ctr"/>
                      <a:endParaRPr lang="en-US" sz="1000"/>
                    </a:p>
                  </a:txBody>
                  <a:tcPr anchor="ctr">
                    <a:noFill/>
                  </a:tcPr>
                </a:tc>
                <a:tc>
                  <a:txBody>
                    <a:bodyPr/>
                    <a:lstStyle/>
                    <a:p>
                      <a:pPr algn="ctr"/>
                      <a:endParaRPr lang="en-US" sz="1000"/>
                    </a:p>
                  </a:txBody>
                  <a:tcPr anchor="ctr"/>
                </a:tc>
              </a:tr>
            </a:tbl>
          </a:graphicData>
        </a:graphic>
      </p:graphicFrame>
      <p:sp>
        <p:nvSpPr>
          <p:cNvPr id="36" name="TextBox 35"/>
          <p:cNvSpPr txBox="1"/>
          <p:nvPr/>
        </p:nvSpPr>
        <p:spPr>
          <a:xfrm>
            <a:off x="6111033" y="5181600"/>
            <a:ext cx="1986954" cy="954107"/>
          </a:xfrm>
          <a:prstGeom prst="rect">
            <a:avLst/>
          </a:prstGeom>
          <a:noFill/>
        </p:spPr>
        <p:txBody>
          <a:bodyPr wrap="none" rtlCol="0">
            <a:spAutoFit/>
          </a:bodyPr>
          <a:lstStyle/>
          <a:p>
            <a:r>
              <a:rPr lang="en-US" sz="1400" smtClean="0">
                <a:solidFill>
                  <a:srgbClr val="0070C0"/>
                </a:solidFill>
              </a:rPr>
              <a:t>…</a:t>
            </a:r>
          </a:p>
          <a:p>
            <a:r>
              <a:rPr lang="en-US" sz="1400" smtClean="0">
                <a:solidFill>
                  <a:srgbClr val="0070C0"/>
                </a:solidFill>
              </a:rPr>
              <a:t>…</a:t>
            </a:r>
          </a:p>
          <a:p>
            <a:r>
              <a:rPr lang="en-US" sz="1400" smtClean="0">
                <a:solidFill>
                  <a:srgbClr val="0070C0"/>
                </a:solidFill>
              </a:rPr>
              <a:t>Dst…</a:t>
            </a:r>
          </a:p>
          <a:p>
            <a:r>
              <a:rPr lang="en-US" sz="1400" smtClean="0">
                <a:solidFill>
                  <a:srgbClr val="0070C0"/>
                </a:solidFill>
              </a:rPr>
              <a:t>Hingga putaran 6 selesai</a:t>
            </a:r>
            <a:endParaRPr lang="en-US" sz="1400">
              <a:solidFill>
                <a:srgbClr val="0070C0"/>
              </a:solidFill>
            </a:endParaRPr>
          </a:p>
        </p:txBody>
      </p:sp>
    </p:spTree>
    <p:extLst>
      <p:ext uri="{BB962C8B-B14F-4D97-AF65-F5344CB8AC3E}">
        <p14:creationId xmlns:p14="http://schemas.microsoft.com/office/powerpoint/2010/main" val="2935234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mtClean="0">
                <a:effectLst>
                  <a:outerShdw blurRad="38100" dist="38100" dir="2700000" algn="tl">
                    <a:srgbClr val="000000">
                      <a:alpha val="43137"/>
                    </a:srgbClr>
                  </a:outerShdw>
                </a:effectLst>
              </a:rPr>
              <a:t>Insertion Sort</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Algorithm &amp; Code</a:t>
            </a:r>
            <a:endParaRPr lang="en-US"/>
          </a:p>
        </p:txBody>
      </p:sp>
      <p:sp>
        <p:nvSpPr>
          <p:cNvPr id="3" name="Content Placeholder 2"/>
          <p:cNvSpPr>
            <a:spLocks noGrp="1"/>
          </p:cNvSpPr>
          <p:nvPr>
            <p:ph idx="1"/>
          </p:nvPr>
        </p:nvSpPr>
        <p:spPr>
          <a:xfrm>
            <a:off x="457200" y="1600200"/>
            <a:ext cx="4191000" cy="4525963"/>
          </a:xfrm>
        </p:spPr>
        <p:txBody>
          <a:bodyPr>
            <a:normAutofit fontScale="77500" lnSpcReduction="20000"/>
          </a:bodyPr>
          <a:lstStyle/>
          <a:p>
            <a:r>
              <a:rPr lang="en-US"/>
              <a:t>Pengurutan data dilakukan dengan </a:t>
            </a:r>
            <a:r>
              <a:rPr lang="en-US" smtClean="0"/>
              <a:t>cara:</a:t>
            </a:r>
            <a:endParaRPr lang="en-US"/>
          </a:p>
          <a:p>
            <a:pPr marL="971550" lvl="1" indent="-514350">
              <a:buFont typeface="+mj-lt"/>
              <a:buAutoNum type="arabicPeriod"/>
            </a:pPr>
            <a:r>
              <a:rPr lang="en-US" sz="3600"/>
              <a:t>Mulai dari </a:t>
            </a:r>
            <a:r>
              <a:rPr lang="en-US" sz="3600" smtClean="0"/>
              <a:t>data indeks 2 (n), sampai data terakhir.</a:t>
            </a:r>
          </a:p>
          <a:p>
            <a:pPr marL="971550" lvl="1" indent="-514350">
              <a:buFont typeface="+mj-lt"/>
              <a:buAutoNum type="arabicPeriod"/>
            </a:pPr>
            <a:r>
              <a:rPr lang="en-US" sz="3600"/>
              <a:t>Jika ditemukan data yang lebih </a:t>
            </a:r>
            <a:r>
              <a:rPr lang="en-US" sz="3600" smtClean="0"/>
              <a:t>kecil;</a:t>
            </a:r>
          </a:p>
          <a:p>
            <a:pPr marL="1255713" lvl="3" indent="-227013"/>
            <a:r>
              <a:rPr lang="en-US" sz="2800" smtClean="0"/>
              <a:t>maka </a:t>
            </a:r>
            <a:r>
              <a:rPr lang="en-US" sz="2800"/>
              <a:t>tempatkan dengan melakukan penyisipan mundur (kebelakang) untuk mendapatkan posisi data tersebut pada urutan.</a:t>
            </a: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17</a:t>
            </a:fld>
            <a:endParaRPr lang="en-US" dirty="0"/>
          </a:p>
        </p:txBody>
      </p:sp>
      <p:sp>
        <p:nvSpPr>
          <p:cNvPr id="7" name="Content Placeholder 2"/>
          <p:cNvSpPr txBox="1">
            <a:spLocks/>
          </p:cNvSpPr>
          <p:nvPr/>
        </p:nvSpPr>
        <p:spPr>
          <a:xfrm>
            <a:off x="4724400" y="2133600"/>
            <a:ext cx="3962400" cy="3505200"/>
          </a:xfrm>
          <a:prstGeom prst="rect">
            <a:avLst/>
          </a:prstGeom>
          <a:effectLst>
            <a:outerShdw blurRad="50800" dist="38100" dir="2700000" algn="tl" rotWithShape="0">
              <a:prstClr val="black">
                <a:alpha val="40000"/>
              </a:prstClr>
            </a:outerShdw>
          </a:effectLst>
        </p:spPr>
        <p:style>
          <a:lnRef idx="3">
            <a:schemeClr val="lt1"/>
          </a:lnRef>
          <a:fillRef idx="1">
            <a:schemeClr val="dk1"/>
          </a:fillRef>
          <a:effectRef idx="1">
            <a:schemeClr val="dk1"/>
          </a:effectRef>
          <a:fontRef idx="minor">
            <a:schemeClr val="lt1"/>
          </a:fontRef>
        </p:style>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350" indent="0">
              <a:buNone/>
              <a:tabLst>
                <a:tab pos="231775" algn="l"/>
                <a:tab pos="463550" algn="l"/>
                <a:tab pos="682625" algn="l"/>
              </a:tabLst>
            </a:pPr>
            <a:endParaRPr lang="pt-BR" sz="1500" b="1" smtClean="0">
              <a:solidFill>
                <a:schemeClr val="bg1"/>
              </a:solidFill>
              <a:latin typeface="Courier New" pitchFamily="49" charset="0"/>
              <a:cs typeface="Courier New" pitchFamily="49" charset="0"/>
            </a:endParaRPr>
          </a:p>
          <a:p>
            <a:pPr marL="0" indent="0">
              <a:buNone/>
              <a:tabLst>
                <a:tab pos="231775" algn="l"/>
                <a:tab pos="463550" algn="l"/>
                <a:tab pos="682625" algn="l"/>
              </a:tabLst>
            </a:pPr>
            <a:r>
              <a:rPr lang="en-US" sz="1600">
                <a:solidFill>
                  <a:schemeClr val="bg1"/>
                </a:solidFill>
              </a:rPr>
              <a:t>// out is dividing line</a:t>
            </a:r>
          </a:p>
          <a:p>
            <a:pPr marL="0" indent="0">
              <a:buNone/>
              <a:tabLst>
                <a:tab pos="231775" algn="l"/>
                <a:tab pos="463550" algn="l"/>
                <a:tab pos="682625" algn="l"/>
              </a:tabLst>
            </a:pPr>
            <a:r>
              <a:rPr lang="en-US" sz="1600" b="1">
                <a:solidFill>
                  <a:schemeClr val="bg1"/>
                </a:solidFill>
              </a:rPr>
              <a:t>for(out=1; out&lt;n; out++) {  </a:t>
            </a:r>
          </a:p>
          <a:p>
            <a:pPr marL="0" indent="0">
              <a:buNone/>
              <a:tabLst>
                <a:tab pos="231775" algn="l"/>
                <a:tab pos="463550" algn="l"/>
                <a:tab pos="682625" algn="l"/>
              </a:tabLst>
            </a:pPr>
            <a:r>
              <a:rPr lang="en-US" sz="1600" b="1" smtClean="0">
                <a:solidFill>
                  <a:schemeClr val="bg1"/>
                </a:solidFill>
              </a:rPr>
              <a:t>	int </a:t>
            </a:r>
            <a:r>
              <a:rPr lang="en-US" sz="1600" b="1">
                <a:solidFill>
                  <a:schemeClr val="bg1"/>
                </a:solidFill>
              </a:rPr>
              <a:t>temp = a[out]; </a:t>
            </a:r>
            <a:r>
              <a:rPr lang="en-US" sz="1600" b="1" smtClean="0">
                <a:solidFill>
                  <a:schemeClr val="bg1"/>
                </a:solidFill>
              </a:rPr>
              <a:t> </a:t>
            </a:r>
            <a:r>
              <a:rPr lang="en-US" sz="1600" smtClean="0">
                <a:solidFill>
                  <a:schemeClr val="tx2">
                    <a:lumMod val="40000"/>
                    <a:lumOff val="60000"/>
                  </a:schemeClr>
                </a:solidFill>
              </a:rPr>
              <a:t>// </a:t>
            </a:r>
            <a:r>
              <a:rPr lang="en-US" sz="1600">
                <a:solidFill>
                  <a:schemeClr val="tx2">
                    <a:lumMod val="40000"/>
                    <a:lumOff val="60000"/>
                  </a:schemeClr>
                </a:solidFill>
              </a:rPr>
              <a:t>remove marked item</a:t>
            </a:r>
          </a:p>
          <a:p>
            <a:pPr marL="0" indent="0">
              <a:buNone/>
              <a:tabLst>
                <a:tab pos="231775" algn="l"/>
                <a:tab pos="463550" algn="l"/>
                <a:tab pos="682625" algn="l"/>
              </a:tabLst>
            </a:pPr>
            <a:r>
              <a:rPr lang="en-US" sz="1600" smtClean="0">
                <a:solidFill>
                  <a:schemeClr val="bg1"/>
                </a:solidFill>
              </a:rPr>
              <a:t>	</a:t>
            </a:r>
            <a:r>
              <a:rPr lang="en-US" sz="1600" b="1" smtClean="0">
                <a:solidFill>
                  <a:schemeClr val="bg1"/>
                </a:solidFill>
              </a:rPr>
              <a:t>in </a:t>
            </a:r>
            <a:r>
              <a:rPr lang="en-US" sz="1600" b="1">
                <a:solidFill>
                  <a:schemeClr val="bg1"/>
                </a:solidFill>
              </a:rPr>
              <a:t>= out;  </a:t>
            </a:r>
            <a:r>
              <a:rPr lang="en-US" sz="1600">
                <a:solidFill>
                  <a:schemeClr val="bg1"/>
                </a:solidFill>
              </a:rPr>
              <a:t>	</a:t>
            </a:r>
            <a:r>
              <a:rPr lang="en-US" sz="1600">
                <a:solidFill>
                  <a:schemeClr val="tx2">
                    <a:lumMod val="40000"/>
                    <a:lumOff val="60000"/>
                  </a:schemeClr>
                </a:solidFill>
              </a:rPr>
              <a:t> // start shifts at out</a:t>
            </a:r>
          </a:p>
          <a:p>
            <a:pPr marL="0" indent="0">
              <a:buNone/>
              <a:tabLst>
                <a:tab pos="231775" algn="l"/>
                <a:tab pos="463550" algn="l"/>
                <a:tab pos="682625" algn="l"/>
              </a:tabLst>
            </a:pPr>
            <a:r>
              <a:rPr lang="en-US" sz="1600" b="1" smtClean="0">
                <a:solidFill>
                  <a:schemeClr val="bg1"/>
                </a:solidFill>
              </a:rPr>
              <a:t>	while(in&gt;0 </a:t>
            </a:r>
            <a:r>
              <a:rPr lang="en-US" sz="1600" b="1">
                <a:solidFill>
                  <a:schemeClr val="bg1"/>
                </a:solidFill>
              </a:rPr>
              <a:t>&amp;&amp; a[in-1] &gt;= temp) </a:t>
            </a:r>
            <a:r>
              <a:rPr lang="en-US" sz="1600" b="1" smtClean="0">
                <a:solidFill>
                  <a:schemeClr val="bg1"/>
                </a:solidFill>
              </a:rPr>
              <a:t>  {  </a:t>
            </a:r>
            <a:endParaRPr lang="en-US" sz="1600" b="1">
              <a:solidFill>
                <a:schemeClr val="bg1"/>
              </a:solidFill>
            </a:endParaRPr>
          </a:p>
          <a:p>
            <a:pPr marL="0" indent="0">
              <a:buNone/>
              <a:tabLst>
                <a:tab pos="231775" algn="l"/>
                <a:tab pos="463550" algn="l"/>
                <a:tab pos="682625" algn="l"/>
              </a:tabLst>
            </a:pPr>
            <a:r>
              <a:rPr lang="en-US" sz="1600" smtClean="0">
                <a:solidFill>
                  <a:schemeClr val="bg1"/>
                </a:solidFill>
              </a:rPr>
              <a:t>	</a:t>
            </a:r>
            <a:r>
              <a:rPr lang="en-US" sz="1600">
                <a:solidFill>
                  <a:schemeClr val="tx2">
                    <a:lumMod val="40000"/>
                    <a:lumOff val="60000"/>
                  </a:schemeClr>
                </a:solidFill>
              </a:rPr>
              <a:t>          // until one is smaller</a:t>
            </a:r>
          </a:p>
          <a:p>
            <a:pPr marL="0" indent="0">
              <a:buNone/>
              <a:tabLst>
                <a:tab pos="231775" algn="l"/>
                <a:tab pos="463550" algn="l"/>
                <a:tab pos="682625" algn="l"/>
              </a:tabLst>
            </a:pPr>
            <a:r>
              <a:rPr lang="en-US" sz="1600">
                <a:solidFill>
                  <a:schemeClr val="bg1"/>
                </a:solidFill>
              </a:rPr>
              <a:t>	</a:t>
            </a:r>
            <a:r>
              <a:rPr lang="en-US" sz="1600" smtClean="0">
                <a:solidFill>
                  <a:schemeClr val="bg1"/>
                </a:solidFill>
              </a:rPr>
              <a:t>		</a:t>
            </a:r>
            <a:r>
              <a:rPr lang="en-US" sz="1600" b="1" smtClean="0">
                <a:solidFill>
                  <a:schemeClr val="bg1"/>
                </a:solidFill>
              </a:rPr>
              <a:t>a[in</a:t>
            </a:r>
            <a:r>
              <a:rPr lang="en-US" sz="1600" b="1">
                <a:solidFill>
                  <a:schemeClr val="bg1"/>
                </a:solidFill>
              </a:rPr>
              <a:t>] = a[in-1]; </a:t>
            </a:r>
            <a:r>
              <a:rPr lang="en-US" sz="1600" b="1" smtClean="0">
                <a:solidFill>
                  <a:schemeClr val="bg1"/>
                </a:solidFill>
              </a:rPr>
              <a:t>    </a:t>
            </a:r>
            <a:r>
              <a:rPr lang="en-US" sz="1600">
                <a:solidFill>
                  <a:schemeClr val="tx2">
                    <a:lumMod val="40000"/>
                    <a:lumOff val="60000"/>
                  </a:schemeClr>
                </a:solidFill>
              </a:rPr>
              <a:t> // shift item </a:t>
            </a:r>
            <a:r>
              <a:rPr lang="en-US" sz="1600" smtClean="0">
                <a:solidFill>
                  <a:schemeClr val="tx2">
                    <a:lumMod val="40000"/>
                    <a:lumOff val="60000"/>
                  </a:schemeClr>
                </a:solidFill>
              </a:rPr>
              <a:t>right</a:t>
            </a:r>
            <a:endParaRPr lang="en-US" sz="1600">
              <a:solidFill>
                <a:schemeClr val="bg1"/>
              </a:solidFill>
            </a:endParaRPr>
          </a:p>
          <a:p>
            <a:pPr marL="0" indent="0">
              <a:buNone/>
              <a:tabLst>
                <a:tab pos="231775" algn="l"/>
                <a:tab pos="463550" algn="l"/>
                <a:tab pos="682625" algn="l"/>
              </a:tabLst>
            </a:pPr>
            <a:r>
              <a:rPr lang="en-US" sz="1600">
                <a:solidFill>
                  <a:schemeClr val="bg1"/>
                </a:solidFill>
              </a:rPr>
              <a:t>		</a:t>
            </a:r>
            <a:r>
              <a:rPr lang="en-US" sz="1600" smtClean="0">
                <a:solidFill>
                  <a:schemeClr val="bg1"/>
                </a:solidFill>
              </a:rPr>
              <a:t>	</a:t>
            </a:r>
            <a:r>
              <a:rPr lang="en-US" sz="1600" b="1" smtClean="0">
                <a:solidFill>
                  <a:schemeClr val="bg1"/>
                </a:solidFill>
              </a:rPr>
              <a:t>--</a:t>
            </a:r>
            <a:r>
              <a:rPr lang="en-US" sz="1600" b="1">
                <a:solidFill>
                  <a:schemeClr val="bg1"/>
                </a:solidFill>
              </a:rPr>
              <a:t>in;       </a:t>
            </a:r>
            <a:r>
              <a:rPr lang="en-US" sz="1600" b="1" smtClean="0">
                <a:solidFill>
                  <a:schemeClr val="bg1"/>
                </a:solidFill>
              </a:rPr>
              <a:t>          </a:t>
            </a:r>
            <a:r>
              <a:rPr lang="en-US" sz="1600">
                <a:solidFill>
                  <a:schemeClr val="tx2">
                    <a:lumMod val="40000"/>
                    <a:lumOff val="60000"/>
                  </a:schemeClr>
                </a:solidFill>
              </a:rPr>
              <a:t> // go left one position</a:t>
            </a:r>
          </a:p>
          <a:p>
            <a:pPr marL="0" indent="0">
              <a:buNone/>
              <a:tabLst>
                <a:tab pos="231775" algn="l"/>
                <a:tab pos="463550" algn="l"/>
                <a:tab pos="682625" algn="l"/>
              </a:tabLst>
            </a:pPr>
            <a:r>
              <a:rPr lang="en-US" sz="1600" smtClean="0">
                <a:solidFill>
                  <a:schemeClr val="bg1"/>
                </a:solidFill>
              </a:rPr>
              <a:t>	</a:t>
            </a:r>
            <a:r>
              <a:rPr lang="en-US" sz="1600" b="1" smtClean="0">
                <a:solidFill>
                  <a:schemeClr val="bg1"/>
                </a:solidFill>
              </a:rPr>
              <a:t>}</a:t>
            </a:r>
            <a:endParaRPr lang="en-US" sz="1600" b="1">
              <a:solidFill>
                <a:schemeClr val="bg1"/>
              </a:solidFill>
            </a:endParaRPr>
          </a:p>
          <a:p>
            <a:pPr marL="0" indent="0">
              <a:buNone/>
              <a:tabLst>
                <a:tab pos="231775" algn="l"/>
                <a:tab pos="463550" algn="l"/>
                <a:tab pos="682625" algn="l"/>
              </a:tabLst>
            </a:pPr>
            <a:r>
              <a:rPr lang="en-US" sz="1600" b="1" smtClean="0">
                <a:solidFill>
                  <a:schemeClr val="bg1"/>
                </a:solidFill>
              </a:rPr>
              <a:t>	a[in</a:t>
            </a:r>
            <a:r>
              <a:rPr lang="en-US" sz="1600" b="1">
                <a:solidFill>
                  <a:schemeClr val="bg1"/>
                </a:solidFill>
              </a:rPr>
              <a:t>] = temp;        </a:t>
            </a:r>
            <a:r>
              <a:rPr lang="en-US" sz="1600" b="1" smtClean="0">
                <a:solidFill>
                  <a:schemeClr val="bg1"/>
                </a:solidFill>
              </a:rPr>
              <a:t> </a:t>
            </a:r>
            <a:r>
              <a:rPr lang="en-US" sz="1600">
                <a:solidFill>
                  <a:schemeClr val="tx2">
                    <a:lumMod val="40000"/>
                    <a:lumOff val="60000"/>
                  </a:schemeClr>
                </a:solidFill>
              </a:rPr>
              <a:t>// insert marked item</a:t>
            </a:r>
          </a:p>
          <a:p>
            <a:pPr marL="0" indent="0">
              <a:buNone/>
              <a:tabLst>
                <a:tab pos="231775" algn="l"/>
                <a:tab pos="463550" algn="l"/>
                <a:tab pos="682625" algn="l"/>
              </a:tabLst>
            </a:pPr>
            <a:r>
              <a:rPr lang="en-US" sz="1600" b="1">
                <a:solidFill>
                  <a:schemeClr val="bg1"/>
                </a:solidFill>
              </a:rPr>
              <a:t>}</a:t>
            </a:r>
          </a:p>
        </p:txBody>
      </p:sp>
    </p:spTree>
    <p:extLst>
      <p:ext uri="{BB962C8B-B14F-4D97-AF65-F5344CB8AC3E}">
        <p14:creationId xmlns:p14="http://schemas.microsoft.com/office/powerpoint/2010/main" val="10318635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effectLst>
                  <a:outerShdw blurRad="38100" dist="38100" dir="2700000" algn="tl">
                    <a:srgbClr val="000000">
                      <a:alpha val="43137"/>
                    </a:srgbClr>
                  </a:outerShdw>
                </a:effectLst>
              </a:rPr>
              <a:t>See You Next Session</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smtClean="0">
                <a:effectLst>
                  <a:outerShdw blurRad="38100" dist="38100" dir="2700000" algn="tl">
                    <a:srgbClr val="000000">
                      <a:alpha val="43137"/>
                    </a:srgbClr>
                  </a:outerShdw>
                </a:effectLst>
              </a:rPr>
              <a:t>Thank’s</a:t>
            </a:r>
            <a:endParaRPr lang="en-US" b="1">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r>
              <a:t>AER – 2011/2012</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18</a:t>
            </a:fld>
            <a:endParaRPr dirty="0"/>
          </a:p>
        </p:txBody>
      </p:sp>
    </p:spTree>
    <p:extLst>
      <p:ext uri="{BB962C8B-B14F-4D97-AF65-F5344CB8AC3E}">
        <p14:creationId xmlns:p14="http://schemas.microsoft.com/office/powerpoint/2010/main" val="4285339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effectLst>
                  <a:outerShdw blurRad="38100" dist="38100" dir="2700000" algn="tl">
                    <a:srgbClr val="000000">
                      <a:alpha val="43137"/>
                    </a:srgbClr>
                  </a:outerShdw>
                </a:effectLst>
              </a:rPr>
              <a:t>Tujuan</a:t>
            </a:r>
            <a:r>
              <a:rPr lang="en-US" dirty="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Pertemuan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mtClean="0"/>
              <a:t>Memahami tentang sort (pengurutan data).</a:t>
            </a:r>
            <a:endParaRPr lang="en-US"/>
          </a:p>
          <a:p>
            <a:r>
              <a:rPr lang="en-US"/>
              <a:t>Memahami </a:t>
            </a:r>
            <a:r>
              <a:rPr lang="en-US" smtClean="0"/>
              <a:t>teknik-teknik melakukan sort.</a:t>
            </a:r>
          </a:p>
          <a:p>
            <a:r>
              <a:rPr lang="en-US" smtClean="0"/>
              <a:t>Mampu menjelaskan algoritma sorting.</a:t>
            </a:r>
          </a:p>
          <a:p>
            <a:r>
              <a:rPr lang="en-US" smtClean="0"/>
              <a:t>Mampu membuat aplikasi sorting untuk beberapa teknik sorting.</a:t>
            </a:r>
          </a:p>
          <a:p>
            <a:endParaRPr lang="en-US" smtClean="0"/>
          </a:p>
          <a:p>
            <a:endParaRPr lang="en-US"/>
          </a:p>
        </p:txBody>
      </p:sp>
      <p:sp>
        <p:nvSpPr>
          <p:cNvPr id="7" name="Date Placeholder 6"/>
          <p:cNvSpPr>
            <a:spLocks noGrp="1"/>
          </p:cNvSpPr>
          <p:nvPr>
            <p:ph type="dt" sz="half" idx="10"/>
          </p:nvPr>
        </p:nvSpPr>
        <p:spPr/>
        <p:txBody>
          <a:bodyPr/>
          <a:lstStyle/>
          <a:p>
            <a:r>
              <a:rPr lang="en-US" smtClean="0"/>
              <a:t>AER – 2011/2012</a:t>
            </a:r>
            <a:endParaRPr lang="en-US"/>
          </a:p>
        </p:txBody>
      </p:sp>
      <p:sp>
        <p:nvSpPr>
          <p:cNvPr id="8" name="Slide Number Placeholder 7"/>
          <p:cNvSpPr>
            <a:spLocks noGrp="1"/>
          </p:cNvSpPr>
          <p:nvPr>
            <p:ph type="sldNum" sz="quarter" idx="12"/>
          </p:nvPr>
        </p:nvSpPr>
        <p:spPr/>
        <p:txBody>
          <a:bodyPr/>
          <a:lstStyle/>
          <a:p>
            <a:fld id="{856524A2-1DDE-4CC8-AD9C-EA4094C56FD8}" type="slidenum">
              <a:rPr lang="en-US" smtClean="0"/>
              <a:t>2</a:t>
            </a:fld>
            <a:endParaRPr lang="en-US" dirty="0"/>
          </a:p>
        </p:txBody>
      </p:sp>
      <p:sp>
        <p:nvSpPr>
          <p:cNvPr id="9" name="Footer Placeholder 8"/>
          <p:cNvSpPr>
            <a:spLocks noGrp="1"/>
          </p:cNvSpPr>
          <p:nvPr>
            <p:ph type="ftr" sz="quarter" idx="11"/>
          </p:nvPr>
        </p:nvSpPr>
        <p:spPr/>
        <p:txBody>
          <a:bodyPr/>
          <a:lstStyle/>
          <a:p>
            <a:r>
              <a:rPr lang="en-US" dirty="0" err="1" smtClean="0"/>
              <a:t>Universitas</a:t>
            </a:r>
            <a:r>
              <a:rPr lang="en-US" dirty="0" smtClean="0"/>
              <a:t> Pembangunan Jaya – SIF_TIF</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effectLst>
                  <a:outerShdw blurRad="38100" dist="38100" dir="2700000" algn="tl">
                    <a:srgbClr val="000000">
                      <a:alpha val="43137"/>
                    </a:srgbClr>
                  </a:outerShdw>
                </a:effectLst>
              </a:rPr>
              <a:t>Sort</a:t>
            </a:r>
            <a:endParaRPr lang="en-US">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3</a:t>
            </a:fld>
            <a:endParaRPr lang="en-US" dirty="0"/>
          </a:p>
        </p:txBody>
      </p:sp>
      <p:grpSp>
        <p:nvGrpSpPr>
          <p:cNvPr id="11" name="Group 10"/>
          <p:cNvGrpSpPr/>
          <p:nvPr/>
        </p:nvGrpSpPr>
        <p:grpSpPr>
          <a:xfrm>
            <a:off x="3033893" y="1492126"/>
            <a:ext cx="5576707" cy="1711323"/>
            <a:chOff x="1828800" y="1568326"/>
            <a:chExt cx="5576707" cy="1711323"/>
          </a:xfrm>
        </p:grpSpPr>
        <p:pic>
          <p:nvPicPr>
            <p:cNvPr id="1026" name="Picture 2" descr="http://ptgmedia.pearsoncmg.com/images/chap3_0672324539/elementLinks/03fig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600200"/>
              <a:ext cx="4419600" cy="1679449"/>
            </a:xfrm>
            <a:prstGeom prst="rect">
              <a:avLst/>
            </a:prstGeom>
            <a:ln>
              <a:solidFill>
                <a:schemeClr val="tx2">
                  <a:lumMod val="60000"/>
                  <a:lumOff val="4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pic>
        <p:sp>
          <p:nvSpPr>
            <p:cNvPr id="9" name="TextBox 8"/>
            <p:cNvSpPr txBox="1"/>
            <p:nvPr/>
          </p:nvSpPr>
          <p:spPr>
            <a:xfrm>
              <a:off x="6333995" y="1568326"/>
              <a:ext cx="1071512" cy="369332"/>
            </a:xfrm>
            <a:prstGeom prst="rect">
              <a:avLst/>
            </a:prstGeom>
            <a:ln>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none" rtlCol="0">
              <a:spAutoFit/>
            </a:bodyPr>
            <a:lstStyle/>
            <a:p>
              <a:r>
                <a:rPr lang="en-US" b="1" smtClean="0"/>
                <a:t>Unsorted</a:t>
              </a:r>
              <a:endParaRPr lang="en-US" b="1"/>
            </a:p>
          </p:txBody>
        </p:sp>
      </p:grpSp>
      <p:grpSp>
        <p:nvGrpSpPr>
          <p:cNvPr id="10" name="Group 9"/>
          <p:cNvGrpSpPr/>
          <p:nvPr/>
        </p:nvGrpSpPr>
        <p:grpSpPr>
          <a:xfrm>
            <a:off x="3033893" y="4419600"/>
            <a:ext cx="5387031" cy="1752600"/>
            <a:chOff x="1828800" y="4245109"/>
            <a:chExt cx="5387031" cy="1752600"/>
          </a:xfrm>
        </p:grpSpPr>
        <p:pic>
          <p:nvPicPr>
            <p:cNvPr id="1028" name="Picture 4" descr="http://ptgmedia.pearsoncmg.com/images/chap3_0672324539/elementLinks/03fig0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4276724"/>
              <a:ext cx="4505195" cy="1720985"/>
            </a:xfrm>
            <a:prstGeom prst="rect">
              <a:avLst/>
            </a:prstGeom>
            <a:ln>
              <a:solidFill>
                <a:schemeClr val="tx2">
                  <a:lumMod val="60000"/>
                  <a:lumOff val="4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pic>
        <p:sp>
          <p:nvSpPr>
            <p:cNvPr id="12" name="TextBox 11"/>
            <p:cNvSpPr txBox="1"/>
            <p:nvPr/>
          </p:nvSpPr>
          <p:spPr>
            <a:xfrm>
              <a:off x="6400800" y="4245109"/>
              <a:ext cx="815031" cy="369332"/>
            </a:xfrm>
            <a:prstGeom prst="rect">
              <a:avLst/>
            </a:prstGeom>
            <a:ln>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none" rtlCol="0">
              <a:spAutoFit/>
            </a:bodyPr>
            <a:lstStyle/>
            <a:p>
              <a:r>
                <a:rPr lang="en-US" b="1" smtClean="0"/>
                <a:t>Sorted</a:t>
              </a:r>
              <a:endParaRPr lang="en-US" b="1"/>
            </a:p>
          </p:txBody>
        </p:sp>
      </p:grpSp>
      <p:sp>
        <p:nvSpPr>
          <p:cNvPr id="13" name="Down Arrow 12"/>
          <p:cNvSpPr/>
          <p:nvPr/>
        </p:nvSpPr>
        <p:spPr>
          <a:xfrm>
            <a:off x="4634093" y="3352800"/>
            <a:ext cx="1447800" cy="914400"/>
          </a:xfrm>
          <a:prstGeom prst="downArrow">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t>Sort</a:t>
            </a:r>
            <a:endParaRPr lang="en-US" b="1"/>
          </a:p>
        </p:txBody>
      </p:sp>
      <p:sp>
        <p:nvSpPr>
          <p:cNvPr id="14" name="TextBox 13"/>
          <p:cNvSpPr txBox="1"/>
          <p:nvPr/>
        </p:nvSpPr>
        <p:spPr>
          <a:xfrm rot="19081554">
            <a:off x="415140" y="4241694"/>
            <a:ext cx="3200844" cy="646331"/>
          </a:xfrm>
          <a:prstGeom prst="rect">
            <a:avLst/>
          </a:prstGeom>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b="1"/>
              <a:t>Sorting</a:t>
            </a:r>
            <a:r>
              <a:rPr lang="en-US"/>
              <a:t> data may also be a preliminary step to </a:t>
            </a:r>
            <a:r>
              <a:rPr lang="en-US" b="1"/>
              <a:t>searching</a:t>
            </a:r>
            <a:r>
              <a:rPr lang="en-US"/>
              <a:t> it</a:t>
            </a:r>
          </a:p>
        </p:txBody>
      </p:sp>
    </p:spTree>
    <p:extLst>
      <p:ext uri="{BB962C8B-B14F-4D97-AF65-F5344CB8AC3E}">
        <p14:creationId xmlns:p14="http://schemas.microsoft.com/office/powerpoint/2010/main" val="383323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mtClean="0">
                <a:effectLst>
                  <a:outerShdw blurRad="38100" dist="38100" dir="2700000" algn="tl">
                    <a:srgbClr val="000000">
                      <a:alpha val="43137"/>
                    </a:srgbClr>
                  </a:outerShdw>
                </a:effectLst>
              </a:rPr>
              <a:t>Sort</a:t>
            </a:r>
            <a:br>
              <a:rPr lang="en-US" smtClean="0">
                <a:effectLst>
                  <a:outerShdw blurRad="38100" dist="38100" dir="2700000" algn="tl">
                    <a:srgbClr val="000000">
                      <a:alpha val="43137"/>
                    </a:srgbClr>
                  </a:outerShdw>
                </a:effectLst>
              </a:rPr>
            </a:br>
            <a:endParaRPr lang="en-US"/>
          </a:p>
        </p:txBody>
      </p:sp>
      <p:sp>
        <p:nvSpPr>
          <p:cNvPr id="3" name="Content Placeholder 2"/>
          <p:cNvSpPr>
            <a:spLocks noGrp="1"/>
          </p:cNvSpPr>
          <p:nvPr>
            <p:ph idx="1"/>
          </p:nvPr>
        </p:nvSpPr>
        <p:spPr/>
        <p:txBody>
          <a:bodyPr>
            <a:normAutofit fontScale="77500" lnSpcReduction="20000"/>
          </a:bodyPr>
          <a:lstStyle/>
          <a:p>
            <a:r>
              <a:rPr lang="en-US" smtClean="0"/>
              <a:t>Terdapat 3 algoritma yang memiliki metode sorting yang mirip; </a:t>
            </a:r>
          </a:p>
          <a:p>
            <a:pPr lvl="1"/>
            <a:r>
              <a:rPr lang="en-US" smtClean="0"/>
              <a:t>Bubble sort,</a:t>
            </a:r>
          </a:p>
          <a:p>
            <a:pPr lvl="1"/>
            <a:r>
              <a:rPr lang="en-US" smtClean="0"/>
              <a:t>Selection sort,</a:t>
            </a:r>
          </a:p>
          <a:p>
            <a:pPr lvl="1"/>
            <a:r>
              <a:rPr lang="en-US" smtClean="0"/>
              <a:t>Insertion sort.</a:t>
            </a:r>
          </a:p>
          <a:p>
            <a:pPr lvl="1"/>
            <a:endParaRPr lang="en-US" smtClean="0"/>
          </a:p>
          <a:p>
            <a:r>
              <a:rPr lang="en-US" smtClean="0"/>
              <a:t>Ketiga algoritma tersebut melibatkan 2 langkah yang dilaksanakan secara berulang-ulang sampai data ter-urut, langkah-langkah tersebut:</a:t>
            </a:r>
            <a:endParaRPr lang="en-US"/>
          </a:p>
          <a:p>
            <a:pPr lvl="1"/>
            <a:r>
              <a:rPr lang="en-US" smtClean="0"/>
              <a:t>Bandingkan 2 item.</a:t>
            </a:r>
            <a:endParaRPr lang="en-US"/>
          </a:p>
          <a:p>
            <a:pPr lvl="1"/>
            <a:r>
              <a:rPr lang="en-US" smtClean="0"/>
              <a:t>Tukar tempat kedua item tersebut.</a:t>
            </a:r>
          </a:p>
          <a:p>
            <a:pPr marL="400050" lvl="1" indent="0">
              <a:buNone/>
            </a:pPr>
            <a:r>
              <a:rPr lang="en-US" sz="3200" smtClean="0"/>
              <a:t>Namun tiap algoritma tersebut memiliki detil penanganan yang berbeda satu sama lainnya.</a:t>
            </a: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4</a:t>
            </a:fld>
            <a:endParaRPr lang="en-US" dirty="0"/>
          </a:p>
        </p:txBody>
      </p:sp>
    </p:spTree>
    <p:extLst>
      <p:ext uri="{BB962C8B-B14F-4D97-AF65-F5344CB8AC3E}">
        <p14:creationId xmlns:p14="http://schemas.microsoft.com/office/powerpoint/2010/main" val="2673694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mtClean="0">
                <a:effectLst>
                  <a:outerShdw blurRad="38100" dist="38100" dir="2700000" algn="tl">
                    <a:srgbClr val="000000">
                      <a:alpha val="43137"/>
                    </a:srgbClr>
                  </a:outerShdw>
                </a:effectLst>
              </a:rPr>
              <a:t>Bubble Sort</a:t>
            </a:r>
            <a:endParaRPr lang="en-US">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5</a:t>
            </a:fld>
            <a:endParaRPr lang="en-US" dirty="0"/>
          </a:p>
        </p:txBody>
      </p:sp>
      <p:sp>
        <p:nvSpPr>
          <p:cNvPr id="3" name="Content Placeholder 2"/>
          <p:cNvSpPr>
            <a:spLocks noGrp="1"/>
          </p:cNvSpPr>
          <p:nvPr>
            <p:ph idx="1"/>
          </p:nvPr>
        </p:nvSpPr>
        <p:spPr>
          <a:xfrm rot="20480103">
            <a:off x="802842" y="2198960"/>
            <a:ext cx="6958951" cy="3171697"/>
          </a:xfrm>
          <a:solidFill>
            <a:srgbClr val="FFFF75"/>
          </a:solidFill>
          <a:ln w="57150">
            <a:solidFill>
              <a:srgbClr val="FF0000"/>
            </a:solidFill>
            <a:prstDash val="lgDash"/>
          </a:ln>
          <a:effectLst>
            <a:outerShdw blurRad="50800" dist="38100" dir="2700000" algn="tl" rotWithShape="0">
              <a:prstClr val="black">
                <a:alpha val="40000"/>
              </a:prstClr>
            </a:outerShdw>
          </a:effectLst>
        </p:spPr>
        <p:txBody>
          <a:bodyPr>
            <a:normAutofit/>
          </a:bodyPr>
          <a:lstStyle/>
          <a:p>
            <a:pPr marL="465138" indent="0">
              <a:buNone/>
            </a:pPr>
            <a:endParaRPr lang="en-US" sz="2000" b="1" smtClean="0">
              <a:solidFill>
                <a:schemeClr val="tx2">
                  <a:lumMod val="75000"/>
                </a:schemeClr>
              </a:solidFill>
            </a:endParaRPr>
          </a:p>
          <a:p>
            <a:pPr marL="465138" indent="0">
              <a:buNone/>
            </a:pPr>
            <a:r>
              <a:rPr lang="en-US" sz="3000" b="1" smtClean="0">
                <a:solidFill>
                  <a:schemeClr val="tx2">
                    <a:lumMod val="75000"/>
                  </a:schemeClr>
                </a:solidFill>
              </a:rPr>
              <a:t>Bubble sort merupakan teknik pengurutan yang proses-nya sangat lambat, tapi merupakan algoritma sorting dengan konsep yang sangat simpel (mudah untuk permulaan).</a:t>
            </a:r>
          </a:p>
          <a:p>
            <a:pPr marL="465138" indent="0">
              <a:buNone/>
            </a:pPr>
            <a:endParaRPr lang="en-US" b="1" smtClean="0">
              <a:solidFill>
                <a:schemeClr val="tx2">
                  <a:lumMod val="75000"/>
                </a:schemeClr>
              </a:solidFill>
            </a:endParaRPr>
          </a:p>
          <a:p>
            <a:pPr marL="0" indent="0">
              <a:buNone/>
            </a:pPr>
            <a:endParaRPr lang="en-US" b="1">
              <a:solidFill>
                <a:schemeClr val="tx2">
                  <a:lumMod val="75000"/>
                </a:schemeClr>
              </a:solidFill>
            </a:endParaRPr>
          </a:p>
        </p:txBody>
      </p:sp>
    </p:spTree>
    <p:extLst>
      <p:ext uri="{BB962C8B-B14F-4D97-AF65-F5344CB8AC3E}">
        <p14:creationId xmlns:p14="http://schemas.microsoft.com/office/powerpoint/2010/main" val="2738851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mtClean="0">
                <a:effectLst>
                  <a:outerShdw blurRad="38100" dist="38100" dir="2700000" algn="tl">
                    <a:srgbClr val="000000">
                      <a:alpha val="43137"/>
                    </a:srgbClr>
                  </a:outerShdw>
                </a:effectLst>
              </a:rPr>
              <a:t>Bubble Sort</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Mechanism</a:t>
            </a:r>
            <a:endParaRPr lang="en-US"/>
          </a:p>
        </p:txBody>
      </p:sp>
      <p:sp>
        <p:nvSpPr>
          <p:cNvPr id="3" name="Content Placeholder 2"/>
          <p:cNvSpPr>
            <a:spLocks noGrp="1"/>
          </p:cNvSpPr>
          <p:nvPr>
            <p:ph idx="1"/>
          </p:nvPr>
        </p:nvSpPr>
        <p:spPr>
          <a:xfrm>
            <a:off x="457200" y="1600200"/>
            <a:ext cx="4495800" cy="4525963"/>
          </a:xfrm>
        </p:spPr>
        <p:txBody>
          <a:bodyPr>
            <a:normAutofit fontScale="70000" lnSpcReduction="20000"/>
          </a:bodyPr>
          <a:lstStyle/>
          <a:p>
            <a:r>
              <a:rPr lang="en-US" smtClean="0"/>
              <a:t>Berikut Rule pada Bubble Sort:</a:t>
            </a:r>
            <a:endParaRPr lang="en-US"/>
          </a:p>
          <a:p>
            <a:pPr lvl="1"/>
            <a:r>
              <a:rPr lang="en-US" smtClean="0"/>
              <a:t>Mulai dari kiri, </a:t>
            </a:r>
            <a:r>
              <a:rPr lang="en-US" b="1" smtClean="0"/>
              <a:t>bandingkan 2 item</a:t>
            </a:r>
            <a:r>
              <a:rPr lang="en-US" smtClean="0"/>
              <a:t>.</a:t>
            </a:r>
            <a:endParaRPr lang="en-US"/>
          </a:p>
          <a:p>
            <a:pPr lvl="1"/>
            <a:r>
              <a:rPr lang="en-US" b="1" smtClean="0"/>
              <a:t>Jika yang di sebelah kiri lebih besar</a:t>
            </a:r>
            <a:r>
              <a:rPr lang="en-US" smtClean="0"/>
              <a:t>, </a:t>
            </a:r>
            <a:r>
              <a:rPr lang="en-US" b="1" smtClean="0"/>
              <a:t>tukar tempat</a:t>
            </a:r>
            <a:r>
              <a:rPr lang="en-US" smtClean="0"/>
              <a:t>.</a:t>
            </a:r>
            <a:endParaRPr lang="en-US"/>
          </a:p>
          <a:p>
            <a:pPr lvl="1"/>
            <a:r>
              <a:rPr lang="en-US" b="1" smtClean="0"/>
              <a:t>Geser satu posisi ke kanan</a:t>
            </a:r>
            <a:r>
              <a:rPr lang="en-US" smtClean="0"/>
              <a:t>, untuk melakukan pembandingan selanjutnya.</a:t>
            </a:r>
          </a:p>
          <a:p>
            <a:r>
              <a:rPr lang="en-US" smtClean="0"/>
              <a:t>Lakukan rule tersebut hingga mencapai posisi paling kanan.</a:t>
            </a:r>
          </a:p>
          <a:p>
            <a:r>
              <a:rPr lang="en-US" smtClean="0"/>
              <a:t>Teknik ini dinamakan Bubble karena progres algoritma-nya: </a:t>
            </a:r>
            <a:r>
              <a:rPr lang="en-US" smtClean="0">
                <a:sym typeface="Wingdings" pitchFamily="2" charset="2"/>
              </a:rPr>
              <a:t> </a:t>
            </a:r>
            <a:r>
              <a:rPr lang="en-US" sz="2600" i="1" smtClean="0"/>
              <a:t>the </a:t>
            </a:r>
            <a:r>
              <a:rPr lang="en-US" sz="2600" i="1"/>
              <a:t>biggest items "bubble up" to the top end of the </a:t>
            </a:r>
            <a:r>
              <a:rPr lang="en-US" sz="2600" i="1" smtClean="0"/>
              <a:t>array, just like bubble in soda water</a:t>
            </a:r>
            <a:endParaRPr lang="en-US" sz="2600" i="1"/>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6</a:t>
            </a:fld>
            <a:endParaRPr lang="en-US" dirty="0"/>
          </a:p>
        </p:txBody>
      </p:sp>
      <p:pic>
        <p:nvPicPr>
          <p:cNvPr id="7" name="Picture 2" descr="http://ptgmedia.pearsoncmg.com/images/chap3_0672324539/elementLinks/03fig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362857"/>
            <a:ext cx="3466097" cy="6037943"/>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pic>
    </p:spTree>
    <p:extLst>
      <p:ext uri="{BB962C8B-B14F-4D97-AF65-F5344CB8AC3E}">
        <p14:creationId xmlns:p14="http://schemas.microsoft.com/office/powerpoint/2010/main" val="17383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Bubble Sort</a:t>
            </a:r>
            <a:br>
              <a:rPr lang="en-US">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Mechanism</a:t>
            </a:r>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7</a:t>
            </a:fld>
            <a:endParaRPr lang="en-US" dirty="0"/>
          </a:p>
        </p:txBody>
      </p:sp>
      <p:pic>
        <p:nvPicPr>
          <p:cNvPr id="3074" name="Picture 2" descr="http://ptgmedia.pearsoncmg.com/images/chap3_0672324539/elementLinks/03fig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1600200"/>
            <a:ext cx="4762500" cy="2133601"/>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pic>
      <p:pic>
        <p:nvPicPr>
          <p:cNvPr id="8" name="Picture 2" descr="http://ptgmedia.pearsoncmg.com/images/chap3_0672324539/elementLinks/03fig0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867" y="1461478"/>
            <a:ext cx="2822933" cy="4917551"/>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pic>
      <p:sp>
        <p:nvSpPr>
          <p:cNvPr id="7" name="Bent-Up Arrow 6"/>
          <p:cNvSpPr/>
          <p:nvPr/>
        </p:nvSpPr>
        <p:spPr>
          <a:xfrm>
            <a:off x="3505200" y="3920254"/>
            <a:ext cx="2762250" cy="2065494"/>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t>After the first pass </a:t>
            </a:r>
          </a:p>
          <a:p>
            <a:pPr algn="ctr"/>
            <a:r>
              <a:rPr lang="en-US" b="1" smtClean="0"/>
              <a:t>(1 round)</a:t>
            </a:r>
            <a:endParaRPr lang="en-US" b="1"/>
          </a:p>
        </p:txBody>
      </p:sp>
    </p:spTree>
    <p:extLst>
      <p:ext uri="{BB962C8B-B14F-4D97-AF65-F5344CB8AC3E}">
        <p14:creationId xmlns:p14="http://schemas.microsoft.com/office/powerpoint/2010/main" val="3790449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mtClean="0">
                <a:effectLst>
                  <a:outerShdw blurRad="38100" dist="38100" dir="2700000" algn="tl">
                    <a:srgbClr val="000000">
                      <a:alpha val="43137"/>
                    </a:srgbClr>
                  </a:outerShdw>
                </a:effectLst>
              </a:rPr>
              <a:t>Bubble Sort</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Algorithm &amp; Code</a:t>
            </a:r>
            <a:endParaRPr lang="en-US"/>
          </a:p>
        </p:txBody>
      </p:sp>
      <p:sp>
        <p:nvSpPr>
          <p:cNvPr id="3" name="Content Placeholder 2"/>
          <p:cNvSpPr>
            <a:spLocks noGrp="1"/>
          </p:cNvSpPr>
          <p:nvPr>
            <p:ph idx="1"/>
          </p:nvPr>
        </p:nvSpPr>
        <p:spPr>
          <a:xfrm>
            <a:off x="457200" y="1600200"/>
            <a:ext cx="4495800" cy="4525963"/>
          </a:xfrm>
        </p:spPr>
        <p:txBody>
          <a:bodyPr>
            <a:normAutofit fontScale="77500" lnSpcReduction="20000"/>
          </a:bodyPr>
          <a:lstStyle/>
          <a:p>
            <a:r>
              <a:rPr lang="en-US"/>
              <a:t>Pengurutan data dilakukan dengan </a:t>
            </a:r>
            <a:r>
              <a:rPr lang="en-US" smtClean="0"/>
              <a:t>cara:</a:t>
            </a:r>
            <a:endParaRPr lang="en-US"/>
          </a:p>
          <a:p>
            <a:pPr marL="971550" lvl="1" indent="-514350">
              <a:buFont typeface="+mj-lt"/>
              <a:buAutoNum type="arabicPeriod"/>
            </a:pPr>
            <a:r>
              <a:rPr lang="en-US" smtClean="0"/>
              <a:t>Bandingkan </a:t>
            </a:r>
            <a:r>
              <a:rPr lang="en-US"/>
              <a:t>elemen sekarang dengan elemen berikutnya, mulai dari kiri (tergantung jenis, ascending atau descending).</a:t>
            </a:r>
          </a:p>
          <a:p>
            <a:pPr marL="971550" lvl="1" indent="-514350">
              <a:buFont typeface="+mj-lt"/>
              <a:buAutoNum type="arabicPeriod"/>
            </a:pPr>
            <a:r>
              <a:rPr lang="en-US" smtClean="0"/>
              <a:t>Geser </a:t>
            </a:r>
            <a:r>
              <a:rPr lang="en-US"/>
              <a:t>posisi satu per satu dari kiri ke kanan (tergantung jenis, ascending atau descending)</a:t>
            </a:r>
          </a:p>
          <a:p>
            <a:pPr marL="971550" lvl="1" indent="-514350">
              <a:buFont typeface="+mj-lt"/>
              <a:buAutoNum type="arabicPeriod"/>
            </a:pPr>
            <a:r>
              <a:rPr lang="en-US" smtClean="0"/>
              <a:t>Ulangi </a:t>
            </a:r>
            <a:r>
              <a:rPr lang="en-US"/>
              <a:t>langkah 1 - 2 sebanyak jumlah item (n)</a:t>
            </a:r>
          </a:p>
          <a:p>
            <a:pPr marL="971550" lvl="1" indent="-514350">
              <a:buFont typeface="+mj-lt"/>
              <a:buAutoNum type="arabicPeriod"/>
            </a:pPr>
            <a:r>
              <a:rPr lang="en-US" smtClean="0"/>
              <a:t>Ulangi </a:t>
            </a:r>
            <a:r>
              <a:rPr lang="en-US"/>
              <a:t>langkah 1 - 3 sebanyak jumlah item-1 (n-1)</a:t>
            </a: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8</a:t>
            </a:fld>
            <a:endParaRPr lang="en-US" dirty="0"/>
          </a:p>
        </p:txBody>
      </p:sp>
      <p:sp>
        <p:nvSpPr>
          <p:cNvPr id="7" name="Content Placeholder 2"/>
          <p:cNvSpPr txBox="1">
            <a:spLocks/>
          </p:cNvSpPr>
          <p:nvPr/>
        </p:nvSpPr>
        <p:spPr>
          <a:xfrm>
            <a:off x="5105400" y="2362200"/>
            <a:ext cx="3505200" cy="3505200"/>
          </a:xfrm>
          <a:prstGeom prst="rect">
            <a:avLst/>
          </a:prstGeom>
          <a:effectLst>
            <a:outerShdw blurRad="50800" dist="38100" dir="2700000" algn="tl" rotWithShape="0">
              <a:prstClr val="black">
                <a:alpha val="40000"/>
              </a:prstClr>
            </a:outerShdw>
          </a:effectLst>
        </p:spPr>
        <p:style>
          <a:lnRef idx="3">
            <a:schemeClr val="lt1"/>
          </a:lnRef>
          <a:fillRef idx="1">
            <a:schemeClr val="dk1"/>
          </a:fillRef>
          <a:effectRef idx="1">
            <a:schemeClr val="dk1"/>
          </a:effectRef>
          <a:fontRef idx="minor">
            <a:schemeClr val="lt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350" indent="0">
              <a:buNone/>
              <a:tabLst>
                <a:tab pos="231775" algn="l"/>
                <a:tab pos="465138" algn="l"/>
                <a:tab pos="682625" algn="l"/>
                <a:tab pos="973138" algn="l"/>
              </a:tabLst>
            </a:pPr>
            <a:endParaRPr lang="pt-BR" sz="1600" b="1" smtClean="0">
              <a:solidFill>
                <a:schemeClr val="bg1"/>
              </a:solidFill>
              <a:latin typeface="Courier New" pitchFamily="49" charset="0"/>
              <a:cs typeface="Courier New" pitchFamily="49" charset="0"/>
            </a:endParaRPr>
          </a:p>
          <a:p>
            <a:pPr marL="6350" indent="0">
              <a:buNone/>
              <a:tabLst>
                <a:tab pos="231775" algn="l"/>
                <a:tab pos="465138" algn="l"/>
                <a:tab pos="682625" algn="l"/>
                <a:tab pos="973138" algn="l"/>
              </a:tabLst>
            </a:pPr>
            <a:r>
              <a:rPr lang="pt-BR" sz="1600" b="1" smtClean="0">
                <a:solidFill>
                  <a:schemeClr val="bg1"/>
                </a:solidFill>
                <a:latin typeface="Courier New" pitchFamily="49" charset="0"/>
                <a:cs typeface="Courier New" pitchFamily="49" charset="0"/>
              </a:rPr>
              <a:t>for </a:t>
            </a:r>
            <a:r>
              <a:rPr lang="pt-BR" sz="1600" b="1">
                <a:solidFill>
                  <a:schemeClr val="bg1"/>
                </a:solidFill>
                <a:latin typeface="Courier New" pitchFamily="49" charset="0"/>
                <a:cs typeface="Courier New" pitchFamily="49" charset="0"/>
              </a:rPr>
              <a:t>(i=0; i&lt;=n-2; i++) {</a:t>
            </a:r>
          </a:p>
          <a:p>
            <a:pPr marL="6350" indent="0">
              <a:buNone/>
              <a:tabLst>
                <a:tab pos="231775" algn="l"/>
                <a:tab pos="465138" algn="l"/>
                <a:tab pos="682625" algn="l"/>
                <a:tab pos="973138" algn="l"/>
              </a:tabLst>
            </a:pPr>
            <a:r>
              <a:rPr lang="pt-BR" sz="1600" b="1">
                <a:solidFill>
                  <a:schemeClr val="bg1"/>
                </a:solidFill>
                <a:latin typeface="Courier New" pitchFamily="49" charset="0"/>
                <a:cs typeface="Courier New" pitchFamily="49" charset="0"/>
              </a:rPr>
              <a:t>	for (j=0; j&lt;=n-2; j++) {</a:t>
            </a:r>
          </a:p>
          <a:p>
            <a:pPr marL="6350" indent="0">
              <a:buNone/>
              <a:tabLst>
                <a:tab pos="231775" algn="l"/>
                <a:tab pos="465138" algn="l"/>
                <a:tab pos="682625" algn="l"/>
                <a:tab pos="973138" algn="l"/>
              </a:tabLst>
            </a:pPr>
            <a:r>
              <a:rPr lang="pt-BR" sz="1600" b="1">
                <a:solidFill>
                  <a:schemeClr val="bg1"/>
                </a:solidFill>
                <a:latin typeface="Courier New" pitchFamily="49" charset="0"/>
                <a:cs typeface="Courier New" pitchFamily="49" charset="0"/>
              </a:rPr>
              <a:t>		if (a[j+1] &lt; a[j]) {</a:t>
            </a:r>
          </a:p>
          <a:p>
            <a:pPr marL="6350" indent="0">
              <a:buNone/>
              <a:tabLst>
                <a:tab pos="231775" algn="l"/>
                <a:tab pos="465138" algn="l"/>
                <a:tab pos="682625" algn="l"/>
                <a:tab pos="973138" algn="l"/>
              </a:tabLst>
            </a:pPr>
            <a:r>
              <a:rPr lang="pt-BR" sz="1600" b="1">
                <a:solidFill>
                  <a:schemeClr val="bg1"/>
                </a:solidFill>
                <a:latin typeface="Courier New" pitchFamily="49" charset="0"/>
                <a:cs typeface="Courier New" pitchFamily="49" charset="0"/>
              </a:rPr>
              <a:t>			x = a[j];</a:t>
            </a:r>
          </a:p>
          <a:p>
            <a:pPr marL="6350" indent="0">
              <a:buNone/>
              <a:tabLst>
                <a:tab pos="231775" algn="l"/>
                <a:tab pos="465138" algn="l"/>
                <a:tab pos="682625" algn="l"/>
                <a:tab pos="973138" algn="l"/>
              </a:tabLst>
            </a:pPr>
            <a:r>
              <a:rPr lang="pt-BR" sz="1600" b="1">
                <a:solidFill>
                  <a:schemeClr val="bg1"/>
                </a:solidFill>
                <a:latin typeface="Courier New" pitchFamily="49" charset="0"/>
                <a:cs typeface="Courier New" pitchFamily="49" charset="0"/>
              </a:rPr>
              <a:t>			a[j] = a[j+1];</a:t>
            </a:r>
          </a:p>
          <a:p>
            <a:pPr marL="6350" indent="0">
              <a:buNone/>
              <a:tabLst>
                <a:tab pos="231775" algn="l"/>
                <a:tab pos="465138" algn="l"/>
                <a:tab pos="682625" algn="l"/>
                <a:tab pos="973138" algn="l"/>
              </a:tabLst>
            </a:pPr>
            <a:r>
              <a:rPr lang="pt-BR" sz="1600" b="1">
                <a:solidFill>
                  <a:schemeClr val="bg1"/>
                </a:solidFill>
                <a:latin typeface="Courier New" pitchFamily="49" charset="0"/>
                <a:cs typeface="Courier New" pitchFamily="49" charset="0"/>
              </a:rPr>
              <a:t>			a[j+1] = x;</a:t>
            </a:r>
          </a:p>
          <a:p>
            <a:pPr marL="6350" indent="0">
              <a:buNone/>
              <a:tabLst>
                <a:tab pos="231775" algn="l"/>
                <a:tab pos="465138" algn="l"/>
                <a:tab pos="682625" algn="l"/>
                <a:tab pos="973138" algn="l"/>
              </a:tabLst>
            </a:pPr>
            <a:r>
              <a:rPr lang="pt-BR" sz="1600" b="1">
                <a:solidFill>
                  <a:schemeClr val="bg1"/>
                </a:solidFill>
                <a:latin typeface="Courier New" pitchFamily="49" charset="0"/>
                <a:cs typeface="Courier New" pitchFamily="49" charset="0"/>
              </a:rPr>
              <a:t>		}</a:t>
            </a:r>
          </a:p>
          <a:p>
            <a:pPr marL="6350" indent="0">
              <a:buNone/>
              <a:tabLst>
                <a:tab pos="231775" algn="l"/>
                <a:tab pos="465138" algn="l"/>
                <a:tab pos="682625" algn="l"/>
                <a:tab pos="973138" algn="l"/>
              </a:tabLst>
            </a:pPr>
            <a:r>
              <a:rPr lang="pt-BR" sz="1600" b="1">
                <a:solidFill>
                  <a:schemeClr val="bg1"/>
                </a:solidFill>
                <a:latin typeface="Courier New" pitchFamily="49" charset="0"/>
                <a:cs typeface="Courier New" pitchFamily="49" charset="0"/>
              </a:rPr>
              <a:t>	}</a:t>
            </a:r>
          </a:p>
          <a:p>
            <a:pPr marL="6350" indent="0">
              <a:buNone/>
              <a:tabLst>
                <a:tab pos="231775" algn="l"/>
                <a:tab pos="465138" algn="l"/>
                <a:tab pos="682625" algn="l"/>
                <a:tab pos="973138" algn="l"/>
              </a:tabLst>
            </a:pPr>
            <a:r>
              <a:rPr lang="pt-BR" sz="1600" b="1" smtClean="0">
                <a:solidFill>
                  <a:schemeClr val="bg1"/>
                </a:solidFill>
                <a:latin typeface="Courier New" pitchFamily="49" charset="0"/>
                <a:cs typeface="Courier New" pitchFamily="49" charset="0"/>
              </a:rPr>
              <a:t>}</a:t>
            </a:r>
            <a:endParaRPr lang="en-US" sz="1600" b="1">
              <a:solidFill>
                <a:schemeClr val="bg1"/>
              </a:solidFill>
              <a:latin typeface="Courier New" pitchFamily="49" charset="0"/>
              <a:cs typeface="Courier New" pitchFamily="49" charset="0"/>
            </a:endParaRPr>
          </a:p>
        </p:txBody>
      </p:sp>
    </p:spTree>
    <p:extLst>
      <p:ext uri="{BB962C8B-B14F-4D97-AF65-F5344CB8AC3E}">
        <p14:creationId xmlns:p14="http://schemas.microsoft.com/office/powerpoint/2010/main" val="1768797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effectLst>
                  <a:outerShdw blurRad="38100" dist="38100" dir="2700000" algn="tl">
                    <a:srgbClr val="000000">
                      <a:alpha val="43137"/>
                    </a:srgbClr>
                  </a:outerShdw>
                </a:effectLst>
              </a:rPr>
              <a:t>Selection Sort</a:t>
            </a: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9</a:t>
            </a:fld>
            <a:endParaRPr lang="en-US" dirty="0"/>
          </a:p>
        </p:txBody>
      </p:sp>
      <p:sp>
        <p:nvSpPr>
          <p:cNvPr id="8" name="Content Placeholder 2"/>
          <p:cNvSpPr txBox="1">
            <a:spLocks/>
          </p:cNvSpPr>
          <p:nvPr/>
        </p:nvSpPr>
        <p:spPr>
          <a:xfrm rot="520178">
            <a:off x="3676109" y="3860329"/>
            <a:ext cx="4652355" cy="2170341"/>
          </a:xfrm>
          <a:prstGeom prst="rect">
            <a:avLst/>
          </a:prstGeom>
          <a:solidFill>
            <a:srgbClr val="FFFF75"/>
          </a:solidFill>
          <a:ln w="57150">
            <a:solidFill>
              <a:srgbClr val="FF0000"/>
            </a:solidFill>
            <a:prstDash val="lgDash"/>
          </a:ln>
          <a:effectLst>
            <a:outerShdw blurRad="50800" dist="76200" dir="2700000" algn="tl" rotWithShape="0">
              <a:prstClr val="black">
                <a:alpha val="40000"/>
              </a:prstClr>
            </a:outerShdw>
          </a:effectLst>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1200" smtClean="0"/>
          </a:p>
          <a:p>
            <a:pPr marL="174625" indent="0">
              <a:buNone/>
            </a:pPr>
            <a:r>
              <a:rPr lang="en-US" sz="2400" b="1" smtClean="0"/>
              <a:t>Sort Processing By selecting Item, and compare it with other Items to find the smallest or Bigest (depend on the sort type).</a:t>
            </a:r>
            <a:endParaRPr lang="en-US" b="1">
              <a:solidFill>
                <a:schemeClr val="tx2">
                  <a:lumMod val="75000"/>
                </a:schemeClr>
              </a:solidFill>
            </a:endParaRPr>
          </a:p>
        </p:txBody>
      </p:sp>
      <p:sp>
        <p:nvSpPr>
          <p:cNvPr id="7" name="Content Placeholder 2"/>
          <p:cNvSpPr txBox="1">
            <a:spLocks/>
          </p:cNvSpPr>
          <p:nvPr/>
        </p:nvSpPr>
        <p:spPr>
          <a:xfrm rot="20480103">
            <a:off x="512823" y="1257779"/>
            <a:ext cx="7070804" cy="2527756"/>
          </a:xfrm>
          <a:prstGeom prst="rect">
            <a:avLst/>
          </a:prstGeom>
          <a:solidFill>
            <a:srgbClr val="FFFF75"/>
          </a:solidFill>
          <a:ln w="57150">
            <a:solidFill>
              <a:srgbClr val="FF0000"/>
            </a:solidFill>
            <a:prstDash val="lgDash"/>
          </a:ln>
          <a:effectLst>
            <a:outerShdw blurRad="50800" dist="76200" dir="2700000" algn="tl" rotWithShape="0">
              <a:prstClr val="black">
                <a:alpha val="40000"/>
              </a:prstClr>
            </a:outerShdw>
          </a:effectLst>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1200" smtClean="0"/>
          </a:p>
          <a:p>
            <a:pPr marL="174625" indent="0">
              <a:buNone/>
            </a:pPr>
            <a:r>
              <a:rPr lang="en-US" sz="2400" b="1" smtClean="0"/>
              <a:t>The </a:t>
            </a:r>
            <a:r>
              <a:rPr lang="en-US" sz="2400" b="1"/>
              <a:t>selection sort improves on the bubble sort by reducing the number of swaps necessary from O(N</a:t>
            </a:r>
            <a:r>
              <a:rPr lang="en-US" sz="2400" b="1" baseline="30000"/>
              <a:t>2</a:t>
            </a:r>
            <a:r>
              <a:rPr lang="en-US" sz="2400" b="1"/>
              <a:t>) to O(N</a:t>
            </a:r>
            <a:r>
              <a:rPr lang="en-US" sz="2400" b="1" smtClean="0"/>
              <a:t>).</a:t>
            </a:r>
          </a:p>
          <a:p>
            <a:pPr marL="174625" indent="0">
              <a:buNone/>
            </a:pPr>
            <a:r>
              <a:rPr lang="en-US" sz="2400" b="1"/>
              <a:t>Unfortunately, the number of comparisons remains O(N</a:t>
            </a:r>
            <a:r>
              <a:rPr lang="en-US" sz="2400" b="1" baseline="30000"/>
              <a:t>2</a:t>
            </a:r>
            <a:r>
              <a:rPr lang="en-US" sz="2400" b="1"/>
              <a:t>).</a:t>
            </a:r>
            <a:endParaRPr lang="en-US" sz="2400" b="1" smtClean="0">
              <a:solidFill>
                <a:schemeClr val="tx2">
                  <a:lumMod val="75000"/>
                </a:schemeClr>
              </a:solidFill>
            </a:endParaRPr>
          </a:p>
          <a:p>
            <a:pPr marL="0" indent="0">
              <a:buFont typeface="Arial" pitchFamily="34" charset="0"/>
              <a:buNone/>
            </a:pPr>
            <a:endParaRPr lang="en-US" b="1">
              <a:solidFill>
                <a:schemeClr val="tx2">
                  <a:lumMod val="75000"/>
                </a:schemeClr>
              </a:solidFill>
            </a:endParaRPr>
          </a:p>
        </p:txBody>
      </p:sp>
    </p:spTree>
    <p:extLst>
      <p:ext uri="{BB962C8B-B14F-4D97-AF65-F5344CB8AC3E}">
        <p14:creationId xmlns:p14="http://schemas.microsoft.com/office/powerpoint/2010/main" val="37330581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1365</TotalTime>
  <Words>1127</Words>
  <Application>Microsoft Office PowerPoint</Application>
  <PresentationFormat>On-screen Show (4:3)</PresentationFormat>
  <Paragraphs>399</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Courier New</vt:lpstr>
      <vt:lpstr>Wingdings</vt:lpstr>
      <vt:lpstr>Office Theme</vt:lpstr>
      <vt:lpstr>Fondasi Pemrograman &amp; Struktur Data</vt:lpstr>
      <vt:lpstr>Tujuan Pertemuan</vt:lpstr>
      <vt:lpstr>Sort</vt:lpstr>
      <vt:lpstr>Sort </vt:lpstr>
      <vt:lpstr>Bubble Sort</vt:lpstr>
      <vt:lpstr>Bubble Sort Mechanism</vt:lpstr>
      <vt:lpstr>Bubble Sort Mechanism</vt:lpstr>
      <vt:lpstr>Bubble Sort Algorithm &amp; Code</vt:lpstr>
      <vt:lpstr>Selection Sort</vt:lpstr>
      <vt:lpstr>Selection Sort Mechanism</vt:lpstr>
      <vt:lpstr>Selection Sort Mechanisme</vt:lpstr>
      <vt:lpstr>Selection Sort Algorithm &amp; Code</vt:lpstr>
      <vt:lpstr>Insertion Sort</vt:lpstr>
      <vt:lpstr>Insertion Sort Mechanism</vt:lpstr>
      <vt:lpstr>Insertion Sort  -  Mechanism </vt:lpstr>
      <vt:lpstr>Insertion Sort  -  Mechanism </vt:lpstr>
      <vt:lpstr>Insertion Sort Algorithm &amp; Code</vt:lpstr>
      <vt:lpstr>See You Next Session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Bahasa Pemrograman &amp; Struktur Data</dc:title>
  <dc:creator>Augury</dc:creator>
  <cp:lastModifiedBy>Augury El Rayeb</cp:lastModifiedBy>
  <cp:revision>75</cp:revision>
  <dcterms:created xsi:type="dcterms:W3CDTF">2011-08-04T03:20:05Z</dcterms:created>
  <dcterms:modified xsi:type="dcterms:W3CDTF">2016-11-07T12:21:54Z</dcterms:modified>
</cp:coreProperties>
</file>