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73" r:id="rId4"/>
    <p:sldId id="257" r:id="rId5"/>
    <p:sldId id="292" r:id="rId6"/>
    <p:sldId id="293" r:id="rId7"/>
    <p:sldId id="294" r:id="rId8"/>
    <p:sldId id="316" r:id="rId9"/>
    <p:sldId id="307" r:id="rId10"/>
    <p:sldId id="296" r:id="rId11"/>
    <p:sldId id="317" r:id="rId12"/>
    <p:sldId id="297" r:id="rId13"/>
    <p:sldId id="260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  <p14:sldId id="267"/>
            <p14:sldId id="273"/>
            <p14:sldId id="257"/>
            <p14:sldId id="292"/>
            <p14:sldId id="293"/>
            <p14:sldId id="294"/>
            <p14:sldId id="316"/>
            <p14:sldId id="307"/>
            <p14:sldId id="296"/>
            <p14:sldId id="317"/>
            <p14:sldId id="297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Setelah membuat class Person:</a:t>
            </a:r>
          </a:p>
          <a:p>
            <a:r>
              <a:rPr lang="en-US" sz="1200" smtClean="0"/>
              <a:t>Selanjutnya kita ingin membuat </a:t>
            </a:r>
            <a:r>
              <a:rPr lang="en-US" sz="1200" b="1" smtClean="0"/>
              <a:t>class </a:t>
            </a:r>
            <a:r>
              <a:rPr lang="en-US" sz="1200" b="1" u="sng" smtClean="0"/>
              <a:t>student</a:t>
            </a:r>
            <a:r>
              <a:rPr lang="en-US" sz="1200" smtClean="0"/>
              <a:t>, </a:t>
            </a:r>
          </a:p>
          <a:p>
            <a:r>
              <a:rPr lang="en-US" sz="1200" smtClean="0"/>
              <a:t>class student juga harus memiliki; </a:t>
            </a:r>
            <a:r>
              <a:rPr lang="en-US" sz="1200" smtClean="0">
                <a:solidFill>
                  <a:schemeClr val="tx1"/>
                </a:solidFill>
              </a:rPr>
              <a:t>name, age, address, phone number yang sama dengan yang ada pada class person dengan ditambah </a:t>
            </a:r>
            <a:r>
              <a:rPr lang="en-US" sz="1200" u="sng" smtClean="0">
                <a:solidFill>
                  <a:schemeClr val="tx1"/>
                </a:solidFill>
              </a:rPr>
              <a:t>private data </a:t>
            </a:r>
            <a:r>
              <a:rPr lang="en-US" sz="1200" b="1" u="sng" smtClean="0">
                <a:solidFill>
                  <a:schemeClr val="tx1"/>
                </a:solidFill>
              </a:rPr>
              <a:t>gpa</a:t>
            </a:r>
            <a:r>
              <a:rPr lang="en-US" sz="1200" b="1" smtClean="0">
                <a:solidFill>
                  <a:schemeClr val="tx1"/>
                </a:solidFill>
              </a:rPr>
              <a:t>,</a:t>
            </a:r>
            <a:r>
              <a:rPr lang="en-US" sz="1200" smtClean="0">
                <a:solidFill>
                  <a:schemeClr val="tx1"/>
                </a:solidFill>
              </a:rPr>
              <a:t> </a:t>
            </a:r>
            <a:r>
              <a:rPr lang="en-US" sz="1200" b="1" u="sng" smtClean="0">
                <a:solidFill>
                  <a:schemeClr val="tx1"/>
                </a:solidFill>
              </a:rPr>
              <a:t>public method</a:t>
            </a:r>
            <a:r>
              <a:rPr lang="en-US" sz="1200" smtClean="0">
                <a:solidFill>
                  <a:schemeClr val="tx1"/>
                </a:solidFill>
              </a:rPr>
              <a:t> untuk mengakses dan merubah GPA.</a:t>
            </a:r>
          </a:p>
          <a:p>
            <a:endParaRPr lang="en-US" sz="1200" smtClean="0">
              <a:solidFill>
                <a:schemeClr val="tx1"/>
              </a:solidFill>
            </a:endParaRPr>
          </a:p>
          <a:p>
            <a:r>
              <a:rPr lang="en-US" sz="1200" smtClean="0">
                <a:solidFill>
                  <a:schemeClr val="tx1"/>
                </a:solidFill>
              </a:rPr>
              <a:t>Untuk membuat class student maka kita bisa melakukan </a:t>
            </a:r>
            <a:r>
              <a:rPr lang="en-US" sz="1200" b="1" u="sng" smtClean="0">
                <a:solidFill>
                  <a:schemeClr val="tx1"/>
                </a:solidFill>
              </a:rPr>
              <a:t>copy &amp; paste</a:t>
            </a:r>
            <a:r>
              <a:rPr lang="en-US" sz="1200" b="1" smtClean="0">
                <a:solidFill>
                  <a:schemeClr val="tx1"/>
                </a:solidFill>
              </a:rPr>
              <a:t> </a:t>
            </a:r>
            <a:r>
              <a:rPr lang="en-US" sz="1200" smtClean="0">
                <a:solidFill>
                  <a:schemeClr val="tx1"/>
                </a:solidFill>
              </a:rPr>
              <a:t>dari class person selanjutnya tambahkan private data GPA dan public method untuk mengakses dan merubah GPA.</a:t>
            </a:r>
            <a:endParaRPr lang="en-US" sz="1200" smtClean="0"/>
          </a:p>
          <a:p>
            <a:endParaRPr lang="en-US" smtClean="0"/>
          </a:p>
          <a:p>
            <a:r>
              <a:rPr lang="en-US" smtClean="0"/>
              <a:t>#</a:t>
            </a:r>
            <a:r>
              <a:rPr lang="en-US" sz="1200" smtClean="0"/>
              <a:t>Perhatikan code pada slide, class person digunakan untuk menyimpan informasi terkait person; </a:t>
            </a:r>
          </a:p>
          <a:p>
            <a:r>
              <a:rPr lang="en-US" sz="1200" smtClean="0"/>
              <a:t>dalam hal ini class person memiliki private data berupa: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name</a:t>
            </a:r>
            <a:r>
              <a:rPr lang="en-US" sz="1200" smtClean="0"/>
              <a:t>,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age</a:t>
            </a:r>
            <a:r>
              <a:rPr lang="en-US" sz="1200" smtClean="0"/>
              <a:t>,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address</a:t>
            </a:r>
            <a:r>
              <a:rPr lang="en-US" sz="1200" smtClean="0"/>
              <a:t>, dan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phone number</a:t>
            </a:r>
          </a:p>
          <a:p>
            <a:r>
              <a:rPr lang="en-US" sz="1200" smtClean="0"/>
              <a:t>Juga disertai dengan public method untuk mengakses dan merubah private data tersebut.</a:t>
            </a:r>
          </a:p>
          <a:p>
            <a:endParaRPr lang="en-US" sz="1200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83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Jadi jika kita memiliki rutin (fungsi/method) yang menerima a person sebagai parameter , kita tidak bisa mengirim student. Dengan demikian kita mesti membuat rutin itu (copy-&amp;-paste) untuk tiap  tipe  &amp; dalam hal ini  untuk person dan student)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337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24/10/2016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#8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Inheritance &amp; </a:t>
            </a:r>
            <a:r>
              <a:rPr lang="en-US" smtClean="0"/>
              <a:t>Polymorphism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Typical Layout &amp; Penulisan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92500" lnSpcReduction="20000"/>
          </a:bodyPr>
          <a:lstStyle/>
          <a:p>
            <a:endParaRPr lang="en-US" smtClean="0"/>
          </a:p>
          <a:p>
            <a:r>
              <a:rPr lang="en-US" smtClean="0"/>
              <a:t>Secara </a:t>
            </a:r>
            <a:r>
              <a:rPr lang="en-US"/>
              <a:t>umum seluruh data adalah private, maka kita dapat </a:t>
            </a:r>
            <a:r>
              <a:rPr lang="en-US" smtClean="0"/>
              <a:t>memberikan </a:t>
            </a:r>
            <a:r>
              <a:rPr lang="en-US"/>
              <a:t>tambahan data field dengan menuliskannya di area </a:t>
            </a:r>
            <a:r>
              <a:rPr lang="en-US" i="1"/>
              <a:t>private</a:t>
            </a:r>
            <a:r>
              <a:rPr lang="en-US"/>
              <a:t> (pada </a:t>
            </a:r>
            <a:r>
              <a:rPr lang="en-US" i="1"/>
              <a:t>typical layout</a:t>
            </a:r>
            <a:r>
              <a:rPr lang="en-US" smtClean="0"/>
              <a:t>).</a:t>
            </a:r>
          </a:p>
          <a:p>
            <a:endParaRPr lang="en-US"/>
          </a:p>
          <a:p>
            <a:r>
              <a:rPr lang="en-US"/>
              <a:t>Setiap </a:t>
            </a:r>
            <a:r>
              <a:rPr lang="en-US" b="1"/>
              <a:t>method</a:t>
            </a:r>
            <a:r>
              <a:rPr lang="en-US"/>
              <a:t> pada base </a:t>
            </a:r>
            <a:r>
              <a:rPr lang="en-US" smtClean="0"/>
              <a:t>class (class induk) </a:t>
            </a:r>
            <a:r>
              <a:rPr lang="en-US"/>
              <a:t>yang tidak di spesifikasikan pada derived </a:t>
            </a:r>
            <a:r>
              <a:rPr lang="en-US" smtClean="0"/>
              <a:t>class (class turunan)  akan </a:t>
            </a:r>
            <a:r>
              <a:rPr lang="en-US" b="1" smtClean="0"/>
              <a:t>diturunkan</a:t>
            </a:r>
            <a:r>
              <a:rPr lang="en-US" smtClean="0"/>
              <a:t> </a:t>
            </a:r>
            <a:r>
              <a:rPr lang="en-US"/>
              <a:t>(</a:t>
            </a:r>
            <a:r>
              <a:rPr lang="en-US" b="1"/>
              <a:t>inherited</a:t>
            </a:r>
            <a:r>
              <a:rPr lang="en-US"/>
              <a:t>) tanpa </a:t>
            </a:r>
            <a:r>
              <a:rPr lang="en-US" smtClean="0"/>
              <a:t>perubahan, </a:t>
            </a:r>
            <a:r>
              <a:rPr lang="en-US" b="1"/>
              <a:t>kecuali constructor (tidak diturunkan</a:t>
            </a:r>
            <a:r>
              <a:rPr lang="en-US"/>
              <a:t>). </a:t>
            </a:r>
            <a:endParaRPr lang="en-US" smtClean="0"/>
          </a:p>
          <a:p>
            <a:endParaRPr lang="en-US"/>
          </a:p>
          <a:p>
            <a:r>
              <a:rPr lang="en-US"/>
              <a:t>Setiap </a:t>
            </a:r>
            <a:r>
              <a:rPr lang="en-US" i="1"/>
              <a:t>method </a:t>
            </a:r>
            <a:r>
              <a:rPr lang="en-US"/>
              <a:t>pada </a:t>
            </a:r>
            <a:r>
              <a:rPr lang="en-US" i="1"/>
              <a:t>base </a:t>
            </a:r>
            <a:r>
              <a:rPr lang="en-US" i="1" smtClean="0"/>
              <a:t>class </a:t>
            </a:r>
            <a:r>
              <a:rPr lang="en-US" smtClean="0"/>
              <a:t>(class induk)</a:t>
            </a:r>
            <a:r>
              <a:rPr lang="en-US" i="1" smtClean="0"/>
              <a:t> </a:t>
            </a:r>
            <a:r>
              <a:rPr lang="en-US"/>
              <a:t>yang</a:t>
            </a:r>
            <a:r>
              <a:rPr lang="en-US" i="1"/>
              <a:t> </a:t>
            </a:r>
            <a:r>
              <a:rPr lang="en-US"/>
              <a:t>dispesifikasikan</a:t>
            </a:r>
            <a:r>
              <a:rPr lang="en-US" i="1"/>
              <a:t> atau </a:t>
            </a:r>
            <a:r>
              <a:rPr lang="en-US"/>
              <a:t>dideklarasikan</a:t>
            </a:r>
            <a:r>
              <a:rPr lang="en-US" i="1"/>
              <a:t> </a:t>
            </a:r>
            <a:r>
              <a:rPr lang="en-US"/>
              <a:t>pada</a:t>
            </a:r>
            <a:r>
              <a:rPr lang="en-US" i="1"/>
              <a:t> derived class </a:t>
            </a:r>
            <a:r>
              <a:rPr lang="en-US" smtClean="0"/>
              <a:t>(class turunan) secara </a:t>
            </a:r>
            <a:r>
              <a:rPr lang="en-US" i="1"/>
              <a:t>public </a:t>
            </a:r>
            <a:r>
              <a:rPr lang="en-US"/>
              <a:t>akan </a:t>
            </a:r>
            <a:r>
              <a:rPr lang="en-US" b="1"/>
              <a:t>di-override</a:t>
            </a:r>
            <a:r>
              <a:rPr lang="en-US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710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Typical Layout &amp; Penulisan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92500"/>
          </a:bodyPr>
          <a:lstStyle/>
          <a:p>
            <a:endParaRPr lang="en-US" smtClean="0"/>
          </a:p>
          <a:p>
            <a:r>
              <a:rPr lang="en-US" smtClean="0"/>
              <a:t>Object </a:t>
            </a:r>
            <a:r>
              <a:rPr lang="en-US"/>
              <a:t>dari </a:t>
            </a:r>
            <a:r>
              <a:rPr lang="en-US" i="1"/>
              <a:t>derived class </a:t>
            </a:r>
            <a:r>
              <a:rPr lang="en-US"/>
              <a:t>akan memakai method baru </a:t>
            </a:r>
            <a:r>
              <a:rPr lang="en-US" smtClean="0"/>
              <a:t>(override) yang didefinisikan </a:t>
            </a:r>
            <a:r>
              <a:rPr lang="en-US"/>
              <a:t>pada </a:t>
            </a:r>
            <a:r>
              <a:rPr lang="en-US" i="1"/>
              <a:t>derived class </a:t>
            </a:r>
            <a:r>
              <a:rPr lang="en-US"/>
              <a:t>tersebut</a:t>
            </a:r>
            <a:r>
              <a:rPr lang="en-US" smtClean="0"/>
              <a:t>.</a:t>
            </a:r>
          </a:p>
          <a:p>
            <a:endParaRPr lang="en-US"/>
          </a:p>
          <a:p>
            <a:pPr algn="just"/>
            <a:r>
              <a:rPr lang="en-US"/>
              <a:t>Method </a:t>
            </a:r>
            <a:r>
              <a:rPr lang="en-US" i="1" smtClean="0"/>
              <a:t>public</a:t>
            </a:r>
            <a:r>
              <a:rPr lang="en-US" smtClean="0"/>
              <a:t> </a:t>
            </a:r>
            <a:r>
              <a:rPr lang="en-US"/>
              <a:t>pada base </a:t>
            </a:r>
            <a:r>
              <a:rPr lang="en-US" smtClean="0"/>
              <a:t>class (class induk) </a:t>
            </a:r>
            <a:r>
              <a:rPr lang="en-US"/>
              <a:t>tidak dapat di </a:t>
            </a:r>
            <a:r>
              <a:rPr lang="en-US" i="1"/>
              <a:t>override</a:t>
            </a:r>
            <a:r>
              <a:rPr lang="en-US"/>
              <a:t> secara private pada derived </a:t>
            </a:r>
            <a:r>
              <a:rPr lang="en-US" smtClean="0"/>
              <a:t>class (class turunan), </a:t>
            </a:r>
            <a:r>
              <a:rPr lang="en-US"/>
              <a:t>karena itu sama saja dengan menghapus </a:t>
            </a:r>
            <a:r>
              <a:rPr lang="en-US" smtClean="0"/>
              <a:t>method </a:t>
            </a:r>
            <a:r>
              <a:rPr lang="en-US"/>
              <a:t>dan akan melanggar </a:t>
            </a:r>
            <a:r>
              <a:rPr lang="en-US" b="1"/>
              <a:t>IS-A relationship</a:t>
            </a:r>
            <a:r>
              <a:rPr lang="en-US" smtClean="0"/>
              <a:t>.</a:t>
            </a:r>
          </a:p>
          <a:p>
            <a:pPr algn="just"/>
            <a:endParaRPr lang="en-US"/>
          </a:p>
          <a:p>
            <a:r>
              <a:rPr lang="en-US"/>
              <a:t>Method tambahan dapat ditambahkan pada derived </a:t>
            </a:r>
            <a:r>
              <a:rPr lang="en-US" smtClean="0"/>
              <a:t>class (class turunan).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3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 smtClean="0"/>
              <a:t>The Hierarchies</a:t>
            </a:r>
            <a:endParaRPr lang="id-ID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86301"/>
            <a:ext cx="8229600" cy="1154667"/>
          </a:xfrm>
        </p:spPr>
        <p:txBody>
          <a:bodyPr>
            <a:normAutofit fontScale="62500" lnSpcReduction="20000"/>
          </a:bodyPr>
          <a:lstStyle/>
          <a:p>
            <a:r>
              <a:rPr lang="en-US" b="1" i="1"/>
              <a:t>IS-A </a:t>
            </a:r>
            <a:r>
              <a:rPr lang="en-US" b="1" smtClean="0"/>
              <a:t>relationships</a:t>
            </a:r>
            <a:r>
              <a:rPr lang="en-US" smtClean="0"/>
              <a:t> adalah </a:t>
            </a:r>
            <a:r>
              <a:rPr lang="en-US" u="sng" smtClean="0"/>
              <a:t>transitive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Dengan kata lain; jika </a:t>
            </a:r>
            <a:r>
              <a:rPr lang="en-US" i="1" u="sng"/>
              <a:t>X </a:t>
            </a:r>
            <a:r>
              <a:rPr lang="en-US" b="1" i="1" u="sng"/>
              <a:t>IS-A</a:t>
            </a:r>
            <a:r>
              <a:rPr lang="en-US" i="1" u="sng"/>
              <a:t> Y</a:t>
            </a:r>
            <a:r>
              <a:rPr lang="en-US" i="1"/>
              <a:t> </a:t>
            </a:r>
            <a:r>
              <a:rPr lang="en-US" smtClean="0"/>
              <a:t>dan </a:t>
            </a:r>
            <a:r>
              <a:rPr lang="en-US" i="1" u="sng"/>
              <a:t>Y </a:t>
            </a:r>
            <a:r>
              <a:rPr lang="en-US" b="1" i="1" u="sng"/>
              <a:t>IS-A</a:t>
            </a:r>
            <a:r>
              <a:rPr lang="en-US" i="1" u="sng"/>
              <a:t> Z</a:t>
            </a:r>
            <a:r>
              <a:rPr lang="en-US"/>
              <a:t>, </a:t>
            </a:r>
            <a:r>
              <a:rPr lang="en-US" smtClean="0"/>
              <a:t>maka </a:t>
            </a:r>
            <a:r>
              <a:rPr lang="en-US" i="1" u="sng"/>
              <a:t>X </a:t>
            </a:r>
            <a:r>
              <a:rPr lang="en-US" b="1" i="1" u="sng"/>
              <a:t>IS-A</a:t>
            </a:r>
            <a:r>
              <a:rPr lang="en-US" i="1" u="sng"/>
              <a:t> </a:t>
            </a:r>
            <a:r>
              <a:rPr lang="en-US" i="1" u="sng" smtClean="0"/>
              <a:t>Z</a:t>
            </a:r>
          </a:p>
          <a:p>
            <a:r>
              <a:rPr lang="en-US" b="1" smtClean="0"/>
              <a:t>Derived class (class turunan) </a:t>
            </a:r>
            <a:r>
              <a:rPr lang="en-US" smtClean="0"/>
              <a:t>adalah</a:t>
            </a:r>
            <a:r>
              <a:rPr lang="en-US" b="1" smtClean="0"/>
              <a:t> </a:t>
            </a:r>
            <a:r>
              <a:rPr lang="en-US" b="1" i="1" smtClean="0"/>
              <a:t>subclass </a:t>
            </a:r>
            <a:r>
              <a:rPr lang="en-US" smtClean="0"/>
              <a:t>dari</a:t>
            </a:r>
            <a:r>
              <a:rPr lang="en-US" b="1" i="1" smtClean="0"/>
              <a:t> </a:t>
            </a:r>
            <a:r>
              <a:rPr lang="en-US" b="1"/>
              <a:t>base class </a:t>
            </a:r>
            <a:r>
              <a:rPr lang="en-US" b="1" smtClean="0"/>
              <a:t>(class induk</a:t>
            </a:r>
            <a:r>
              <a:rPr lang="en-US" b="1"/>
              <a:t>) </a:t>
            </a:r>
            <a:r>
              <a:rPr lang="en-US" smtClean="0"/>
              <a:t>, dan</a:t>
            </a:r>
            <a:endParaRPr lang="en-US"/>
          </a:p>
          <a:p>
            <a:r>
              <a:rPr lang="en-US"/>
              <a:t>t</a:t>
            </a:r>
            <a:r>
              <a:rPr lang="en-US" smtClean="0"/>
              <a:t>he </a:t>
            </a:r>
            <a:r>
              <a:rPr lang="en-US" b="1"/>
              <a:t>base class </a:t>
            </a:r>
            <a:r>
              <a:rPr lang="en-US" b="1" smtClean="0"/>
              <a:t>(class induk) </a:t>
            </a:r>
            <a:r>
              <a:rPr lang="en-US" smtClean="0"/>
              <a:t>adalah </a:t>
            </a:r>
            <a:r>
              <a:rPr lang="en-US" b="1" i="1"/>
              <a:t>superclass </a:t>
            </a:r>
            <a:r>
              <a:rPr lang="en-US" smtClean="0"/>
              <a:t>dari </a:t>
            </a:r>
            <a:r>
              <a:rPr lang="en-US" b="1"/>
              <a:t>derived class (class turunan)</a:t>
            </a:r>
            <a:r>
              <a:rPr lang="en-US" smtClean="0"/>
              <a:t>.</a:t>
            </a:r>
            <a:endParaRPr lang="en-US" b="1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4021533"/>
            <a:ext cx="4013200" cy="250381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3534572"/>
            <a:ext cx="4152900" cy="299077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12" name="TextBox 11"/>
          <p:cNvSpPr txBox="1"/>
          <p:nvPr/>
        </p:nvSpPr>
        <p:spPr>
          <a:xfrm>
            <a:off x="387553" y="3553544"/>
            <a:ext cx="2096215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mtClean="0"/>
              <a:t>Person Hierarchy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95800" y="3108012"/>
            <a:ext cx="2164432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mtClean="0"/>
              <a:t>Vehicle Hierarchy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7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Mahasiswa memahami prinsip </a:t>
            </a:r>
            <a:r>
              <a:rPr lang="en-US" smtClean="0"/>
              <a:t>hirarki turunan.</a:t>
            </a:r>
          </a:p>
          <a:p>
            <a:endParaRPr lang="en-US"/>
          </a:p>
          <a:p>
            <a:r>
              <a:rPr lang="en-US" smtClean="0"/>
              <a:t>Mahasiswa </a:t>
            </a:r>
            <a:r>
              <a:rPr lang="en-US"/>
              <a:t>memahami prinsip umum </a:t>
            </a:r>
            <a:r>
              <a:rPr lang="en-US" smtClean="0"/>
              <a:t>inheritance.</a:t>
            </a:r>
          </a:p>
          <a:p>
            <a:endParaRPr lang="en-US" smtClean="0"/>
          </a:p>
          <a:p>
            <a:r>
              <a:rPr lang="en-US"/>
              <a:t>Mahasiswa memahami prinsip </a:t>
            </a:r>
            <a:r>
              <a:rPr lang="en-US" smtClean="0"/>
              <a:t>umum polymorphism.</a:t>
            </a:r>
          </a:p>
          <a:p>
            <a:endParaRPr lang="en-US"/>
          </a:p>
          <a:p>
            <a:r>
              <a:rPr lang="en-US"/>
              <a:t>Mahasiswa mampu mengimplementasikan inheritance dalam pemrograman Java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Konsep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/>
              <a:t>Inheritance </a:t>
            </a:r>
            <a:r>
              <a:rPr lang="en-US"/>
              <a:t>merupakan mekanisme mendasar pada </a:t>
            </a:r>
            <a:r>
              <a:rPr lang="en-US" i="1"/>
              <a:t>code reuse</a:t>
            </a:r>
            <a:r>
              <a:rPr lang="en-US" i="1" smtClean="0"/>
              <a:t>.</a:t>
            </a:r>
          </a:p>
          <a:p>
            <a:endParaRPr lang="en-US" i="1"/>
          </a:p>
          <a:p>
            <a:r>
              <a:rPr lang="en-US" i="1"/>
              <a:t>Inheritance </a:t>
            </a:r>
            <a:r>
              <a:rPr lang="en-US"/>
              <a:t>memungkinkan kita untuk </a:t>
            </a:r>
            <a:r>
              <a:rPr lang="en-US" i="1"/>
              <a:t>extend </a:t>
            </a:r>
            <a:r>
              <a:rPr lang="en-US"/>
              <a:t>functionalitas dari suatu </a:t>
            </a:r>
            <a:r>
              <a:rPr lang="en-US" smtClean="0"/>
              <a:t>class</a:t>
            </a:r>
            <a:r>
              <a:rPr lang="en-US" i="1" smtClean="0"/>
              <a:t>. </a:t>
            </a:r>
          </a:p>
          <a:p>
            <a:endParaRPr lang="en-US"/>
          </a:p>
          <a:p>
            <a:pPr algn="just"/>
            <a:r>
              <a:rPr lang="en-US"/>
              <a:t>Dengan kata lain, kita bisa membuat tipe baru dengan menambahkan </a:t>
            </a:r>
            <a:r>
              <a:rPr lang="en-US" i="1"/>
              <a:t>field </a:t>
            </a:r>
            <a:r>
              <a:rPr lang="en-US"/>
              <a:t>dan</a:t>
            </a:r>
            <a:r>
              <a:rPr lang="en-US" i="1"/>
              <a:t> method (properties) </a:t>
            </a:r>
            <a:r>
              <a:rPr lang="en-US"/>
              <a:t>dari tipe </a:t>
            </a:r>
            <a:r>
              <a:rPr lang="en-US" smtClean="0"/>
              <a:t>aslinya </a:t>
            </a:r>
            <a:r>
              <a:rPr lang="en-US" i="1" smtClean="0"/>
              <a:t>(original), </a:t>
            </a:r>
            <a:r>
              <a:rPr lang="en-US"/>
              <a:t>sebagai hirarki dari classes yang ada</a:t>
            </a:r>
            <a:r>
              <a:rPr lang="en-US" i="1" smtClean="0"/>
              <a:t>.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2615792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04" y="2606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 </a:t>
            </a:r>
            <a:r>
              <a:rPr lang="en-US" smtClean="0"/>
              <a:t/>
            </a:r>
            <a:br>
              <a:rPr lang="en-US" smtClean="0"/>
            </a:br>
            <a:r>
              <a:rPr lang="en-US" sz="3600" smtClean="0"/>
              <a:t>The Bad </a:t>
            </a:r>
            <a:r>
              <a:rPr lang="en-US" sz="3600"/>
              <a:t>design </a:t>
            </a:r>
            <a:r>
              <a:rPr lang="en-US" sz="3600" smtClean="0"/>
              <a:t>technique </a:t>
            </a:r>
            <a:r>
              <a:rPr lang="en-US" sz="3600"/>
              <a:t>of Copy-&amp;-Paste</a:t>
            </a:r>
            <a:endParaRPr lang="id-ID" sz="3600"/>
          </a:p>
        </p:txBody>
      </p:sp>
      <p:sp>
        <p:nvSpPr>
          <p:cNvPr id="9" name="TextBox 8"/>
          <p:cNvSpPr txBox="1"/>
          <p:nvPr/>
        </p:nvSpPr>
        <p:spPr>
          <a:xfrm>
            <a:off x="4560137" y="2040443"/>
            <a:ext cx="44196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/>
              <a:t>Perhatikan code pada slide, class person digunakan untuk menyimpan informasi terkait person; </a:t>
            </a:r>
          </a:p>
          <a:p>
            <a:r>
              <a:rPr lang="en-US" sz="1400"/>
              <a:t>dalam hal ini class person memiliki private data berupa: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/>
              <a:t>name</a:t>
            </a:r>
            <a:r>
              <a:rPr lang="en-US" sz="1400"/>
              <a:t>,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/>
              <a:t>age</a:t>
            </a:r>
            <a:r>
              <a:rPr lang="en-US" sz="1400"/>
              <a:t>,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/>
              <a:t>address</a:t>
            </a:r>
            <a:r>
              <a:rPr lang="en-US" sz="1400"/>
              <a:t>, dan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/>
              <a:t>phone number</a:t>
            </a:r>
          </a:p>
          <a:p>
            <a:r>
              <a:rPr lang="en-US" sz="1400"/>
              <a:t>Juga disertai dengan public method untuk mengakses dan merubah private data tersebut.</a:t>
            </a:r>
          </a:p>
          <a:p>
            <a:endParaRPr 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4544888" y="4429125"/>
            <a:ext cx="44196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/>
              <a:t>Selanjutnya kita ingin membuat </a:t>
            </a:r>
            <a:r>
              <a:rPr lang="en-US" sz="1400" b="1"/>
              <a:t>class </a:t>
            </a:r>
            <a:r>
              <a:rPr lang="en-US" sz="1400" b="1" u="sng"/>
              <a:t>student</a:t>
            </a:r>
            <a:r>
              <a:rPr lang="en-US" sz="1400"/>
              <a:t>, class student juga harus memiliki; </a:t>
            </a:r>
            <a:r>
              <a:rPr lang="en-US" sz="1400" b="1">
                <a:solidFill>
                  <a:schemeClr val="tx1"/>
                </a:solidFill>
              </a:rPr>
              <a:t>name, age, address, phone</a:t>
            </a:r>
            <a:r>
              <a:rPr lang="en-US" sz="1400">
                <a:solidFill>
                  <a:schemeClr val="tx1"/>
                </a:solidFill>
              </a:rPr>
              <a:t> </a:t>
            </a:r>
            <a:r>
              <a:rPr lang="en-US" sz="1400" smtClean="0">
                <a:solidFill>
                  <a:schemeClr val="tx1"/>
                </a:solidFill>
              </a:rPr>
              <a:t>yang </a:t>
            </a:r>
            <a:r>
              <a:rPr lang="en-US" sz="1400">
                <a:solidFill>
                  <a:schemeClr val="tx1"/>
                </a:solidFill>
              </a:rPr>
              <a:t>sama dengan yang ada pada class person dengan ditambah </a:t>
            </a:r>
            <a:r>
              <a:rPr lang="en-US" sz="1400" u="sng">
                <a:solidFill>
                  <a:schemeClr val="tx1"/>
                </a:solidFill>
              </a:rPr>
              <a:t>private data </a:t>
            </a:r>
            <a:r>
              <a:rPr lang="en-US" sz="1400" b="1" u="sng" smtClean="0">
                <a:solidFill>
                  <a:schemeClr val="tx1"/>
                </a:solidFill>
              </a:rPr>
              <a:t>gpa</a:t>
            </a:r>
            <a:r>
              <a:rPr lang="en-US" sz="1400" b="1" smtClean="0">
                <a:solidFill>
                  <a:schemeClr val="tx1"/>
                </a:solidFill>
              </a:rPr>
              <a:t>,</a:t>
            </a:r>
            <a:r>
              <a:rPr lang="en-US" sz="1400" smtClean="0">
                <a:solidFill>
                  <a:schemeClr val="tx1"/>
                </a:solidFill>
              </a:rPr>
              <a:t> </a:t>
            </a:r>
            <a:r>
              <a:rPr lang="en-US" sz="1400" b="1" u="sng">
                <a:solidFill>
                  <a:schemeClr val="tx1"/>
                </a:solidFill>
              </a:rPr>
              <a:t>public method</a:t>
            </a:r>
            <a:r>
              <a:rPr lang="en-US" sz="1400">
                <a:solidFill>
                  <a:schemeClr val="tx1"/>
                </a:solidFill>
              </a:rPr>
              <a:t> untuk mengakses dan merubah GPA.</a:t>
            </a:r>
          </a:p>
          <a:p>
            <a:endParaRPr lang="en-US" sz="1400">
              <a:solidFill>
                <a:schemeClr val="tx1"/>
              </a:solidFill>
            </a:endParaRPr>
          </a:p>
          <a:p>
            <a:r>
              <a:rPr lang="en-US" sz="1400">
                <a:solidFill>
                  <a:schemeClr val="tx1"/>
                </a:solidFill>
              </a:rPr>
              <a:t>Untuk membuat class student maka kita bisa melakukan </a:t>
            </a:r>
            <a:r>
              <a:rPr lang="en-US" sz="1400" b="1" u="sng">
                <a:solidFill>
                  <a:schemeClr val="tx1"/>
                </a:solidFill>
              </a:rPr>
              <a:t>copy &amp; paste</a:t>
            </a:r>
            <a:r>
              <a:rPr lang="en-US" sz="1400" b="1">
                <a:solidFill>
                  <a:schemeClr val="tx1"/>
                </a:solidFill>
              </a:rPr>
              <a:t> </a:t>
            </a:r>
            <a:r>
              <a:rPr lang="en-US" sz="1400">
                <a:solidFill>
                  <a:schemeClr val="tx1"/>
                </a:solidFill>
              </a:rPr>
              <a:t>dari class person selanjutnya tambahkan private data GPA dan public method untuk mengakses dan merubah GPA.</a:t>
            </a:r>
            <a:endParaRPr lang="en-US" sz="140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7504" y="1327448"/>
            <a:ext cx="4419600" cy="5359896"/>
          </a:xfr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class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Person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{</a:t>
            </a:r>
            <a:endParaRPr lang="en-US" sz="130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public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Person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String n, int ag, String ad, String p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name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= n; age = ag; address = ad; phone = p;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toString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getName( ) + " " + getAge( ) + "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"+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getPhoneNumber( );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getName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name;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int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getAge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age;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getAddress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address;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getPhoneNumber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phone;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void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setAddress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String newAddress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address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= newAddress;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void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setPhoneNumber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String newPhone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phone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= newPhone;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name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int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age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address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phone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  <a:endParaRPr lang="en-US" sz="13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8200" y="609600"/>
            <a:ext cx="4419600" cy="60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class </a:t>
            </a:r>
            <a:r>
              <a:rPr lang="en-US" sz="1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n-US" sz="1400">
                <a:solidFill>
                  <a:srgbClr val="C00000"/>
                </a:solidFill>
              </a:rPr>
              <a:t>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{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public </a:t>
            </a:r>
            <a:r>
              <a:rPr lang="en-US" sz="1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n-US" sz="1400">
                <a:solidFill>
                  <a:srgbClr val="C00000"/>
                </a:solidFill>
              </a:rPr>
              <a:t>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String n, int ag, String ad, String p )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name = n; age = ag; address = ad; phone = p; }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String </a:t>
            </a:r>
            <a:r>
              <a:rPr lang="en-US" sz="13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toString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) 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return getName( ) + " " + getAge( ) + " "+ getPhoneNumber( ); }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String </a:t>
            </a:r>
            <a:r>
              <a:rPr lang="en-US" sz="13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getName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) 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return name; }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int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getAge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) 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return age; }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String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getAddress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) 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return address; }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String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getPhoneNumber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) 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return phone; }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void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setAddress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String newAddress )  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address = newAddress; }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void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setPhoneNumber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( String newPhone )   { 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	phone = newPhone; }</a:t>
            </a:r>
          </a:p>
          <a:p>
            <a:pPr marL="0" indent="0">
              <a:buNone/>
              <a:tabLst>
                <a:tab pos="119063" algn="l"/>
              </a:tabLst>
            </a:pPr>
            <a:r>
              <a:rPr lang="en-US" sz="13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en-US" sz="1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 getGPA( </a:t>
            </a:r>
            <a:r>
              <a:rPr lang="en-US" sz="1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{ </a:t>
            </a:r>
          </a:p>
          <a:p>
            <a:pPr marL="0" indent="0">
              <a:buNone/>
              <a:tabLst>
                <a:tab pos="119063" algn="l"/>
                <a:tab pos="344488" algn="l"/>
              </a:tabLst>
            </a:pPr>
            <a:r>
              <a:rPr lang="en-US" sz="1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</a:t>
            </a:r>
            <a:r>
              <a:rPr lang="en-US" sz="1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gpa; }</a:t>
            </a:r>
            <a:endParaRPr lang="en-US" sz="13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private String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name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private int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age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private String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address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private String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phone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rgbClr val="C00000"/>
                </a:solidFill>
                <a:latin typeface="Arial Narrow" pitchFamily="34" charset="0"/>
              </a:rPr>
              <a:t>	</a:t>
            </a:r>
            <a:r>
              <a:rPr lang="en-US" sz="1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double </a:t>
            </a:r>
            <a:r>
              <a:rPr lang="en-US" sz="1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gpa;</a:t>
            </a:r>
          </a:p>
          <a:p>
            <a:pPr marL="0" indent="0">
              <a:buFont typeface="Arial" pitchFamily="34" charset="0"/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  <a:endParaRPr lang="en-US" sz="130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7" grpId="0" animBg="1"/>
      <p:bldP spid="7" grpId="1" animBg="1"/>
      <p:bldP spid="7" grpId="2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 sz="3600" smtClean="0"/>
              <a:t>The Bad </a:t>
            </a:r>
            <a:r>
              <a:rPr lang="en-US" sz="3600"/>
              <a:t>Design </a:t>
            </a:r>
            <a:r>
              <a:rPr lang="en-US" sz="3600" smtClean="0"/>
              <a:t>Technique of Copy-&amp;-Paste</a:t>
            </a:r>
            <a:endParaRPr lang="id-ID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7488"/>
            <a:ext cx="8229600" cy="50538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/>
              <a:t>Cara </a:t>
            </a:r>
            <a:r>
              <a:rPr lang="en-US" i="1" smtClean="0"/>
              <a:t>copy-&amp;-paste </a:t>
            </a:r>
            <a:r>
              <a:rPr lang="en-US" smtClean="0"/>
              <a:t>kode </a:t>
            </a:r>
            <a:r>
              <a:rPr lang="en-US"/>
              <a:t>pada slide terdahulu, merupakan cara yg tidak baik, </a:t>
            </a:r>
            <a:r>
              <a:rPr lang="en-US" smtClean="0"/>
              <a:t>karena </a:t>
            </a:r>
            <a:r>
              <a:rPr lang="en-US" u="sng" smtClean="0"/>
              <a:t>memiliki </a:t>
            </a:r>
            <a:r>
              <a:rPr lang="en-US" u="sng"/>
              <a:t>banyak </a:t>
            </a:r>
            <a:r>
              <a:rPr lang="en-US" u="sng" smtClean="0"/>
              <a:t>kekurangan </a:t>
            </a:r>
            <a:r>
              <a:rPr lang="en-US" smtClean="0"/>
              <a:t>(fraught </a:t>
            </a:r>
            <a:r>
              <a:rPr lang="en-US"/>
              <a:t>with significant </a:t>
            </a:r>
            <a:r>
              <a:rPr lang="en-US" smtClean="0"/>
              <a:t>liabilities):</a:t>
            </a:r>
          </a:p>
          <a:p>
            <a:pPr marL="0" indent="0">
              <a:buNone/>
            </a:pPr>
            <a:endParaRPr lang="en-US"/>
          </a:p>
          <a:p>
            <a:pPr marL="741363" lvl="1" indent="-341313">
              <a:buFont typeface="+mj-lt"/>
              <a:buAutoNum type="arabicPeriod"/>
            </a:pPr>
            <a:r>
              <a:rPr lang="en-US" sz="3200" smtClean="0"/>
              <a:t>Problem: Jika yang kita </a:t>
            </a:r>
            <a:r>
              <a:rPr lang="en-US" sz="3200" i="1" smtClean="0"/>
              <a:t>copy sampah,</a:t>
            </a:r>
            <a:r>
              <a:rPr lang="en-US" sz="3200" smtClean="0"/>
              <a:t> maka kita akan membuat lebih banyak sampah pada kode program kita</a:t>
            </a:r>
            <a:r>
              <a:rPr lang="en-US" smtClean="0"/>
              <a:t>. </a:t>
            </a:r>
            <a:endParaRPr lang="en-US"/>
          </a:p>
          <a:p>
            <a:pPr marL="731838" lvl="2" indent="0">
              <a:buNone/>
            </a:pPr>
            <a:r>
              <a:rPr lang="en-US"/>
              <a:t>Hal ini membuatnya sangat sulit diperbaiki jika ada error pada </a:t>
            </a:r>
            <a:r>
              <a:rPr lang="en-US" smtClean="0"/>
              <a:t>program, </a:t>
            </a:r>
            <a:r>
              <a:rPr lang="en-US"/>
              <a:t>khususnya jika terdeteksinya belakangan.</a:t>
            </a:r>
          </a:p>
          <a:p>
            <a:pPr marL="731838" lvl="2" indent="0">
              <a:buNone/>
            </a:pPr>
            <a:endParaRPr lang="en-US"/>
          </a:p>
          <a:p>
            <a:pPr marL="736600" lvl="1" indent="-336550">
              <a:buFont typeface="+mj-lt"/>
              <a:buAutoNum type="arabicPeriod"/>
            </a:pPr>
            <a:r>
              <a:rPr lang="en-US" sz="3200" smtClean="0"/>
              <a:t>Problem: terkait dengan isu </a:t>
            </a:r>
            <a:r>
              <a:rPr lang="en-US" sz="3200" i="1" smtClean="0"/>
              <a:t>maintenance </a:t>
            </a:r>
            <a:r>
              <a:rPr lang="en-US" sz="3200" smtClean="0"/>
              <a:t>dan pengelolaan versi program. </a:t>
            </a:r>
            <a:endParaRPr lang="en-US" sz="3200"/>
          </a:p>
          <a:p>
            <a:pPr marL="736600" lvl="2" indent="0">
              <a:buNone/>
            </a:pPr>
            <a:r>
              <a:rPr lang="en-US"/>
              <a:t>Jika ada perubahan atau perbaikan versi harus dilakukan perubahan pada beberapa tempat dan sangat banyak.</a:t>
            </a:r>
          </a:p>
          <a:p>
            <a:pPr marL="736600" lvl="2" indent="0">
              <a:buNone/>
            </a:pPr>
            <a:endParaRPr lang="en-US"/>
          </a:p>
          <a:p>
            <a:pPr marL="736600" lvl="1" indent="-336550">
              <a:buFont typeface="+mj-lt"/>
              <a:buAutoNum type="arabicPeriod" startAt="3"/>
            </a:pPr>
            <a:r>
              <a:rPr lang="en-US" sz="3200" smtClean="0"/>
              <a:t>Problem: dengan copy-and-paste</a:t>
            </a:r>
            <a:r>
              <a:rPr lang="en-US" sz="3200"/>
              <a:t>, </a:t>
            </a:r>
            <a:r>
              <a:rPr lang="en-US" sz="3200" smtClean="0"/>
              <a:t>misal program kita memiliki 3 entitas; Person</a:t>
            </a:r>
            <a:r>
              <a:rPr lang="en-US" sz="3200"/>
              <a:t>, Student, and Employee </a:t>
            </a:r>
            <a:r>
              <a:rPr lang="en-US" sz="3200" smtClean="0"/>
              <a:t>maka kita harus membuat 3 class yang secara total berbeda dan tidak memiliki hubungan satu sama lain, padahal ketiga entitas tersebut memiliki banyak kesamaan.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018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 smtClean="0"/>
              <a:t>The Implementation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3096"/>
            <a:ext cx="8229600" cy="5158272"/>
          </a:xfrm>
        </p:spPr>
        <p:txBody>
          <a:bodyPr>
            <a:normAutofit fontScale="85000" lnSpcReduction="20000"/>
          </a:bodyPr>
          <a:lstStyle/>
          <a:p>
            <a:pPr marL="255588" indent="-255588"/>
            <a:r>
              <a:rPr lang="en-US" i="1"/>
              <a:t>Inheritance</a:t>
            </a:r>
            <a:r>
              <a:rPr lang="en-US"/>
              <a:t> dapat menyelesaikan 3 masalah dari </a:t>
            </a:r>
            <a:r>
              <a:rPr lang="en-US" i="1"/>
              <a:t>copy-&amp;-paste</a:t>
            </a:r>
            <a:r>
              <a:rPr lang="en-US"/>
              <a:t> tersebut. </a:t>
            </a:r>
            <a:endParaRPr lang="en-US" smtClean="0"/>
          </a:p>
          <a:p>
            <a:pPr marL="255588" indent="-255588"/>
            <a:endParaRPr lang="en-US"/>
          </a:p>
          <a:p>
            <a:pPr marL="255588" indent="-255588"/>
            <a:r>
              <a:rPr lang="en-US"/>
              <a:t>Dengan </a:t>
            </a:r>
            <a:r>
              <a:rPr lang="en-US" i="1"/>
              <a:t>inheritance</a:t>
            </a:r>
            <a:r>
              <a:rPr lang="en-US"/>
              <a:t> kita bisa jadikan seperti berikut; </a:t>
            </a:r>
            <a:r>
              <a:rPr lang="en-US" i="1"/>
              <a:t>Student</a:t>
            </a:r>
            <a:r>
              <a:rPr lang="en-US"/>
              <a:t> </a:t>
            </a:r>
            <a:r>
              <a:rPr lang="en-US" b="1" i="1"/>
              <a:t>IS-A</a:t>
            </a:r>
            <a:r>
              <a:rPr lang="en-US"/>
              <a:t> Person, kemudian kita tentukan perubahan</a:t>
            </a:r>
            <a:r>
              <a:rPr lang="en-US" smtClean="0"/>
              <a:t>/ penambahan </a:t>
            </a:r>
            <a:r>
              <a:rPr lang="en-US"/>
              <a:t>pada </a:t>
            </a:r>
            <a:r>
              <a:rPr lang="en-US" i="1"/>
              <a:t>student</a:t>
            </a:r>
            <a:r>
              <a:rPr lang="en-US" smtClean="0"/>
              <a:t>.</a:t>
            </a:r>
          </a:p>
          <a:p>
            <a:pPr marL="255588" indent="-255588"/>
            <a:endParaRPr lang="en-US"/>
          </a:p>
          <a:p>
            <a:pPr marL="255588" indent="-255588"/>
            <a:r>
              <a:rPr lang="en-US"/>
              <a:t>Terdapat 3 perubahan yang </a:t>
            </a:r>
            <a:r>
              <a:rPr lang="en-US" smtClean="0"/>
              <a:t>dimungkinkan dengan </a:t>
            </a:r>
            <a:r>
              <a:rPr lang="en-US" i="1"/>
              <a:t>inheritance</a:t>
            </a:r>
            <a:r>
              <a:rPr lang="en-US"/>
              <a:t> 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/>
              <a:t>Student </a:t>
            </a:r>
            <a:r>
              <a:rPr lang="en-US" smtClean="0"/>
              <a:t>bisa menambah fields (contoh; </a:t>
            </a:r>
            <a:r>
              <a:rPr lang="en-US"/>
              <a:t>gpa).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/>
              <a:t>Student bisa menambah methods (contoh; getGPA).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/>
              <a:t>Student </a:t>
            </a:r>
            <a:r>
              <a:rPr lang="en-US" smtClean="0"/>
              <a:t>bisa </a:t>
            </a:r>
            <a:r>
              <a:rPr lang="en-US" b="1" smtClean="0"/>
              <a:t>override</a:t>
            </a:r>
            <a:r>
              <a:rPr lang="en-US"/>
              <a:t> methods yang ada (contoh; toString).</a:t>
            </a:r>
          </a:p>
          <a:p>
            <a:pPr marL="925830" lvl="1" indent="-514350">
              <a:buFont typeface="+mj-lt"/>
              <a:buAutoNum type="arabicPeriod"/>
            </a:pPr>
            <a:endParaRPr lang="en-US"/>
          </a:p>
          <a:p>
            <a:pPr marL="255588" indent="-255588"/>
            <a:r>
              <a:rPr lang="en-US"/>
              <a:t>Dan 2 Perubahan yang tidak </a:t>
            </a:r>
            <a:r>
              <a:rPr lang="en-US" smtClean="0"/>
              <a:t>dibolehkan, </a:t>
            </a:r>
            <a:r>
              <a:rPr lang="en-US"/>
              <a:t>karena dapat merusak IS-A </a:t>
            </a:r>
            <a:r>
              <a:rPr lang="en-US" smtClean="0"/>
              <a:t>relationship pada </a:t>
            </a:r>
            <a:r>
              <a:rPr lang="en-US" i="1"/>
              <a:t>inheritance</a:t>
            </a:r>
            <a:r>
              <a:rPr lang="en-US"/>
              <a:t> 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/>
              <a:t>Student </a:t>
            </a:r>
            <a:r>
              <a:rPr lang="en-US" smtClean="0"/>
              <a:t>tidak dapat menghapus </a:t>
            </a:r>
            <a:r>
              <a:rPr lang="en-US"/>
              <a:t>fields.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/>
              <a:t>Student tidak dapat menghapus methods.</a:t>
            </a:r>
          </a:p>
        </p:txBody>
      </p:sp>
    </p:spTree>
    <p:extLst>
      <p:ext uri="{BB962C8B-B14F-4D97-AF65-F5344CB8AC3E}">
        <p14:creationId xmlns:p14="http://schemas.microsoft.com/office/powerpoint/2010/main" val="412033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The </a:t>
            </a:r>
            <a:r>
              <a:rPr lang="en-US" smtClean="0"/>
              <a:t>Implementation in Class Diagram</a:t>
            </a:r>
            <a:endParaRPr lang="id-ID"/>
          </a:p>
        </p:txBody>
      </p:sp>
      <p:grpSp>
        <p:nvGrpSpPr>
          <p:cNvPr id="4" name="Group 3"/>
          <p:cNvGrpSpPr/>
          <p:nvPr/>
        </p:nvGrpSpPr>
        <p:grpSpPr>
          <a:xfrm>
            <a:off x="579767" y="1412776"/>
            <a:ext cx="1906925" cy="3615785"/>
            <a:chOff x="6248399" y="3990976"/>
            <a:chExt cx="1888072" cy="36157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Flowchart: Process 4"/>
            <p:cNvSpPr/>
            <p:nvPr/>
          </p:nvSpPr>
          <p:spPr>
            <a:xfrm>
              <a:off x="6248399" y="3990976"/>
              <a:ext cx="1888071" cy="2365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Person</a:t>
              </a:r>
              <a:endParaRPr lang="en-US" sz="16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399" y="4267199"/>
              <a:ext cx="1888071" cy="1315208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String name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int age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String address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String phone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399" y="5591712"/>
              <a:ext cx="1888072" cy="2015049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Person()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	toString()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getName()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getAge()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getAddress()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getPhoneNumber()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setAddress()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setPhoneNumber()</a:t>
              </a:r>
            </a:p>
            <a:p>
              <a:pPr>
                <a:tabLst>
                  <a:tab pos="109538" algn="l"/>
                </a:tabLst>
              </a:pPr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138786" y="1412776"/>
            <a:ext cx="2089398" cy="4014487"/>
            <a:chOff x="6248400" y="3962400"/>
            <a:chExt cx="1752600" cy="40144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Flowchart: Process 8"/>
            <p:cNvSpPr/>
            <p:nvPr/>
          </p:nvSpPr>
          <p:spPr>
            <a:xfrm>
              <a:off x="6248400" y="3962400"/>
              <a:ext cx="1752600" cy="3048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Student</a:t>
              </a:r>
              <a:endParaRPr lang="en-US" sz="1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Flowchart: Process 9"/>
            <p:cNvSpPr/>
            <p:nvPr/>
          </p:nvSpPr>
          <p:spPr>
            <a:xfrm>
              <a:off x="6248400" y="4267199"/>
              <a:ext cx="1752600" cy="1462584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225425" algn="l"/>
                </a:tabLst>
              </a:pPr>
              <a:r>
                <a:rPr lang="en-US" sz="1400" b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String name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 age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String address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String phone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double gpa</a:t>
              </a: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6248400" y="5721471"/>
              <a:ext cx="1752600" cy="2255416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225425" algn="l"/>
                </a:tabLst>
              </a:pP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Student()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toString()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getName()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getAge()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getAddress()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getPhoneNumber()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setAddress()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setPhoneNumber()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getGPA()</a:t>
              </a:r>
            </a:p>
            <a:p>
              <a:pPr>
                <a:tabLst>
                  <a:tab pos="225425" algn="l"/>
                </a:tabLst>
              </a:pPr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79767" y="5451237"/>
            <a:ext cx="1906923" cy="1295399"/>
            <a:chOff x="6248400" y="3962400"/>
            <a:chExt cx="1752600" cy="12953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lowchart: Process 12"/>
            <p:cNvSpPr/>
            <p:nvPr/>
          </p:nvSpPr>
          <p:spPr>
            <a:xfrm>
              <a:off x="6248400" y="3962400"/>
              <a:ext cx="1752600" cy="3048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Student</a:t>
              </a:r>
              <a:endParaRPr lang="en-US" sz="1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267199"/>
              <a:ext cx="1752600" cy="4953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double gpa</a:t>
              </a:r>
            </a:p>
          </p:txBody>
        </p:sp>
        <p:sp>
          <p:nvSpPr>
            <p:cNvPr id="15" name="Flowchart: Process 14"/>
            <p:cNvSpPr/>
            <p:nvPr/>
          </p:nvSpPr>
          <p:spPr>
            <a:xfrm>
              <a:off x="6248400" y="4724399"/>
              <a:ext cx="1752600" cy="5334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getGPA()</a:t>
              </a:r>
            </a:p>
            <a:p>
              <a:pPr>
                <a:tabLst>
                  <a:tab pos="225425" algn="l"/>
                </a:tabLst>
              </a:pPr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9" name="Line Callout 1 18"/>
          <p:cNvSpPr/>
          <p:nvPr/>
        </p:nvSpPr>
        <p:spPr>
          <a:xfrm>
            <a:off x="6948264" y="2128458"/>
            <a:ext cx="1512168" cy="640817"/>
          </a:xfrm>
          <a:prstGeom prst="borderCallout1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Copy-&amp;-paste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3203848" y="5750331"/>
            <a:ext cx="1512168" cy="640817"/>
          </a:xfrm>
          <a:prstGeom prst="borderCallout1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Inheritance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461220" y="5044258"/>
            <a:ext cx="144016" cy="406979"/>
            <a:chOff x="1461220" y="5044258"/>
            <a:chExt cx="144016" cy="406979"/>
          </a:xfrm>
        </p:grpSpPr>
        <p:cxnSp>
          <p:nvCxnSpPr>
            <p:cNvPr id="17" name="Elbow Connector 16"/>
            <p:cNvCxnSpPr>
              <a:stCxn id="13" idx="0"/>
              <a:endCxn id="21" idx="3"/>
            </p:cNvCxnSpPr>
            <p:nvPr/>
          </p:nvCxnSpPr>
          <p:spPr>
            <a:xfrm rot="16200000" flipV="1">
              <a:off x="1418930" y="5336937"/>
              <a:ext cx="228599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Isosceles Triangle 20"/>
            <p:cNvSpPr/>
            <p:nvPr/>
          </p:nvSpPr>
          <p:spPr>
            <a:xfrm>
              <a:off x="1461220" y="5044258"/>
              <a:ext cx="144016" cy="178380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220072" y="5733256"/>
            <a:ext cx="2808312" cy="908720"/>
            <a:chOff x="5220072" y="5877272"/>
            <a:chExt cx="2808312" cy="908720"/>
          </a:xfrm>
        </p:grpSpPr>
        <p:sp>
          <p:nvSpPr>
            <p:cNvPr id="29" name="Rectangle 28"/>
            <p:cNvSpPr/>
            <p:nvPr/>
          </p:nvSpPr>
          <p:spPr>
            <a:xfrm>
              <a:off x="5220072" y="5877272"/>
              <a:ext cx="2808312" cy="9087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 rot="5400000">
              <a:off x="5823289" y="6279067"/>
              <a:ext cx="144016" cy="406979"/>
              <a:chOff x="1461220" y="5044258"/>
              <a:chExt cx="144016" cy="406979"/>
            </a:xfrm>
          </p:grpSpPr>
          <p:cxnSp>
            <p:nvCxnSpPr>
              <p:cNvPr id="25" name="Elbow Connector 24"/>
              <p:cNvCxnSpPr>
                <a:endCxn id="26" idx="3"/>
              </p:cNvCxnSpPr>
              <p:nvPr/>
            </p:nvCxnSpPr>
            <p:spPr>
              <a:xfrm rot="16200000" flipV="1">
                <a:off x="1418930" y="5336937"/>
                <a:ext cx="228599" cy="1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Isosceles Triangle 25"/>
              <p:cNvSpPr/>
              <p:nvPr/>
            </p:nvSpPr>
            <p:spPr>
              <a:xfrm>
                <a:off x="1461220" y="5044258"/>
                <a:ext cx="144016" cy="17838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149006" y="6297891"/>
              <a:ext cx="1598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Artinya:   is-A</a:t>
              </a:r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36096" y="5949280"/>
              <a:ext cx="14398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Keterangan: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155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The </a:t>
            </a:r>
            <a:r>
              <a:rPr lang="en-US" smtClean="0"/>
              <a:t>Implementation in Class Diagram</a:t>
            </a:r>
            <a:endParaRPr lang="id-ID"/>
          </a:p>
        </p:txBody>
      </p:sp>
      <p:grpSp>
        <p:nvGrpSpPr>
          <p:cNvPr id="4" name="Group 3"/>
          <p:cNvGrpSpPr/>
          <p:nvPr/>
        </p:nvGrpSpPr>
        <p:grpSpPr>
          <a:xfrm>
            <a:off x="179512" y="1412776"/>
            <a:ext cx="1906925" cy="3615785"/>
            <a:chOff x="6248399" y="3990976"/>
            <a:chExt cx="1888072" cy="36157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Flowchart: Process 4"/>
            <p:cNvSpPr/>
            <p:nvPr/>
          </p:nvSpPr>
          <p:spPr>
            <a:xfrm>
              <a:off x="6248399" y="3990976"/>
              <a:ext cx="1888071" cy="2365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Person</a:t>
              </a:r>
              <a:endParaRPr lang="en-US" sz="16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399" y="4267199"/>
              <a:ext cx="1888071" cy="1315208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String name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int age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String address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String phone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399" y="5591712"/>
              <a:ext cx="1888072" cy="2015049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Person()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	toString()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getName()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getAge()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getAddress()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getPhoneNumber()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setAddress()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smtClean="0">
                  <a:latin typeface="Calibri" panose="020F0502020204030204" pitchFamily="34" charset="0"/>
                  <a:cs typeface="Calibri" panose="020F0502020204030204" pitchFamily="34" charset="0"/>
                </a:rPr>
                <a:t>setPhoneNumber()</a:t>
              </a:r>
            </a:p>
            <a:p>
              <a:pPr>
                <a:tabLst>
                  <a:tab pos="109538" algn="l"/>
                </a:tabLst>
              </a:pPr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9512" y="5451237"/>
            <a:ext cx="1906923" cy="1295399"/>
            <a:chOff x="6248400" y="3962400"/>
            <a:chExt cx="1752600" cy="12953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lowchart: Process 12"/>
            <p:cNvSpPr/>
            <p:nvPr/>
          </p:nvSpPr>
          <p:spPr>
            <a:xfrm>
              <a:off x="6248400" y="3962400"/>
              <a:ext cx="1752600" cy="3048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Student</a:t>
              </a:r>
              <a:endParaRPr lang="en-US" sz="1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267199"/>
              <a:ext cx="1752600" cy="4953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double gpa</a:t>
              </a:r>
            </a:p>
          </p:txBody>
        </p:sp>
        <p:sp>
          <p:nvSpPr>
            <p:cNvPr id="15" name="Flowchart: Process 14"/>
            <p:cNvSpPr/>
            <p:nvPr/>
          </p:nvSpPr>
          <p:spPr>
            <a:xfrm>
              <a:off x="6248400" y="4724399"/>
              <a:ext cx="1752600" cy="5334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225425" algn="l"/>
                </a:tabLst>
              </a:pP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getGPA()</a:t>
              </a:r>
            </a:p>
            <a:p>
              <a:pPr>
                <a:tabLst>
                  <a:tab pos="225425" algn="l"/>
                </a:tabLst>
              </a:pPr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60965" y="5044258"/>
            <a:ext cx="144016" cy="406980"/>
            <a:chOff x="1461220" y="5044258"/>
            <a:chExt cx="144016" cy="406980"/>
          </a:xfrm>
        </p:grpSpPr>
        <p:cxnSp>
          <p:nvCxnSpPr>
            <p:cNvPr id="17" name="Elbow Connector 16"/>
            <p:cNvCxnSpPr>
              <a:stCxn id="13" idx="0"/>
              <a:endCxn id="21" idx="3"/>
            </p:cNvCxnSpPr>
            <p:nvPr/>
          </p:nvCxnSpPr>
          <p:spPr>
            <a:xfrm rot="5400000" flipH="1" flipV="1">
              <a:off x="1382925" y="5300935"/>
              <a:ext cx="228599" cy="72007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Isosceles Triangle 20"/>
            <p:cNvSpPr/>
            <p:nvPr/>
          </p:nvSpPr>
          <p:spPr>
            <a:xfrm>
              <a:off x="1461220" y="5044258"/>
              <a:ext cx="144016" cy="178380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2339752" y="2351112"/>
            <a:ext cx="6585302" cy="3886200"/>
          </a:xfrm>
          <a:solidFill>
            <a:schemeClr val="bg1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class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Student </a:t>
            </a:r>
            <a:r>
              <a:rPr lang="en-US" sz="1600" b="1">
                <a:solidFill>
                  <a:schemeClr val="tx1"/>
                </a:solidFill>
                <a:latin typeface="Arial Narrow" pitchFamily="34" charset="0"/>
              </a:rPr>
              <a:t>extends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Person  {</a:t>
            </a:r>
            <a:endParaRPr lang="en-US" sz="160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Student( String n, int ag, String ad, String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p, double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g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) {</a:t>
            </a:r>
            <a:endParaRPr lang="en-US" sz="160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b="1" smtClean="0">
                <a:solidFill>
                  <a:schemeClr val="tx1"/>
                </a:solidFill>
                <a:latin typeface="Arial Narrow" pitchFamily="34" charset="0"/>
              </a:rPr>
              <a:t>		</a:t>
            </a:r>
            <a:r>
              <a:rPr lang="it-IT" sz="1600" b="1" smtClean="0">
                <a:solidFill>
                  <a:schemeClr val="tx1"/>
                </a:solidFill>
                <a:latin typeface="Arial Narrow" pitchFamily="34" charset="0"/>
              </a:rPr>
              <a:t>super</a:t>
            </a:r>
            <a:r>
              <a:rPr lang="it-IT" sz="1600" b="1">
                <a:solidFill>
                  <a:schemeClr val="tx1"/>
                </a:solidFill>
                <a:latin typeface="Arial Narrow" pitchFamily="34" charset="0"/>
              </a:rPr>
              <a:t>( n, ag, ad, p ); </a:t>
            </a:r>
            <a:endParaRPr lang="en-US" sz="1600" b="1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	gpa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= g;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endParaRPr lang="en-US" sz="800" b="1" smtClean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String toString(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getName( ) + " " + getAge( ) + " "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+ getPhoneNumber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( ) + " " +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getGPA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);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}</a:t>
            </a:r>
            <a:endParaRPr lang="en-US" sz="160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endParaRPr lang="en-US" sz="800" b="1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double getGPA(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)   { 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gpa; 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endParaRPr lang="en-US" sz="800" b="1" smtClean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	private </a:t>
            </a:r>
            <a:r>
              <a:rPr lang="en-US" sz="1600">
                <a:solidFill>
                  <a:schemeClr val="tx1"/>
                </a:solidFill>
                <a:latin typeface="Arial Narrow" pitchFamily="34" charset="0"/>
              </a:rPr>
              <a:t>double gpa</a:t>
            </a: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  <a:endParaRPr lang="en-US" sz="16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1082" y="1916832"/>
            <a:ext cx="424340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Class Student dengan extends (Inheritance)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68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757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Typical Layout &amp; Penulisan</a:t>
            </a:r>
            <a:endParaRPr lang="id-ID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1714"/>
            <a:ext cx="8153400" cy="1093663"/>
          </a:xfrm>
        </p:spPr>
        <p:txBody>
          <a:bodyPr>
            <a:normAutofit fontScale="62500" lnSpcReduction="20000"/>
          </a:bodyPr>
          <a:lstStyle/>
          <a:p>
            <a:r>
              <a:rPr lang="en-US" smtClean="0"/>
              <a:t>Typical layout untuk inheritance dapat dilihat pada kode di bawah dan menggunakan kata </a:t>
            </a:r>
            <a:r>
              <a:rPr lang="en-US" b="1" smtClean="0"/>
              <a:t>extends</a:t>
            </a:r>
            <a:r>
              <a:rPr lang="en-US" smtClean="0"/>
              <a:t>.</a:t>
            </a:r>
          </a:p>
          <a:p>
            <a:endParaRPr lang="en-US" smtClean="0"/>
          </a:p>
          <a:p>
            <a:r>
              <a:rPr lang="en-US" smtClean="0"/>
              <a:t>Kata</a:t>
            </a:r>
            <a:r>
              <a:rPr lang="en-US" i="1" smtClean="0"/>
              <a:t> extends menyatakan bahwa suatu class dibentuk (derived) dari class lain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52800" y="2708920"/>
            <a:ext cx="5257800" cy="40324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smtClean="0">
                <a:latin typeface="Calibri" panose="020F0502020204030204" pitchFamily="34" charset="0"/>
                <a:cs typeface="Calibri" panose="020F0502020204030204" pitchFamily="34" charset="0"/>
              </a:rPr>
              <a:t>public </a:t>
            </a:r>
            <a:r>
              <a:rPr lang="en-US" sz="1800" b="1">
                <a:latin typeface="Calibri" panose="020F0502020204030204" pitchFamily="34" charset="0"/>
                <a:cs typeface="Calibri" panose="020F0502020204030204" pitchFamily="34" charset="0"/>
              </a:rPr>
              <a:t>class </a:t>
            </a:r>
            <a:r>
              <a:rPr lang="en-US" sz="18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1800" smtClean="0">
                <a:latin typeface="Calibri" panose="020F0502020204030204" pitchFamily="34" charset="0"/>
                <a:cs typeface="Calibri" panose="020F0502020204030204" pitchFamily="34" charset="0"/>
              </a:rPr>
              <a:t>amaClass </a:t>
            </a:r>
            <a:r>
              <a:rPr lang="en-US" sz="18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extends</a:t>
            </a:r>
            <a:r>
              <a:rPr lang="en-US" sz="1800" b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smtClean="0">
                <a:latin typeface="Calibri" panose="020F0502020204030204" pitchFamily="34" charset="0"/>
                <a:cs typeface="Calibri" panose="020F0502020204030204" pitchFamily="34" charset="0"/>
              </a:rPr>
              <a:t>NamaInduk </a:t>
            </a:r>
            <a:r>
              <a:rPr lang="en-US" sz="1800" b="1" smtClean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  <a:endParaRPr lang="en-US" sz="18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15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5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members that are not listed are inherited unchanged</a:t>
            </a:r>
          </a:p>
          <a:p>
            <a:pPr marL="400050" lvl="1" indent="0">
              <a:buNone/>
            </a:pPr>
            <a:r>
              <a:rPr lang="en-US" sz="15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5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 for </a:t>
            </a:r>
            <a:r>
              <a:rPr lang="en-US" sz="15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constructor</a:t>
            </a:r>
            <a:r>
              <a:rPr lang="en-US" sz="15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00050" lvl="1" indent="0">
              <a:buNone/>
            </a:pPr>
            <a:endParaRPr lang="en-US" sz="1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150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5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</a:t>
            </a:r>
            <a:r>
              <a:rPr lang="en-US" sz="150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area</a:t>
            </a:r>
            <a:endParaRPr lang="en-US" sz="150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150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5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Constructor(s) if default is not acceptable</a:t>
            </a:r>
          </a:p>
          <a:p>
            <a:pPr marL="400050" lvl="1" indent="0">
              <a:buNone/>
            </a:pPr>
            <a:r>
              <a:rPr lang="en-US" sz="150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5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</a:t>
            </a:r>
            <a:r>
              <a:rPr lang="en-US" sz="1500" b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r>
              <a:rPr lang="en-US" sz="15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whose definitions are to change in Derived</a:t>
            </a:r>
          </a:p>
          <a:p>
            <a:pPr marL="400050" lvl="1" indent="0">
              <a:buNone/>
            </a:pPr>
            <a:r>
              <a:rPr lang="en-US" sz="150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5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public methods</a:t>
            </a:r>
          </a:p>
          <a:p>
            <a:pPr marL="400050" lvl="1" indent="0">
              <a:buNone/>
            </a:pPr>
            <a:endParaRPr lang="en-US" sz="1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160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 </a:t>
            </a:r>
            <a:r>
              <a:rPr lang="en-US" sz="160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area</a:t>
            </a:r>
            <a:endParaRPr lang="en-US" sz="16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160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data </a:t>
            </a:r>
            <a:r>
              <a:rPr lang="en-US" sz="1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fields</a:t>
            </a:r>
            <a:r>
              <a:rPr lang="en-US" sz="1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(generally private)</a:t>
            </a:r>
          </a:p>
          <a:p>
            <a:pPr marL="400050" lvl="1" indent="0">
              <a:buNone/>
            </a:pPr>
            <a:r>
              <a:rPr lang="en-US" sz="160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private methods</a:t>
            </a:r>
          </a:p>
          <a:p>
            <a:pPr marL="0" indent="0">
              <a:buNone/>
            </a:pPr>
            <a:r>
              <a:rPr lang="en-US" sz="1800" b="1" smtClean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2 (Accent Bar) 6"/>
          <p:cNvSpPr/>
          <p:nvPr/>
        </p:nvSpPr>
        <p:spPr>
          <a:xfrm flipH="1">
            <a:off x="251519" y="3717032"/>
            <a:ext cx="2399163" cy="2808312"/>
          </a:xfrm>
          <a:prstGeom prst="accentCallout2">
            <a:avLst>
              <a:gd name="adj1" fmla="val 18750"/>
              <a:gd name="adj2" fmla="val -3213"/>
              <a:gd name="adj3" fmla="val 18750"/>
              <a:gd name="adj4" fmla="val -16667"/>
              <a:gd name="adj5" fmla="val -24292"/>
              <a:gd name="adj6" fmla="val -40304"/>
            </a:avLst>
          </a:prstGeom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NamaClass </a:t>
            </a:r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: nama class baru yang akan dibuat.</a:t>
            </a:r>
          </a:p>
          <a:p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Extends</a:t>
            </a:r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: keyword yg digunakan untuk inheritance.</a:t>
            </a:r>
          </a:p>
          <a:p>
            <a:endParaRPr lang="en-US" sz="16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NamaInduk</a:t>
            </a:r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: nama class yg dipakai sebagai induk dasar dari pembuatan class baru tersebut.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9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4119</TotalTime>
  <Words>999</Words>
  <Application>Microsoft Office PowerPoint</Application>
  <PresentationFormat>On-screen Show (4:3)</PresentationFormat>
  <Paragraphs>236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Georgia</vt:lpstr>
      <vt:lpstr>Trebuchet MS</vt:lpstr>
      <vt:lpstr>Wingdings 2</vt:lpstr>
      <vt:lpstr>Urban</vt:lpstr>
      <vt:lpstr>FONDASI PEMROGRAMAN &amp; STRUKTUR DATA #8</vt:lpstr>
      <vt:lpstr>Tujuan Pertemuan</vt:lpstr>
      <vt:lpstr>Inheritance Konsep</vt:lpstr>
      <vt:lpstr>Inheritance  The Bad design technique of Copy-&amp;-Paste</vt:lpstr>
      <vt:lpstr>Inheritance The Bad Design Technique of Copy-&amp;-Paste</vt:lpstr>
      <vt:lpstr>Inheritance The Implementation</vt:lpstr>
      <vt:lpstr>Inheritance The Implementation in Class Diagram</vt:lpstr>
      <vt:lpstr>Inheritance The Implementation in Class Diagram</vt:lpstr>
      <vt:lpstr>Inheritance Typical Layout &amp; Penulisan</vt:lpstr>
      <vt:lpstr>Inheritance Typical Layout &amp; Penulisan</vt:lpstr>
      <vt:lpstr>Inheritance Typical Layout &amp; Penulisan</vt:lpstr>
      <vt:lpstr>Inheritance The Hierarchies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437</cp:revision>
  <dcterms:created xsi:type="dcterms:W3CDTF">2011-09-16T02:11:44Z</dcterms:created>
  <dcterms:modified xsi:type="dcterms:W3CDTF">2016-10-24T15:29:02Z</dcterms:modified>
</cp:coreProperties>
</file>