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4"/>
  </p:notesMasterIdLst>
  <p:handoutMasterIdLst>
    <p:handoutMasterId r:id="rId35"/>
  </p:handoutMasterIdLst>
  <p:sldIdLst>
    <p:sldId id="256" r:id="rId2"/>
    <p:sldId id="267" r:id="rId3"/>
    <p:sldId id="273" r:id="rId4"/>
    <p:sldId id="257" r:id="rId5"/>
    <p:sldId id="292" r:id="rId6"/>
    <p:sldId id="293" r:id="rId7"/>
    <p:sldId id="294" r:id="rId8"/>
    <p:sldId id="307" r:id="rId9"/>
    <p:sldId id="308" r:id="rId10"/>
    <p:sldId id="295" r:id="rId11"/>
    <p:sldId id="296" r:id="rId12"/>
    <p:sldId id="297" r:id="rId13"/>
    <p:sldId id="298" r:id="rId14"/>
    <p:sldId id="309" r:id="rId15"/>
    <p:sldId id="310" r:id="rId16"/>
    <p:sldId id="311" r:id="rId17"/>
    <p:sldId id="279" r:id="rId18"/>
    <p:sldId id="301" r:id="rId19"/>
    <p:sldId id="302" r:id="rId20"/>
    <p:sldId id="303" r:id="rId21"/>
    <p:sldId id="304" r:id="rId22"/>
    <p:sldId id="306" r:id="rId23"/>
    <p:sldId id="305" r:id="rId24"/>
    <p:sldId id="312" r:id="rId25"/>
    <p:sldId id="313" r:id="rId26"/>
    <p:sldId id="314" r:id="rId27"/>
    <p:sldId id="315" r:id="rId28"/>
    <p:sldId id="274" r:id="rId29"/>
    <p:sldId id="299" r:id="rId30"/>
    <p:sldId id="300" r:id="rId31"/>
    <p:sldId id="269" r:id="rId32"/>
    <p:sldId id="260" r:id="rId3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2E1B2C-665A-4524-8DCC-0DDF0860CA50}">
          <p14:sldIdLst>
            <p14:sldId id="256"/>
            <p14:sldId id="267"/>
          </p14:sldIdLst>
        </p14:section>
        <p14:section name="OOP" id="{558F3D21-5CEA-43F3-A2C4-A22F6240A403}">
          <p14:sldIdLst>
            <p14:sldId id="273"/>
            <p14:sldId id="257"/>
            <p14:sldId id="292"/>
            <p14:sldId id="293"/>
          </p14:sldIdLst>
        </p14:section>
        <p14:section name="Class" id="{80C49C4F-0651-41C6-8B87-5104248DD16A}">
          <p14:sldIdLst>
            <p14:sldId id="294"/>
            <p14:sldId id="307"/>
            <p14:sldId id="308"/>
            <p14:sldId id="295"/>
            <p14:sldId id="296"/>
            <p14:sldId id="297"/>
            <p14:sldId id="298"/>
          </p14:sldIdLst>
        </p14:section>
        <p14:section name="Object" id="{248CEF1F-1333-4044-B0B4-61F6804BE5E0}">
          <p14:sldIdLst>
            <p14:sldId id="309"/>
            <p14:sldId id="310"/>
            <p14:sldId id="311"/>
          </p14:sldIdLst>
        </p14:section>
        <p14:section name="Method" id="{79C1BE7D-3426-4131-993B-68E162122C4F}">
          <p14:sldIdLst>
            <p14:sldId id="279"/>
            <p14:sldId id="301"/>
            <p14:sldId id="302"/>
            <p14:sldId id="303"/>
            <p14:sldId id="304"/>
            <p14:sldId id="306"/>
            <p14:sldId id="305"/>
          </p14:sldIdLst>
        </p14:section>
        <p14:section name="Package" id="{8CB0B02B-CFDC-48CA-AAA1-0AB64E6B8EC9}">
          <p14:sldIdLst>
            <p14:sldId id="312"/>
            <p14:sldId id="313"/>
            <p14:sldId id="314"/>
            <p14:sldId id="315"/>
          </p14:sldIdLst>
        </p14:section>
        <p14:section name="Javadoc" id="{6D6A4DFA-7B1F-4BED-AE57-F303749CAF79}">
          <p14:sldIdLst>
            <p14:sldId id="274"/>
            <p14:sldId id="299"/>
            <p14:sldId id="300"/>
          </p14:sldIdLst>
        </p14:section>
        <p14:section name="Selesai" id="{7C628A37-E87A-490F-B738-E0E0FBB30BC2}">
          <p14:sldIdLst>
            <p14:sldId id="269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7" d="100"/>
          <a:sy n="67" d="100"/>
        </p:scale>
        <p:origin x="8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0EA65-E373-4264-8E33-E557121D1785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8D865-858E-4A99-B1EC-A38C0414A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21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26/09/2016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26/09/2016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rgbClr val="C00000"/>
                </a:solidFill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9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9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anose="020F0502020204030204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anose="020F0502020204030204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26/09/2016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26/09/2016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26/09/2016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26/09/2016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Dat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java.sun.com/javase/7/docs/api/index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code/doc/index.html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augury.elrayeb@upj.ac.id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</a:t>
            </a:r>
            <a:r>
              <a:rPr lang="id-ID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#5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Object</a:t>
            </a:r>
            <a:r>
              <a:rPr lang="en-US"/>
              <a:t>, </a:t>
            </a:r>
            <a:r>
              <a:rPr lang="en-US" smtClean="0"/>
              <a:t>Class</a:t>
            </a:r>
            <a:r>
              <a:rPr lang="en-US"/>
              <a:t>, </a:t>
            </a:r>
            <a:r>
              <a:rPr lang="en-US" smtClean="0"/>
              <a:t>Class Documentation </a:t>
            </a:r>
            <a:r>
              <a:rPr lang="en-US"/>
              <a:t>&amp; </a:t>
            </a:r>
            <a:r>
              <a:rPr lang="en-US" smtClean="0"/>
              <a:t>Packages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Class</a:t>
            </a:r>
            <a:br>
              <a:rPr lang="en-US" smtClean="0"/>
            </a:br>
            <a:r>
              <a:rPr lang="en-US" smtClean="0"/>
              <a:t>Contoh Class dalam Program Java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1940222"/>
            <a:ext cx="4572000" cy="4525963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Courier New" pitchFamily="49" charset="0"/>
              </a:rPr>
              <a:t>// IntCell class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Courier New" pitchFamily="49" charset="0"/>
              </a:rPr>
              <a:t>// int read( ) --&gt; Returns the stored value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Courier New" pitchFamily="49" charset="0"/>
              </a:rPr>
              <a:t>// void write( int x ) --&gt; x is stored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class IntCell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09538" algn="l"/>
              </a:tabLst>
              <a:defRPr/>
            </a:pPr>
            <a:r>
              <a:rPr kumimoji="0" lang="en-US" sz="33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25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// Public methods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33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int read( ) {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33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return storedValue;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33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33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void write( int x ) {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33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storedValue = x;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33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  <a:p>
            <a:pPr marL="1143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5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// Private internal data representation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33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private int storedValue;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endParaRPr kumimoji="0" lang="en-US" sz="33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12" name="Line Callout 2 (Accent Bar) 11"/>
          <p:cNvSpPr/>
          <p:nvPr/>
        </p:nvSpPr>
        <p:spPr>
          <a:xfrm>
            <a:off x="5410200" y="2260944"/>
            <a:ext cx="1524000" cy="419100"/>
          </a:xfrm>
          <a:prstGeom prst="accentCallout2">
            <a:avLst>
              <a:gd name="adj1" fmla="val 23635"/>
              <a:gd name="adj2" fmla="val -2363"/>
              <a:gd name="adj3" fmla="val 30147"/>
              <a:gd name="adj4" fmla="val -40760"/>
              <a:gd name="adj5" fmla="val 202052"/>
              <a:gd name="adj6" fmla="val -138651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Class </a:t>
            </a: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IntCell</a:t>
            </a:r>
          </a:p>
        </p:txBody>
      </p:sp>
      <p:sp>
        <p:nvSpPr>
          <p:cNvPr id="13" name="Line Callout 2 (Accent Bar) 12"/>
          <p:cNvSpPr/>
          <p:nvPr/>
        </p:nvSpPr>
        <p:spPr>
          <a:xfrm>
            <a:off x="5410200" y="2778422"/>
            <a:ext cx="2895600" cy="685800"/>
          </a:xfrm>
          <a:prstGeom prst="accentCallout2">
            <a:avLst>
              <a:gd name="adj1" fmla="val 23635"/>
              <a:gd name="adj2" fmla="val -2363"/>
              <a:gd name="adj3" fmla="val 26891"/>
              <a:gd name="adj4" fmla="val -19268"/>
              <a:gd name="adj5" fmla="val 128421"/>
              <a:gd name="adj6" fmla="val -69706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Method </a:t>
            </a: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read() dengan tipe public, dgn return value</a:t>
            </a:r>
          </a:p>
        </p:txBody>
      </p:sp>
      <p:sp>
        <p:nvSpPr>
          <p:cNvPr id="14" name="Line Callout 2 (Accent Bar) 13"/>
          <p:cNvSpPr/>
          <p:nvPr/>
        </p:nvSpPr>
        <p:spPr>
          <a:xfrm>
            <a:off x="5410200" y="3537010"/>
            <a:ext cx="3352800" cy="685800"/>
          </a:xfrm>
          <a:prstGeom prst="accentCallout2">
            <a:avLst>
              <a:gd name="adj1" fmla="val 23635"/>
              <a:gd name="adj2" fmla="val -2363"/>
              <a:gd name="adj3" fmla="val 28881"/>
              <a:gd name="adj4" fmla="val -20082"/>
              <a:gd name="adj5" fmla="val 132401"/>
              <a:gd name="adj6" fmla="val -64114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Method </a:t>
            </a: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write() dengan tipe public, tanpa return value (void)</a:t>
            </a:r>
          </a:p>
        </p:txBody>
      </p:sp>
      <p:sp>
        <p:nvSpPr>
          <p:cNvPr id="15" name="Line Callout 2 (Accent Bar) 14"/>
          <p:cNvSpPr/>
          <p:nvPr/>
        </p:nvSpPr>
        <p:spPr>
          <a:xfrm>
            <a:off x="5439770" y="4683422"/>
            <a:ext cx="3352800" cy="685800"/>
          </a:xfrm>
          <a:prstGeom prst="accentCallout2">
            <a:avLst>
              <a:gd name="adj1" fmla="val 23635"/>
              <a:gd name="adj2" fmla="val -2363"/>
              <a:gd name="adj3" fmla="val 34851"/>
              <a:gd name="adj4" fmla="val -22118"/>
              <a:gd name="adj5" fmla="val 140360"/>
              <a:gd name="adj6" fmla="val -36028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Field </a:t>
            </a: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storedValue dengan tipe private.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19600" y="5674022"/>
            <a:ext cx="4220570" cy="923330"/>
          </a:xfrm>
          <a:prstGeom prst="rect">
            <a:avLst/>
          </a:prstGeom>
          <a:solidFill>
            <a:srgbClr val="4BACC6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glow rad="101600">
              <a:srgbClr val="F79646">
                <a:satMod val="175000"/>
                <a:alpha val="40000"/>
              </a:srgb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Field</a:t>
            </a:r>
            <a:r>
              <a: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adalah member yang menyimpan data, biasanya memiliki </a:t>
            </a: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tipe </a:t>
            </a:r>
            <a:r>
              <a: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private</a:t>
            </a:r>
            <a:r>
              <a:rPr kumimoji="0" lang="en-US" sz="1800" b="1" i="1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Method</a:t>
            </a:r>
            <a:r>
              <a:rPr kumimoji="0" lang="en-US" sz="1800" b="0" i="1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adalah </a:t>
            </a: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member </a:t>
            </a: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melakukan aksi</a:t>
            </a:r>
            <a:endParaRPr kumimoji="0" lang="en-US" sz="1800" b="1" i="1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969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26224"/>
          </a:xfrm>
        </p:spPr>
        <p:txBody>
          <a:bodyPr>
            <a:normAutofit/>
          </a:bodyPr>
          <a:lstStyle/>
          <a:p>
            <a:r>
              <a:rPr lang="en-US" i="1"/>
              <a:t>Public members </a:t>
            </a:r>
            <a:r>
              <a:rPr lang="en-US"/>
              <a:t>merupakan bagian dari </a:t>
            </a:r>
            <a:r>
              <a:rPr lang="en-US" i="1"/>
              <a:t>class</a:t>
            </a:r>
            <a:r>
              <a:rPr lang="en-US"/>
              <a:t> yang dapat dilihat oleh pengguna </a:t>
            </a:r>
            <a:r>
              <a:rPr lang="en-US"/>
              <a:t>object</a:t>
            </a:r>
            <a:r>
              <a:rPr lang="en-US" smtClean="0"/>
              <a:t>.</a:t>
            </a:r>
          </a:p>
          <a:p>
            <a:endParaRPr lang="en-US"/>
          </a:p>
          <a:p>
            <a:endParaRPr lang="en-US" smtClean="0"/>
          </a:p>
          <a:p>
            <a:endParaRPr lang="en-US"/>
          </a:p>
          <a:p>
            <a:r>
              <a:rPr lang="en-US"/>
              <a:t>Private members merupakan bagian dari </a:t>
            </a:r>
            <a:r>
              <a:rPr lang="en-US" i="1"/>
              <a:t>class </a:t>
            </a:r>
            <a:r>
              <a:rPr lang="en-US"/>
              <a:t> yang tidak dapat dilihat (hidden) dari sisi pengguna object. (</a:t>
            </a:r>
            <a:r>
              <a:rPr lang="en-US" i="1"/>
              <a:t>nonclass routines</a:t>
            </a:r>
            <a:r>
              <a:rPr lang="en-US"/>
              <a:t>).</a:t>
            </a:r>
          </a:p>
          <a:p>
            <a:pPr marL="109728" indent="0">
              <a:buNone/>
            </a:pP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991284" y="2996952"/>
            <a:ext cx="4695516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lvl="1"/>
            <a:r>
              <a:rPr lang="en-US" sz="280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800" b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>
                <a:latin typeface="Courier New" pitchFamily="49" charset="0"/>
                <a:cs typeface="Courier New" pitchFamily="49" charset="0"/>
              </a:rPr>
              <a:t> read( ) {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46877" y="5661248"/>
            <a:ext cx="5339923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lvl="1"/>
            <a:r>
              <a:rPr lang="en-US" sz="2800">
                <a:latin typeface="Courier New" pitchFamily="49" charset="0"/>
                <a:cs typeface="Courier New" pitchFamily="49" charset="0"/>
              </a:rPr>
              <a:t>private int storedValue;</a:t>
            </a:r>
            <a:endParaRPr lang="en-US" sz="280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10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26224"/>
          </a:xfrm>
        </p:spPr>
        <p:txBody>
          <a:bodyPr>
            <a:normAutofit/>
          </a:bodyPr>
          <a:lstStyle/>
          <a:p>
            <a:r>
              <a:rPr lang="en-US" smtClean="0"/>
              <a:t>Methods </a:t>
            </a:r>
            <a:r>
              <a:rPr lang="en-US"/>
              <a:t>yang mengembalikan nilai harus disertakan </a:t>
            </a:r>
            <a:r>
              <a:rPr lang="en-US" b="1"/>
              <a:t>tipe</a:t>
            </a:r>
            <a:r>
              <a:rPr lang="en-US"/>
              <a:t> dari nilai yang di kembalikannya, pada deklarasi method</a:t>
            </a:r>
          </a:p>
          <a:p>
            <a:endParaRPr lang="en-US" sz="3200"/>
          </a:p>
          <a:p>
            <a:endParaRPr lang="en-US"/>
          </a:p>
          <a:p>
            <a:r>
              <a:rPr lang="en-US"/>
              <a:t>Methods yang tidak mengembalikan nilai harus disertakan void, pada deklarasi method</a:t>
            </a:r>
          </a:p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991284" y="3284204"/>
            <a:ext cx="4695516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lvl="1"/>
            <a:r>
              <a:rPr lang="en-US" sz="280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800" b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>
                <a:latin typeface="Courier New" pitchFamily="49" charset="0"/>
                <a:cs typeface="Courier New" pitchFamily="49" charset="0"/>
              </a:rPr>
              <a:t> read( ) { 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475656" y="2780928"/>
            <a:ext cx="4111577" cy="611591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487667" y="5305554"/>
            <a:ext cx="6199133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marL="0" lvl="1"/>
            <a:r>
              <a:rPr lang="en-US" sz="280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800" b="1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800">
                <a:latin typeface="Courier New" pitchFamily="49" charset="0"/>
                <a:cs typeface="Courier New" pitchFamily="49" charset="0"/>
              </a:rPr>
              <a:t> write( int x ) {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873896" y="5109331"/>
            <a:ext cx="1266056" cy="335893"/>
          </a:xfrm>
          <a:prstGeom prst="straightConnector1">
            <a:avLst/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677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999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Class</a:t>
            </a:r>
            <a:br>
              <a:rPr lang="en-US" smtClean="0"/>
            </a:br>
            <a:r>
              <a:rPr lang="en-US" smtClean="0"/>
              <a:t>Membuat object dari Class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" y="1948705"/>
            <a:ext cx="4191000" cy="4525963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Courier New" pitchFamily="49" charset="0"/>
              </a:rPr>
              <a:t>// IntCell class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Courier New" pitchFamily="49" charset="0"/>
              </a:rPr>
              <a:t>// int read( ) --&gt; Returns the stored value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Courier New" pitchFamily="49" charset="0"/>
              </a:rPr>
              <a:t>// void write( int x ) --&gt; x is stored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9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class IntCell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09538" algn="l"/>
              </a:tabLst>
              <a:defRPr/>
            </a:pPr>
            <a:r>
              <a:rPr kumimoji="0" lang="en-US" sz="33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25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// Public methods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int read( ) {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return storedValue;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void write( int x ){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storedValue = x;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  <a:p>
            <a:pPr marL="1143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5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/* Private internal data representation */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private int storedValue;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endParaRPr kumimoji="0" lang="en-US" sz="33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038600" y="2786905"/>
            <a:ext cx="4953000" cy="3886200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// Exercise the IntCell class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class TestIntCell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static void main( String [ ] args 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IntCell m = new IntCell( 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m.write( 5 );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System.out.println( "Cell contents: " + m.read( ) 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// The next line would be illegal if uncommented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// because storedValue is a private member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// m.storedValue = 0;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Line Callout 3 (Accent Bar) 5"/>
          <p:cNvSpPr/>
          <p:nvPr/>
        </p:nvSpPr>
        <p:spPr>
          <a:xfrm flipH="1">
            <a:off x="4572000" y="2177305"/>
            <a:ext cx="2133600" cy="511222"/>
          </a:xfrm>
          <a:prstGeom prst="accentCallout3">
            <a:avLst>
              <a:gd name="adj1" fmla="val 25914"/>
              <a:gd name="adj2" fmla="val -3216"/>
              <a:gd name="adj3" fmla="val 26760"/>
              <a:gd name="adj4" fmla="val -56327"/>
              <a:gd name="adj5" fmla="val 364294"/>
              <a:gd name="adj6" fmla="val -55047"/>
              <a:gd name="adj7" fmla="val 376383"/>
              <a:gd name="adj8" fmla="val -15369"/>
            </a:avLst>
          </a:prstGeom>
          <a:solidFill>
            <a:srgbClr val="4F81BD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Deklarasi object m dengan  tipe class IntCell</a:t>
            </a:r>
          </a:p>
        </p:txBody>
      </p:sp>
      <p:sp>
        <p:nvSpPr>
          <p:cNvPr id="7" name="Line Callout 3 (Accent Bar) 6"/>
          <p:cNvSpPr/>
          <p:nvPr/>
        </p:nvSpPr>
        <p:spPr>
          <a:xfrm flipH="1">
            <a:off x="5029200" y="1567705"/>
            <a:ext cx="2133600" cy="511222"/>
          </a:xfrm>
          <a:prstGeom prst="accentCallout3">
            <a:avLst>
              <a:gd name="adj1" fmla="val 25914"/>
              <a:gd name="adj2" fmla="val -3216"/>
              <a:gd name="adj3" fmla="val 26760"/>
              <a:gd name="adj4" fmla="val -56327"/>
              <a:gd name="adj5" fmla="val 559177"/>
              <a:gd name="adj6" fmla="val -53768"/>
              <a:gd name="adj7" fmla="val 565927"/>
              <a:gd name="adj8" fmla="val 56912"/>
            </a:avLst>
          </a:prstGeom>
          <a:solidFill>
            <a:srgbClr val="4F81BD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Object </a:t>
            </a: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menggunakan method write()</a:t>
            </a:r>
            <a:endParaRPr kumimoji="0" lang="en-US" sz="14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Line Callout 2 (Accent Bar) 7"/>
          <p:cNvSpPr/>
          <p:nvPr/>
        </p:nvSpPr>
        <p:spPr>
          <a:xfrm flipH="1">
            <a:off x="5029200" y="6207968"/>
            <a:ext cx="1981200" cy="533400"/>
          </a:xfrm>
          <a:prstGeom prst="accentCallout2">
            <a:avLst>
              <a:gd name="adj1" fmla="val 18750"/>
              <a:gd name="adj2" fmla="val -3511"/>
              <a:gd name="adj3" fmla="val 18750"/>
              <a:gd name="adj4" fmla="val -34577"/>
              <a:gd name="adj5" fmla="val -261061"/>
              <a:gd name="adj6" fmla="val -67989"/>
            </a:avLst>
          </a:prstGeom>
          <a:solidFill>
            <a:srgbClr val="4F81BD"/>
          </a:solidFill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t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Object </a:t>
            </a: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menggunakan method read()</a:t>
            </a:r>
            <a:endParaRPr kumimoji="0" lang="en-US" sz="14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308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Constructing Objects (instance)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26224"/>
          </a:xfrm>
        </p:spPr>
        <p:txBody>
          <a:bodyPr>
            <a:normAutofit/>
          </a:bodyPr>
          <a:lstStyle/>
          <a:p>
            <a:endParaRPr lang="en-US" smtClean="0"/>
          </a:p>
          <a:p>
            <a:r>
              <a:rPr lang="en-US" smtClean="0"/>
              <a:t>Suatu </a:t>
            </a:r>
            <a:r>
              <a:rPr lang="en-US" b="1" u="sng"/>
              <a:t>object</a:t>
            </a:r>
            <a:r>
              <a:rPr lang="en-US"/>
              <a:t> adalah suatu nilai yang dapat dimanipulasi dengan memanggil satu atau lebih </a:t>
            </a:r>
            <a:r>
              <a:rPr lang="en-US" b="1"/>
              <a:t>method</a:t>
            </a:r>
            <a:r>
              <a:rPr lang="en-US"/>
              <a:t> yang </a:t>
            </a:r>
            <a:r>
              <a:rPr lang="en-US"/>
              <a:t>dimilikinya </a:t>
            </a:r>
            <a:endParaRPr lang="en-US" smtClean="0"/>
          </a:p>
          <a:p>
            <a:pPr marL="342900" indent="0">
              <a:buNone/>
            </a:pPr>
            <a:endParaRPr lang="en-US" sz="2000" baseline="50000" smtClean="0"/>
          </a:p>
          <a:p>
            <a:pPr marL="342900" indent="0">
              <a:buNone/>
            </a:pPr>
            <a:r>
              <a:rPr lang="en-US" sz="2000" baseline="50000" smtClean="0"/>
              <a:t>[</a:t>
            </a:r>
            <a:r>
              <a:rPr lang="en-US" sz="2000" i="1" baseline="50000"/>
              <a:t>cay horstmann, Big Java, </a:t>
            </a:r>
            <a:r>
              <a:rPr lang="en-US" sz="2000" i="1" baseline="50000"/>
              <a:t>2.4</a:t>
            </a:r>
            <a:r>
              <a:rPr lang="en-US" sz="2000" baseline="50000" smtClean="0"/>
              <a:t>]</a:t>
            </a:r>
          </a:p>
          <a:p>
            <a:endParaRPr lang="en-US" sz="2000" b="1" baseline="50000"/>
          </a:p>
          <a:p>
            <a:r>
              <a:rPr lang="en-US"/>
              <a:t>Suatu </a:t>
            </a:r>
            <a:r>
              <a:rPr lang="en-US" b="1" u="sng"/>
              <a:t>method</a:t>
            </a:r>
            <a:r>
              <a:rPr lang="en-US"/>
              <a:t> terdiri dari urutan instruksi yang dapat mengakses data </a:t>
            </a:r>
            <a:r>
              <a:rPr lang="en-US"/>
              <a:t>internal </a:t>
            </a:r>
            <a:r>
              <a:rPr lang="en-US" smtClean="0"/>
              <a:t>objectnya</a:t>
            </a:r>
          </a:p>
          <a:p>
            <a:pPr marL="342900" indent="0">
              <a:buNone/>
            </a:pPr>
            <a:endParaRPr lang="en-US" sz="2000" i="1" baseline="50000" smtClean="0"/>
          </a:p>
          <a:p>
            <a:pPr marL="342900" indent="0">
              <a:buNone/>
            </a:pPr>
            <a:r>
              <a:rPr lang="en-US" sz="2000" i="1" baseline="50000" smtClean="0"/>
              <a:t>[</a:t>
            </a:r>
            <a:r>
              <a:rPr lang="en-US" sz="2000" i="1" baseline="50000"/>
              <a:t>cay horstmann, Big Java, 2.4]</a:t>
            </a:r>
            <a:endParaRPr lang="en-US" sz="2000" i="1" baseline="50000"/>
          </a:p>
        </p:txBody>
      </p:sp>
    </p:spTree>
    <p:extLst>
      <p:ext uri="{BB962C8B-B14F-4D97-AF65-F5344CB8AC3E}">
        <p14:creationId xmlns:p14="http://schemas.microsoft.com/office/powerpoint/2010/main" val="16861681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Constructing Objects (instance)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26224"/>
          </a:xfrm>
        </p:spPr>
        <p:txBody>
          <a:bodyPr>
            <a:normAutofit/>
          </a:bodyPr>
          <a:lstStyle/>
          <a:p>
            <a:r>
              <a:rPr lang="en-US"/>
              <a:t>Pembuatan suatu object dengan mengacu pada suatu class </a:t>
            </a:r>
            <a:r>
              <a:rPr lang="en-US"/>
              <a:t>disebut </a:t>
            </a:r>
            <a:r>
              <a:rPr lang="en-US" b="1" i="1" smtClean="0"/>
              <a:t>instance</a:t>
            </a:r>
          </a:p>
          <a:p>
            <a:endParaRPr lang="en-US" b="1" i="1"/>
          </a:p>
          <a:p>
            <a:r>
              <a:rPr lang="en-US"/>
              <a:t>Kebanyakan program memerlukan berbagai jenis object. Untuk itu perlu diketahui cara membangun (</a:t>
            </a:r>
            <a:r>
              <a:rPr lang="en-US" i="1"/>
              <a:t>construct</a:t>
            </a:r>
            <a:r>
              <a:rPr lang="en-US"/>
              <a:t>) object baru.</a:t>
            </a:r>
          </a:p>
          <a:p>
            <a:pPr marL="0" indent="0">
              <a:buNone/>
              <a:tabLst>
                <a:tab pos="344488" algn="l"/>
              </a:tabLst>
            </a:pPr>
            <a:r>
              <a:rPr lang="en-US"/>
              <a:t>	</a:t>
            </a:r>
            <a:r>
              <a:rPr lang="en-US"/>
              <a:t>Syntax</a:t>
            </a:r>
            <a:r>
              <a:rPr lang="en-US" smtClean="0"/>
              <a:t>:</a:t>
            </a:r>
          </a:p>
          <a:p>
            <a:pPr marL="0" indent="0">
              <a:buNone/>
              <a:tabLst>
                <a:tab pos="344488" algn="l"/>
              </a:tabLst>
            </a:pPr>
            <a:endParaRPr lang="en-US"/>
          </a:p>
          <a:p>
            <a:pPr marL="0" indent="0">
              <a:buNone/>
              <a:tabLst>
                <a:tab pos="344488" algn="l"/>
              </a:tabLst>
            </a:pPr>
            <a:r>
              <a:rPr lang="en-US" smtClean="0"/>
              <a:t>	Contoh:</a:t>
            </a:r>
          </a:p>
          <a:p>
            <a:pPr marL="813816" lvl="3" indent="0">
              <a:buNone/>
              <a:tabLst>
                <a:tab pos="344488" algn="l"/>
              </a:tabLst>
            </a:pPr>
            <a:r>
              <a:rPr lang="en-US" sz="1600"/>
              <a:t>IntCell </a:t>
            </a:r>
            <a:r>
              <a:rPr lang="en-US" sz="1600" smtClean="0"/>
              <a:t> objAngka </a:t>
            </a:r>
            <a:r>
              <a:rPr lang="en-US" sz="1600"/>
              <a:t>= new IntCell( 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34286" y="5075892"/>
            <a:ext cx="6526146" cy="36933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mtClean="0">
                <a:latin typeface="Courier New" pitchFamily="49" charset="0"/>
                <a:cs typeface="Courier New" pitchFamily="49" charset="0"/>
              </a:rPr>
              <a:t>&lt;namaClass&gt; </a:t>
            </a:r>
            <a:r>
              <a:rPr lang="en-US" b="1" smtClean="0">
                <a:latin typeface="Courier New" pitchFamily="49" charset="0"/>
                <a:cs typeface="Courier New" pitchFamily="49" charset="0"/>
              </a:rPr>
              <a:t>&lt;namaObjectBaru&gt; </a:t>
            </a:r>
            <a:r>
              <a:rPr lang="en-US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namaClass()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3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Constructing Objects (</a:t>
            </a:r>
            <a:r>
              <a:rPr lang="en-US"/>
              <a:t>instance</a:t>
            </a:r>
            <a:r>
              <a:rPr lang="en-US" smtClean="0"/>
              <a:t>)</a:t>
            </a:r>
            <a:br>
              <a:rPr lang="en-US" smtClean="0"/>
            </a:br>
            <a:r>
              <a:rPr lang="en-US" smtClean="0"/>
              <a:t>Contoh</a:t>
            </a:r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800600" y="1944960"/>
            <a:ext cx="3810000" cy="2819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sebagai suatu object acuan. Dapat dimanipulasi dengan memanggil </a:t>
            </a:r>
            <a:r>
              <a:rPr kumimoji="0" lang="en-US" sz="2000" b="0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method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-nya: </a:t>
            </a:r>
            <a:r>
              <a:rPr kumimoji="0" lang="en-US" sz="2000" b="1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write(par)</a:t>
            </a:r>
            <a:r>
              <a:rPr lang="en-US" sz="2000">
                <a:solidFill>
                  <a:sysClr val="windowText" lastClr="000000"/>
                </a:solidFill>
                <a:latin typeface="Calibri"/>
              </a:rPr>
              <a:t>,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344488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itchFamily="2" charset="2"/>
              </a:rPr>
              <a:t>dengan cara: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ingdings" pitchFamily="2" charset="2"/>
              </a:rPr>
              <a:t>m.write(5)</a:t>
            </a:r>
          </a:p>
          <a:p>
            <a:pPr marL="344488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4488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Saat method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write()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dipanggil, beberapa aktifitas terjadi didalam object, dan hasilnya adalah </a:t>
            </a:r>
            <a:r>
              <a:rPr kumimoji="0" lang="en-US" sz="20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storedValue</a:t>
            </a: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diisi dengan nilai dikirim melalui parameter.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51520" y="1944960"/>
            <a:ext cx="4038600" cy="4004319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class IntCell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09538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// Public methods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int read( ) {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return storedValue;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void write( int x ){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storedValue = x;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  <a:p>
            <a:pPr marL="1143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/* Private internal data representation */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private int storedValue;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810000" y="4840560"/>
            <a:ext cx="4953000" cy="1828800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class TestIntCell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static void main( String [ ] args )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IntCell m = new IntCell( 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m.write( 5 );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System.out.println( "Cell contents: " + m.read( ) 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0604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Method merupakan member class yang berfungsi untuk melakukan suatu aksi</a:t>
            </a:r>
            <a:r>
              <a:rPr lang="en-US"/>
              <a:t>. </a:t>
            </a:r>
            <a:endParaRPr lang="en-US" smtClean="0"/>
          </a:p>
          <a:p>
            <a:endParaRPr lang="en-US"/>
          </a:p>
          <a:p>
            <a:r>
              <a:rPr lang="en-US"/>
              <a:t>Pada java terdapat beberapa jenis method:</a:t>
            </a:r>
          </a:p>
          <a:p>
            <a:pPr lvl="1"/>
            <a:r>
              <a:rPr lang="en-US"/>
              <a:t>constructor</a:t>
            </a:r>
          </a:p>
          <a:p>
            <a:pPr lvl="1"/>
            <a:r>
              <a:rPr lang="en-US"/>
              <a:t>mutator</a:t>
            </a:r>
          </a:p>
          <a:p>
            <a:pPr lvl="1"/>
            <a:r>
              <a:rPr lang="en-US"/>
              <a:t>accessor</a:t>
            </a:r>
          </a:p>
          <a:p>
            <a:pPr lvl="1"/>
            <a:r>
              <a:rPr lang="en-US" smtClean="0"/>
              <a:t>toString</a:t>
            </a:r>
            <a:endParaRPr lang="en-US"/>
          </a:p>
          <a:p>
            <a:pPr lvl="1"/>
            <a:r>
              <a:rPr lang="en-US"/>
              <a:t>main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2608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Method</a:t>
            </a:r>
            <a:br>
              <a:rPr lang="en-US" smtClean="0"/>
            </a:br>
            <a:r>
              <a:rPr lang="en-US" smtClean="0"/>
              <a:t>Constructor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5144"/>
            <a:ext cx="8229600" cy="4798232"/>
          </a:xfrm>
        </p:spPr>
        <p:txBody>
          <a:bodyPr>
            <a:normAutofit fontScale="92500" lnSpcReduction="20000"/>
          </a:bodyPr>
          <a:lstStyle/>
          <a:p>
            <a:r>
              <a:rPr lang="en-US" i="1">
                <a:solidFill>
                  <a:srgbClr val="C00000"/>
                </a:solidFill>
              </a:rPr>
              <a:t>constructor</a:t>
            </a:r>
            <a:r>
              <a:rPr lang="en-US" i="1"/>
              <a:t> </a:t>
            </a:r>
            <a:r>
              <a:rPr lang="en-US"/>
              <a:t>memberitahu bagaimana suatu object dideklarasikan dan </a:t>
            </a:r>
            <a:r>
              <a:rPr lang="en-US"/>
              <a:t>di-inisialisasi</a:t>
            </a:r>
            <a:r>
              <a:rPr lang="en-US" smtClean="0"/>
              <a:t>.</a:t>
            </a:r>
          </a:p>
          <a:p>
            <a:endParaRPr lang="en-US"/>
          </a:p>
          <a:p>
            <a:r>
              <a:rPr lang="en-US" i="1">
                <a:solidFill>
                  <a:srgbClr val="C00000"/>
                </a:solidFill>
              </a:rPr>
              <a:t>constructor</a:t>
            </a:r>
            <a:r>
              <a:rPr lang="en-US">
                <a:solidFill>
                  <a:srgbClr val="C00000"/>
                </a:solidFill>
              </a:rPr>
              <a:t> </a:t>
            </a:r>
            <a:r>
              <a:rPr lang="en-US"/>
              <a:t>biasanya digunakan untuk inisialisasi </a:t>
            </a:r>
            <a:r>
              <a:rPr lang="en-US" i="1"/>
              <a:t>field member</a:t>
            </a:r>
            <a:r>
              <a:rPr lang="en-US"/>
              <a:t> yang ada </a:t>
            </a:r>
            <a:r>
              <a:rPr lang="en-US"/>
              <a:t>pada </a:t>
            </a:r>
            <a:r>
              <a:rPr lang="en-US" i="1" smtClean="0"/>
              <a:t>object</a:t>
            </a:r>
          </a:p>
          <a:p>
            <a:endParaRPr lang="en-US" i="1"/>
          </a:p>
          <a:p>
            <a:r>
              <a:rPr lang="en-US">
                <a:solidFill>
                  <a:srgbClr val="C00000"/>
                </a:solidFill>
              </a:rPr>
              <a:t>Jika pada suatu </a:t>
            </a:r>
            <a:r>
              <a:rPr lang="en-US" i="1">
                <a:solidFill>
                  <a:srgbClr val="C00000"/>
                </a:solidFill>
              </a:rPr>
              <a:t>class</a:t>
            </a:r>
            <a:r>
              <a:rPr lang="en-US">
                <a:solidFill>
                  <a:srgbClr val="C00000"/>
                </a:solidFill>
              </a:rPr>
              <a:t> tidak ada </a:t>
            </a:r>
            <a:r>
              <a:rPr lang="en-US" i="1">
                <a:solidFill>
                  <a:srgbClr val="C00000"/>
                </a:solidFill>
              </a:rPr>
              <a:t>constructor</a:t>
            </a:r>
            <a:r>
              <a:rPr lang="en-US"/>
              <a:t>, </a:t>
            </a:r>
            <a:r>
              <a:rPr lang="en-US" i="1"/>
              <a:t>default constructor</a:t>
            </a:r>
            <a:r>
              <a:rPr lang="en-US"/>
              <a:t> akan dibuat oleh java untuk menginisialisasi tiap </a:t>
            </a:r>
            <a:r>
              <a:rPr lang="en-US" i="1"/>
              <a:t>field member</a:t>
            </a:r>
            <a:r>
              <a:rPr lang="en-US"/>
              <a:t> sesuai </a:t>
            </a:r>
            <a:r>
              <a:rPr lang="en-US" i="1"/>
              <a:t>default value </a:t>
            </a:r>
            <a:r>
              <a:rPr lang="en-US"/>
              <a:t>dari tipe </a:t>
            </a:r>
            <a:r>
              <a:rPr lang="en-US" i="1"/>
              <a:t>field</a:t>
            </a:r>
            <a:r>
              <a:rPr lang="en-US"/>
              <a:t>-nya</a:t>
            </a:r>
            <a:r>
              <a:rPr lang="en-US" smtClean="0"/>
              <a:t>.</a:t>
            </a:r>
          </a:p>
          <a:p>
            <a:endParaRPr lang="en-US"/>
          </a:p>
          <a:p>
            <a:r>
              <a:rPr lang="en-US"/>
              <a:t>Untuk </a:t>
            </a:r>
            <a:r>
              <a:rPr lang="en-US">
                <a:solidFill>
                  <a:srgbClr val="C00000"/>
                </a:solidFill>
              </a:rPr>
              <a:t>membuat constructor</a:t>
            </a:r>
            <a:r>
              <a:rPr lang="en-US"/>
              <a:t>, kita harus menulis </a:t>
            </a:r>
            <a:r>
              <a:rPr lang="en-US" i="1"/>
              <a:t>method </a:t>
            </a:r>
            <a:r>
              <a:rPr lang="en-US"/>
              <a:t>dengan tipe </a:t>
            </a:r>
            <a:r>
              <a:rPr lang="en-US" i="1"/>
              <a:t>no return </a:t>
            </a:r>
            <a:r>
              <a:rPr lang="en-US"/>
              <a:t>yang memiliki nama sama dengan </a:t>
            </a:r>
            <a:r>
              <a:rPr lang="en-US" i="1"/>
              <a:t>class. Constructor bisa memiliki parameter.</a:t>
            </a:r>
          </a:p>
        </p:txBody>
      </p:sp>
    </p:spTree>
    <p:extLst>
      <p:ext uri="{BB962C8B-B14F-4D97-AF65-F5344CB8AC3E}">
        <p14:creationId xmlns:p14="http://schemas.microsoft.com/office/powerpoint/2010/main" val="32018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Method</a:t>
            </a:r>
            <a:br>
              <a:rPr lang="en-US" smtClean="0"/>
            </a:br>
            <a:r>
              <a:rPr lang="en-US" smtClean="0"/>
              <a:t>Constructor</a:t>
            </a:r>
            <a:endParaRPr lang="en-US"/>
          </a:p>
        </p:txBody>
      </p:sp>
      <p:sp>
        <p:nvSpPr>
          <p:cNvPr id="4" name="Rectangle 3">
            <a:hlinkClick r:id="rId2" action="ppaction://hlinkfile"/>
          </p:cNvPr>
          <p:cNvSpPr/>
          <p:nvPr/>
        </p:nvSpPr>
        <p:spPr>
          <a:xfrm>
            <a:off x="304800" y="1916832"/>
            <a:ext cx="5427712" cy="4876800"/>
          </a:xfrm>
          <a:prstGeom prst="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1993032"/>
            <a:ext cx="5638800" cy="480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57200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4    public class Date {</a:t>
            </a:r>
          </a:p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57200" algn="l"/>
              </a:tabLst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Calibri"/>
              </a:rPr>
              <a:t>5	 </a:t>
            </a:r>
            <a:r>
              <a:rPr kumimoji="0" lang="en-US" sz="160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Calibri"/>
              </a:rPr>
              <a:t>// Constructor tanpa parameter</a:t>
            </a:r>
          </a:p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571500" algn="l"/>
              </a:tabLst>
              <a:defRPr/>
            </a:pPr>
            <a:r>
              <a:rPr lang="en-US" sz="1600" b="1">
                <a:latin typeface="Calibri"/>
              </a:rPr>
              <a:t>6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Calibri"/>
              </a:rPr>
              <a:t> 	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public Date( )  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Calibri"/>
              </a:rPr>
              <a:t>{</a:t>
            </a:r>
          </a:p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571500" algn="l"/>
              </a:tabLst>
              <a:defRPr/>
            </a:pPr>
            <a:r>
              <a:rPr lang="en-US" sz="1600" noProof="0" smtClean="0">
                <a:latin typeface="Calibri"/>
              </a:rPr>
              <a:t>7</a:t>
            </a:r>
            <a:r>
              <a:rPr kumimoji="0" lang="en-US" sz="160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Calibri"/>
              </a:rPr>
              <a:t> 		month = 1;</a:t>
            </a:r>
          </a:p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571500" algn="l"/>
              </a:tabLst>
              <a:defRPr/>
            </a:pPr>
            <a:r>
              <a:rPr lang="en-US" sz="1600">
                <a:latin typeface="Calibri"/>
              </a:rPr>
              <a:t>8</a:t>
            </a:r>
            <a:r>
              <a:rPr kumimoji="0" lang="en-US" sz="160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Calibri"/>
              </a:rPr>
              <a:t> 		day = 1;</a:t>
            </a:r>
          </a:p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571500" algn="l"/>
              </a:tabLst>
              <a:defRPr/>
            </a:pPr>
            <a:r>
              <a:rPr lang="en-US" sz="1600" noProof="0" smtClean="0">
                <a:latin typeface="Calibri"/>
              </a:rPr>
              <a:t>9</a:t>
            </a:r>
            <a:r>
              <a:rPr kumimoji="0" lang="en-US" sz="160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Calibri"/>
              </a:rPr>
              <a:t> 		year = 2010;</a:t>
            </a:r>
          </a:p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571500" algn="l"/>
              </a:tabLst>
              <a:defRPr/>
            </a:pPr>
            <a:r>
              <a:rPr lang="en-US" sz="1600" b="1" smtClean="0">
                <a:latin typeface="Calibri"/>
              </a:rPr>
              <a:t>10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Calibri"/>
              </a:rPr>
              <a:t> 	}</a:t>
            </a:r>
          </a:p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571500" algn="l"/>
              </a:tabLst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Calibri"/>
              </a:rPr>
              <a:t>11 	</a:t>
            </a:r>
            <a:r>
              <a:rPr kumimoji="0" lang="en-US" sz="160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Calibri"/>
              </a:rPr>
              <a:t>// Constructor denga tiga parameter</a:t>
            </a:r>
          </a:p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571500" algn="l"/>
              </a:tabLst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Calibri"/>
              </a:rPr>
              <a:t>12 	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public Date( int theMonth, int theDay, int theYear ) 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Calibri"/>
              </a:rPr>
              <a:t>{</a:t>
            </a:r>
          </a:p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571500" algn="l"/>
              </a:tabLst>
              <a:defRPr/>
            </a:pPr>
            <a:r>
              <a:rPr kumimoji="0" lang="en-US" sz="160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Calibri"/>
              </a:rPr>
              <a:t>13 		month = theMonth;</a:t>
            </a:r>
          </a:p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571500" algn="l"/>
              </a:tabLst>
              <a:defRPr/>
            </a:pPr>
            <a:r>
              <a:rPr kumimoji="0" lang="en-US" sz="160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Calibri"/>
              </a:rPr>
              <a:t>14 		day = theDay;</a:t>
            </a:r>
          </a:p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571500" algn="l"/>
              </a:tabLst>
              <a:defRPr/>
            </a:pPr>
            <a:r>
              <a:rPr kumimoji="0" lang="en-US" sz="160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Calibri"/>
              </a:rPr>
              <a:t>15 		year = theYear;</a:t>
            </a:r>
          </a:p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571500" algn="l"/>
              </a:tabLst>
              <a:defRPr/>
            </a:pPr>
            <a:r>
              <a:rPr lang="en-US" sz="1600" b="1" smtClean="0">
                <a:latin typeface="Calibri"/>
              </a:rPr>
              <a:t>16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Calibri"/>
              </a:rPr>
              <a:t> 	}</a:t>
            </a:r>
          </a:p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57200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…</a:t>
            </a:r>
          </a:p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57200" algn="l"/>
              </a:tabLst>
              <a:defRPr/>
            </a:pPr>
            <a:r>
              <a:rPr lang="en-US" sz="1600" smtClean="0">
                <a:solidFill>
                  <a:sysClr val="windowText" lastClr="000000"/>
                </a:solidFill>
                <a:latin typeface="Calibri"/>
              </a:rPr>
              <a:t>…</a:t>
            </a:r>
          </a:p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57200" algn="l"/>
              </a:tabLst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...    }</a:t>
            </a:r>
          </a:p>
          <a:p>
            <a:pPr marL="0" marR="0" lvl="0" indent="0" algn="l" defTabSz="914400" rtl="0" eaLnBrk="1" fontAlgn="auto" latinLnBrk="0" hangingPunct="1">
              <a:lnSpc>
                <a:spcPts val="6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57200" algn="l"/>
              </a:tabLst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23928" y="1993032"/>
            <a:ext cx="335658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>
                <a:solidFill>
                  <a:prstClr val="black"/>
                </a:solidFill>
                <a:latin typeface="Calibri"/>
              </a:rPr>
              <a:t>Untuk membuat object </a:t>
            </a:r>
            <a:r>
              <a:rPr lang="en-US" sz="1600" b="1" smtClean="0">
                <a:solidFill>
                  <a:prstClr val="black"/>
                </a:solidFill>
                <a:latin typeface="Calibri"/>
              </a:rPr>
              <a:t>based </a:t>
            </a:r>
            <a:r>
              <a:rPr lang="en-US" sz="1600" b="1">
                <a:solidFill>
                  <a:prstClr val="black"/>
                </a:solidFill>
                <a:latin typeface="Calibri"/>
              </a:rPr>
              <a:t>on class </a:t>
            </a:r>
            <a:r>
              <a:rPr lang="en-US" sz="1600" b="1" smtClean="0">
                <a:solidFill>
                  <a:prstClr val="black"/>
                </a:solidFill>
                <a:latin typeface="Calibri"/>
              </a:rPr>
              <a:t>Date, dengan cara:</a:t>
            </a:r>
          </a:p>
          <a:p>
            <a:endParaRPr lang="en-US" sz="1600">
              <a:solidFill>
                <a:prstClr val="black"/>
              </a:solidFill>
              <a:latin typeface="Calibri"/>
            </a:endParaRPr>
          </a:p>
          <a:p>
            <a:r>
              <a:rPr lang="en-US" sz="1600">
                <a:solidFill>
                  <a:prstClr val="black"/>
                </a:solidFill>
                <a:latin typeface="Calibri"/>
              </a:rPr>
              <a:t>Date d1 = new Date( </a:t>
            </a:r>
            <a:r>
              <a:rPr lang="en-US" sz="1600" smtClean="0">
                <a:solidFill>
                  <a:prstClr val="black"/>
                </a:solidFill>
                <a:latin typeface="Calibri"/>
              </a:rPr>
              <a:t>);</a:t>
            </a:r>
          </a:p>
          <a:p>
            <a:endParaRPr lang="en-US" sz="1400">
              <a:solidFill>
                <a:prstClr val="black"/>
              </a:solidFill>
              <a:latin typeface="Calibri"/>
            </a:endParaRPr>
          </a:p>
          <a:p>
            <a:r>
              <a:rPr lang="en-US" sz="1400" b="1" smtClean="0">
                <a:solidFill>
                  <a:prstClr val="black"/>
                </a:solidFill>
                <a:latin typeface="Calibri"/>
              </a:rPr>
              <a:t>Atau </a:t>
            </a:r>
          </a:p>
          <a:p>
            <a:endParaRPr lang="en-US" sz="1400">
              <a:solidFill>
                <a:prstClr val="black"/>
              </a:solidFill>
              <a:latin typeface="Calibri"/>
            </a:endParaRPr>
          </a:p>
          <a:p>
            <a:r>
              <a:rPr lang="en-US" sz="1600">
                <a:solidFill>
                  <a:prstClr val="black"/>
                </a:solidFill>
                <a:latin typeface="Calibri"/>
              </a:rPr>
              <a:t>Date d2 = new Date( 4, 15, 2010 );</a:t>
            </a:r>
          </a:p>
        </p:txBody>
      </p:sp>
    </p:spTree>
    <p:extLst>
      <p:ext uri="{BB962C8B-B14F-4D97-AF65-F5344CB8AC3E}">
        <p14:creationId xmlns:p14="http://schemas.microsoft.com/office/powerpoint/2010/main" val="3337457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Tujuan Pertemuan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Memahami prinsip Object pada pemrograman.</a:t>
            </a:r>
          </a:p>
          <a:p>
            <a:r>
              <a:rPr lang="en-US"/>
              <a:t>Memahami tentang encapsulation and information hiding pada object.</a:t>
            </a:r>
          </a:p>
          <a:p>
            <a:r>
              <a:rPr lang="en-US"/>
              <a:t>Mampu implementasi class dan dokumentasi class untuk diterapkan pada object.</a:t>
            </a:r>
          </a:p>
          <a:p>
            <a:r>
              <a:rPr lang="en-US"/>
              <a:t>Memahami pemanfaatan packages.</a:t>
            </a:r>
          </a:p>
        </p:txBody>
      </p:sp>
    </p:spTree>
    <p:extLst>
      <p:ext uri="{BB962C8B-B14F-4D97-AF65-F5344CB8AC3E}">
        <p14:creationId xmlns:p14="http://schemas.microsoft.com/office/powerpoint/2010/main" val="329932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Method</a:t>
            </a:r>
            <a:br>
              <a:rPr lang="en-US" smtClean="0"/>
            </a:br>
            <a:r>
              <a:rPr lang="en-US" smtClean="0"/>
              <a:t>Accessor &amp; Mutator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5144"/>
            <a:ext cx="8229600" cy="4798232"/>
          </a:xfrm>
        </p:spPr>
        <p:txBody>
          <a:bodyPr>
            <a:normAutofit/>
          </a:bodyPr>
          <a:lstStyle/>
          <a:p>
            <a:r>
              <a:rPr lang="en-US" i="1"/>
              <a:t>Field members </a:t>
            </a:r>
            <a:r>
              <a:rPr lang="en-US"/>
              <a:t>biasanya dideklarasikan secara </a:t>
            </a:r>
            <a:r>
              <a:rPr lang="en-US" i="1"/>
              <a:t>private</a:t>
            </a:r>
            <a:r>
              <a:rPr lang="en-US"/>
              <a:t>, dengan demikian maka tidak dapat diakses oleh rutin di luar class (</a:t>
            </a:r>
            <a:r>
              <a:rPr lang="en-US" i="1"/>
              <a:t>nonclass routines</a:t>
            </a:r>
            <a:r>
              <a:rPr lang="en-US"/>
              <a:t>). </a:t>
            </a:r>
            <a:endParaRPr lang="en-US" smtClean="0"/>
          </a:p>
          <a:p>
            <a:endParaRPr lang="en-US"/>
          </a:p>
          <a:p>
            <a:r>
              <a:rPr lang="en-US"/>
              <a:t>Untuk itu diperlukan suatu </a:t>
            </a:r>
            <a:r>
              <a:rPr lang="en-US" i="1"/>
              <a:t>method</a:t>
            </a:r>
            <a:r>
              <a:rPr lang="en-US"/>
              <a:t> :</a:t>
            </a:r>
          </a:p>
          <a:p>
            <a:pPr lvl="1"/>
            <a:r>
              <a:rPr lang="en-US" b="1"/>
              <a:t>method accessor</a:t>
            </a:r>
            <a:r>
              <a:rPr lang="en-US"/>
              <a:t> </a:t>
            </a:r>
            <a:r>
              <a:rPr lang="en-US"/>
              <a:t>; </a:t>
            </a:r>
            <a:endParaRPr lang="en-US" smtClean="0"/>
          </a:p>
          <a:p>
            <a:pPr marL="704088" lvl="2" indent="0">
              <a:buNone/>
            </a:pPr>
            <a:r>
              <a:rPr lang="en-US" smtClean="0"/>
              <a:t>yang </a:t>
            </a:r>
            <a:r>
              <a:rPr lang="en-US"/>
              <a:t>dapat memeriksa / membaca nilai suatu </a:t>
            </a:r>
            <a:r>
              <a:rPr lang="en-US" i="1"/>
              <a:t>field</a:t>
            </a:r>
            <a:r>
              <a:rPr lang="en-US"/>
              <a:t> tanpa merubah nilainya</a:t>
            </a:r>
          </a:p>
          <a:p>
            <a:pPr lvl="1"/>
            <a:r>
              <a:rPr lang="en-US" b="1"/>
              <a:t>method</a:t>
            </a:r>
            <a:r>
              <a:rPr lang="en-US"/>
              <a:t> </a:t>
            </a:r>
            <a:r>
              <a:rPr lang="en-US" b="1"/>
              <a:t>mutator </a:t>
            </a:r>
            <a:r>
              <a:rPr lang="en-US"/>
              <a:t>; </a:t>
            </a:r>
            <a:endParaRPr lang="en-US" smtClean="0"/>
          </a:p>
          <a:p>
            <a:pPr marL="704088" lvl="2" indent="0">
              <a:buNone/>
            </a:pPr>
            <a:r>
              <a:rPr lang="en-US" smtClean="0"/>
              <a:t>yang </a:t>
            </a:r>
            <a:r>
              <a:rPr lang="en-US"/>
              <a:t>dapat digunakan untuk merubah nilai suatu </a:t>
            </a:r>
            <a:r>
              <a:rPr lang="en-US" i="1"/>
              <a:t>field.</a:t>
            </a:r>
          </a:p>
        </p:txBody>
      </p:sp>
    </p:spTree>
    <p:extLst>
      <p:ext uri="{BB962C8B-B14F-4D97-AF65-F5344CB8AC3E}">
        <p14:creationId xmlns:p14="http://schemas.microsoft.com/office/powerpoint/2010/main" val="405860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Method</a:t>
            </a:r>
            <a:br>
              <a:rPr lang="en-US" smtClean="0"/>
            </a:br>
            <a:r>
              <a:rPr lang="en-US" smtClean="0"/>
              <a:t>Accessor &amp; Mutator</a:t>
            </a:r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88640" y="2060848"/>
            <a:ext cx="4800600" cy="464819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  <a:tab pos="914400" algn="l"/>
              </a:tabLst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class IntCell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  <a:tab pos="914400" algn="l"/>
              </a:tabLst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int read( ) 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  <a:tab pos="914400" algn="l"/>
              </a:tabLst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return storedValue;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  <a:tab pos="914400" algn="l"/>
              </a:tabLst>
              <a:defRPr/>
            </a:pP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  <a:tab pos="914400" algn="l"/>
              </a:tabLst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  <a:tab pos="914400" algn="l"/>
              </a:tabLst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void write( int x )</a:t>
            </a:r>
            <a:r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  <a:tab pos="914400" algn="l"/>
              </a:tabLst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storedValue = x;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  <a:tab pos="914400" algn="l"/>
              </a:tabLst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  <a:tab pos="914400" algn="l"/>
              </a:tabLst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  <a:tab pos="914400" algn="l"/>
              </a:tabLst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private int storedValue;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  <a:tab pos="914400" algn="l"/>
              </a:tabLst>
              <a:defRPr/>
            </a:pPr>
            <a:r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Line Callout 2 (Accent Bar) 5"/>
          <p:cNvSpPr/>
          <p:nvPr/>
        </p:nvSpPr>
        <p:spPr>
          <a:xfrm>
            <a:off x="5713040" y="2114302"/>
            <a:ext cx="2209800" cy="6096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5784"/>
              <a:gd name="adj6" fmla="val -52843"/>
            </a:avLst>
          </a:prstGeom>
          <a:solidFill>
            <a:srgbClr val="C00000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Method accessor</a:t>
            </a:r>
          </a:p>
        </p:txBody>
      </p:sp>
      <p:sp>
        <p:nvSpPr>
          <p:cNvPr id="7" name="Line Callout 2 (Accent Bar) 6"/>
          <p:cNvSpPr/>
          <p:nvPr/>
        </p:nvSpPr>
        <p:spPr>
          <a:xfrm>
            <a:off x="6322640" y="3737248"/>
            <a:ext cx="2209800" cy="6096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5784"/>
              <a:gd name="adj6" fmla="val -52843"/>
            </a:avLst>
          </a:prstGeom>
          <a:solidFill>
            <a:srgbClr val="1F497D"/>
          </a:solidFill>
          <a:ln w="25400" cap="flat" cmpd="sng" algn="ctr">
            <a:solidFill>
              <a:srgbClr val="1F497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Method mutator</a:t>
            </a:r>
          </a:p>
        </p:txBody>
      </p:sp>
    </p:spTree>
    <p:extLst>
      <p:ext uri="{BB962C8B-B14F-4D97-AF65-F5344CB8AC3E}">
        <p14:creationId xmlns:p14="http://schemas.microsoft.com/office/powerpoint/2010/main" val="18975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Method</a:t>
            </a:r>
            <a:br>
              <a:rPr lang="en-US" smtClean="0"/>
            </a:br>
            <a:r>
              <a:rPr lang="en-US" smtClean="0"/>
              <a:t>toString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Method toString() biasa digunakan untuk:</a:t>
            </a:r>
          </a:p>
          <a:p>
            <a:pPr lvl="1"/>
            <a:r>
              <a:rPr lang="en-US" smtClean="0"/>
              <a:t>Membaca seluruh nilai field pada class namun dalam bentuk string.</a:t>
            </a:r>
          </a:p>
          <a:p>
            <a:pPr lvl="1"/>
            <a:r>
              <a:rPr lang="en-US" smtClean="0"/>
              <a:t>Membaca suatu object sebagai suatu string</a:t>
            </a:r>
          </a:p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71600" y="3717032"/>
            <a:ext cx="3960440" cy="309634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  <a:tab pos="914400" algn="l"/>
              </a:tabLst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public class IntCell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  <a:tab pos="914400" algn="l"/>
              </a:tabLst>
              <a:defRPr/>
            </a:pPr>
            <a:r>
              <a:rPr lang="en-US" sz="2400">
                <a:solidFill>
                  <a:sysClr val="windowText" lastClr="000000"/>
                </a:solidFill>
                <a:latin typeface="Calibri"/>
              </a:rPr>
              <a:t>	</a:t>
            </a:r>
            <a:r>
              <a:rPr lang="en-US" sz="2400" smtClean="0">
                <a:solidFill>
                  <a:sysClr val="windowText" lastClr="000000"/>
                </a:solidFill>
                <a:latin typeface="Calibri"/>
              </a:rPr>
              <a:t>private int x;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  <a:tab pos="914400" algn="l"/>
              </a:tabLst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private</a:t>
            </a:r>
            <a:r>
              <a:rPr kumimoji="0" lang="en-US" sz="2400" b="0" i="0" u="none" strike="noStrike" kern="1200" cap="none" spc="0" normalizeH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 int y;</a:t>
            </a: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  <a:tab pos="914400" algn="l"/>
              </a:tabLst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	public String toString( ) </a:t>
            </a: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  <a:tab pos="914400" algn="l"/>
              </a:tabLst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return  x + “ “ + y;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  <a:tab pos="914400" algn="l"/>
              </a:tabLst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463550" algn="l"/>
                <a:tab pos="914400" algn="l"/>
              </a:tabLst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}</a:t>
            </a: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5415" y="3789040"/>
            <a:ext cx="33565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mtClean="0">
                <a:solidFill>
                  <a:prstClr val="black"/>
                </a:solidFill>
                <a:latin typeface="Calibri"/>
              </a:rPr>
              <a:t>Misal:</a:t>
            </a:r>
            <a:endParaRPr lang="en-US" sz="1600" b="1" smtClean="0">
              <a:solidFill>
                <a:prstClr val="black"/>
              </a:solidFill>
              <a:latin typeface="Calibri"/>
            </a:endParaRPr>
          </a:p>
          <a:p>
            <a:endParaRPr lang="en-US" sz="1600">
              <a:solidFill>
                <a:prstClr val="black"/>
              </a:solidFill>
              <a:latin typeface="Calibri"/>
            </a:endParaRPr>
          </a:p>
          <a:p>
            <a:r>
              <a:rPr lang="en-US" sz="1600" smtClean="0">
                <a:solidFill>
                  <a:prstClr val="black"/>
                </a:solidFill>
                <a:latin typeface="Calibri"/>
              </a:rPr>
              <a:t>IntCel angka </a:t>
            </a:r>
            <a:r>
              <a:rPr lang="en-US" sz="1600">
                <a:solidFill>
                  <a:prstClr val="black"/>
                </a:solidFill>
                <a:latin typeface="Calibri"/>
              </a:rPr>
              <a:t>= </a:t>
            </a:r>
            <a:r>
              <a:rPr lang="en-US" sz="1600">
                <a:solidFill>
                  <a:prstClr val="black"/>
                </a:solidFill>
                <a:latin typeface="Calibri"/>
              </a:rPr>
              <a:t>new </a:t>
            </a:r>
            <a:r>
              <a:rPr lang="en-US" sz="1600" smtClean="0">
                <a:solidFill>
                  <a:prstClr val="black"/>
                </a:solidFill>
                <a:latin typeface="Calibri"/>
              </a:rPr>
              <a:t>IntCell( );</a:t>
            </a:r>
          </a:p>
          <a:p>
            <a:endParaRPr lang="en-US" sz="1600" smtClean="0">
              <a:solidFill>
                <a:prstClr val="black"/>
              </a:solidFill>
              <a:latin typeface="Calibri"/>
            </a:endParaRPr>
          </a:p>
          <a:p>
            <a:r>
              <a:rPr lang="en-US" sz="1600" smtClean="0">
                <a:solidFill>
                  <a:prstClr val="black"/>
                </a:solidFill>
                <a:latin typeface="Calibri"/>
              </a:rPr>
              <a:t>System.out.println( angka.toString() );</a:t>
            </a:r>
          </a:p>
          <a:p>
            <a:endParaRPr lang="en-US" sz="1600">
              <a:solidFill>
                <a:prstClr val="black"/>
              </a:solidFill>
              <a:latin typeface="Calibri"/>
            </a:endParaRPr>
          </a:p>
          <a:p>
            <a:r>
              <a:rPr lang="en-US" sz="1600" smtClean="0">
                <a:solidFill>
                  <a:prstClr val="black"/>
                </a:solidFill>
                <a:latin typeface="Calibri"/>
              </a:rPr>
              <a:t>Atau</a:t>
            </a:r>
          </a:p>
          <a:p>
            <a:endParaRPr lang="en-US" sz="1600" smtClean="0">
              <a:solidFill>
                <a:prstClr val="black"/>
              </a:solidFill>
              <a:latin typeface="Calibri"/>
            </a:endParaRPr>
          </a:p>
          <a:p>
            <a:r>
              <a:rPr lang="en-US" sz="1600" smtClean="0">
                <a:solidFill>
                  <a:prstClr val="black"/>
                </a:solidFill>
                <a:latin typeface="Calibri"/>
              </a:rPr>
              <a:t>System.out.println( angka );</a:t>
            </a:r>
          </a:p>
          <a:p>
            <a:endParaRPr lang="en-US" sz="16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3634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Method</a:t>
            </a:r>
            <a:br>
              <a:rPr lang="en-US" smtClean="0"/>
            </a:br>
            <a:r>
              <a:rPr lang="en-US" smtClean="0"/>
              <a:t>Main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Method </a:t>
            </a:r>
            <a:r>
              <a:rPr lang="en-US"/>
              <a:t>main pada suatu file </a:t>
            </a:r>
            <a:r>
              <a:rPr lang="en-US"/>
              <a:t>class </a:t>
            </a:r>
            <a:r>
              <a:rPr lang="en-US" smtClean="0"/>
              <a:t>merupakan method </a:t>
            </a:r>
            <a:r>
              <a:rPr lang="en-US"/>
              <a:t>utama yang diprioritaskan untuk dijalankan oleh java command saat suatu file class dipanggil.</a:t>
            </a:r>
          </a:p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32597" y="3741761"/>
            <a:ext cx="6018699" cy="2246769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class TestIntCell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static void main( String [ ] args 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IntCell m = new IntCell( 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m.write( 5 );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System.out.println( "Cell contents: " + m.read( ) 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4172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Package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Package</a:t>
            </a:r>
            <a:r>
              <a:rPr lang="en-US"/>
              <a:t> digunakan untuk mengelompokkan class - class.</a:t>
            </a:r>
          </a:p>
          <a:p>
            <a:r>
              <a:rPr lang="en-US"/>
              <a:t>Sebuah package dapat mempunyai satu atau lebih sub-package ini sehingga membentuk sebuah hirarki.	</a:t>
            </a:r>
          </a:p>
          <a:p>
            <a:pPr marL="0" indent="0">
              <a:buNone/>
              <a:tabLst>
                <a:tab pos="344488" algn="l"/>
              </a:tabLst>
            </a:pPr>
            <a:r>
              <a:rPr lang="en-US"/>
              <a:t>	Contoh package:</a:t>
            </a:r>
          </a:p>
          <a:p>
            <a:pPr marL="0" indent="0">
              <a:buNone/>
              <a:tabLst>
                <a:tab pos="344488" algn="l"/>
              </a:tabLst>
            </a:pPr>
            <a:endParaRPr lang="en-US"/>
          </a:p>
          <a:p>
            <a:pPr marL="0" indent="0" algn="ctr">
              <a:buNone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java.awt.Rectangle;</a:t>
            </a:r>
          </a:p>
          <a:p>
            <a:endParaRPr lang="en-US"/>
          </a:p>
        </p:txBody>
      </p:sp>
      <p:sp>
        <p:nvSpPr>
          <p:cNvPr id="8" name="Left Brace 7"/>
          <p:cNvSpPr/>
          <p:nvPr/>
        </p:nvSpPr>
        <p:spPr>
          <a:xfrm rot="16200000">
            <a:off x="3390900" y="4936604"/>
            <a:ext cx="304800" cy="1447800"/>
          </a:xfrm>
          <a:prstGeom prst="leftBrace">
            <a:avLst/>
          </a:prstGeom>
          <a:noFill/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Left Brace 8"/>
          <p:cNvSpPr/>
          <p:nvPr/>
        </p:nvSpPr>
        <p:spPr>
          <a:xfrm rot="5400000">
            <a:off x="5143500" y="4174604"/>
            <a:ext cx="304800" cy="1600200"/>
          </a:xfrm>
          <a:prstGeom prst="leftBrace">
            <a:avLst/>
          </a:prstGeom>
          <a:noFill/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Line Callout 1 (Accent Bar) 9"/>
          <p:cNvSpPr/>
          <p:nvPr/>
        </p:nvSpPr>
        <p:spPr>
          <a:xfrm>
            <a:off x="4114800" y="5913844"/>
            <a:ext cx="1181100" cy="304800"/>
          </a:xfrm>
          <a:prstGeom prst="accentCallout1">
            <a:avLst>
              <a:gd name="adj1" fmla="val 53815"/>
              <a:gd name="adj2" fmla="val -4993"/>
              <a:gd name="adj3" fmla="val -31655"/>
              <a:gd name="adj4" fmla="val -48782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Nama package</a:t>
            </a:r>
          </a:p>
        </p:txBody>
      </p:sp>
      <p:sp>
        <p:nvSpPr>
          <p:cNvPr id="11" name="Line Callout 1 (Accent Bar) 10"/>
          <p:cNvSpPr/>
          <p:nvPr/>
        </p:nvSpPr>
        <p:spPr>
          <a:xfrm>
            <a:off x="6096000" y="4365104"/>
            <a:ext cx="1181100" cy="304800"/>
          </a:xfrm>
          <a:prstGeom prst="accentCallout1">
            <a:avLst>
              <a:gd name="adj1" fmla="val 53815"/>
              <a:gd name="adj2" fmla="val -4993"/>
              <a:gd name="adj3" fmla="val 147565"/>
              <a:gd name="adj4" fmla="val -65875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Nama class</a:t>
            </a:r>
          </a:p>
        </p:txBody>
      </p:sp>
    </p:spTree>
    <p:extLst>
      <p:ext uri="{BB962C8B-B14F-4D97-AF65-F5344CB8AC3E}">
        <p14:creationId xmlns:p14="http://schemas.microsoft.com/office/powerpoint/2010/main" val="14762387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Importing </a:t>
            </a:r>
            <a:r>
              <a:rPr lang="en-US"/>
              <a:t>a </a:t>
            </a:r>
            <a:r>
              <a:rPr lang="en-US" smtClean="0"/>
              <a:t>Class </a:t>
            </a:r>
            <a:r>
              <a:rPr lang="en-US"/>
              <a:t>from </a:t>
            </a:r>
            <a:r>
              <a:rPr lang="en-US"/>
              <a:t>a </a:t>
            </a:r>
            <a:r>
              <a:rPr lang="en-US" smtClean="0"/>
              <a:t>Package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2400">
                <a:solidFill>
                  <a:prstClr val="black"/>
                </a:solidFill>
                <a:latin typeface="Calibri"/>
              </a:rPr>
              <a:t>Kita harus melakukan import suatu class sebelum kita membuat object dari suatu class. 	Perhatikan pembuatan object berikut: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4488" algn="l"/>
              </a:tabLst>
            </a:pPr>
            <a:endParaRPr lang="en-US">
              <a:solidFill>
                <a:prstClr val="black"/>
              </a:solidFill>
              <a:latin typeface="Calibri"/>
            </a:endParaRPr>
          </a:p>
          <a:p>
            <a:pPr marL="344488" lvl="0" indent="0">
              <a:spcBef>
                <a:spcPct val="20000"/>
              </a:spcBef>
              <a:buClrTx/>
              <a:buNone/>
            </a:pPr>
            <a:r>
              <a:rPr lang="en-US" sz="2400">
                <a:solidFill>
                  <a:prstClr val="black"/>
                </a:solidFill>
                <a:latin typeface="Calibri"/>
              </a:rPr>
              <a:t>untuk membuat object kotak dengan type class Rectangle maka kita harus import dahulu class Rectangle dari package-nya.</a:t>
            </a:r>
          </a:p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98823" y="3140968"/>
            <a:ext cx="5368777" cy="33855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Rectangle </a:t>
            </a:r>
            <a:r>
              <a:rPr kumimoji="0" lang="en-US" sz="16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kotak </a:t>
            </a:r>
            <a:r>
              <a: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= new Rectangle(5,5,20,20)</a:t>
            </a:r>
            <a:endParaRPr kumimoji="0" lang="en-US" sz="16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98823" y="4764360"/>
            <a:ext cx="4878259" cy="1231106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java.awt.Rectangle;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class bentuk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4488" algn="l"/>
              </a:tabLst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public static void main (String[] args)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4488" algn="l"/>
                <a:tab pos="688975" algn="l"/>
              </a:tabLst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Rectangle </a:t>
            </a: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kotak </a:t>
            </a: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= new Rectangle(5,5,20,20);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4488" algn="l"/>
              </a:tabLst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Line Callout 1 (Accent Bar) 5"/>
          <p:cNvSpPr/>
          <p:nvPr/>
        </p:nvSpPr>
        <p:spPr>
          <a:xfrm>
            <a:off x="5943600" y="4535760"/>
            <a:ext cx="2438400" cy="477416"/>
          </a:xfrm>
          <a:prstGeom prst="accentCallout1">
            <a:avLst>
              <a:gd name="adj1" fmla="val 53815"/>
              <a:gd name="adj2" fmla="val -4993"/>
              <a:gd name="adj3" fmla="val 84966"/>
              <a:gd name="adj4" fmla="val -39481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Instruksi import class</a:t>
            </a: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Rectangle </a:t>
            </a: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dari package</a:t>
            </a: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java.awt</a:t>
            </a:r>
          </a:p>
        </p:txBody>
      </p:sp>
      <p:sp>
        <p:nvSpPr>
          <p:cNvPr id="7" name="Line Callout 3 (Accent Bar) 6"/>
          <p:cNvSpPr/>
          <p:nvPr/>
        </p:nvSpPr>
        <p:spPr>
          <a:xfrm>
            <a:off x="3429000" y="5754960"/>
            <a:ext cx="4953000" cy="914400"/>
          </a:xfrm>
          <a:prstGeom prst="accentCallout3">
            <a:avLst>
              <a:gd name="adj1" fmla="val 75243"/>
              <a:gd name="adj2" fmla="val -3020"/>
              <a:gd name="adj3" fmla="val 75894"/>
              <a:gd name="adj4" fmla="val -31200"/>
              <a:gd name="adj5" fmla="val -62338"/>
              <a:gd name="adj6" fmla="val -31199"/>
              <a:gd name="adj7" fmla="val -88336"/>
              <a:gd name="adj8" fmla="val -25411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Untuk mengetahui pada package apa suatu class bisa dilihat di: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/>
              </a:rPr>
              <a:t>http://java.sun.com/javase/7/docs/api/index.html</a:t>
            </a:r>
            <a:endParaRPr kumimoji="0" lang="en-US" sz="12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Don’t Memorize—Use Online Help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The Java library has thousands of classes and methods</a:t>
            </a:r>
          </a:p>
        </p:txBody>
      </p:sp>
    </p:spTree>
    <p:extLst>
      <p:ext uri="{BB962C8B-B14F-4D97-AF65-F5344CB8AC3E}">
        <p14:creationId xmlns:p14="http://schemas.microsoft.com/office/powerpoint/2010/main" val="210405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/>
              <a:t>Membuat </a:t>
            </a:r>
            <a:r>
              <a:rPr lang="en-US" smtClean="0"/>
              <a:t>Package </a:t>
            </a:r>
            <a:r>
              <a:rPr lang="en-US"/>
              <a:t>dan </a:t>
            </a:r>
            <a:r>
              <a:rPr lang="en-US" smtClean="0"/>
              <a:t>Mendaftarkan Class </a:t>
            </a:r>
            <a:r>
              <a:rPr lang="en-US"/>
              <a:t>ke </a:t>
            </a:r>
            <a:r>
              <a:rPr lang="en-US" smtClean="0"/>
              <a:t>Package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2400">
                <a:solidFill>
                  <a:prstClr val="black"/>
                </a:solidFill>
                <a:latin typeface="Calibri"/>
              </a:rPr>
              <a:t>Syntax: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4488" algn="l"/>
                <a:tab pos="1200150" algn="l"/>
              </a:tabLst>
            </a:pPr>
            <a:r>
              <a:rPr lang="en-US" sz="1800">
                <a:solidFill>
                  <a:prstClr val="black"/>
                </a:solidFill>
                <a:latin typeface="Calibri"/>
              </a:rPr>
              <a:t>	Contoh:	</a:t>
            </a:r>
            <a:r>
              <a:rPr lang="en-US" sz="16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package agen; 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1200150" algn="l"/>
              </a:tabLst>
            </a:pPr>
            <a:r>
              <a:rPr lang="en-US" sz="160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package calculator;</a:t>
            </a: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2400">
                <a:solidFill>
                  <a:prstClr val="black"/>
                </a:solidFill>
                <a:latin typeface="Calibri"/>
              </a:rPr>
              <a:t>Untuk mendaftarkan class yg kita buat ke suatu package, tambahkan syntax di atas pada bagian paling atas program kita, contoh:</a:t>
            </a: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endParaRPr lang="en-US" sz="240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endParaRPr lang="en-US" sz="240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endParaRPr lang="en-US" sz="100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ClrTx/>
              <a:buFont typeface="Arial" pitchFamily="34" charset="0"/>
              <a:buChar char="•"/>
            </a:pPr>
            <a:r>
              <a:rPr lang="en-US" sz="2400">
                <a:solidFill>
                  <a:prstClr val="black"/>
                </a:solidFill>
                <a:latin typeface="Calibri"/>
              </a:rPr>
              <a:t>Berdasarkan contoh di atas, berarti class hai berada dalam package paket1, untuk menggunakan class hai </a:t>
            </a:r>
            <a:r>
              <a:rPr lang="en-US" sz="2400">
                <a:solidFill>
                  <a:prstClr val="black"/>
                </a:solidFill>
                <a:latin typeface="Calibri"/>
              </a:rPr>
              <a:t>lakukan</a:t>
            </a:r>
            <a:r>
              <a:rPr lang="en-US" sz="2400" smtClean="0">
                <a:solidFill>
                  <a:prstClr val="black"/>
                </a:solidFill>
                <a:latin typeface="Calibri"/>
              </a:rPr>
              <a:t>:</a:t>
            </a:r>
            <a:endParaRPr lang="en-US" sz="24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7704" y="1988840"/>
            <a:ext cx="2776722" cy="33855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package</a:t>
            </a:r>
            <a:r>
              <a:rPr kumimoji="0" lang="en-US" sz="16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&lt;namaPackage&gt;</a:t>
            </a:r>
            <a:endParaRPr kumimoji="0" lang="en-US" sz="16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0782" y="3893840"/>
            <a:ext cx="2849756" cy="1169551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16668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package</a:t>
            </a: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paket1</a:t>
            </a: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16668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public class </a:t>
            </a: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hai {</a:t>
            </a:r>
          </a:p>
          <a:p>
            <a:pPr marL="16668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…</a:t>
            </a:r>
          </a:p>
          <a:p>
            <a:pPr marL="16668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….</a:t>
            </a:r>
          </a:p>
          <a:p>
            <a:pPr marL="166688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40782" y="6160063"/>
            <a:ext cx="2117887" cy="307777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import paket1.hai;</a:t>
            </a:r>
          </a:p>
        </p:txBody>
      </p:sp>
    </p:spTree>
    <p:extLst>
      <p:ext uri="{BB962C8B-B14F-4D97-AF65-F5344CB8AC3E}">
        <p14:creationId xmlns:p14="http://schemas.microsoft.com/office/powerpoint/2010/main" val="268942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Mendaftarkan Class </a:t>
            </a:r>
            <a:r>
              <a:rPr lang="en-US"/>
              <a:t>ke </a:t>
            </a:r>
            <a:r>
              <a:rPr lang="en-US" smtClean="0"/>
              <a:t>Package</a:t>
            </a:r>
            <a:endParaRPr lang="en-US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192737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Contoh: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56154" y="1927373"/>
            <a:ext cx="6302046" cy="2246769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package</a:t>
            </a: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agen</a:t>
            </a: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;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public class </a:t>
            </a: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myAgen </a:t>
            </a: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{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private String name;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public myAgen(String name) {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84313" algn="l"/>
              </a:tabLst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this.name = name;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}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public String ambilPesan() {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484313" algn="l"/>
              </a:tabLst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return "Salam kepada Anda !. dari " + name;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}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</p:txBody>
      </p:sp>
      <p:sp>
        <p:nvSpPr>
          <p:cNvPr id="18" name="Line Callout 1 (Accent Bar) 17"/>
          <p:cNvSpPr/>
          <p:nvPr/>
        </p:nvSpPr>
        <p:spPr>
          <a:xfrm>
            <a:off x="2012660" y="2841773"/>
            <a:ext cx="914400" cy="222661"/>
          </a:xfrm>
          <a:prstGeom prst="accentCallout1">
            <a:avLst>
              <a:gd name="adj1" fmla="val 43149"/>
              <a:gd name="adj2" fmla="val 104098"/>
              <a:gd name="adj3" fmla="val -25043"/>
              <a:gd name="adj4" fmla="val 212254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constructor</a:t>
            </a:r>
            <a:endParaRPr kumimoji="0" lang="en-US" sz="12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" name="Line Callout 1 (Accent Bar) 18"/>
          <p:cNvSpPr/>
          <p:nvPr/>
        </p:nvSpPr>
        <p:spPr>
          <a:xfrm>
            <a:off x="6172487" y="2930196"/>
            <a:ext cx="685800" cy="217944"/>
          </a:xfrm>
          <a:prstGeom prst="accentCallout1">
            <a:avLst>
              <a:gd name="adj1" fmla="val 53815"/>
              <a:gd name="adj2" fmla="val -4993"/>
              <a:gd name="adj3" fmla="val 156409"/>
              <a:gd name="adj4" fmla="val -100695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method</a:t>
            </a:r>
            <a:endParaRPr kumimoji="0" lang="en-US" sz="12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" name="Line Callout 1 (Accent Bar) 19"/>
          <p:cNvSpPr/>
          <p:nvPr/>
        </p:nvSpPr>
        <p:spPr>
          <a:xfrm>
            <a:off x="5677187" y="1990863"/>
            <a:ext cx="1676400" cy="217944"/>
          </a:xfrm>
          <a:prstGeom prst="accentCallout1">
            <a:avLst>
              <a:gd name="adj1" fmla="val 53815"/>
              <a:gd name="adj2" fmla="val -4993"/>
              <a:gd name="adj3" fmla="val 183653"/>
              <a:gd name="adj4" fmla="val -34579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Field / Data member</a:t>
            </a:r>
            <a:endParaRPr kumimoji="0" lang="en-US" sz="12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56154" y="4289573"/>
            <a:ext cx="6005170" cy="181588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import agen.myAgen;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public class salam {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public static void main(String[] args) {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	myAgen </a:t>
            </a:r>
            <a:r>
              <a:rPr kumimoji="0" lang="en-US" sz="14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Helo</a:t>
            </a: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 = new myAgen("Rayputra");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	String s = Helo.ambilPesan();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	System.out.println(s);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	}</a:t>
            </a:r>
          </a:p>
          <a:p>
            <a:pPr marL="46355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+mn-cs"/>
              </a:rPr>
              <a:t>}</a:t>
            </a:r>
          </a:p>
        </p:txBody>
      </p:sp>
      <p:sp>
        <p:nvSpPr>
          <p:cNvPr id="22" name="Line Callout 1 (Accent Bar) 21"/>
          <p:cNvSpPr/>
          <p:nvPr/>
        </p:nvSpPr>
        <p:spPr>
          <a:xfrm>
            <a:off x="1066800" y="5280172"/>
            <a:ext cx="1676400" cy="453083"/>
          </a:xfrm>
          <a:prstGeom prst="accentCallout1">
            <a:avLst>
              <a:gd name="adj1" fmla="val 70162"/>
              <a:gd name="adj2" fmla="val 101973"/>
              <a:gd name="adj3" fmla="val -51248"/>
              <a:gd name="adj4" fmla="val 174394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Membuat object Helo dari class myAgen</a:t>
            </a:r>
            <a:endParaRPr kumimoji="0" lang="en-US" sz="1200" b="1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" name="Line Callout 1 (Accent Bar) 22"/>
          <p:cNvSpPr/>
          <p:nvPr/>
        </p:nvSpPr>
        <p:spPr>
          <a:xfrm>
            <a:off x="6858287" y="5584972"/>
            <a:ext cx="1676400" cy="436315"/>
          </a:xfrm>
          <a:prstGeom prst="accentCallout1">
            <a:avLst>
              <a:gd name="adj1" fmla="val 41303"/>
              <a:gd name="adj2" fmla="val -2159"/>
              <a:gd name="adj3" fmla="val -54454"/>
              <a:gd name="adj4" fmla="val -25370"/>
            </a:avLst>
          </a:prstGeom>
          <a:solidFill>
            <a:srgbClr val="F79646"/>
          </a:solidFill>
          <a:ln w="25400" cap="flat" cmpd="sng" algn="ctr">
            <a:solidFill>
              <a:srgbClr val="F7964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Menjalankan method </a:t>
            </a:r>
            <a:r>
              <a:rPr kumimoji="0" lang="en-US" sz="1200" b="1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ambilPesan()</a:t>
            </a:r>
          </a:p>
        </p:txBody>
      </p:sp>
    </p:spTree>
    <p:extLst>
      <p:ext uri="{BB962C8B-B14F-4D97-AF65-F5344CB8AC3E}">
        <p14:creationId xmlns:p14="http://schemas.microsoft.com/office/powerpoint/2010/main" val="5945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Javadoc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/>
              <a:t>Spesifikasi class mendeskripsikan apa yang dapat dilakukan terhadap suatu </a:t>
            </a:r>
            <a:r>
              <a:rPr lang="en-US" i="1"/>
              <a:t>object</a:t>
            </a:r>
            <a:r>
              <a:rPr lang="en-US"/>
              <a:t>. Implementasi internal </a:t>
            </a:r>
            <a:r>
              <a:rPr lang="en-US" i="1"/>
              <a:t>object</a:t>
            </a:r>
            <a:r>
              <a:rPr lang="en-US"/>
              <a:t> dapat diketahui dari spesifikasi yang </a:t>
            </a:r>
            <a:r>
              <a:rPr lang="en-US"/>
              <a:t>dibuat</a:t>
            </a:r>
            <a:r>
              <a:rPr lang="en-US" smtClean="0"/>
              <a:t>.</a:t>
            </a:r>
          </a:p>
          <a:p>
            <a:endParaRPr lang="en-US"/>
          </a:p>
          <a:p>
            <a:r>
              <a:rPr lang="en-US"/>
              <a:t>Program </a:t>
            </a:r>
            <a:r>
              <a:rPr lang="en-US" i="1"/>
              <a:t>javadoc</a:t>
            </a:r>
            <a:r>
              <a:rPr lang="en-US"/>
              <a:t> digunakan untuk membuat dokumentasi class secara </a:t>
            </a:r>
            <a:r>
              <a:rPr lang="en-US"/>
              <a:t>otomatis</a:t>
            </a:r>
            <a:r>
              <a:rPr lang="en-US" smtClean="0"/>
              <a:t>.</a:t>
            </a:r>
          </a:p>
          <a:p>
            <a:endParaRPr lang="en-US"/>
          </a:p>
          <a:p>
            <a:r>
              <a:rPr lang="en-US" i="1"/>
              <a:t>Output</a:t>
            </a:r>
            <a:r>
              <a:rPr lang="en-US"/>
              <a:t> dari </a:t>
            </a:r>
            <a:r>
              <a:rPr lang="en-US" i="1"/>
              <a:t>javadoc </a:t>
            </a:r>
            <a:r>
              <a:rPr lang="en-US"/>
              <a:t>merupakan sekumpulan </a:t>
            </a:r>
            <a:r>
              <a:rPr lang="en-US" i="1"/>
              <a:t>file HTML</a:t>
            </a:r>
            <a:r>
              <a:rPr lang="en-US"/>
              <a:t> yang dapat dilihat atau dicetak melalui </a:t>
            </a:r>
            <a:r>
              <a:rPr lang="en-US" i="1"/>
              <a:t>browser</a:t>
            </a:r>
            <a:r>
              <a:rPr lang="en-US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890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Javadoc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654216"/>
          </a:xfrm>
        </p:spPr>
        <p:txBody>
          <a:bodyPr>
            <a:normAutofit fontScale="77500" lnSpcReduction="20000"/>
          </a:bodyPr>
          <a:lstStyle/>
          <a:p>
            <a:r>
              <a:rPr lang="en-US" smtClean="0"/>
              <a:t>Untuk membuat javadoc secara command line:</a:t>
            </a:r>
          </a:p>
          <a:p>
            <a:pPr marL="402336" lvl="1" indent="0">
              <a:buNone/>
            </a:pPr>
            <a:r>
              <a:rPr lang="en-US" smtClean="0"/>
              <a:t>Jalankan </a:t>
            </a:r>
            <a:r>
              <a:rPr lang="en-US"/>
              <a:t>progam </a:t>
            </a:r>
            <a:r>
              <a:rPr lang="en-US" i="1"/>
              <a:t>javadoc </a:t>
            </a:r>
            <a:r>
              <a:rPr lang="en-US"/>
              <a:t>disertai dengan nama file (.</a:t>
            </a:r>
            <a:r>
              <a:rPr lang="en-US"/>
              <a:t>java</a:t>
            </a:r>
            <a:r>
              <a:rPr lang="en-US" smtClean="0"/>
              <a:t>).</a:t>
            </a:r>
          </a:p>
          <a:p>
            <a:endParaRPr lang="en-US"/>
          </a:p>
          <a:p>
            <a:r>
              <a:rPr lang="en-US" i="1"/>
              <a:t>Output</a:t>
            </a:r>
            <a:r>
              <a:rPr lang="en-US"/>
              <a:t> dari program </a:t>
            </a:r>
            <a:r>
              <a:rPr lang="en-US" i="1"/>
              <a:t>javadoc </a:t>
            </a:r>
            <a:r>
              <a:rPr lang="en-US"/>
              <a:t>berasal dari </a:t>
            </a:r>
            <a:r>
              <a:rPr lang="en-US" i="1"/>
              <a:t>comment</a:t>
            </a:r>
            <a:r>
              <a:rPr lang="en-US"/>
              <a:t> pada program kecuali untuk </a:t>
            </a:r>
            <a:r>
              <a:rPr lang="en-US" i="1"/>
              <a:t>method</a:t>
            </a:r>
            <a:r>
              <a:rPr lang="en-US"/>
              <a:t> yang diambil dari </a:t>
            </a:r>
            <a:r>
              <a:rPr lang="en-US" i="1"/>
              <a:t>header</a:t>
            </a:r>
            <a:r>
              <a:rPr lang="en-US"/>
              <a:t> </a:t>
            </a:r>
            <a:r>
              <a:rPr lang="en-US" i="1"/>
              <a:t>method</a:t>
            </a:r>
            <a:r>
              <a:rPr lang="en-US"/>
              <a:t> </a:t>
            </a:r>
            <a:r>
              <a:rPr lang="en-US"/>
              <a:t>tersebut</a:t>
            </a:r>
            <a:r>
              <a:rPr lang="en-US" smtClean="0"/>
              <a:t>.</a:t>
            </a:r>
          </a:p>
          <a:p>
            <a:endParaRPr lang="en-US"/>
          </a:p>
          <a:p>
            <a:r>
              <a:rPr lang="en-US" i="1"/>
              <a:t>Comment</a:t>
            </a:r>
            <a:r>
              <a:rPr lang="en-US"/>
              <a:t>  </a:t>
            </a:r>
            <a:r>
              <a:rPr lang="en-US" b="1">
                <a:solidFill>
                  <a:srgbClr val="FF0000"/>
                </a:solidFill>
              </a:rPr>
              <a:t>/**</a:t>
            </a:r>
            <a:r>
              <a:rPr lang="en-US"/>
              <a:t>  digunakan Untuk membuat spesfikasi terkait  implementasi dari </a:t>
            </a:r>
            <a:r>
              <a:rPr lang="en-US" i="1"/>
              <a:t>class</a:t>
            </a:r>
            <a:r>
              <a:rPr lang="en-US" i="1" smtClean="0"/>
              <a:t>.</a:t>
            </a:r>
          </a:p>
          <a:p>
            <a:endParaRPr lang="en-US" i="1"/>
          </a:p>
          <a:p>
            <a:r>
              <a:rPr lang="en-US"/>
              <a:t>Tags yang digunakan dalam comment;</a:t>
            </a:r>
          </a:p>
          <a:p>
            <a:pPr lvl="1"/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@author</a:t>
            </a:r>
            <a:r>
              <a:rPr lang="en-US"/>
              <a:t>, untuk memberitahukan nama penulis, </a:t>
            </a:r>
          </a:p>
          <a:p>
            <a:pPr lvl="1"/>
            <a:r>
              <a:rPr lang="en-US"/>
              <a:t> </a:t>
            </a:r>
            <a:r>
              <a:rPr lang="en-US" b="1">
                <a:solidFill>
                  <a:srgbClr val="FF0000"/>
                </a:solidFill>
              </a:rPr>
              <a:t>@param</a:t>
            </a:r>
            <a:r>
              <a:rPr lang="en-US"/>
              <a:t>, untuk memberitahukan parameter-parameter yang digunakan pada method.</a:t>
            </a:r>
          </a:p>
          <a:p>
            <a:pPr lvl="1"/>
            <a:r>
              <a:rPr lang="en-US"/>
              <a:t> </a:t>
            </a:r>
            <a:r>
              <a:rPr lang="en-US" b="1">
                <a:solidFill>
                  <a:srgbClr val="FF0000"/>
                </a:solidFill>
              </a:rPr>
              <a:t>@return</a:t>
            </a:r>
            <a:r>
              <a:rPr lang="en-US"/>
              <a:t>, untuk memberitahukan nilai yang dikembalikan oleh method.</a:t>
            </a:r>
          </a:p>
          <a:p>
            <a:pPr lvl="1"/>
            <a:r>
              <a:rPr lang="en-US"/>
              <a:t> </a:t>
            </a:r>
            <a:r>
              <a:rPr lang="en-US" b="1">
                <a:solidFill>
                  <a:srgbClr val="FF0000"/>
                </a:solidFill>
              </a:rPr>
              <a:t>@throws</a:t>
            </a:r>
            <a:r>
              <a:rPr lang="en-US"/>
              <a:t>, kegunaannya hampir sama dengan @param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4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Object Oriented Programming</a:t>
            </a:r>
            <a:br>
              <a:rPr lang="en-US" smtClean="0"/>
            </a:br>
            <a:r>
              <a:rPr lang="en-US" smtClean="0"/>
              <a:t>T</a:t>
            </a:r>
            <a:r>
              <a:rPr lang="en-US" smtClean="0"/>
              <a:t>entang Object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/>
              <a:t>Object</a:t>
            </a:r>
            <a:r>
              <a:rPr lang="en-US"/>
              <a:t> merupakan entitas/</a:t>
            </a:r>
            <a:r>
              <a:rPr lang="en-US" i="1"/>
              <a:t>data type</a:t>
            </a:r>
            <a:r>
              <a:rPr lang="en-US"/>
              <a:t> yang memiliki struktur dan </a:t>
            </a:r>
            <a:r>
              <a:rPr lang="en-US" i="1"/>
              <a:t>state</a:t>
            </a:r>
            <a:r>
              <a:rPr lang="en-US" i="1" smtClean="0"/>
              <a:t>.</a:t>
            </a:r>
          </a:p>
          <a:p>
            <a:endParaRPr lang="en-US" i="1"/>
          </a:p>
          <a:p>
            <a:r>
              <a:rPr lang="en-US"/>
              <a:t>Tiap </a:t>
            </a:r>
            <a:r>
              <a:rPr lang="en-US" i="1"/>
              <a:t>object</a:t>
            </a:r>
            <a:r>
              <a:rPr lang="en-US"/>
              <a:t> memiliki operasi yang disediakan untuk mengakses atau memanipulasi </a:t>
            </a:r>
            <a:r>
              <a:rPr lang="en-US" i="1"/>
              <a:t>state</a:t>
            </a:r>
            <a:r>
              <a:rPr lang="en-US"/>
              <a:t>-nya</a:t>
            </a:r>
            <a:r>
              <a:rPr lang="en-US" smtClean="0"/>
              <a:t>.</a:t>
            </a:r>
          </a:p>
          <a:p>
            <a:endParaRPr lang="en-US"/>
          </a:p>
          <a:p>
            <a:r>
              <a:rPr lang="en-US" i="1"/>
              <a:t>Object</a:t>
            </a:r>
            <a:r>
              <a:rPr lang="en-US"/>
              <a:t> merupakan unit </a:t>
            </a:r>
            <a:r>
              <a:rPr lang="en-US" b="1" i="1"/>
              <a:t>atomic</a:t>
            </a:r>
            <a:r>
              <a:rPr lang="en-US"/>
              <a:t>: bagian-bagian dari </a:t>
            </a:r>
            <a:r>
              <a:rPr lang="en-US" i="1"/>
              <a:t>object</a:t>
            </a:r>
            <a:r>
              <a:rPr lang="en-US"/>
              <a:t> tidak dapat dibongkar oleh pengguna </a:t>
            </a:r>
            <a:r>
              <a:rPr lang="en-US" i="1"/>
              <a:t>object</a:t>
            </a:r>
            <a:r>
              <a:rPr lang="en-US"/>
              <a:t>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927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798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mtClean="0"/>
              <a:t>Javadoc</a:t>
            </a:r>
            <a:br>
              <a:rPr lang="en-US" smtClean="0"/>
            </a:br>
            <a:r>
              <a:rPr lang="en-US" smtClean="0"/>
              <a:t>Contoh Javadoc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47637" y="1493837"/>
            <a:ext cx="3352800" cy="4754563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/**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class  untuk simulasi sel memori  integer 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@author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Augury El Rayeb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public class IntCell {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/**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Get the stored value.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@return the stored value.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*/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int read( ) </a:t>
            </a: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return storedValue;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/**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Store a value.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 @param x the number to store.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*/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public void write( int x )</a:t>
            </a:r>
            <a:r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storedValue = x;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}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private int storedValue;</a:t>
            </a:r>
          </a:p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5425" algn="l"/>
                <a:tab pos="463550" algn="l"/>
              </a:tabLst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}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3576637" y="3581400"/>
            <a:ext cx="385763" cy="457200"/>
          </a:xfrm>
          <a:prstGeom prst="rightArrow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3" name="Picture 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5278" y="1371600"/>
            <a:ext cx="4946322" cy="541020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9644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Latihan (Tugas)</a:t>
            </a:r>
            <a:endParaRPr lang="en-US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999381"/>
            <a:ext cx="8229600" cy="4525963"/>
          </a:xfrm>
        </p:spPr>
        <p:txBody>
          <a:bodyPr>
            <a:normAutofit/>
          </a:bodyPr>
          <a:lstStyle/>
          <a:p>
            <a:r>
              <a:rPr lang="en-US" smtClean="0"/>
              <a:t>Buat program untuk membaca file teks. Kemudian tampilkan seluruh isi file teks tersebut pada Konsol.</a:t>
            </a:r>
          </a:p>
          <a:p>
            <a:pPr marL="0" indent="0">
              <a:buNone/>
            </a:pPr>
            <a:endParaRPr lang="en-US"/>
          </a:p>
          <a:p>
            <a:r>
              <a:rPr lang="en-US" smtClean="0"/>
              <a:t>Kirim ke: </a:t>
            </a:r>
            <a:r>
              <a:rPr lang="en-US" sz="2400" smtClean="0">
                <a:hlinkClick r:id="rId2"/>
              </a:rPr>
              <a:t>augury.elrayeb@upj.ac.id</a:t>
            </a:r>
            <a:endParaRPr lang="en-US" sz="2400" smtClean="0"/>
          </a:p>
          <a:p>
            <a:pPr lvl="1"/>
            <a:r>
              <a:rPr lang="en-US" smtClean="0"/>
              <a:t>Subject: tugas sdat 2016-01 - </a:t>
            </a:r>
            <a:r>
              <a:rPr lang="en-US"/>
              <a:t>nim - nama</a:t>
            </a:r>
            <a:endParaRPr lang="en-US" smtClean="0"/>
          </a:p>
          <a:p>
            <a:pPr lvl="1"/>
            <a:r>
              <a:rPr lang="en-US" smtClean="0"/>
              <a:t>Kasih penjelasan program pada email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6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44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Object Oriented Programming</a:t>
            </a:r>
            <a:br>
              <a:rPr lang="en-US"/>
            </a:br>
            <a:r>
              <a:rPr lang="en-US"/>
              <a:t>Tentang Object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/>
              <a:t>Atomicity</a:t>
            </a:r>
            <a:r>
              <a:rPr lang="en-US"/>
              <a:t> dikenal juga dengan </a:t>
            </a:r>
            <a:r>
              <a:rPr lang="en-US" i="1"/>
              <a:t>information </a:t>
            </a:r>
            <a:r>
              <a:rPr lang="en-US" i="1"/>
              <a:t>hiding</a:t>
            </a:r>
            <a:r>
              <a:rPr lang="en-US" smtClean="0"/>
              <a:t>.</a:t>
            </a:r>
          </a:p>
          <a:p>
            <a:endParaRPr lang="en-US"/>
          </a:p>
          <a:p>
            <a:r>
              <a:rPr lang="en-US" b="1" i="1"/>
              <a:t>Information hiding</a:t>
            </a:r>
            <a:r>
              <a:rPr lang="en-US"/>
              <a:t>:</a:t>
            </a:r>
          </a:p>
          <a:p>
            <a:pPr marL="341313" indent="0">
              <a:buNone/>
            </a:pPr>
            <a:r>
              <a:rPr lang="en-US"/>
              <a:t>User tidak dapat mengakses langsung ke bagian-bagian atau implementasi </a:t>
            </a:r>
            <a:r>
              <a:rPr lang="en-US" i="1"/>
              <a:t>object</a:t>
            </a:r>
            <a:r>
              <a:rPr lang="en-US"/>
              <a:t>; </a:t>
            </a:r>
            <a:endParaRPr lang="en-US" smtClean="0"/>
          </a:p>
          <a:p>
            <a:pPr marL="341313" indent="0">
              <a:buNone/>
            </a:pPr>
            <a:r>
              <a:rPr lang="en-US" smtClean="0"/>
              <a:t>hal </a:t>
            </a:r>
            <a:r>
              <a:rPr lang="en-US"/>
              <a:t>tersebut dapat diakses secara tidak langsung, melalui </a:t>
            </a:r>
            <a:r>
              <a:rPr lang="en-US" b="1" i="1"/>
              <a:t>method</a:t>
            </a:r>
            <a:r>
              <a:rPr lang="en-US"/>
              <a:t> yang disediakan pada </a:t>
            </a:r>
            <a:r>
              <a:rPr lang="en-US" i="1"/>
              <a:t>object</a:t>
            </a:r>
            <a:r>
              <a:rPr lang="en-US"/>
              <a:t>.</a:t>
            </a:r>
            <a:endParaRPr lang="en-US" i="1"/>
          </a:p>
        </p:txBody>
      </p:sp>
      <p:sp>
        <p:nvSpPr>
          <p:cNvPr id="10" name="TextBox 9"/>
          <p:cNvSpPr txBox="1"/>
          <p:nvPr/>
        </p:nvSpPr>
        <p:spPr>
          <a:xfrm rot="19411366">
            <a:off x="5694366" y="4958866"/>
            <a:ext cx="3486967" cy="923330"/>
          </a:xfrm>
          <a:prstGeom prst="rect">
            <a:avLst/>
          </a:prstGeom>
          <a:noFill/>
          <a:ln w="28575">
            <a:solidFill>
              <a:srgbClr val="C00000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Warning:</a:t>
            </a:r>
          </a:p>
          <a:p>
            <a:r>
              <a:rPr lang="en-US" smtClean="0"/>
              <a:t>“</a:t>
            </a:r>
            <a:r>
              <a:rPr lang="en-US"/>
              <a:t>Do not open</a:t>
            </a:r>
            <a:r>
              <a:rPr lang="en-US" i="1"/>
              <a:t>—</a:t>
            </a:r>
            <a:r>
              <a:rPr lang="en-US"/>
              <a:t>no </a:t>
            </a:r>
            <a:r>
              <a:rPr lang="en-US" smtClean="0"/>
              <a:t>user </a:t>
            </a:r>
            <a:r>
              <a:rPr lang="en-US" smtClean="0"/>
              <a:t>serviceable parts </a:t>
            </a:r>
            <a:r>
              <a:rPr lang="en-US"/>
              <a:t>inside.”</a:t>
            </a:r>
          </a:p>
        </p:txBody>
      </p:sp>
    </p:spTree>
    <p:extLst>
      <p:ext uri="{BB962C8B-B14F-4D97-AF65-F5344CB8AC3E}">
        <p14:creationId xmlns:p14="http://schemas.microsoft.com/office/powerpoint/2010/main" val="51482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 Oriented Programming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Suatu peradigma pemrograman yang menggunakan object (Struktur Data yang terdiri dari data fields dan methods</a:t>
            </a:r>
          </a:p>
          <a:p>
            <a:endParaRPr lang="en-US" sz="1800"/>
          </a:p>
          <a:p>
            <a:r>
              <a:rPr lang="en-US"/>
              <a:t>Merupakan paradigma pemrograman yang berorientasikan kepada objek. </a:t>
            </a:r>
          </a:p>
          <a:p>
            <a:pPr marL="341313" indent="0">
              <a:buNone/>
            </a:pPr>
            <a:r>
              <a:rPr lang="en-US"/>
              <a:t>Semua </a:t>
            </a:r>
            <a:r>
              <a:rPr lang="en-US"/>
              <a:t>data </a:t>
            </a:r>
            <a:r>
              <a:rPr lang="en-US" smtClean="0"/>
              <a:t>&amp; fungsi </a:t>
            </a:r>
            <a:r>
              <a:rPr lang="en-US"/>
              <a:t>di dalam paradigma ini dibungkus dalam</a:t>
            </a:r>
            <a:r>
              <a:rPr lang="en-US"/>
              <a:t> </a:t>
            </a:r>
            <a:r>
              <a:rPr lang="en-US" b="1" smtClean="0"/>
              <a:t>class</a:t>
            </a:r>
            <a:r>
              <a:rPr lang="en-US" smtClean="0"/>
              <a:t> atau</a:t>
            </a:r>
            <a:r>
              <a:rPr lang="en-US"/>
              <a:t> </a:t>
            </a:r>
            <a:r>
              <a:rPr lang="en-US" smtClean="0"/>
              <a:t>objects</a:t>
            </a:r>
          </a:p>
          <a:p>
            <a:pPr marL="341313" indent="0">
              <a:buNone/>
            </a:pPr>
            <a:endParaRPr lang="en-US" sz="1900"/>
          </a:p>
          <a:p>
            <a:r>
              <a:rPr lang="en-US"/>
              <a:t>Support </a:t>
            </a:r>
            <a:r>
              <a:rPr lang="en-US" b="1"/>
              <a:t>code reuse</a:t>
            </a:r>
          </a:p>
          <a:p>
            <a:pPr marL="400050" lvl="1" indent="0">
              <a:buNone/>
            </a:pPr>
            <a:r>
              <a:rPr lang="en-US" smtClean="0"/>
              <a:t>Programmer harus dapat me-reuse object  sehingga tidak perlu menulis ulang program.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Object Oriented Programming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726224"/>
          </a:xfrm>
        </p:spPr>
        <p:txBody>
          <a:bodyPr>
            <a:normAutofit fontScale="85000" lnSpcReduction="20000"/>
          </a:bodyPr>
          <a:lstStyle/>
          <a:p>
            <a:r>
              <a:rPr lang="en-US" b="1" i="1"/>
              <a:t>Inheritance</a:t>
            </a:r>
          </a:p>
          <a:p>
            <a:pPr marL="400050" lvl="1" indent="0">
              <a:buNone/>
            </a:pPr>
            <a:r>
              <a:rPr lang="en-US"/>
              <a:t>Suatu cara untuk </a:t>
            </a:r>
            <a:r>
              <a:rPr lang="en-US" i="1"/>
              <a:t>reuse</a:t>
            </a:r>
            <a:r>
              <a:rPr lang="en-US"/>
              <a:t> (menggunakan ulang) code dari objects yg ada atau </a:t>
            </a:r>
            <a:r>
              <a:rPr lang="fr-FR"/>
              <a:t>membangun </a:t>
            </a:r>
            <a:r>
              <a:rPr lang="fr-FR" i="1"/>
              <a:t>subtype</a:t>
            </a:r>
            <a:r>
              <a:rPr lang="fr-FR"/>
              <a:t> dari </a:t>
            </a:r>
            <a:r>
              <a:rPr lang="fr-FR" i="1"/>
              <a:t>object</a:t>
            </a:r>
            <a:r>
              <a:rPr lang="fr-FR"/>
              <a:t> yang sudah </a:t>
            </a:r>
            <a:r>
              <a:rPr lang="fr-FR"/>
              <a:t>ada</a:t>
            </a:r>
            <a:r>
              <a:rPr lang="fr-FR" smtClean="0"/>
              <a:t>.</a:t>
            </a:r>
          </a:p>
          <a:p>
            <a:pPr marL="400050" lvl="1" indent="0">
              <a:buNone/>
            </a:pPr>
            <a:endParaRPr lang="fr-FR" sz="1300"/>
          </a:p>
          <a:p>
            <a:r>
              <a:rPr lang="en-US" b="1" i="1"/>
              <a:t>Encapsulation</a:t>
            </a:r>
          </a:p>
          <a:p>
            <a:pPr marL="400050" lvl="1" indent="0">
              <a:buNone/>
            </a:pPr>
            <a:r>
              <a:rPr lang="en-US"/>
              <a:t>Menyembunyikan detil keseluruhan dari implementasi (</a:t>
            </a:r>
            <a:r>
              <a:rPr lang="en-US" i="1"/>
              <a:t>information hiding</a:t>
            </a:r>
            <a:r>
              <a:rPr lang="en-US"/>
              <a:t>). </a:t>
            </a:r>
          </a:p>
          <a:p>
            <a:pPr marL="665226" lvl="2" indent="0">
              <a:buNone/>
            </a:pPr>
            <a:r>
              <a:rPr lang="en-US"/>
              <a:t>Untuk menyembunyikan interface dari implementasi digunakan kata kunci </a:t>
            </a:r>
            <a:r>
              <a:rPr lang="en-US" b="1" i="1"/>
              <a:t>private</a:t>
            </a:r>
            <a:r>
              <a:rPr lang="en-US" smtClean="0"/>
              <a:t>.</a:t>
            </a:r>
          </a:p>
          <a:p>
            <a:pPr marL="400050" lvl="1" indent="0">
              <a:buNone/>
            </a:pPr>
            <a:endParaRPr lang="en-US" sz="1200"/>
          </a:p>
          <a:p>
            <a:r>
              <a:rPr lang="en-US" b="1" i="1"/>
              <a:t>Polymorphism</a:t>
            </a:r>
          </a:p>
          <a:p>
            <a:pPr marL="400050" lvl="1" indent="0">
              <a:buNone/>
            </a:pPr>
            <a:r>
              <a:rPr lang="en-US"/>
              <a:t>Memberikan suatu kemampuan pada program untuk berkembang secara </a:t>
            </a:r>
            <a:r>
              <a:rPr lang="en-US"/>
              <a:t>terus </a:t>
            </a:r>
            <a:r>
              <a:rPr lang="en-US" smtClean="0"/>
              <a:t>menerus.</a:t>
            </a:r>
          </a:p>
          <a:p>
            <a:pPr marL="665226" lvl="2" indent="0">
              <a:buNone/>
            </a:pPr>
            <a:r>
              <a:rPr lang="en-US" smtClean="0"/>
              <a:t>Baik </a:t>
            </a:r>
            <a:r>
              <a:rPr lang="en-US"/>
              <a:t>pada tahap pengembangan awal ataupun pada saat ingin menambahkan kemampuan-kemampuan yang baru.</a:t>
            </a:r>
          </a:p>
          <a:p>
            <a:pPr marL="665226" lvl="2" indent="0">
              <a:buNone/>
            </a:pPr>
            <a:r>
              <a:rPr lang="en-US"/>
              <a:t>Merupakan bagian dari </a:t>
            </a:r>
            <a:r>
              <a:rPr lang="en-US"/>
              <a:t>implementasi </a:t>
            </a:r>
            <a:r>
              <a:rPr lang="en-US" i="1" smtClean="0"/>
              <a:t>inheritance</a:t>
            </a: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412033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600"/>
          </a:p>
          <a:p>
            <a:pPr marL="0" indent="0" algn="ctr">
              <a:buNone/>
            </a:pPr>
            <a:r>
              <a:rPr lang="en-US" sz="2600"/>
              <a:t>“Suatu class pada java terdiri dari </a:t>
            </a:r>
            <a:r>
              <a:rPr lang="en-US" sz="2600" i="1"/>
              <a:t> fields </a:t>
            </a:r>
            <a:r>
              <a:rPr lang="en-US" sz="2600"/>
              <a:t>yang berfungsi untuk menyimpan data dan </a:t>
            </a:r>
            <a:r>
              <a:rPr lang="en-US" sz="2600" i="1"/>
              <a:t>methods</a:t>
            </a:r>
            <a:r>
              <a:rPr lang="en-US" sz="2600"/>
              <a:t> yang nantinya akan </a:t>
            </a:r>
            <a:r>
              <a:rPr lang="en-US" sz="2600"/>
              <a:t>digunakan </a:t>
            </a:r>
            <a:r>
              <a:rPr lang="en-US" sz="2600" smtClean="0"/>
              <a:t>oleh </a:t>
            </a:r>
            <a:r>
              <a:rPr lang="en-US" sz="2600"/>
              <a:t>instances dari class</a:t>
            </a:r>
            <a:r>
              <a:rPr lang="en-US" sz="2600"/>
              <a:t>” </a:t>
            </a:r>
            <a:r>
              <a:rPr lang="en-US" sz="2600" smtClean="0"/>
              <a:t>.</a:t>
            </a:r>
          </a:p>
          <a:p>
            <a:pPr marL="0" indent="0" algn="ctr">
              <a:buNone/>
            </a:pPr>
            <a:endParaRPr lang="en-US" sz="2600" i="1"/>
          </a:p>
          <a:p>
            <a:pPr marL="0" indent="0" algn="ctr">
              <a:buNone/>
            </a:pPr>
            <a:r>
              <a:rPr lang="en-US" sz="2600" i="1" smtClean="0"/>
              <a:t>“</a:t>
            </a:r>
            <a:r>
              <a:rPr lang="en-US" sz="2600" smtClean="0"/>
              <a:t>Suatu class pada java merupakan suatu blue print untuk object yang akan digunakan dalam program</a:t>
            </a:r>
            <a:r>
              <a:rPr lang="en-US" sz="2600" i="1" smtClean="0"/>
              <a:t>”</a:t>
            </a:r>
            <a:endParaRPr lang="en-US" sz="2600" i="1"/>
          </a:p>
        </p:txBody>
      </p:sp>
    </p:spTree>
    <p:extLst>
      <p:ext uri="{BB962C8B-B14F-4D97-AF65-F5344CB8AC3E}">
        <p14:creationId xmlns:p14="http://schemas.microsoft.com/office/powerpoint/2010/main" val="198155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600"/>
          </a:p>
          <a:p>
            <a:pPr marL="0" indent="0" algn="ctr">
              <a:buNone/>
            </a:pPr>
            <a:r>
              <a:rPr lang="en-US" sz="2600" smtClean="0"/>
              <a:t>“Merupakan </a:t>
            </a:r>
            <a:r>
              <a:rPr lang="en-US" sz="2600"/>
              <a:t>spesifikasi dari suatu object yang </a:t>
            </a:r>
            <a:r>
              <a:rPr lang="en-US" sz="2600"/>
              <a:t>mengacu </a:t>
            </a:r>
            <a:r>
              <a:rPr lang="en-US" sz="2600" smtClean="0"/>
              <a:t>padanya”. </a:t>
            </a:r>
            <a:r>
              <a:rPr lang="en-US" sz="2000" baseline="30000"/>
              <a:t>[cay horstmann, Big Java, </a:t>
            </a:r>
            <a:r>
              <a:rPr lang="en-US" sz="2000" baseline="30000"/>
              <a:t>2.4</a:t>
            </a:r>
            <a:r>
              <a:rPr lang="en-US" sz="2000" baseline="30000" smtClean="0"/>
              <a:t>]</a:t>
            </a:r>
          </a:p>
          <a:p>
            <a:pPr marL="0" indent="0" algn="ctr">
              <a:buNone/>
            </a:pPr>
            <a:endParaRPr lang="en-US" sz="2600"/>
          </a:p>
          <a:p>
            <a:pPr marL="0" indent="0" algn="ctr">
              <a:buNone/>
            </a:pPr>
            <a:r>
              <a:rPr lang="en-US" sz="2600" smtClean="0"/>
              <a:t>“Merupakan </a:t>
            </a:r>
            <a:r>
              <a:rPr lang="en-US" sz="2600"/>
              <a:t>type dari </a:t>
            </a:r>
            <a:r>
              <a:rPr lang="en-US" sz="2600"/>
              <a:t>suatu </a:t>
            </a:r>
            <a:r>
              <a:rPr lang="en-US" sz="2600" smtClean="0"/>
              <a:t>object”. </a:t>
            </a:r>
            <a:r>
              <a:rPr lang="en-US" sz="2000" baseline="30000"/>
              <a:t>[cay horstmann, Big Java, 2.4] </a:t>
            </a:r>
            <a:endParaRPr lang="en-US" sz="2000" baseline="30000"/>
          </a:p>
          <a:p>
            <a:pPr marL="0" indent="0" algn="ctr">
              <a:buNone/>
            </a:pPr>
            <a:endParaRPr lang="en-US" sz="2600"/>
          </a:p>
          <a:p>
            <a:pPr marL="0" indent="0" algn="ctr">
              <a:buNone/>
            </a:pPr>
            <a:r>
              <a:rPr lang="en-US" sz="2600" smtClean="0"/>
              <a:t>“Merupakan </a:t>
            </a:r>
            <a:r>
              <a:rPr lang="en-US" sz="2600"/>
              <a:t>template untuk </a:t>
            </a:r>
            <a:r>
              <a:rPr lang="en-US" sz="2600"/>
              <a:t>membuat </a:t>
            </a:r>
            <a:r>
              <a:rPr lang="en-US" sz="2600" smtClean="0"/>
              <a:t>object”. </a:t>
            </a:r>
            <a:r>
              <a:rPr lang="en-US" sz="2000" baseline="30000"/>
              <a:t>[Lucy Mendel, MIT] </a:t>
            </a:r>
          </a:p>
        </p:txBody>
      </p:sp>
    </p:spTree>
    <p:extLst>
      <p:ext uri="{BB962C8B-B14F-4D97-AF65-F5344CB8AC3E}">
        <p14:creationId xmlns:p14="http://schemas.microsoft.com/office/powerpoint/2010/main" val="220139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</a:t>
            </a:r>
            <a:endParaRPr lang="id-ID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0" y="1484784"/>
            <a:ext cx="3733800" cy="3620616"/>
          </a:xfrm>
          <a:prstGeom prst="rect">
            <a:avLst/>
          </a:prstGeom>
          <a:solidFill>
            <a:sysClr val="windowText" lastClr="000000"/>
          </a:solidFill>
          <a:ln w="38100" cap="flat" cmpd="sng" algn="ctr">
            <a:solidFill>
              <a:sysClr val="window" lastClr="FFFFFF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200" b="1" i="0" u="none" strike="noStrike" kern="120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class IntCell 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109538" algn="l"/>
              </a:tabLst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// Public methods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int read( ) {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return storedValue;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public void write( int x ){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storedValue = x; 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  <a:p>
            <a:pPr marL="1143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/* Private internal data representation */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682625" algn="l"/>
              </a:tabLst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private int storedValue;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295400" y="1905001"/>
            <a:ext cx="1447800" cy="1752600"/>
            <a:chOff x="6248400" y="3962400"/>
            <a:chExt cx="1447800" cy="1752600"/>
          </a:xfrm>
        </p:grpSpPr>
        <p:sp>
          <p:nvSpPr>
            <p:cNvPr id="7" name="Flowchart: Process 6"/>
            <p:cNvSpPr/>
            <p:nvPr/>
          </p:nvSpPr>
          <p:spPr>
            <a:xfrm>
              <a:off x="6248400" y="3962400"/>
              <a:ext cx="1447800" cy="304800"/>
            </a:xfrm>
            <a:prstGeom prst="flowChartProcess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IntCell</a:t>
              </a:r>
            </a:p>
          </p:txBody>
        </p:sp>
        <p:sp>
          <p:nvSpPr>
            <p:cNvPr id="8" name="Flowchart: Process 7"/>
            <p:cNvSpPr/>
            <p:nvPr/>
          </p:nvSpPr>
          <p:spPr>
            <a:xfrm>
              <a:off x="6248400" y="4267200"/>
              <a:ext cx="1447800" cy="762000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Data: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storedValue</a:t>
              </a:r>
            </a:p>
          </p:txBody>
        </p:sp>
        <p:sp>
          <p:nvSpPr>
            <p:cNvPr id="9" name="Flowchart: Process 8"/>
            <p:cNvSpPr/>
            <p:nvPr/>
          </p:nvSpPr>
          <p:spPr>
            <a:xfrm>
              <a:off x="6248400" y="5029200"/>
              <a:ext cx="1447800" cy="685800"/>
            </a:xfrm>
            <a:prstGeom prst="flowChartProcess">
              <a:avLst/>
            </a:prstGeom>
            <a:gradFill rotWithShape="1">
              <a:gsLst>
                <a:gs pos="0">
                  <a:srgbClr val="4BACC6">
                    <a:tint val="50000"/>
                    <a:satMod val="300000"/>
                  </a:srgbClr>
                </a:gs>
                <a:gs pos="35000">
                  <a:srgbClr val="4BACC6">
                    <a:tint val="37000"/>
                    <a:satMod val="300000"/>
                  </a:srgbClr>
                </a:gs>
                <a:gs pos="100000">
                  <a:srgbClr val="4BACC6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BACC6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Method: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</a:t>
              </a: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read()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25425" algn="l"/>
                </a:tabLst>
                <a:defRPr/>
              </a:pPr>
              <a:r>
                <a: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	write(int x)</a:t>
              </a:r>
            </a:p>
          </p:txBody>
        </p:sp>
      </p:grpSp>
      <p:sp>
        <p:nvSpPr>
          <p:cNvPr id="10" name="Right Arrow 9"/>
          <p:cNvSpPr/>
          <p:nvPr/>
        </p:nvSpPr>
        <p:spPr>
          <a:xfrm>
            <a:off x="2895600" y="2590800"/>
            <a:ext cx="762000" cy="533399"/>
          </a:xfrm>
          <a:prstGeom prst="rightArrow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5325070"/>
            <a:ext cx="3962400" cy="92333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Kita bisa menggunakan method </a:t>
            </a: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read()</a:t>
            </a: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dan </a:t>
            </a: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write()</a:t>
            </a: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pada object yang memiliki type class IntCell.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53000" y="5325070"/>
            <a:ext cx="3505200" cy="92333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Contoh</a:t>
            </a: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IntCell m = new IntCell( 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1313" algn="l"/>
                <a:tab pos="682625" algn="l"/>
              </a:tabLst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m.write( 5 );</a:t>
            </a:r>
          </a:p>
        </p:txBody>
      </p:sp>
    </p:spTree>
    <p:extLst>
      <p:ext uri="{BB962C8B-B14F-4D97-AF65-F5344CB8AC3E}">
        <p14:creationId xmlns:p14="http://schemas.microsoft.com/office/powerpoint/2010/main" val="49851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1" grpId="0" animBg="1"/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3922</TotalTime>
  <Words>1304</Words>
  <Application>Microsoft Office PowerPoint</Application>
  <PresentationFormat>On-screen Show (4:3)</PresentationFormat>
  <Paragraphs>392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Courier New</vt:lpstr>
      <vt:lpstr>Georgia</vt:lpstr>
      <vt:lpstr>Trebuchet MS</vt:lpstr>
      <vt:lpstr>Wingdings</vt:lpstr>
      <vt:lpstr>Wingdings 2</vt:lpstr>
      <vt:lpstr>Urban</vt:lpstr>
      <vt:lpstr>FONDASI PEMROGRAMAN &amp; STRUKTUR DATA #5</vt:lpstr>
      <vt:lpstr>Tujuan Pertemuan</vt:lpstr>
      <vt:lpstr>Object Oriented Programming Tentang Object</vt:lpstr>
      <vt:lpstr>Object Oriented Programming Tentang Object</vt:lpstr>
      <vt:lpstr>Object Oriented Programming</vt:lpstr>
      <vt:lpstr>Object Oriented Programming</vt:lpstr>
      <vt:lpstr>Class</vt:lpstr>
      <vt:lpstr>Class</vt:lpstr>
      <vt:lpstr>Class</vt:lpstr>
      <vt:lpstr>Class Contoh Class dalam Program Java</vt:lpstr>
      <vt:lpstr>Class</vt:lpstr>
      <vt:lpstr>Class</vt:lpstr>
      <vt:lpstr>Class Membuat object dari Class</vt:lpstr>
      <vt:lpstr>Constructing Objects (instance)</vt:lpstr>
      <vt:lpstr>Constructing Objects (instance)</vt:lpstr>
      <vt:lpstr>Constructing Objects (instance) Contoh</vt:lpstr>
      <vt:lpstr>Method</vt:lpstr>
      <vt:lpstr>Method Constructor</vt:lpstr>
      <vt:lpstr>Method Constructor</vt:lpstr>
      <vt:lpstr>Method Accessor &amp; Mutator</vt:lpstr>
      <vt:lpstr>Method Accessor &amp; Mutator</vt:lpstr>
      <vt:lpstr>Method toString</vt:lpstr>
      <vt:lpstr>Method Main</vt:lpstr>
      <vt:lpstr>Package</vt:lpstr>
      <vt:lpstr>Importing a Class from a Package</vt:lpstr>
      <vt:lpstr>Membuat Package dan Mendaftarkan Class ke Package</vt:lpstr>
      <vt:lpstr>Mendaftarkan Class ke Package</vt:lpstr>
      <vt:lpstr>Javadoc</vt:lpstr>
      <vt:lpstr>Javadoc</vt:lpstr>
      <vt:lpstr>Javadoc Contoh Javadoc</vt:lpstr>
      <vt:lpstr>Latihan (Tugas)</vt:lpstr>
      <vt:lpstr>See You Next Session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416</cp:revision>
  <dcterms:created xsi:type="dcterms:W3CDTF">2011-09-16T02:11:44Z</dcterms:created>
  <dcterms:modified xsi:type="dcterms:W3CDTF">2016-09-26T17:11:30Z</dcterms:modified>
</cp:coreProperties>
</file>