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0"/>
  </p:notesMasterIdLst>
  <p:sldIdLst>
    <p:sldId id="256" r:id="rId2"/>
    <p:sldId id="267" r:id="rId3"/>
    <p:sldId id="273" r:id="rId4"/>
    <p:sldId id="257" r:id="rId5"/>
    <p:sldId id="268" r:id="rId6"/>
    <p:sldId id="270" r:id="rId7"/>
    <p:sldId id="271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69" r:id="rId28"/>
    <p:sldId id="260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  <p14:sldId id="267"/>
          </p14:sldIdLst>
        </p14:section>
        <p14:section name="Object Basic" id="{558F3D21-5CEA-43F3-A2C4-A22F6240A403}">
          <p14:sldIdLst>
            <p14:sldId id="273"/>
            <p14:sldId id="257"/>
            <p14:sldId id="268"/>
            <p14:sldId id="270"/>
            <p14:sldId id="271"/>
            <p14:sldId id="272"/>
          </p14:sldIdLst>
        </p14:section>
        <p14:section name="String" id="{EB4D914F-1BFD-46D4-B88F-06FFB058092C}">
          <p14:sldIdLst>
            <p14:sldId id="274"/>
            <p14:sldId id="275"/>
            <p14:sldId id="276"/>
            <p14:sldId id="277"/>
            <p14:sldId id="278"/>
          </p14:sldIdLst>
        </p14:section>
        <p14:section name="Arrays" id="{79C1BE7D-3426-4131-993B-68E162122C4F}">
          <p14:sldIdLst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Exception Handling" id="{7C628A37-E87A-490F-B738-E0E0FBB30BC2}">
          <p14:sldIdLst>
            <p14:sldId id="286"/>
            <p14:sldId id="287"/>
          </p14:sldIdLst>
        </p14:section>
        <p14:section name="Scanner Type" id="{E1472098-C6C3-430B-9152-DFE36EC2E52E}">
          <p14:sldIdLst>
            <p14:sldId id="288"/>
            <p14:sldId id="289"/>
            <p14:sldId id="290"/>
            <p14:sldId id="291"/>
            <p14:sldId id="26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7" d="100"/>
          <a:sy n="67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18/09/2016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augury.elrayeb@upj.ac.id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#4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Fundamental Data Type &amp; Array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Strings </a:t>
            </a:r>
            <a:r>
              <a:rPr lang="en-US" smtClean="0"/>
              <a:t>Concatenation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"this" + " that"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"this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that"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"abc" + 5       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</a:t>
            </a:r>
            <a:r>
              <a:rPr lang="en-US" sz="2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abc5"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 + "abc"       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</a:t>
            </a:r>
            <a:r>
              <a:rPr lang="en-US" sz="2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5abc"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"a" + "b" + "c" 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</a:t>
            </a:r>
            <a:r>
              <a:rPr lang="en-US" sz="2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abc“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"a" + 1 + 2     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</a:t>
            </a:r>
            <a:r>
              <a:rPr lang="en-US" sz="2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a12"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 + 2 + "a"     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</a:t>
            </a:r>
            <a:r>
              <a:rPr lang="en-US" sz="2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3a"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 + ( 2 + "a" ) 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</a:t>
            </a:r>
            <a:r>
              <a:rPr lang="en-US" sz="2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12a"</a:t>
            </a:r>
          </a:p>
          <a:p>
            <a:pPr marL="109728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Strings Comparing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smtClean="0">
                <a:solidFill>
                  <a:prstClr val="black"/>
                </a:solidFill>
                <a:latin typeface="Calibri"/>
              </a:rPr>
              <a:t>Untuk membandingkan kesamaan (</a:t>
            </a:r>
            <a:r>
              <a:rPr lang="en-US" sz="3200" i="1" smtClean="0">
                <a:solidFill>
                  <a:prstClr val="black"/>
                </a:solidFill>
                <a:latin typeface="Calibri"/>
              </a:rPr>
              <a:t>equality</a:t>
            </a:r>
            <a:r>
              <a:rPr lang="en-US" sz="3200" b="1" i="1" smtClean="0">
                <a:solidFill>
                  <a:prstClr val="black"/>
                </a:solidFill>
                <a:latin typeface="Calibri"/>
              </a:rPr>
              <a:t>)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 dua 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object 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String, 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digunakan </a:t>
            </a:r>
            <a:r>
              <a:rPr lang="en-US" sz="3200" b="1">
                <a:solidFill>
                  <a:prstClr val="black"/>
                </a:solidFill>
                <a:latin typeface="Calibri"/>
              </a:rPr>
              <a:t>equals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method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. </a:t>
            </a:r>
            <a:endParaRPr lang="en-US" sz="3200" smtClean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3200">
              <a:solidFill>
                <a:prstClr val="black"/>
              </a:solidFill>
              <a:latin typeface="Calibri"/>
            </a:endParaRPr>
          </a:p>
          <a:p>
            <a:pPr marL="571500" lvl="0" indent="0">
              <a:spcBef>
                <a:spcPct val="20000"/>
              </a:spcBef>
              <a:buClrTx/>
              <a:buNone/>
            </a:pPr>
            <a:r>
              <a:rPr lang="en-US" sz="20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lhs = "this";</a:t>
            </a:r>
          </a:p>
          <a:p>
            <a:pPr marL="571500" lvl="0" indent="0">
              <a:spcBef>
                <a:spcPct val="20000"/>
              </a:spcBef>
              <a:buClrTx/>
              <a:buNone/>
            </a:pPr>
            <a:r>
              <a:rPr lang="en-US" sz="20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rhs = "that";</a:t>
            </a:r>
          </a:p>
          <a:p>
            <a:pPr marL="571500" lvl="0" indent="0">
              <a:spcBef>
                <a:spcPct val="20000"/>
              </a:spcBef>
              <a:buClrTx/>
              <a:buNone/>
            </a:pP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Boolean sama = lhs.</a:t>
            </a:r>
            <a:r>
              <a:rPr lang="en-US" sz="2000" b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(rhs) // </a:t>
            </a: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 </a:t>
            </a:r>
            <a:r>
              <a:rPr lang="en-US" sz="20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false</a:t>
            </a:r>
            <a:endParaRPr lang="en-US" sz="200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spcBef>
                <a:spcPct val="20000"/>
              </a:spcBef>
              <a:buClrTx/>
              <a:buNone/>
            </a:pPr>
            <a:endParaRPr lang="en-US" sz="2800" b="1" smtClean="0">
              <a:solidFill>
                <a:prstClr val="black"/>
              </a:solidFill>
              <a:latin typeface="Calibri"/>
            </a:endParaRPr>
          </a:p>
          <a:p>
            <a:pPr marL="400050" lvl="1" indent="0">
              <a:spcBef>
                <a:spcPct val="20000"/>
              </a:spcBef>
              <a:buClrTx/>
              <a:buNone/>
            </a:pPr>
            <a:r>
              <a:rPr lang="en-US" sz="2800" smtClean="0">
                <a:solidFill>
                  <a:prstClr val="black"/>
                </a:solidFill>
                <a:latin typeface="Calibri"/>
              </a:rPr>
              <a:t>Akan 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bernilai true jika </a:t>
            </a:r>
            <a:r>
              <a:rPr lang="en-US" sz="2800" i="1">
                <a:solidFill>
                  <a:prstClr val="black"/>
                </a:solidFill>
                <a:latin typeface="Calibri"/>
              </a:rPr>
              <a:t>lhs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2800" i="1">
                <a:solidFill>
                  <a:prstClr val="black"/>
                </a:solidFill>
                <a:latin typeface="Calibri"/>
              </a:rPr>
              <a:t>rhs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b="1">
                <a:solidFill>
                  <a:prstClr val="black"/>
                </a:solidFill>
                <a:latin typeface="Calibri"/>
              </a:rPr>
              <a:t>me-refer pada String yang menyimpan nilai yang identik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Strings Methods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ct val="20000"/>
              </a:spcBef>
              <a:buClrTx/>
              <a:buNone/>
            </a:pPr>
            <a:endParaRPr lang="en-US" sz="200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0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 = "hello";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 len = </a:t>
            </a: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</a:t>
            </a:r>
            <a:r>
              <a:rPr lang="en-US" sz="2000" b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0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            </a:t>
            </a:r>
            <a:r>
              <a:rPr lang="en-US" sz="2000">
                <a:solidFill>
                  <a:prstClr val="black"/>
                </a:solidFill>
                <a:latin typeface="Calibri"/>
                <a:cs typeface="Courier New" pitchFamily="49" charset="0"/>
              </a:rPr>
              <a:t>// len is 5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char ch </a:t>
            </a: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</a:t>
            </a:r>
            <a:r>
              <a:rPr lang="en-US" sz="2000" b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.charAt</a:t>
            </a:r>
            <a:r>
              <a:rPr lang="en-US" sz="20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(1);          </a:t>
            </a:r>
            <a:r>
              <a:rPr lang="en-US" sz="2000">
                <a:solidFill>
                  <a:prstClr val="black"/>
                </a:solidFill>
                <a:latin typeface="Calibri"/>
                <a:cs typeface="Courier New" pitchFamily="49" charset="0"/>
              </a:rPr>
              <a:t>// ch is 'e'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sub = greeting</a:t>
            </a:r>
            <a:r>
              <a:rPr lang="en-US" sz="2000" b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.substring</a:t>
            </a: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( 2, 4 ); </a:t>
            </a:r>
            <a:r>
              <a:rPr lang="en-US" sz="2000">
                <a:solidFill>
                  <a:prstClr val="black"/>
                </a:solidFill>
                <a:latin typeface="Calibri"/>
                <a:cs typeface="Courier New" pitchFamily="49" charset="0"/>
              </a:rPr>
              <a:t>// sub is “</a:t>
            </a:r>
            <a:r>
              <a:rPr lang="en-US" sz="20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ll</a:t>
            </a:r>
            <a:r>
              <a:rPr lang="en-US" sz="2000">
                <a:solidFill>
                  <a:prstClr val="black"/>
                </a:solidFill>
                <a:latin typeface="Calibri"/>
                <a:cs typeface="Courier New" pitchFamily="49" charset="0"/>
              </a:rPr>
              <a:t>"</a:t>
            </a:r>
          </a:p>
          <a:p>
            <a:pPr marL="109728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4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Converting/Casting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.toString()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Konversi primitive type ke String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3200">
                <a:solidFill>
                  <a:prstClr val="black"/>
                </a:solidFill>
                <a:latin typeface="Calibri"/>
              </a:rPr>
              <a:t>	</a:t>
            </a:r>
            <a:r>
              <a:rPr lang="en-US" sz="2000" b="1" i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sourceType.toString(number_val, format);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1600">
              <a:solidFill>
                <a:prstClr val="black"/>
              </a:solidFill>
              <a:latin typeface="Calibri"/>
            </a:endParaRPr>
          </a:p>
          <a:p>
            <a:pPr marL="395288" lvl="0" indent="0">
              <a:spcBef>
                <a:spcPct val="20000"/>
              </a:spcBef>
              <a:buClrTx/>
              <a:buNone/>
            </a:pPr>
            <a:r>
              <a:rPr lang="en-US" sz="1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System.out.println( "55 in base 2: " + </a:t>
            </a:r>
            <a:r>
              <a:rPr lang="en-US" sz="1400" b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Integer.toString( 55, 2 )</a:t>
            </a:r>
            <a:r>
              <a:rPr lang="en-US" sz="1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395288" lvl="0" indent="0">
              <a:spcBef>
                <a:spcPct val="20000"/>
              </a:spcBef>
              <a:buClrTx/>
              <a:buNone/>
            </a:pPr>
            <a:endParaRPr lang="en-US" sz="140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Konversi String ke number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000" b="1" i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i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destType.parseDestType(string</a:t>
            </a:r>
            <a:r>
              <a:rPr lang="en-US" sz="2000" b="1" i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000" b="1" i="1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spcBef>
                <a:spcPct val="20000"/>
              </a:spcBef>
              <a:buClrTx/>
              <a:buNone/>
            </a:pPr>
            <a:r>
              <a:rPr lang="en-US" sz="16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 x = Integer.parseInt( "75" );</a:t>
            </a:r>
          </a:p>
          <a:p>
            <a:pPr marL="400050" lvl="1" indent="0">
              <a:spcBef>
                <a:spcPct val="20000"/>
              </a:spcBef>
              <a:buClrTx/>
              <a:buNone/>
            </a:pPr>
            <a:r>
              <a:rPr lang="en-US" sz="16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double y = Double.parseDouble( "3.14</a:t>
            </a:r>
            <a:r>
              <a:rPr lang="en-US" sz="16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6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i="1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Array </a:t>
            </a:r>
            <a:r>
              <a:rPr lang="en-US"/>
              <a:t>merupakan mekanisme dasar dalam penyimpanan sekumpulan entitas nilai yang </a:t>
            </a:r>
            <a:r>
              <a:rPr lang="en-US" b="1" u="sng"/>
              <a:t>memiliki type sejenis</a:t>
            </a:r>
            <a:r>
              <a:rPr lang="en-US"/>
              <a:t>. </a:t>
            </a:r>
          </a:p>
          <a:p>
            <a:endParaRPr lang="en-US"/>
          </a:p>
          <a:p>
            <a:r>
              <a:rPr lang="en-US"/>
              <a:t>Tiap entitas dalam array dapat diakses melalui operator index array, yaitu</a:t>
            </a:r>
            <a:r>
              <a:rPr lang="en-US"/>
              <a:t>: </a:t>
            </a:r>
            <a:endParaRPr lang="en-US" smtClean="0"/>
          </a:p>
          <a:p>
            <a:pPr marL="635508" lvl="1" indent="0">
              <a:buNone/>
            </a:pPr>
            <a:r>
              <a:rPr lang="en-US" b="1" smtClean="0"/>
              <a:t>[</a:t>
            </a:r>
            <a:r>
              <a:rPr lang="en-US" b="1"/>
              <a:t>index]</a:t>
            </a:r>
          </a:p>
          <a:p>
            <a:pPr marL="342900" indent="0">
              <a:buNone/>
            </a:pPr>
            <a:r>
              <a:rPr lang="en-US" sz="2600"/>
              <a:t>Nomer index  dimulai dari nol.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 Declaration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64917" y="2075765"/>
            <a:ext cx="3355406" cy="64633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array1;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array1 = new int [100];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82413" y="3816824"/>
            <a:ext cx="4320413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array1 = new int [100];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36862" y="3109415"/>
            <a:ext cx="611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prstClr val="black"/>
                </a:solidFill>
                <a:latin typeface="Calibri"/>
              </a:rPr>
              <a:t>atau</a:t>
            </a:r>
            <a:endParaRPr lang="en-US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44555" y="5258516"/>
            <a:ext cx="4596130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array1 = { 3, 4, 10, 6 };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36863" y="4501487"/>
            <a:ext cx="611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prstClr val="black"/>
                </a:solidFill>
                <a:latin typeface="Calibri"/>
              </a:rPr>
              <a:t>atau</a:t>
            </a:r>
            <a:endParaRPr lang="en-US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Line Callout 2 (Accent Bar) 23"/>
          <p:cNvSpPr/>
          <p:nvPr/>
        </p:nvSpPr>
        <p:spPr>
          <a:xfrm>
            <a:off x="5715000" y="1727281"/>
            <a:ext cx="2421974" cy="65825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22216"/>
              <a:gd name="adj5" fmla="val 103170"/>
              <a:gd name="adj6" fmla="val -55285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Jumlah entitas yg dapat ditampung Array</a:t>
            </a:r>
          </a:p>
        </p:txBody>
      </p:sp>
      <p:sp>
        <p:nvSpPr>
          <p:cNvPr id="25" name="Line Callout 2 (Accent Bar) 24"/>
          <p:cNvSpPr/>
          <p:nvPr/>
        </p:nvSpPr>
        <p:spPr>
          <a:xfrm>
            <a:off x="5943600" y="4343401"/>
            <a:ext cx="2421974" cy="81634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22216"/>
              <a:gd name="adj5" fmla="val 123232"/>
              <a:gd name="adj6" fmla="val -64864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 atau sekumpulan entitas yang mengisi array</a:t>
            </a:r>
          </a:p>
        </p:txBody>
      </p:sp>
    </p:spTree>
    <p:extLst>
      <p:ext uri="{BB962C8B-B14F-4D97-AF65-F5344CB8AC3E}">
        <p14:creationId xmlns:p14="http://schemas.microsoft.com/office/powerpoint/2010/main" val="144512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 animBg="1"/>
      <p:bldP spid="23" grpId="0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 </a:t>
            </a:r>
            <a:r>
              <a:rPr lang="en-US"/>
              <a:t>Assignment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1" y="4085272"/>
            <a:ext cx="8435280" cy="147732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char [] array1 = new char[4];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for(int i=0;i&lt;=3;i++) {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5750" algn="l"/>
              </a:tabLst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array1[i]=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(char) ('A' + i);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5750" algn="l"/>
              </a:tabLst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System.</a:t>
            </a:r>
            <a:r>
              <a: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out.println("isi" + i + ": " + array1[i]);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55822" y="1905000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array[i</a:t>
            </a:r>
            <a:r>
              <a:rPr lang="en-US" sz="2400" b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]= value</a:t>
            </a:r>
            <a:r>
              <a:rPr lang="en-US" sz="2400" b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Line Callout 2 (Accent Bar) 11"/>
          <p:cNvSpPr/>
          <p:nvPr/>
        </p:nvSpPr>
        <p:spPr>
          <a:xfrm flipH="1">
            <a:off x="710339" y="2514600"/>
            <a:ext cx="2541717" cy="609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3577"/>
              <a:gd name="adj6" fmla="val -36465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Index tempat penyimpanan nilai</a:t>
            </a:r>
          </a:p>
        </p:txBody>
      </p:sp>
      <p:sp>
        <p:nvSpPr>
          <p:cNvPr id="13" name="Line Callout 2 (Accent Bar) 12"/>
          <p:cNvSpPr/>
          <p:nvPr/>
        </p:nvSpPr>
        <p:spPr>
          <a:xfrm>
            <a:off x="6172200" y="2514600"/>
            <a:ext cx="2541717" cy="5334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3577"/>
              <a:gd name="adj6" fmla="val -36465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 yang akan disimpan</a:t>
            </a:r>
          </a:p>
        </p:txBody>
      </p:sp>
    </p:spTree>
    <p:extLst>
      <p:ext uri="{BB962C8B-B14F-4D97-AF65-F5344CB8AC3E}">
        <p14:creationId xmlns:p14="http://schemas.microsoft.com/office/powerpoint/2010/main" val="235929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</a:t>
            </a:r>
            <a:br>
              <a:rPr lang="en-US"/>
            </a:br>
            <a:r>
              <a:rPr lang="en-US"/>
              <a:t>Dynamic Array Expansion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Dalam membuat array kita harus menetapkan ukuran array sehingga kompiler dapat mengalokasikan besaran memory yang akan dialokasikan bagi array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array1 = new int [10];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Teknik </a:t>
            </a:r>
            <a:r>
              <a:rPr kumimoji="0" lang="en-US" sz="2600" b="1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dynamic array expansion</a:t>
            </a:r>
            <a:r>
              <a:rPr kumimoji="0" lang="en-US" sz="2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memungkinkan untuk menentukan ukuran array lebih fleksibel dan memungkinkan pengaturan besarnya ukuran  array saat run time.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 = new int[10];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int [] original = arr;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arr = new int [12];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nn-NO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for( int i = 0; i &lt; 10; i++ )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92350" algn="l"/>
              </a:tabLst>
              <a:defRPr/>
            </a:pPr>
            <a:r>
              <a:rPr kumimoji="0" lang="nn-NO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arr[i] = original[i];</a:t>
            </a:r>
            <a:endParaRPr kumimoji="0" lang="nn-NO" sz="1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n-NO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original = null;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Line Callout 2 (Accent Bar) 13"/>
          <p:cNvSpPr/>
          <p:nvPr/>
        </p:nvSpPr>
        <p:spPr>
          <a:xfrm>
            <a:off x="6660232" y="2852936"/>
            <a:ext cx="1905000" cy="54506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4973"/>
              <a:gd name="adj6" fmla="val -4666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Ukuran array</a:t>
            </a:r>
          </a:p>
        </p:txBody>
      </p:sp>
      <p:sp>
        <p:nvSpPr>
          <p:cNvPr id="15" name="Line Callout 2 (Accent Bar) 14"/>
          <p:cNvSpPr/>
          <p:nvPr/>
        </p:nvSpPr>
        <p:spPr>
          <a:xfrm>
            <a:off x="7236296" y="4581128"/>
            <a:ext cx="1738536" cy="54506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6139"/>
              <a:gd name="adj6" fmla="val -105239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Ukuran awal arr</a:t>
            </a:r>
          </a:p>
        </p:txBody>
      </p:sp>
      <p:sp>
        <p:nvSpPr>
          <p:cNvPr id="16" name="Line Callout 2 (Accent Bar) 15"/>
          <p:cNvSpPr/>
          <p:nvPr/>
        </p:nvSpPr>
        <p:spPr>
          <a:xfrm>
            <a:off x="7236296" y="5260926"/>
            <a:ext cx="1738536" cy="54506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5169"/>
              <a:gd name="adj6" fmla="val -14961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Ukuran baru arr</a:t>
            </a:r>
          </a:p>
        </p:txBody>
      </p:sp>
    </p:spTree>
    <p:extLst>
      <p:ext uri="{BB962C8B-B14F-4D97-AF65-F5344CB8AC3E}">
        <p14:creationId xmlns:p14="http://schemas.microsoft.com/office/powerpoint/2010/main" val="427826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</a:t>
            </a:r>
            <a:br>
              <a:rPr lang="en-US"/>
            </a:br>
            <a:r>
              <a:rPr lang="en-US"/>
              <a:t>Dynamic Array Expansion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200" y="1412776"/>
            <a:ext cx="4182555" cy="20313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 = new int[10];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… 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original = arr;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arr = new int [12];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for( int i = 0; i &lt; 10; i++ )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2292350" algn="l"/>
              </a:tabLst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arr[i] = original[i];</a:t>
            </a:r>
            <a:endParaRPr kumimoji="0" lang="nn-NO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original = null;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" y="3573016"/>
            <a:ext cx="4094163" cy="3217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5239072" y="1862822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lphaLcParenBoth"/>
            </a:pPr>
            <a:r>
              <a:rPr lang="en-US" smtClean="0">
                <a:solidFill>
                  <a:prstClr val="black"/>
                </a:solidFill>
                <a:latin typeface="Calibri"/>
              </a:rPr>
              <a:t>Mula2,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arr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merepresentasikan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10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integer; </a:t>
            </a:r>
            <a:endParaRPr lang="en-US" smtClean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Tx/>
              <a:buAutoNum type="alphaLcParenBoth"/>
            </a:pPr>
            <a:r>
              <a:rPr lang="en-US">
                <a:solidFill>
                  <a:prstClr val="black"/>
                </a:solidFill>
                <a:latin typeface="Calibri"/>
              </a:rPr>
              <a:t>O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riginal merepresentasikan 10 integer yang sama dengan arr; </a:t>
            </a:r>
            <a:endParaRPr lang="en-US" smtClean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Tx/>
              <a:buAutoNum type="alphaLcParenBoth"/>
            </a:pPr>
            <a:r>
              <a:rPr lang="en-US" smtClean="0">
                <a:solidFill>
                  <a:prstClr val="black"/>
                </a:solidFill>
                <a:latin typeface="Calibri"/>
              </a:rPr>
              <a:t>arr merepresentasikan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12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integer, yang sepuluh isi pertamanya di-copy dari original</a:t>
            </a:r>
            <a:r>
              <a:rPr lang="en-US">
                <a:solidFill>
                  <a:prstClr val="black"/>
                </a:solidFill>
                <a:latin typeface="Calibri"/>
              </a:rPr>
              <a:t>;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dan</a:t>
            </a:r>
            <a:endParaRPr lang="en-US" smtClean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Tx/>
              <a:buAutoNum type="alphaLcParenBoth"/>
            </a:pPr>
            <a:r>
              <a:rPr lang="en-US" smtClean="0">
                <a:solidFill>
                  <a:prstClr val="black"/>
                </a:solidFill>
                <a:latin typeface="Calibri"/>
              </a:rPr>
              <a:t>Kemudian original dikosongkan lagi.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228600" y="1600200"/>
            <a:ext cx="904164" cy="2105882"/>
          </a:xfrm>
          <a:custGeom>
            <a:avLst/>
            <a:gdLst>
              <a:gd name="connsiteX0" fmla="*/ 417498 w 745044"/>
              <a:gd name="connsiteY0" fmla="*/ 0 h 1856096"/>
              <a:gd name="connsiteX1" fmla="*/ 8065 w 745044"/>
              <a:gd name="connsiteY1" fmla="*/ 736979 h 1856096"/>
              <a:gd name="connsiteX2" fmla="*/ 745044 w 745044"/>
              <a:gd name="connsiteY2" fmla="*/ 1856096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5044" h="1856096">
                <a:moveTo>
                  <a:pt x="417498" y="0"/>
                </a:moveTo>
                <a:cubicBezTo>
                  <a:pt x="185486" y="213815"/>
                  <a:pt x="-46526" y="427630"/>
                  <a:pt x="8065" y="736979"/>
                </a:cubicBezTo>
                <a:cubicBezTo>
                  <a:pt x="62656" y="1046328"/>
                  <a:pt x="403850" y="1451212"/>
                  <a:pt x="745044" y="1856096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228600" y="2171128"/>
            <a:ext cx="904164" cy="2240087"/>
          </a:xfrm>
          <a:custGeom>
            <a:avLst/>
            <a:gdLst>
              <a:gd name="connsiteX0" fmla="*/ 417498 w 745044"/>
              <a:gd name="connsiteY0" fmla="*/ 0 h 1856096"/>
              <a:gd name="connsiteX1" fmla="*/ 8065 w 745044"/>
              <a:gd name="connsiteY1" fmla="*/ 736979 h 1856096"/>
              <a:gd name="connsiteX2" fmla="*/ 745044 w 745044"/>
              <a:gd name="connsiteY2" fmla="*/ 1856096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5044" h="1856096">
                <a:moveTo>
                  <a:pt x="417498" y="0"/>
                </a:moveTo>
                <a:cubicBezTo>
                  <a:pt x="185486" y="213815"/>
                  <a:pt x="-46526" y="427630"/>
                  <a:pt x="8065" y="736979"/>
                </a:cubicBezTo>
                <a:cubicBezTo>
                  <a:pt x="62656" y="1046328"/>
                  <a:pt x="403850" y="1451212"/>
                  <a:pt x="745044" y="1856096"/>
                </a:cubicBezTo>
              </a:path>
            </a:pathLst>
          </a:custGeom>
          <a:noFill/>
          <a:ln w="25400" cap="flat" cmpd="sng" algn="ctr">
            <a:solidFill>
              <a:srgbClr val="9BBB59">
                <a:lumMod val="75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152400" y="2672264"/>
            <a:ext cx="897444" cy="2653352"/>
          </a:xfrm>
          <a:custGeom>
            <a:avLst/>
            <a:gdLst>
              <a:gd name="connsiteX0" fmla="*/ 417498 w 745044"/>
              <a:gd name="connsiteY0" fmla="*/ 0 h 1856096"/>
              <a:gd name="connsiteX1" fmla="*/ 8065 w 745044"/>
              <a:gd name="connsiteY1" fmla="*/ 736979 h 1856096"/>
              <a:gd name="connsiteX2" fmla="*/ 745044 w 745044"/>
              <a:gd name="connsiteY2" fmla="*/ 1856096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5044" h="1856096">
                <a:moveTo>
                  <a:pt x="417498" y="0"/>
                </a:moveTo>
                <a:cubicBezTo>
                  <a:pt x="185486" y="213815"/>
                  <a:pt x="-46526" y="427630"/>
                  <a:pt x="8065" y="736979"/>
                </a:cubicBezTo>
                <a:cubicBezTo>
                  <a:pt x="62656" y="1046328"/>
                  <a:pt x="403850" y="1451212"/>
                  <a:pt x="745044" y="1856096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Left Bracket 29"/>
          <p:cNvSpPr/>
          <p:nvPr/>
        </p:nvSpPr>
        <p:spPr>
          <a:xfrm>
            <a:off x="680682" y="2430016"/>
            <a:ext cx="157518" cy="533400"/>
          </a:xfrm>
          <a:prstGeom prst="leftBracket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276600" y="3213625"/>
            <a:ext cx="1927099" cy="3254991"/>
          </a:xfrm>
          <a:custGeom>
            <a:avLst/>
            <a:gdLst>
              <a:gd name="connsiteX0" fmla="*/ 0 w 1927099"/>
              <a:gd name="connsiteY0" fmla="*/ 0 h 2797791"/>
              <a:gd name="connsiteX1" fmla="*/ 1555845 w 1927099"/>
              <a:gd name="connsiteY1" fmla="*/ 327546 h 2797791"/>
              <a:gd name="connsiteX2" fmla="*/ 1924335 w 1927099"/>
              <a:gd name="connsiteY2" fmla="*/ 1815152 h 2797791"/>
              <a:gd name="connsiteX3" fmla="*/ 1446663 w 1927099"/>
              <a:gd name="connsiteY3" fmla="*/ 2797791 h 279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7099" h="2797791">
                <a:moveTo>
                  <a:pt x="0" y="0"/>
                </a:moveTo>
                <a:cubicBezTo>
                  <a:pt x="617561" y="12510"/>
                  <a:pt x="1235123" y="25021"/>
                  <a:pt x="1555845" y="327546"/>
                </a:cubicBezTo>
                <a:cubicBezTo>
                  <a:pt x="1876567" y="630071"/>
                  <a:pt x="1942532" y="1403445"/>
                  <a:pt x="1924335" y="1815152"/>
                </a:cubicBezTo>
                <a:cubicBezTo>
                  <a:pt x="1906138" y="2226859"/>
                  <a:pt x="1676400" y="2512325"/>
                  <a:pt x="1446663" y="2797791"/>
                </a:cubicBezTo>
              </a:path>
            </a:pathLst>
          </a:custGeom>
          <a:noFill/>
          <a:ln w="25400" cap="flat" cmpd="sng" algn="ctr">
            <a:solidFill>
              <a:srgbClr val="F79646"/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99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07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Enhanced </a:t>
            </a:r>
            <a:r>
              <a:rPr lang="en-US" b="1"/>
              <a:t>for </a:t>
            </a:r>
            <a:r>
              <a:rPr lang="en-US"/>
              <a:t>Loop</a:t>
            </a:r>
            <a:r>
              <a:rPr lang="en-US" b="1"/>
              <a:t> </a:t>
            </a:r>
            <a:r>
              <a:rPr lang="en-US"/>
              <a:t>&amp; method </a:t>
            </a:r>
            <a:r>
              <a:rPr lang="en-US" b="1"/>
              <a:t>length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endParaRPr lang="en-US" smtClean="0"/>
          </a:p>
          <a:p>
            <a:endParaRPr lang="en-US" sz="2400" smtClean="0"/>
          </a:p>
          <a:p>
            <a:r>
              <a:rPr lang="en-US" sz="2400" smtClean="0"/>
              <a:t>Code di atas akan mencetak isi suatu array dengan nama arrVariable, setiap satu loop isi arrVariable akan diisi ke value kemudian value dicetak.</a:t>
            </a:r>
          </a:p>
          <a:p>
            <a:endParaRPr lang="en-US" sz="2400"/>
          </a:p>
          <a:p>
            <a:endParaRPr lang="en-US" sz="2400" smtClean="0"/>
          </a:p>
          <a:p>
            <a:endParaRPr lang="en-US" sz="2400"/>
          </a:p>
          <a:p>
            <a:r>
              <a:rPr lang="en-US" sz="2400" smtClean="0"/>
              <a:t>Berdasarkan kode di atas, variable panjang akan berisi nilai panjang dari array nama, yaitu: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8132" y="2263258"/>
            <a:ext cx="4733988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for(String value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arrVariable)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	System.out.println(value);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9279" y="4582869"/>
            <a:ext cx="7491153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String [] nama = {"Budi", "Beni", "Betty",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“Randy</a:t>
            </a:r>
            <a:r>
              <a:rPr lang="en-US">
                <a:latin typeface="Courier New" pitchFamily="49" charset="0"/>
                <a:cs typeface="Courier New" pitchFamily="49" charset="0"/>
              </a:rPr>
              <a:t>"}; </a:t>
            </a:r>
            <a:endParaRPr lang="en-US" smtClean="0">
              <a:latin typeface="Courier New" pitchFamily="49" charset="0"/>
              <a:cs typeface="Courier New" pitchFamily="49" charset="0"/>
            </a:endParaRPr>
          </a:p>
          <a:p>
            <a:r>
              <a:rPr lang="en-US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nt panjang = nama.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length;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6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Mahasiswa paham dan mampu menggunakan reference type.</a:t>
            </a:r>
          </a:p>
          <a:p>
            <a:r>
              <a:rPr lang="en-US"/>
              <a:t>Mahasiswa memahami konsep dan teknik penggunaan String</a:t>
            </a:r>
          </a:p>
          <a:p>
            <a:r>
              <a:rPr lang="en-US"/>
              <a:t>Mahasiswa memahami konsep dan teknik penggunaan Array</a:t>
            </a:r>
          </a:p>
          <a:p>
            <a:r>
              <a:rPr lang="en-US"/>
              <a:t>Mahasiswa memahami konsep dan teknik penggunaan Scanner </a:t>
            </a:r>
            <a:r>
              <a:rPr lang="en-US"/>
              <a:t>&amp; </a:t>
            </a:r>
            <a:r>
              <a:rPr lang="en-US" smtClean="0"/>
              <a:t>FileReader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Enhanced </a:t>
            </a:r>
            <a:r>
              <a:rPr lang="en-US" b="1"/>
              <a:t>for </a:t>
            </a:r>
            <a:r>
              <a:rPr lang="en-US"/>
              <a:t>Loop</a:t>
            </a:r>
            <a:r>
              <a:rPr lang="en-US" b="1"/>
              <a:t> </a:t>
            </a:r>
            <a:r>
              <a:rPr lang="en-US"/>
              <a:t>&amp; method </a:t>
            </a:r>
            <a:r>
              <a:rPr lang="en-US" b="1"/>
              <a:t>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endParaRPr lang="en-US" sz="1800" b="1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allAboutArray {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args) {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String [] nama = {"Budi", "Beni", "Betty", “Randy"};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 String cetak : nama )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System.</a:t>
            </a:r>
            <a:r>
              <a:rPr lang="en-US" sz="1800" i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out.println(cetak);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endParaRPr lang="en-US" sz="18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System.</a:t>
            </a:r>
            <a:r>
              <a:rPr lang="en-US" sz="1800" i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out.println("-----------");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endParaRPr lang="en-US" sz="18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for(int i=0;i&lt;nama.length;i++)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System.</a:t>
            </a:r>
            <a:r>
              <a:rPr lang="en-US" sz="1800" i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out.println(nama[i]);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09728" indent="0">
              <a:buNone/>
            </a:pPr>
            <a:endParaRPr 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8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b="1" i="1">
                <a:solidFill>
                  <a:prstClr val="black"/>
                </a:solidFill>
                <a:latin typeface="Calibri"/>
              </a:rPr>
              <a:t>Exceptions</a:t>
            </a:r>
            <a:r>
              <a:rPr lang="en-US" sz="3200" i="1">
                <a:solidFill>
                  <a:prstClr val="black"/>
                </a:solidFill>
                <a:latin typeface="Calibri"/>
              </a:rPr>
              <a:t> digunakan untuk menangani kejadian eksepsi atau suatu kejadian yang tidak diharapkan (spt: error)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b="1" i="1">
                <a:solidFill>
                  <a:prstClr val="black"/>
                </a:solidFill>
                <a:latin typeface="Calibri"/>
              </a:rPr>
              <a:t>try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block digunakan untuk menguji kode yang mungkin akan menghasilkan suatu exception.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b="1">
                <a:solidFill>
                  <a:prstClr val="black"/>
                </a:solidFill>
                <a:latin typeface="Calibri"/>
              </a:rPr>
              <a:t>catch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block digunakan untuk melakukan proses jika suatu exception terjadi.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The </a:t>
            </a:r>
            <a:r>
              <a:rPr lang="en-US" sz="3200" b="1">
                <a:solidFill>
                  <a:prstClr val="black"/>
                </a:solidFill>
                <a:latin typeface="Calibri"/>
              </a:rPr>
              <a:t>finally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clause selalu dijalankan sebelum penyelesaian blok, terlepas dari 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exception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.</a:t>
            </a:r>
            <a:endParaRPr lang="en-US"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540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Handling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00808"/>
            <a:ext cx="8229600" cy="50292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java.util.Scanner;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exceptionTryCatch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public static void main( String [] args 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Scanner in = 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new Scanner( System.</a:t>
            </a:r>
            <a:r>
              <a:rPr kumimoji="0" lang="en-US" sz="1600" b="1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int 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 "Enter an integer: "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try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String oneLine = in.nextLine(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x = Integer.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parseInt( oneLine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 "Half of x is " + ( x / 2 )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catch( NumberFormatException e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out.println("anda harus memasukkan angka bulat");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 e 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3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Scanner Type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Metode termudah untuk membaca input adalah dengan menggunakan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Scanner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 menggunakan scanner perlu melakukan import sbb: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 object type scanner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4136900"/>
            <a:ext cx="4793300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java.util.Scanner;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5741565"/>
            <a:ext cx="7374135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Scanner input = new Scanner(System.in);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43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Scanner Type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simplest method for reading formatted input is to use a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Scanner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nextLine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satu baris input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input string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nextInt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integer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nextDouble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double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hasNextLine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baris berikutnya (outputnya: boolean)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string berikutnya (outputnya: boolean)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hasNextInt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integer berikutnya (outputnya: boolean)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hasNextDouble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double berikutnya (outputnya: boolean)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87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</a:t>
            </a:r>
            <a:r>
              <a:rPr lang="en-US"/>
              <a:t>Scanner </a:t>
            </a:r>
            <a:r>
              <a:rPr lang="en-US" smtClean="0"/>
              <a:t>Type</a:t>
            </a:r>
            <a:br>
              <a:rPr lang="en-US" smtClean="0"/>
            </a:br>
            <a:r>
              <a:rPr lang="en-US" smtClean="0"/>
              <a:t>FileReader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Metode termudah untuk membaca input dari file teks adalah dengan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FileReader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dan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Scanner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 menggunakan scanner perlu melakukan import sbb: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 object type scanner dengan FileReader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20379" y="4132981"/>
            <a:ext cx="5285421" cy="92333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java.util.Scanner;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java.io.FileReader;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java.io.FileNotFoundException;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5303" y="6125849"/>
            <a:ext cx="7732897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Scanner input = new Scanner(new FileReader(fileName));</a:t>
            </a: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15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</a:t>
            </a:r>
            <a:r>
              <a:rPr lang="en-US"/>
              <a:t>Scanner </a:t>
            </a:r>
            <a:r>
              <a:rPr lang="en-US" smtClean="0"/>
              <a:t>Type</a:t>
            </a:r>
            <a:br>
              <a:rPr lang="en-US" smtClean="0"/>
            </a:br>
            <a:r>
              <a:rPr lang="en-US" smtClean="0"/>
              <a:t>Contoh Penggunaan FileReader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2294" y="1988840"/>
            <a:ext cx="7081106" cy="470282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java.util.Scanner;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java.io.FileNotFoundException;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java.io.FileReader;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bacaFile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public static void main(String[] args)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String file = “bio.txt”;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		try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Scanner fs = new Scanner(new FileReader(file));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		String isi = fs.nextLine();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		System.out.println(isi);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catch (FileNotFoundException fe)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        System.out.println("Invalid filename. Try another:");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Latihan (Tugas)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r>
              <a:rPr lang="en-US" smtClean="0"/>
              <a:t>Buat program untuk membaca file teks. Kemudian tampilkan seluruh isi file teks tersebut pada Konsol.</a:t>
            </a:r>
          </a:p>
          <a:p>
            <a:pPr marL="0" indent="0">
              <a:buNone/>
            </a:pPr>
            <a:endParaRPr lang="en-US"/>
          </a:p>
          <a:p>
            <a:r>
              <a:rPr lang="en-US" smtClean="0"/>
              <a:t>Kirim ke: </a:t>
            </a:r>
            <a:r>
              <a:rPr lang="en-US" sz="2400" smtClean="0">
                <a:hlinkClick r:id="rId2"/>
              </a:rPr>
              <a:t>augury.elrayeb@upj.ac.id</a:t>
            </a:r>
            <a:endParaRPr lang="en-US" sz="2400" smtClean="0"/>
          </a:p>
          <a:p>
            <a:pPr lvl="1"/>
            <a:r>
              <a:rPr lang="en-US" smtClean="0"/>
              <a:t>Subject</a:t>
            </a:r>
            <a:r>
              <a:rPr lang="en-US" smtClean="0"/>
              <a:t>: tugas sdat </a:t>
            </a:r>
            <a:r>
              <a:rPr lang="en-US" smtClean="0"/>
              <a:t>2016-01 - </a:t>
            </a:r>
            <a:r>
              <a:rPr lang="en-US"/>
              <a:t>nim - nama</a:t>
            </a:r>
            <a:endParaRPr lang="en-US" smtClean="0"/>
          </a:p>
          <a:p>
            <a:pPr lvl="1"/>
            <a:r>
              <a:rPr lang="en-US" smtClean="0"/>
              <a:t>Kasih </a:t>
            </a:r>
            <a:r>
              <a:rPr lang="en-US" smtClean="0"/>
              <a:t>penjelasan program pada </a:t>
            </a:r>
            <a:r>
              <a:rPr lang="en-US" smtClean="0"/>
              <a:t>email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Dasar Object &amp;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Object adalah suatu instance of (instansi/umpama/perumpamaan) dari suatu tipe (tapi tipe nonprimitive berupa suatu class).</a:t>
            </a:r>
          </a:p>
          <a:p>
            <a:endParaRPr lang="en-US"/>
          </a:p>
          <a:p>
            <a:r>
              <a:rPr lang="en-US"/>
              <a:t>Object disimpan dalam suatu memory</a:t>
            </a:r>
          </a:p>
          <a:p>
            <a:endParaRPr lang="en-US"/>
          </a:p>
          <a:p>
            <a:r>
              <a:rPr lang="en-US" smtClean="0"/>
              <a:t>Reference variable menyimpan </a:t>
            </a:r>
            <a:r>
              <a:rPr lang="en-US"/>
              <a:t>reference (memory address) ke objects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Variable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Reference </a:t>
            </a:r>
            <a:r>
              <a:rPr lang="en-US"/>
              <a:t>variable (atau sering disingkat reference) dalam Java adalah variable yang dengan suatu cara tertentu menyimpan alamat memory tempat suatu object disimpan.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501310"/>
              </p:ext>
            </p:extLst>
          </p:nvPr>
        </p:nvGraphicFramePr>
        <p:xfrm>
          <a:off x="3790316" y="3886200"/>
          <a:ext cx="1924684" cy="2214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9284"/>
                <a:gridCol w="1295400"/>
              </a:tblGrid>
              <a:tr h="316411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1000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(0,0)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1024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(5,12)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3200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point2 = 1024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3600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point1 = 1000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5124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point3 = 1000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Line Callout 1 (Accent Bar) 4"/>
          <p:cNvSpPr/>
          <p:nvPr/>
        </p:nvSpPr>
        <p:spPr>
          <a:xfrm>
            <a:off x="6096000" y="3794646"/>
            <a:ext cx="914400" cy="381000"/>
          </a:xfrm>
          <a:prstGeom prst="accentCallout1">
            <a:avLst>
              <a:gd name="adj1" fmla="val 18750"/>
              <a:gd name="adj2" fmla="val -8333"/>
              <a:gd name="adj3" fmla="val 151903"/>
              <a:gd name="adj4" fmla="val -1338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Object</a:t>
            </a:r>
            <a:endParaRPr lang="en-US"/>
          </a:p>
        </p:txBody>
      </p:sp>
      <p:sp>
        <p:nvSpPr>
          <p:cNvPr id="6" name="Line Callout 1 (Accent Bar) 5"/>
          <p:cNvSpPr/>
          <p:nvPr/>
        </p:nvSpPr>
        <p:spPr>
          <a:xfrm>
            <a:off x="6096000" y="4267200"/>
            <a:ext cx="914400" cy="381000"/>
          </a:xfrm>
          <a:prstGeom prst="accentCallout1">
            <a:avLst>
              <a:gd name="adj1" fmla="val 18750"/>
              <a:gd name="adj2" fmla="val -8333"/>
              <a:gd name="adj3" fmla="val 116082"/>
              <a:gd name="adj4" fmla="val -123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Object</a:t>
            </a:r>
            <a:endParaRPr lang="en-US"/>
          </a:p>
        </p:txBody>
      </p:sp>
      <p:sp>
        <p:nvSpPr>
          <p:cNvPr id="7" name="Line Callout 1 (Accent Bar) 6"/>
          <p:cNvSpPr/>
          <p:nvPr/>
        </p:nvSpPr>
        <p:spPr>
          <a:xfrm>
            <a:off x="914400" y="4457700"/>
            <a:ext cx="2209800" cy="381000"/>
          </a:xfrm>
          <a:prstGeom prst="accentCallout1">
            <a:avLst>
              <a:gd name="adj1" fmla="val 11586"/>
              <a:gd name="adj2" fmla="val 106592"/>
              <a:gd name="adj3" fmla="val 137575"/>
              <a:gd name="adj4" fmla="val 162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Reference Type Var</a:t>
            </a:r>
            <a:endParaRPr lang="en-US"/>
          </a:p>
        </p:txBody>
      </p:sp>
      <p:sp>
        <p:nvSpPr>
          <p:cNvPr id="8" name="Line Callout 1 (Accent Bar) 7"/>
          <p:cNvSpPr/>
          <p:nvPr/>
        </p:nvSpPr>
        <p:spPr>
          <a:xfrm>
            <a:off x="914400" y="4914331"/>
            <a:ext cx="2209800" cy="381000"/>
          </a:xfrm>
          <a:prstGeom prst="accentCallout1">
            <a:avLst>
              <a:gd name="adj1" fmla="val 11586"/>
              <a:gd name="adj2" fmla="val 106592"/>
              <a:gd name="adj3" fmla="val 105336"/>
              <a:gd name="adj4" fmla="val 162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Reference Type Var</a:t>
            </a:r>
            <a:endParaRPr lang="en-US"/>
          </a:p>
        </p:txBody>
      </p:sp>
      <p:sp>
        <p:nvSpPr>
          <p:cNvPr id="9" name="Line Callout 1 (Accent Bar) 8"/>
          <p:cNvSpPr/>
          <p:nvPr/>
        </p:nvSpPr>
        <p:spPr>
          <a:xfrm>
            <a:off x="929185" y="5377217"/>
            <a:ext cx="2209800" cy="381000"/>
          </a:xfrm>
          <a:prstGeom prst="accentCallout1">
            <a:avLst>
              <a:gd name="adj1" fmla="val 11586"/>
              <a:gd name="adj2" fmla="val 106592"/>
              <a:gd name="adj3" fmla="val 73097"/>
              <a:gd name="adj4" fmla="val 161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Reference Type Var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Variable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Reference </a:t>
            </a:r>
            <a:r>
              <a:rPr lang="en-US"/>
              <a:t>akan selalu menyimpan alamat memory tempat penyimpanan suatu object. </a:t>
            </a:r>
          </a:p>
          <a:p>
            <a:pPr marL="676656" lvl="2" indent="0">
              <a:buNone/>
            </a:pPr>
            <a:r>
              <a:rPr lang="en-US"/>
              <a:t>Contoh: point1 menyimpan 1000, yang merupakan alamat memori dari (0, 0).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257800" y="3886200"/>
            <a:ext cx="2783651" cy="2407622"/>
            <a:chOff x="4343400" y="3886200"/>
            <a:chExt cx="2783651" cy="2407622"/>
          </a:xfrm>
        </p:grpSpPr>
        <p:sp>
          <p:nvSpPr>
            <p:cNvPr id="11" name="Rectangle 10"/>
            <p:cNvSpPr/>
            <p:nvPr/>
          </p:nvSpPr>
          <p:spPr>
            <a:xfrm>
              <a:off x="4419600" y="3886200"/>
              <a:ext cx="6096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tx1"/>
                  </a:solidFill>
                </a:rPr>
                <a:t>1000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3400" y="4267200"/>
              <a:ext cx="753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point1</a:t>
              </a:r>
              <a:endParaRPr lang="en-US" sz="16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19600" y="4736068"/>
              <a:ext cx="6096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tx1"/>
                  </a:solidFill>
                </a:rPr>
                <a:t>1024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43400" y="5117068"/>
              <a:ext cx="7809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point2</a:t>
              </a:r>
              <a:endParaRPr lang="en-US" sz="16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19600" y="5574268"/>
              <a:ext cx="6096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tx1"/>
                  </a:solidFill>
                </a:rPr>
                <a:t>1000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43400" y="5955268"/>
              <a:ext cx="779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point3</a:t>
              </a:r>
              <a:endParaRPr lang="en-US" sz="16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72200" y="4191000"/>
              <a:ext cx="872271" cy="33855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(0, 0)</a:t>
              </a:r>
              <a:endParaRPr lang="en-US" sz="16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72199" y="5117068"/>
              <a:ext cx="872271" cy="33855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(5, 12)</a:t>
              </a:r>
              <a:endParaRPr lang="en-US" sz="16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0" y="4583668"/>
              <a:ext cx="10310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(at 1000)</a:t>
              </a:r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82901" y="5512811"/>
              <a:ext cx="10086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(at 1024)</a:t>
              </a:r>
              <a:endParaRPr lang="en-US" sz="1600"/>
            </a:p>
          </p:txBody>
        </p:sp>
        <p:cxnSp>
          <p:nvCxnSpPr>
            <p:cNvPr id="21" name="Straight Arrow Connector 20"/>
            <p:cNvCxnSpPr>
              <a:stCxn id="11" idx="3"/>
              <a:endCxn id="17" idx="1"/>
            </p:cNvCxnSpPr>
            <p:nvPr/>
          </p:nvCxnSpPr>
          <p:spPr>
            <a:xfrm>
              <a:off x="5029200" y="4114800"/>
              <a:ext cx="1143000" cy="245477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3" idx="3"/>
              <a:endCxn id="18" idx="1"/>
            </p:cNvCxnSpPr>
            <p:nvPr/>
          </p:nvCxnSpPr>
          <p:spPr>
            <a:xfrm>
              <a:off x="5029200" y="4964668"/>
              <a:ext cx="1142999" cy="321677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5" idx="3"/>
              <a:endCxn id="17" idx="1"/>
            </p:cNvCxnSpPr>
            <p:nvPr/>
          </p:nvCxnSpPr>
          <p:spPr>
            <a:xfrm flipV="1">
              <a:off x="5029200" y="4360277"/>
              <a:ext cx="1143000" cy="1442591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067531"/>
              </p:ext>
            </p:extLst>
          </p:nvPr>
        </p:nvGraphicFramePr>
        <p:xfrm>
          <a:off x="1047116" y="3957323"/>
          <a:ext cx="1924684" cy="2214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9284"/>
                <a:gridCol w="1295400"/>
              </a:tblGrid>
              <a:tr h="316411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1000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(0,0)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1024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(5,12)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3200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point2 = 1024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3600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point1 = 1000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/>
                        <a:t>5124</a:t>
                      </a:r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point3 = 1000</a:t>
                      </a:r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5" name="Freeform 24"/>
          <p:cNvSpPr/>
          <p:nvPr/>
        </p:nvSpPr>
        <p:spPr>
          <a:xfrm>
            <a:off x="2975212" y="4517409"/>
            <a:ext cx="529988" cy="873457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975212" y="4710626"/>
            <a:ext cx="264994" cy="378641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975212" y="4375667"/>
            <a:ext cx="758588" cy="1328214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1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Operators for Reference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Operator yang dapat dipakai oleh variabel dengan tipe reference (kecuali type String) </a:t>
            </a:r>
            <a:r>
              <a:rPr lang="en-US" sz="2400"/>
              <a:t>adalah </a:t>
            </a:r>
            <a:endParaRPr lang="en-US" sz="2400" smtClean="0"/>
          </a:p>
          <a:p>
            <a:pPr lvl="1"/>
            <a:r>
              <a:rPr lang="en-US" sz="2200" smtClean="0">
                <a:latin typeface="Calibri" panose="020F0502020204030204" pitchFamily="34" charset="0"/>
              </a:rPr>
              <a:t>operator </a:t>
            </a:r>
            <a:r>
              <a:rPr lang="en-US" sz="2200">
                <a:latin typeface="Calibri" panose="020F0502020204030204" pitchFamily="34" charset="0"/>
              </a:rPr>
              <a:t>assignment ( = ) </a:t>
            </a:r>
            <a:r>
              <a:rPr lang="en-US" sz="2200">
                <a:latin typeface="Calibri" panose="020F0502020204030204" pitchFamily="34" charset="0"/>
              </a:rPr>
              <a:t>dan </a:t>
            </a:r>
            <a:endParaRPr lang="en-US" sz="2200" smtClean="0">
              <a:latin typeface="Calibri" panose="020F0502020204030204" pitchFamily="34" charset="0"/>
            </a:endParaRPr>
          </a:p>
          <a:p>
            <a:pPr lvl="1"/>
            <a:r>
              <a:rPr lang="en-US" sz="2200" smtClean="0">
                <a:latin typeface="Calibri" panose="020F0502020204030204" pitchFamily="34" charset="0"/>
              </a:rPr>
              <a:t>operator </a:t>
            </a:r>
            <a:r>
              <a:rPr lang="en-US" sz="2200">
                <a:latin typeface="Calibri" panose="020F0502020204030204" pitchFamily="34" charset="0"/>
              </a:rPr>
              <a:t>equality </a:t>
            </a:r>
            <a:r>
              <a:rPr lang="en-US" sz="2200">
                <a:latin typeface="Calibri" panose="020F0502020204030204" pitchFamily="34" charset="0"/>
              </a:rPr>
              <a:t>comparison </a:t>
            </a:r>
            <a:r>
              <a:rPr lang="en-US" sz="2200" smtClean="0">
                <a:latin typeface="Calibri" panose="020F0502020204030204" pitchFamily="34" charset="0"/>
              </a:rPr>
              <a:t>(== </a:t>
            </a:r>
            <a:r>
              <a:rPr lang="en-US" sz="2200">
                <a:latin typeface="Calibri" panose="020F0502020204030204" pitchFamily="34" charset="0"/>
              </a:rPr>
              <a:t>atau != ).</a:t>
            </a:r>
          </a:p>
          <a:p>
            <a:endParaRPr lang="en-US" sz="2400"/>
          </a:p>
          <a:p>
            <a:r>
              <a:rPr lang="en-US" sz="2400"/>
              <a:t>Contoh:</a:t>
            </a:r>
          </a:p>
          <a:p>
            <a:pPr marL="411480" lvl="1" indent="0">
              <a:buNone/>
            </a:pPr>
            <a:r>
              <a:rPr lang="en-US" sz="2000">
                <a:latin typeface="Calibri" panose="020F0502020204030204" pitchFamily="34" charset="0"/>
              </a:rPr>
              <a:t>point3 = point2; </a:t>
            </a:r>
          </a:p>
          <a:p>
            <a:pPr marL="411480" lvl="1" indent="0">
              <a:buNone/>
            </a:pPr>
            <a:r>
              <a:rPr lang="en-US" sz="2000">
                <a:latin typeface="Calibri" panose="020F0502020204030204" pitchFamily="34" charset="0"/>
              </a:rPr>
              <a:t>Dengan demikian maka:</a:t>
            </a:r>
          </a:p>
          <a:p>
            <a:pPr marL="411480" lvl="1" indent="0">
              <a:buNone/>
            </a:pPr>
            <a:r>
              <a:rPr lang="en-US" sz="2000">
                <a:latin typeface="Calibri" panose="020F0502020204030204" pitchFamily="34" charset="0"/>
              </a:rPr>
              <a:t>Point3 sekarang berisi 1024</a:t>
            </a:r>
            <a:r>
              <a:rPr lang="en-US" sz="2000">
                <a:latin typeface="Calibri" panose="020F0502020204030204" pitchFamily="34" charset="0"/>
              </a:rPr>
              <a:t>, </a:t>
            </a:r>
            <a:endParaRPr lang="en-US" sz="2000" smtClean="0">
              <a:latin typeface="Calibri" panose="020F0502020204030204" pitchFamily="34" charset="0"/>
            </a:endParaRPr>
          </a:p>
          <a:p>
            <a:pPr marL="411480" lvl="1" indent="0">
              <a:buNone/>
            </a:pPr>
            <a:r>
              <a:rPr lang="en-US" sz="2000" smtClean="0">
                <a:latin typeface="Calibri" panose="020F0502020204030204" pitchFamily="34" charset="0"/>
              </a:rPr>
              <a:t>yaitu</a:t>
            </a:r>
            <a:r>
              <a:rPr lang="en-US" sz="2000">
                <a:latin typeface="Calibri" panose="020F0502020204030204" pitchFamily="34" charset="0"/>
              </a:rPr>
              <a:t>;</a:t>
            </a:r>
          </a:p>
          <a:p>
            <a:pPr marL="411480" lvl="1" indent="0">
              <a:buNone/>
            </a:pPr>
            <a:r>
              <a:rPr lang="en-US" sz="2000">
                <a:latin typeface="Calibri" panose="020F0502020204030204" pitchFamily="34" charset="0"/>
              </a:rPr>
              <a:t>Alamat dari object (</a:t>
            </a:r>
            <a:r>
              <a:rPr lang="en-US" sz="2000">
                <a:latin typeface="Calibri" panose="020F0502020204030204" pitchFamily="34" charset="0"/>
              </a:rPr>
              <a:t>5,12</a:t>
            </a:r>
            <a:r>
              <a:rPr lang="en-US" sz="2000" smtClean="0">
                <a:latin typeface="Calibri" panose="020F0502020204030204" pitchFamily="34" charset="0"/>
              </a:rPr>
              <a:t>)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z="1600" smtClean="0"/>
              <a:t>SIF1213 - </a:t>
            </a:r>
            <a:fld id="{856524A2-1DDE-4CC8-AD9C-EA4094C56FD8}" type="slidenum">
              <a:rPr lang="en-US" sz="1600" smtClean="0"/>
              <a:pPr/>
              <a:t>5</a:t>
            </a:fld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935739"/>
              </p:ext>
            </p:extLst>
          </p:nvPr>
        </p:nvGraphicFramePr>
        <p:xfrm>
          <a:off x="4427984" y="4095719"/>
          <a:ext cx="1896616" cy="1929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0107"/>
                <a:gridCol w="1276509"/>
              </a:tblGrid>
              <a:tr h="275594">
                <a:tc>
                  <a:txBody>
                    <a:bodyPr/>
                    <a:lstStyle/>
                    <a:p>
                      <a:pPr algn="r"/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1000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(0,0)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1024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(5,12)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3200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point2 = 1024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3600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point1 = 1000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5124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smtClean="0">
                          <a:solidFill>
                            <a:srgbClr val="FF0000"/>
                          </a:solidFill>
                        </a:rPr>
                        <a:t>point3 = 1000</a:t>
                      </a:r>
                      <a:endParaRPr lang="en-US" sz="1200" b="1">
                        <a:solidFill>
                          <a:srgbClr val="FF0000"/>
                        </a:solidFill>
                      </a:endParaRPr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5984"/>
              </p:ext>
            </p:extLst>
          </p:nvPr>
        </p:nvGraphicFramePr>
        <p:xfrm>
          <a:off x="6858000" y="4095719"/>
          <a:ext cx="1828800" cy="1929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934"/>
                <a:gridCol w="1230866"/>
              </a:tblGrid>
              <a:tr h="275594">
                <a:tc>
                  <a:txBody>
                    <a:bodyPr/>
                    <a:lstStyle/>
                    <a:p>
                      <a:pPr algn="r"/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1000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(0,0)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1024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(5,12)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3200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point2 = 1024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3600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point1 = 1000</a:t>
                      </a:r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r>
                        <a:rPr lang="en-US" sz="1200" smtClean="0"/>
                        <a:t>5124</a:t>
                      </a:r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smtClean="0">
                          <a:solidFill>
                            <a:srgbClr val="FF0000"/>
                          </a:solidFill>
                        </a:rPr>
                        <a:t>point3 = 1024</a:t>
                      </a:r>
                      <a:endParaRPr lang="en-US" sz="1200" b="1">
                        <a:solidFill>
                          <a:srgbClr val="FF0000"/>
                        </a:solidFill>
                      </a:endParaRPr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94">
                <a:tc>
                  <a:txBody>
                    <a:bodyPr/>
                    <a:lstStyle/>
                    <a:p>
                      <a:pPr algn="r"/>
                      <a:endParaRPr lang="en-US" sz="1200"/>
                    </a:p>
                  </a:txBody>
                  <a:tcPr marL="67955" marR="67955" marT="33978" marB="3397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7955" marR="67955" marT="33978" marB="339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6477000" y="4953000"/>
            <a:ext cx="304800" cy="304800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TextBox 7"/>
          <p:cNvSpPr txBox="1"/>
          <p:nvPr/>
        </p:nvSpPr>
        <p:spPr>
          <a:xfrm>
            <a:off x="5334000" y="3657600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</a:t>
            </a:r>
            <a:endParaRPr lang="en-US" sz="1600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33436" y="3657600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</a:t>
            </a:r>
            <a:endParaRPr lang="en-US" sz="1600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860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Deals with the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Terdapat beberapa kategori operasi terkait object yang dijadikan referensi oleh variable tipe reference.</a:t>
            </a:r>
          </a:p>
          <a:p>
            <a:pPr marL="402336" lvl="1" indent="0">
              <a:buNone/>
            </a:pPr>
            <a:r>
              <a:rPr lang="en-US">
                <a:latin typeface="Calibri" panose="020F0502020204030204" pitchFamily="34" charset="0"/>
              </a:rPr>
              <a:t>Hanya terdapat 3 aksi yang dapat diberikan pada object:</a:t>
            </a:r>
          </a:p>
          <a:p>
            <a:pPr marL="1181862" lvl="2" indent="-514350">
              <a:buFont typeface="+mj-lt"/>
              <a:buAutoNum type="arabicPeriod"/>
            </a:pPr>
            <a:r>
              <a:rPr lang="en-US">
                <a:latin typeface="Calibri" panose="020F0502020204030204" pitchFamily="34" charset="0"/>
              </a:rPr>
              <a:t>type conversion.</a:t>
            </a:r>
          </a:p>
          <a:p>
            <a:pPr marL="1181862" lvl="2" indent="-514350">
              <a:buFont typeface="+mj-lt"/>
              <a:buAutoNum type="arabicPeriod"/>
            </a:pPr>
            <a:r>
              <a:rPr lang="en-US">
                <a:latin typeface="Calibri" panose="020F0502020204030204" pitchFamily="34" charset="0"/>
              </a:rPr>
              <a:t>Akses internal field (variable internal) atau call a method melalui dot operator (.).</a:t>
            </a:r>
          </a:p>
          <a:p>
            <a:pPr marL="1181862" lvl="2" indent="-514350">
              <a:buFont typeface="+mj-lt"/>
              <a:buAutoNum type="arabicPeriod"/>
            </a:pPr>
            <a:r>
              <a:rPr lang="en-US">
                <a:latin typeface="Calibri" panose="020F0502020204030204" pitchFamily="34" charset="0"/>
              </a:rPr>
              <a:t>Menggunakan instanceof operator untuk verifikasi tipe dari object yang disimpan.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dot operator (.)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Dot operator digunakan untuk memilih method yang diterapkan pada suatu object.</a:t>
            </a:r>
          </a:p>
          <a:p>
            <a:endParaRPr lang="en-US"/>
          </a:p>
          <a:p>
            <a:r>
              <a:rPr lang="en-US"/>
              <a:t>Contoh:</a:t>
            </a:r>
          </a:p>
          <a:p>
            <a:pPr marL="400050" lvl="1" indent="0">
              <a:buNone/>
            </a:pPr>
            <a:r>
              <a:rPr lang="en-US" sz="1800">
                <a:latin typeface="Courier New" pitchFamily="49" charset="0"/>
                <a:cs typeface="Courier New" pitchFamily="49" charset="0"/>
              </a:rPr>
              <a:t>String kalimat="Selamat pagi semua, apakabar hari ini";</a:t>
            </a:r>
          </a:p>
          <a:p>
            <a:pPr marL="400050" lvl="1" indent="0">
              <a:buNone/>
            </a:pPr>
            <a:r>
              <a:rPr lang="en-US" sz="1800">
                <a:latin typeface="Courier New" pitchFamily="49" charset="0"/>
                <a:cs typeface="Courier New" pitchFamily="49" charset="0"/>
              </a:rPr>
              <a:t>char huruf3 = kalimat</a:t>
            </a:r>
            <a:r>
              <a:rPr lang="en-US" sz="1800" b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800">
                <a:latin typeface="Courier New" pitchFamily="49" charset="0"/>
                <a:cs typeface="Courier New" pitchFamily="49" charset="0"/>
              </a:rPr>
              <a:t>charAt(3);</a:t>
            </a:r>
          </a:p>
          <a:p>
            <a:endParaRPr lang="en-US"/>
          </a:p>
        </p:txBody>
      </p:sp>
      <p:sp>
        <p:nvSpPr>
          <p:cNvPr id="4" name="Line Callout 2 (No Border) 3"/>
          <p:cNvSpPr/>
          <p:nvPr/>
        </p:nvSpPr>
        <p:spPr>
          <a:xfrm rot="10800000" flipV="1">
            <a:off x="1341374" y="4941168"/>
            <a:ext cx="1143000" cy="533400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28607"/>
              <a:gd name="adj5" fmla="val -110101"/>
              <a:gd name="adj6" fmla="val -1206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</a:rPr>
              <a:t>Dot Operator</a:t>
            </a: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5" name="Line Callout 2 (No Border) 4"/>
          <p:cNvSpPr/>
          <p:nvPr/>
        </p:nvSpPr>
        <p:spPr>
          <a:xfrm rot="10800000" flipH="1" flipV="1">
            <a:off x="5589240" y="4941168"/>
            <a:ext cx="1143000" cy="533400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28607"/>
              <a:gd name="adj5" fmla="val -110101"/>
              <a:gd name="adj6" fmla="val -1206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Calibri" panose="020F0502020204030204" pitchFamily="34" charset="0"/>
              </a:rPr>
              <a:t>method</a:t>
            </a:r>
            <a:endParaRPr lang="en-US" sz="16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94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String dalam java akan ditangani secara reference type.</a:t>
            </a:r>
          </a:p>
          <a:p>
            <a:r>
              <a:rPr lang="en-US"/>
              <a:t>String behaves like an object</a:t>
            </a:r>
          </a:p>
          <a:p>
            <a:r>
              <a:rPr lang="en-US"/>
              <a:t>String immutable, </a:t>
            </a:r>
          </a:p>
          <a:p>
            <a:pPr marL="402336" lvl="1" indent="0">
              <a:buNone/>
            </a:pPr>
            <a:r>
              <a:rPr lang="en-US" sz="2400">
                <a:latin typeface="Calibri" panose="020F0502020204030204" pitchFamily="34" charset="0"/>
              </a:rPr>
              <a:t>Artinya begitu object string dibuat, isinya tidak bisa berubah.</a:t>
            </a:r>
          </a:p>
          <a:p>
            <a:pPr marL="402336" lvl="1" indent="0">
              <a:buNone/>
            </a:pPr>
            <a:r>
              <a:rPr lang="en-US" sz="2400">
                <a:latin typeface="Calibri" panose="020F0502020204030204" pitchFamily="34" charset="0"/>
              </a:rPr>
              <a:t>Contoh:</a:t>
            </a:r>
          </a:p>
          <a:p>
            <a:pPr marL="704088" lvl="2" indent="0">
              <a:buNone/>
            </a:pPr>
            <a:r>
              <a:rPr lang="en-US">
                <a:latin typeface="Calibri" panose="020F0502020204030204" pitchFamily="34" charset="0"/>
              </a:rPr>
              <a:t>String empty = “kosong";</a:t>
            </a:r>
          </a:p>
          <a:p>
            <a:pPr marL="704088" lvl="2" indent="0">
              <a:buNone/>
            </a:pPr>
            <a:r>
              <a:rPr lang="en-US">
                <a:latin typeface="Calibri" panose="020F0502020204030204" pitchFamily="34" charset="0"/>
              </a:rPr>
              <a:t>String message = "Hello";</a:t>
            </a:r>
          </a:p>
          <a:p>
            <a:pPr marL="704088" lvl="2" indent="0">
              <a:buNone/>
            </a:pPr>
            <a:r>
              <a:rPr lang="en-US">
                <a:latin typeface="Calibri" panose="020F0502020204030204" pitchFamily="34" charset="0"/>
              </a:rPr>
              <a:t>String repeat = message;</a:t>
            </a:r>
          </a:p>
          <a:p>
            <a:endParaRPr lang="en-US"/>
          </a:p>
          <a:p>
            <a:pPr marL="402336" lvl="1" indent="0">
              <a:buNone/>
            </a:pPr>
            <a:r>
              <a:rPr lang="en-US" sz="2400">
                <a:latin typeface="Calibri" panose="020F0502020204030204" pitchFamily="34" charset="0"/>
              </a:rPr>
              <a:t>Berdasarkan kode diatas:</a:t>
            </a:r>
          </a:p>
          <a:p>
            <a:pPr marL="390525" lvl="2" indent="0">
              <a:buNone/>
            </a:pPr>
            <a:r>
              <a:rPr lang="en-US">
                <a:latin typeface="Calibri" panose="020F0502020204030204" pitchFamily="34" charset="0"/>
              </a:rPr>
              <a:t>Terdapat 2 string, yaitu</a:t>
            </a:r>
            <a:r>
              <a:rPr lang="en-US">
                <a:latin typeface="Calibri" panose="020F0502020204030204" pitchFamily="34" charset="0"/>
              </a:rPr>
              <a:t>; </a:t>
            </a:r>
            <a:endParaRPr lang="en-US" smtClean="0">
              <a:latin typeface="Calibri" panose="020F0502020204030204" pitchFamily="34" charset="0"/>
            </a:endParaRPr>
          </a:p>
          <a:p>
            <a:pPr marL="685800" lvl="2" indent="-295275">
              <a:buFont typeface="+mj-lt"/>
              <a:buAutoNum type="arabicPeriod"/>
            </a:pPr>
            <a:r>
              <a:rPr lang="en-US" smtClean="0">
                <a:latin typeface="Calibri" panose="020F0502020204030204" pitchFamily="34" charset="0"/>
              </a:rPr>
              <a:t>object </a:t>
            </a:r>
            <a:r>
              <a:rPr lang="en-US">
                <a:latin typeface="Calibri" panose="020F0502020204030204" pitchFamily="34" charset="0"/>
              </a:rPr>
              <a:t>string </a:t>
            </a:r>
            <a:r>
              <a:rPr lang="en-US" b="1">
                <a:latin typeface="Calibri" panose="020F0502020204030204" pitchFamily="34" charset="0"/>
              </a:rPr>
              <a:t>kosong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>
                <a:latin typeface="Calibri" panose="020F0502020204030204" pitchFamily="34" charset="0"/>
              </a:rPr>
              <a:t>yang </a:t>
            </a:r>
            <a:r>
              <a:rPr lang="en-US" smtClean="0">
                <a:latin typeface="Calibri" panose="020F0502020204030204" pitchFamily="34" charset="0"/>
              </a:rPr>
              <a:t>direferensikan </a:t>
            </a:r>
          </a:p>
          <a:p>
            <a:pPr marL="685800" lvl="2" indent="0">
              <a:buNone/>
            </a:pPr>
            <a:r>
              <a:rPr lang="en-US" smtClean="0">
                <a:latin typeface="Calibri" panose="020F0502020204030204" pitchFamily="34" charset="0"/>
              </a:rPr>
              <a:t>oleh </a:t>
            </a:r>
            <a:r>
              <a:rPr lang="en-US" b="1" i="1">
                <a:latin typeface="Calibri" panose="020F0502020204030204" pitchFamily="34" charset="0"/>
              </a:rPr>
              <a:t>empty</a:t>
            </a:r>
            <a:r>
              <a:rPr lang="en-US">
                <a:latin typeface="Calibri" panose="020F0502020204030204" pitchFamily="34" charset="0"/>
              </a:rPr>
              <a:t>, </a:t>
            </a:r>
            <a:r>
              <a:rPr lang="en-US">
                <a:latin typeface="Calibri" panose="020F0502020204030204" pitchFamily="34" charset="0"/>
              </a:rPr>
              <a:t>dan </a:t>
            </a:r>
            <a:endParaRPr lang="en-US" smtClean="0">
              <a:latin typeface="Calibri" panose="020F0502020204030204" pitchFamily="34" charset="0"/>
            </a:endParaRPr>
          </a:p>
          <a:p>
            <a:pPr marL="685800" lvl="2" indent="-295275">
              <a:buFont typeface="+mj-lt"/>
              <a:buAutoNum type="arabicPeriod" startAt="2"/>
            </a:pPr>
            <a:r>
              <a:rPr lang="en-US" smtClean="0">
                <a:latin typeface="Calibri" panose="020F0502020204030204" pitchFamily="34" charset="0"/>
              </a:rPr>
              <a:t>object </a:t>
            </a:r>
            <a:r>
              <a:rPr lang="en-US">
                <a:latin typeface="Calibri" panose="020F0502020204030204" pitchFamily="34" charset="0"/>
              </a:rPr>
              <a:t>string </a:t>
            </a:r>
            <a:r>
              <a:rPr lang="en-US" b="1" i="1">
                <a:latin typeface="Calibri" panose="020F0502020204030204" pitchFamily="34" charset="0"/>
              </a:rPr>
              <a:t>Hello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</a:rPr>
              <a:t>yang </a:t>
            </a:r>
            <a:r>
              <a:rPr lang="en-US">
                <a:latin typeface="Calibri" panose="020F0502020204030204" pitchFamily="34" charset="0"/>
              </a:rPr>
              <a:t>direferensikan oleh </a:t>
            </a:r>
            <a:r>
              <a:rPr lang="en-US" b="1" i="1">
                <a:latin typeface="Calibri" panose="020F0502020204030204" pitchFamily="34" charset="0"/>
              </a:rPr>
              <a:t>message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>
                <a:latin typeface="Calibri" panose="020F0502020204030204" pitchFamily="34" charset="0"/>
              </a:rPr>
              <a:t>dan </a:t>
            </a:r>
            <a:r>
              <a:rPr lang="en-US" b="1" i="1" smtClean="0">
                <a:latin typeface="Calibri" panose="020F0502020204030204" pitchFamily="34" charset="0"/>
              </a:rPr>
              <a:t>repeat</a:t>
            </a:r>
            <a:endParaRPr lang="en-US" b="1" i="1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48021"/>
              </p:ext>
            </p:extLst>
          </p:nvPr>
        </p:nvGraphicFramePr>
        <p:xfrm>
          <a:off x="6172200" y="3409970"/>
          <a:ext cx="2077084" cy="2214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636"/>
                <a:gridCol w="1501448"/>
              </a:tblGrid>
              <a:tr h="316411">
                <a:tc>
                  <a:txBody>
                    <a:bodyPr/>
                    <a:lstStyle/>
                    <a:p>
                      <a:pPr algn="r"/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1000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Kosong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1024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Hello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3200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Empty = 1000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3600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message = 1024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5124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repeat = 1024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411">
                <a:tc>
                  <a:txBody>
                    <a:bodyPr/>
                    <a:lstStyle/>
                    <a:p>
                      <a:pPr algn="r"/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Freeform 4"/>
          <p:cNvSpPr/>
          <p:nvPr/>
        </p:nvSpPr>
        <p:spPr>
          <a:xfrm>
            <a:off x="8252696" y="4163273"/>
            <a:ext cx="529988" cy="680240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252696" y="3828315"/>
            <a:ext cx="264994" cy="713600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252696" y="4267200"/>
            <a:ext cx="758588" cy="889328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8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3661</TotalTime>
  <Words>1281</Words>
  <Application>Microsoft Office PowerPoint</Application>
  <PresentationFormat>On-screen Show (4:3)</PresentationFormat>
  <Paragraphs>313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#4</vt:lpstr>
      <vt:lpstr>Tujuan Pertemuan</vt:lpstr>
      <vt:lpstr>Dasar Object &amp; Reference</vt:lpstr>
      <vt:lpstr>Reference Variable</vt:lpstr>
      <vt:lpstr>Reference Variable</vt:lpstr>
      <vt:lpstr>Operators for Reference Variable</vt:lpstr>
      <vt:lpstr>Operations Deals with the Object</vt:lpstr>
      <vt:lpstr>The dot operator (.)</vt:lpstr>
      <vt:lpstr>Strings</vt:lpstr>
      <vt:lpstr>Strings Concatenation</vt:lpstr>
      <vt:lpstr>Strings Comparing</vt:lpstr>
      <vt:lpstr>Strings Methods</vt:lpstr>
      <vt:lpstr>String Converting/Casting</vt:lpstr>
      <vt:lpstr>Arrays</vt:lpstr>
      <vt:lpstr>Arrays Declaration</vt:lpstr>
      <vt:lpstr>Arrays Assignment</vt:lpstr>
      <vt:lpstr>Arrays Dynamic Array Expansion</vt:lpstr>
      <vt:lpstr>Arrays Dynamic Array Expansion</vt:lpstr>
      <vt:lpstr>Arrays  Enhanced for Loop &amp; method length</vt:lpstr>
      <vt:lpstr>Arrays  Enhanced for Loop &amp; method length</vt:lpstr>
      <vt:lpstr>Exception Handling</vt:lpstr>
      <vt:lpstr>Exception Handling</vt:lpstr>
      <vt:lpstr>The Scanner Type</vt:lpstr>
      <vt:lpstr>The Scanner Type</vt:lpstr>
      <vt:lpstr>The Scanner Type FileReader</vt:lpstr>
      <vt:lpstr>The Scanner Type Contoh Penggunaan FileReader</vt:lpstr>
      <vt:lpstr>Latihan (Tugas)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382</cp:revision>
  <dcterms:created xsi:type="dcterms:W3CDTF">2011-09-16T02:11:44Z</dcterms:created>
  <dcterms:modified xsi:type="dcterms:W3CDTF">2016-09-18T16:41:05Z</dcterms:modified>
</cp:coreProperties>
</file>