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0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7" d="100"/>
          <a:sy n="67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05/09/2016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#2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smtClean="0"/>
              <a:t>Flowchart</a:t>
            </a:r>
            <a:r>
              <a:rPr lang="en-US" smtClean="0"/>
              <a:t> </a:t>
            </a:r>
            <a:r>
              <a:rPr lang="id-ID" smtClean="0"/>
              <a:t>&amp;</a:t>
            </a:r>
            <a:r>
              <a:rPr lang="en-US" smtClean="0"/>
              <a:t> </a:t>
            </a:r>
            <a:r>
              <a:rPr lang="id-ID" smtClean="0"/>
              <a:t>Structured </a:t>
            </a:r>
            <a:r>
              <a:rPr lang="id-ID"/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4000" smtClean="0">
                <a:solidFill>
                  <a:schemeClr val="accent2"/>
                </a:solidFill>
              </a:rPr>
              <a:t>Selection</a:t>
            </a:r>
            <a:endParaRPr lang="en-US" smtClean="0">
              <a:solidFill>
                <a:schemeClr val="accent2"/>
              </a:solidFill>
            </a:endParaRPr>
          </a:p>
          <a:p>
            <a:r>
              <a:rPr lang="en-US" smtClean="0"/>
              <a:t>WHILE</a:t>
            </a:r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14360" y="2211685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smtClean="0"/>
              <a:t>Contoh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75" name="Flowchart: Decision 74"/>
          <p:cNvSpPr/>
          <p:nvPr/>
        </p:nvSpPr>
        <p:spPr>
          <a:xfrm>
            <a:off x="693450" y="4531573"/>
            <a:ext cx="1584176" cy="100811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x&lt; 5</a:t>
            </a:r>
            <a:endParaRPr lang="en-US" sz="1400" i="1"/>
          </a:p>
        </p:txBody>
      </p:sp>
      <p:sp>
        <p:nvSpPr>
          <p:cNvPr id="76" name="Flowchart: Data 75"/>
          <p:cNvSpPr/>
          <p:nvPr/>
        </p:nvSpPr>
        <p:spPr>
          <a:xfrm>
            <a:off x="2762821" y="4845695"/>
            <a:ext cx="1431844" cy="379867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“x= “ + x</a:t>
            </a:r>
            <a:endParaRPr lang="en-US" sz="1400" i="1"/>
          </a:p>
        </p:txBody>
      </p:sp>
      <p:cxnSp>
        <p:nvCxnSpPr>
          <p:cNvPr id="77" name="Straight Arrow Connector 76"/>
          <p:cNvCxnSpPr>
            <a:stCxn id="85" idx="2"/>
            <a:endCxn id="75" idx="0"/>
          </p:cNvCxnSpPr>
          <p:nvPr/>
        </p:nvCxnSpPr>
        <p:spPr>
          <a:xfrm>
            <a:off x="1468827" y="3700658"/>
            <a:ext cx="16711" cy="830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5" idx="3"/>
            <a:endCxn id="76" idx="2"/>
          </p:cNvCxnSpPr>
          <p:nvPr/>
        </p:nvCxnSpPr>
        <p:spPr>
          <a:xfrm>
            <a:off x="2277626" y="5035629"/>
            <a:ext cx="6283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27" idx="0"/>
          </p:cNvCxnSpPr>
          <p:nvPr/>
        </p:nvCxnSpPr>
        <p:spPr>
          <a:xfrm rot="16200000" flipV="1">
            <a:off x="2294895" y="2996546"/>
            <a:ext cx="314683" cy="203973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5" idx="2"/>
          </p:cNvCxnSpPr>
          <p:nvPr/>
        </p:nvCxnSpPr>
        <p:spPr>
          <a:xfrm>
            <a:off x="1485538" y="5539685"/>
            <a:ext cx="0" cy="384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125292" y="4731935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true</a:t>
            </a:r>
            <a:endParaRPr lang="en-US" sz="1400"/>
          </a:p>
        </p:txBody>
      </p:sp>
      <p:sp>
        <p:nvSpPr>
          <p:cNvPr id="83" name="TextBox 82"/>
          <p:cNvSpPr txBox="1"/>
          <p:nvPr/>
        </p:nvSpPr>
        <p:spPr>
          <a:xfrm>
            <a:off x="1468827" y="5519033"/>
            <a:ext cx="6564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false</a:t>
            </a:r>
            <a:endParaRPr lang="en-US" sz="1400"/>
          </a:p>
        </p:txBody>
      </p:sp>
      <p:sp>
        <p:nvSpPr>
          <p:cNvPr id="85" name="Flowchart: Process 84"/>
          <p:cNvSpPr/>
          <p:nvPr/>
        </p:nvSpPr>
        <p:spPr>
          <a:xfrm>
            <a:off x="1033484" y="3390246"/>
            <a:ext cx="870685" cy="3104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x = 1</a:t>
            </a:r>
            <a:endParaRPr lang="en-US" sz="1400" i="1"/>
          </a:p>
        </p:txBody>
      </p:sp>
      <p:cxnSp>
        <p:nvCxnSpPr>
          <p:cNvPr id="8" name="Straight Arrow Connector 7"/>
          <p:cNvCxnSpPr>
            <a:endCxn id="85" idx="0"/>
          </p:cNvCxnSpPr>
          <p:nvPr/>
        </p:nvCxnSpPr>
        <p:spPr>
          <a:xfrm>
            <a:off x="1460897" y="3042884"/>
            <a:ext cx="7930" cy="347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lowchart: Process 26"/>
          <p:cNvSpPr/>
          <p:nvPr/>
        </p:nvSpPr>
        <p:spPr>
          <a:xfrm>
            <a:off x="3036761" y="4173756"/>
            <a:ext cx="870685" cy="3104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x++</a:t>
            </a:r>
            <a:endParaRPr lang="en-US" sz="1400" i="1"/>
          </a:p>
        </p:txBody>
      </p:sp>
      <p:cxnSp>
        <p:nvCxnSpPr>
          <p:cNvPr id="15" name="Straight Arrow Connector 14"/>
          <p:cNvCxnSpPr>
            <a:stCxn id="76" idx="1"/>
            <a:endCxn id="27" idx="2"/>
          </p:cNvCxnSpPr>
          <p:nvPr/>
        </p:nvCxnSpPr>
        <p:spPr>
          <a:xfrm flipH="1" flipV="1">
            <a:off x="3472104" y="4484168"/>
            <a:ext cx="6639" cy="361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Decision 37"/>
          <p:cNvSpPr/>
          <p:nvPr/>
        </p:nvSpPr>
        <p:spPr>
          <a:xfrm>
            <a:off x="5786718" y="4940007"/>
            <a:ext cx="1584176" cy="100811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x&lt; 5</a:t>
            </a:r>
            <a:endParaRPr lang="en-US" sz="1400" i="1"/>
          </a:p>
        </p:txBody>
      </p:sp>
      <p:sp>
        <p:nvSpPr>
          <p:cNvPr id="39" name="Flowchart: Data 38"/>
          <p:cNvSpPr/>
          <p:nvPr/>
        </p:nvSpPr>
        <p:spPr>
          <a:xfrm>
            <a:off x="5867042" y="3612413"/>
            <a:ext cx="1431844" cy="379867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“x= “ + x</a:t>
            </a:r>
            <a:endParaRPr lang="en-US" sz="1400" i="1"/>
          </a:p>
        </p:txBody>
      </p:sp>
      <p:cxnSp>
        <p:nvCxnSpPr>
          <p:cNvPr id="41" name="Straight Arrow Connector 40"/>
          <p:cNvCxnSpPr>
            <a:stCxn id="48" idx="2"/>
            <a:endCxn id="38" idx="0"/>
          </p:cNvCxnSpPr>
          <p:nvPr/>
        </p:nvCxnSpPr>
        <p:spPr>
          <a:xfrm flipH="1">
            <a:off x="6578806" y="4650433"/>
            <a:ext cx="3295" cy="289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8" idx="2"/>
          </p:cNvCxnSpPr>
          <p:nvPr/>
        </p:nvCxnSpPr>
        <p:spPr>
          <a:xfrm>
            <a:off x="6578806" y="5948119"/>
            <a:ext cx="0" cy="384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02275" y="5140369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true</a:t>
            </a:r>
            <a:endParaRPr lang="en-US" sz="1400"/>
          </a:p>
        </p:txBody>
      </p:sp>
      <p:sp>
        <p:nvSpPr>
          <p:cNvPr id="45" name="TextBox 44"/>
          <p:cNvSpPr txBox="1"/>
          <p:nvPr/>
        </p:nvSpPr>
        <p:spPr>
          <a:xfrm>
            <a:off x="6545810" y="5927467"/>
            <a:ext cx="6564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false</a:t>
            </a:r>
            <a:endParaRPr lang="en-US" sz="1400"/>
          </a:p>
        </p:txBody>
      </p:sp>
      <p:sp>
        <p:nvSpPr>
          <p:cNvPr id="46" name="Flowchart: Process 45"/>
          <p:cNvSpPr/>
          <p:nvPr/>
        </p:nvSpPr>
        <p:spPr>
          <a:xfrm>
            <a:off x="6146758" y="2732959"/>
            <a:ext cx="870685" cy="3104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x = 1</a:t>
            </a:r>
            <a:endParaRPr lang="en-US" sz="1400" i="1"/>
          </a:p>
        </p:txBody>
      </p:sp>
      <p:sp>
        <p:nvSpPr>
          <p:cNvPr id="48" name="Flowchart: Process 47"/>
          <p:cNvSpPr/>
          <p:nvPr/>
        </p:nvSpPr>
        <p:spPr>
          <a:xfrm>
            <a:off x="6146758" y="4340021"/>
            <a:ext cx="870685" cy="3104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x++</a:t>
            </a:r>
            <a:endParaRPr lang="en-US" sz="1400" i="1"/>
          </a:p>
        </p:txBody>
      </p:sp>
      <p:cxnSp>
        <p:nvCxnSpPr>
          <p:cNvPr id="49" name="Straight Arrow Connector 48"/>
          <p:cNvCxnSpPr>
            <a:stCxn id="46" idx="2"/>
            <a:endCxn id="39" idx="1"/>
          </p:cNvCxnSpPr>
          <p:nvPr/>
        </p:nvCxnSpPr>
        <p:spPr>
          <a:xfrm>
            <a:off x="6582101" y="3043371"/>
            <a:ext cx="863" cy="569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9" idx="4"/>
            <a:endCxn id="48" idx="0"/>
          </p:cNvCxnSpPr>
          <p:nvPr/>
        </p:nvCxnSpPr>
        <p:spPr>
          <a:xfrm flipH="1">
            <a:off x="6582101" y="3992280"/>
            <a:ext cx="863" cy="347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38" idx="3"/>
            <a:endCxn id="39" idx="5"/>
          </p:cNvCxnSpPr>
          <p:nvPr/>
        </p:nvCxnSpPr>
        <p:spPr>
          <a:xfrm flipH="1" flipV="1">
            <a:off x="7155702" y="3802347"/>
            <a:ext cx="215192" cy="1641716"/>
          </a:xfrm>
          <a:prstGeom prst="bentConnector3">
            <a:avLst>
              <a:gd name="adj1" fmla="val -24565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33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Structured Control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Statement</a:t>
            </a:r>
          </a:p>
          <a:p>
            <a:r>
              <a:rPr lang="en-US" smtClean="0"/>
              <a:t>Selection</a:t>
            </a:r>
          </a:p>
          <a:p>
            <a:r>
              <a:rPr lang="en-US" smtClean="0"/>
              <a:t>Repetition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Dalam bahasa program: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294894" indent="-285750">
              <a:buFont typeface="Arial" panose="020B0604020202020204" pitchFamily="34" charset="0"/>
              <a:buChar char="•"/>
            </a:pPr>
            <a:endParaRPr lang="en-US" sz="2400" smtClean="0"/>
          </a:p>
          <a:p>
            <a:pPr marL="294894" indent="-285750">
              <a:buFont typeface="Arial" panose="020B0604020202020204" pitchFamily="34" charset="0"/>
              <a:buChar char="•"/>
            </a:pPr>
            <a:r>
              <a:rPr lang="en-US" sz="2400" smtClean="0"/>
              <a:t>Instruksi </a:t>
            </a:r>
            <a:r>
              <a:rPr lang="en-US" sz="2400"/>
              <a:t>untuk membaca masukan dari user.</a:t>
            </a:r>
          </a:p>
          <a:p>
            <a:pPr marL="294894" indent="-285750">
              <a:buFont typeface="Arial" panose="020B0604020202020204" pitchFamily="34" charset="0"/>
              <a:buChar char="•"/>
            </a:pPr>
            <a:endParaRPr lang="en-US" sz="2400" smtClean="0"/>
          </a:p>
          <a:p>
            <a:pPr marL="294894" indent="-285750">
              <a:buFont typeface="Arial" panose="020B0604020202020204" pitchFamily="34" charset="0"/>
              <a:buChar char="•"/>
            </a:pPr>
            <a:r>
              <a:rPr lang="en-US" sz="2400" smtClean="0"/>
              <a:t>Instruksi </a:t>
            </a:r>
            <a:r>
              <a:rPr lang="en-US" sz="2400"/>
              <a:t>untuk menampilkan </a:t>
            </a:r>
            <a:r>
              <a:rPr lang="en-US" sz="2400" smtClean="0"/>
              <a:t>suatu </a:t>
            </a:r>
            <a:r>
              <a:rPr lang="en-US" sz="2400"/>
              <a:t>teks </a:t>
            </a:r>
            <a:r>
              <a:rPr lang="en-US" sz="2400" smtClean="0"/>
              <a:t>atau nilai variable. </a:t>
            </a:r>
            <a:endParaRPr lang="en-US" sz="2400"/>
          </a:p>
          <a:p>
            <a:endParaRPr lang="en-US" sz="240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490249"/>
            <a:ext cx="5102352" cy="6138198"/>
          </a:xfrm>
        </p:spPr>
        <p:txBody>
          <a:bodyPr/>
          <a:lstStyle/>
          <a:p>
            <a:pPr marL="109728" indent="0">
              <a:buNone/>
            </a:pPr>
            <a:r>
              <a:rPr lang="en-US" sz="400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</a:p>
          <a:p>
            <a:r>
              <a:rPr lang="en-US" smtClean="0"/>
              <a:t>Input atau Output</a:t>
            </a:r>
            <a:endParaRPr lang="en-US"/>
          </a:p>
        </p:txBody>
      </p:sp>
      <p:sp>
        <p:nvSpPr>
          <p:cNvPr id="14" name="Flowchart: Data 13"/>
          <p:cNvSpPr/>
          <p:nvPr/>
        </p:nvSpPr>
        <p:spPr>
          <a:xfrm>
            <a:off x="456627" y="2368408"/>
            <a:ext cx="4025717" cy="76303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&lt;Jenis&gt;</a:t>
            </a:r>
          </a:p>
          <a:p>
            <a:pPr algn="ctr"/>
            <a:r>
              <a:rPr lang="en-US" sz="14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Variabel/nilai&gt;</a:t>
            </a:r>
            <a:endParaRPr lang="en-US" sz="1400" b="1" i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Line Callout 2 (Accent Bar) 14"/>
          <p:cNvSpPr/>
          <p:nvPr/>
        </p:nvSpPr>
        <p:spPr>
          <a:xfrm>
            <a:off x="3299121" y="1844824"/>
            <a:ext cx="1183223" cy="209675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23912"/>
              <a:gd name="adj5" fmla="val 282853"/>
              <a:gd name="adj6" fmla="val -52705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i="1" smtClean="0">
                <a:solidFill>
                  <a:schemeClr val="accent1"/>
                </a:solidFill>
              </a:rPr>
              <a:t>Input/Output</a:t>
            </a:r>
            <a:endParaRPr lang="en-US" sz="1200" i="1">
              <a:solidFill>
                <a:schemeClr val="accent1"/>
              </a:solidFill>
            </a:endParaRPr>
          </a:p>
        </p:txBody>
      </p:sp>
      <p:sp>
        <p:nvSpPr>
          <p:cNvPr id="16" name="Line Callout 2 (Accent Bar) 15"/>
          <p:cNvSpPr/>
          <p:nvPr/>
        </p:nvSpPr>
        <p:spPr>
          <a:xfrm>
            <a:off x="2634324" y="3232504"/>
            <a:ext cx="1618972" cy="367651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5021"/>
              <a:gd name="adj6" fmla="val -23161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i="1">
                <a:solidFill>
                  <a:schemeClr val="accent5"/>
                </a:solidFill>
              </a:rPr>
              <a:t>y</a:t>
            </a:r>
            <a:r>
              <a:rPr lang="en-US" sz="1200" i="1" smtClean="0">
                <a:solidFill>
                  <a:schemeClr val="accent5"/>
                </a:solidFill>
              </a:rPr>
              <a:t>ang akan dibaca/ ditamplkan</a:t>
            </a:r>
            <a:endParaRPr lang="en-US" sz="1200" i="1">
              <a:solidFill>
                <a:schemeClr val="accent5"/>
              </a:solidFill>
            </a:endParaRPr>
          </a:p>
        </p:txBody>
      </p:sp>
      <p:sp>
        <p:nvSpPr>
          <p:cNvPr id="17" name="Flowchart: Data 16"/>
          <p:cNvSpPr/>
          <p:nvPr/>
        </p:nvSpPr>
        <p:spPr>
          <a:xfrm>
            <a:off x="626567" y="4560652"/>
            <a:ext cx="1814481" cy="44217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Output X</a:t>
            </a:r>
          </a:p>
        </p:txBody>
      </p:sp>
      <p:sp>
        <p:nvSpPr>
          <p:cNvPr id="19" name="Flowchart: Data 18"/>
          <p:cNvSpPr/>
          <p:nvPr/>
        </p:nvSpPr>
        <p:spPr>
          <a:xfrm>
            <a:off x="626567" y="5944258"/>
            <a:ext cx="1814481" cy="44217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Input</a:t>
            </a:r>
            <a:r>
              <a:rPr lang="en-US" sz="1600" i="1" smtClean="0"/>
              <a:t> X</a:t>
            </a:r>
          </a:p>
        </p:txBody>
      </p:sp>
      <p:sp>
        <p:nvSpPr>
          <p:cNvPr id="21" name="Flowchart: Data 20"/>
          <p:cNvSpPr/>
          <p:nvPr/>
        </p:nvSpPr>
        <p:spPr>
          <a:xfrm>
            <a:off x="2844534" y="4560652"/>
            <a:ext cx="1814481" cy="44217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Tampil </a:t>
            </a:r>
            <a:r>
              <a:rPr lang="en-US" sz="1400" i="1"/>
              <a:t>X</a:t>
            </a:r>
          </a:p>
        </p:txBody>
      </p:sp>
      <p:sp>
        <p:nvSpPr>
          <p:cNvPr id="22" name="Flowchart: Data 21"/>
          <p:cNvSpPr/>
          <p:nvPr/>
        </p:nvSpPr>
        <p:spPr>
          <a:xfrm>
            <a:off x="2844533" y="5944258"/>
            <a:ext cx="1814481" cy="44217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Baca </a:t>
            </a:r>
            <a:r>
              <a:rPr lang="en-US" sz="1600" i="1" smtClean="0"/>
              <a:t>X</a:t>
            </a:r>
          </a:p>
        </p:txBody>
      </p:sp>
      <p:sp>
        <p:nvSpPr>
          <p:cNvPr id="23" name="Flowchart: Data 22"/>
          <p:cNvSpPr/>
          <p:nvPr/>
        </p:nvSpPr>
        <p:spPr>
          <a:xfrm>
            <a:off x="626567" y="5237932"/>
            <a:ext cx="1814481" cy="44217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Output  “A= “</a:t>
            </a:r>
          </a:p>
        </p:txBody>
      </p:sp>
      <p:sp>
        <p:nvSpPr>
          <p:cNvPr id="24" name="Flowchart: Data 23"/>
          <p:cNvSpPr/>
          <p:nvPr/>
        </p:nvSpPr>
        <p:spPr>
          <a:xfrm>
            <a:off x="2844534" y="5252455"/>
            <a:ext cx="1814481" cy="44217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Tampil “Nama: “</a:t>
            </a:r>
            <a:endParaRPr lang="en-US" sz="1400" i="1"/>
          </a:p>
        </p:txBody>
      </p:sp>
      <p:sp>
        <p:nvSpPr>
          <p:cNvPr id="25" name="TextBox 24"/>
          <p:cNvSpPr txBox="1"/>
          <p:nvPr/>
        </p:nvSpPr>
        <p:spPr>
          <a:xfrm>
            <a:off x="753126" y="4059245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smtClean="0"/>
              <a:t>Contoh</a:t>
            </a:r>
            <a:r>
              <a:rPr lang="en-US" smtClean="0"/>
              <a:t>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6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  <p:bldP spid="14" grpId="0" animBg="1"/>
      <p:bldP spid="15" grpId="0" animBg="1"/>
      <p:bldP spid="16" grpId="0" animBg="1"/>
      <p:bldP spid="17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Dalam bahasa program: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352044" indent="-342900">
              <a:buFont typeface="Arial" panose="020B0604020202020204" pitchFamily="34" charset="0"/>
              <a:buChar char="•"/>
            </a:pPr>
            <a:r>
              <a:rPr lang="en-US" sz="2400" smtClean="0"/>
              <a:t>Proses dari operasi Matematika.</a:t>
            </a:r>
          </a:p>
          <a:p>
            <a:pPr marL="352044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52044" indent="-342900">
              <a:buFont typeface="Arial" panose="020B0604020202020204" pitchFamily="34" charset="0"/>
              <a:buChar char="•"/>
            </a:pPr>
            <a:r>
              <a:rPr lang="en-US" sz="2400" smtClean="0"/>
              <a:t>Proses dari operasi String.</a:t>
            </a:r>
          </a:p>
          <a:p>
            <a:pPr marL="352044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52044" indent="-342900">
              <a:buFont typeface="Arial" panose="020B0604020202020204" pitchFamily="34" charset="0"/>
              <a:buChar char="•"/>
            </a:pPr>
            <a:r>
              <a:rPr lang="en-US" sz="2400" smtClean="0"/>
              <a:t>Proses dari operasi deklarasi.</a:t>
            </a:r>
          </a:p>
          <a:p>
            <a:pPr marL="352044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52044" indent="-342900">
              <a:buFont typeface="Arial" panose="020B0604020202020204" pitchFamily="34" charset="0"/>
              <a:buChar char="•"/>
            </a:pPr>
            <a:r>
              <a:rPr lang="en-US" sz="2400" smtClean="0"/>
              <a:t>Proses dari operasi inisialisasi.</a:t>
            </a:r>
            <a:endParaRPr lang="en-US" sz="240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4000" smtClean="0">
                <a:solidFill>
                  <a:schemeClr val="accent2"/>
                </a:solidFill>
              </a:rPr>
              <a:t>Statement </a:t>
            </a:r>
            <a:endParaRPr lang="en-US" smtClean="0">
              <a:solidFill>
                <a:schemeClr val="accent2"/>
              </a:solidFill>
            </a:endParaRPr>
          </a:p>
          <a:p>
            <a:r>
              <a:rPr lang="en-US" smtClean="0"/>
              <a:t>Process</a:t>
            </a:r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1260415" y="2277422"/>
            <a:ext cx="3200145" cy="122358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&lt;Proses</a:t>
            </a:r>
            <a:r>
              <a:rPr lang="en-US" sz="16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atau &lt;Operasi&gt;</a:t>
            </a:r>
            <a:endParaRPr lang="en-US" sz="1600" b="1" i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626567" y="4560652"/>
            <a:ext cx="1814481" cy="4421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X=5</a:t>
            </a:r>
          </a:p>
        </p:txBody>
      </p:sp>
      <p:sp>
        <p:nvSpPr>
          <p:cNvPr id="7" name="Flowchart: Process 6"/>
          <p:cNvSpPr/>
          <p:nvPr/>
        </p:nvSpPr>
        <p:spPr>
          <a:xfrm>
            <a:off x="626567" y="5944258"/>
            <a:ext cx="1814481" cy="4421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Author= “Augury”</a:t>
            </a:r>
            <a:endParaRPr lang="en-US" sz="1600" i="1" smtClean="0"/>
          </a:p>
        </p:txBody>
      </p:sp>
      <p:sp>
        <p:nvSpPr>
          <p:cNvPr id="8" name="Flowchart: Process 7"/>
          <p:cNvSpPr/>
          <p:nvPr/>
        </p:nvSpPr>
        <p:spPr>
          <a:xfrm>
            <a:off x="2844534" y="4560652"/>
            <a:ext cx="1814481" cy="4421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A = B + C</a:t>
            </a:r>
            <a:endParaRPr lang="en-US" sz="1400" i="1"/>
          </a:p>
        </p:txBody>
      </p:sp>
      <p:sp>
        <p:nvSpPr>
          <p:cNvPr id="9" name="Flowchart: Process 8"/>
          <p:cNvSpPr/>
          <p:nvPr/>
        </p:nvSpPr>
        <p:spPr>
          <a:xfrm>
            <a:off x="2844533" y="5944258"/>
            <a:ext cx="1814481" cy="4421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smtClean="0"/>
              <a:t>a++</a:t>
            </a:r>
          </a:p>
        </p:txBody>
      </p:sp>
      <p:sp>
        <p:nvSpPr>
          <p:cNvPr id="10" name="Flowchart: Process 9"/>
          <p:cNvSpPr/>
          <p:nvPr/>
        </p:nvSpPr>
        <p:spPr>
          <a:xfrm>
            <a:off x="626567" y="5237932"/>
            <a:ext cx="1814481" cy="4421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Uji = A &amp;&amp; B</a:t>
            </a:r>
          </a:p>
        </p:txBody>
      </p:sp>
      <p:sp>
        <p:nvSpPr>
          <p:cNvPr id="11" name="Flowchart: Process 10"/>
          <p:cNvSpPr/>
          <p:nvPr/>
        </p:nvSpPr>
        <p:spPr>
          <a:xfrm>
            <a:off x="2844534" y="5252455"/>
            <a:ext cx="1814481" cy="4421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Besar = x &gt; y</a:t>
            </a:r>
            <a:endParaRPr lang="en-US" sz="1400" i="1"/>
          </a:p>
        </p:txBody>
      </p:sp>
      <p:sp>
        <p:nvSpPr>
          <p:cNvPr id="12" name="TextBox 11"/>
          <p:cNvSpPr txBox="1"/>
          <p:nvPr/>
        </p:nvSpPr>
        <p:spPr>
          <a:xfrm>
            <a:off x="753126" y="4059245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smtClean="0"/>
              <a:t>Contoh</a:t>
            </a:r>
            <a:r>
              <a:rPr lang="en-US" smtClean="0"/>
              <a:t>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4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569" y="4133061"/>
            <a:ext cx="3383280" cy="575501"/>
          </a:xfrm>
        </p:spPr>
        <p:txBody>
          <a:bodyPr>
            <a:normAutofit/>
          </a:bodyPr>
          <a:lstStyle/>
          <a:p>
            <a:r>
              <a:rPr lang="en-US"/>
              <a:t>Dalam bahasa program: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7569" y="4889824"/>
            <a:ext cx="3383280" cy="1409863"/>
          </a:xfrm>
        </p:spPr>
        <p:txBody>
          <a:bodyPr>
            <a:normAutofit/>
          </a:bodyPr>
          <a:lstStyle/>
          <a:p>
            <a:r>
              <a:rPr lang="en-US" sz="2400" smtClean="0"/>
              <a:t>if(&lt;kondisi&gt;) {</a:t>
            </a:r>
          </a:p>
          <a:p>
            <a:pPr marL="457200"/>
            <a:r>
              <a:rPr lang="en-US" sz="2400" smtClean="0"/>
              <a:t>…</a:t>
            </a:r>
          </a:p>
          <a:p>
            <a:r>
              <a:rPr lang="en-US" sz="2400" smtClean="0"/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4000">
                <a:solidFill>
                  <a:schemeClr val="accent2"/>
                </a:solidFill>
              </a:rPr>
              <a:t>Selection</a:t>
            </a:r>
            <a:endParaRPr lang="en-US">
              <a:solidFill>
                <a:schemeClr val="accent2"/>
              </a:solidFill>
            </a:endParaRPr>
          </a:p>
          <a:p>
            <a:r>
              <a:rPr lang="en-US" smtClean="0"/>
              <a:t>IF</a:t>
            </a:r>
            <a:endParaRPr lang="en-US"/>
          </a:p>
          <a:p>
            <a:pPr marL="109728" indent="0">
              <a:buNone/>
            </a:pPr>
            <a:endParaRPr lang="en-US"/>
          </a:p>
        </p:txBody>
      </p:sp>
      <p:sp>
        <p:nvSpPr>
          <p:cNvPr id="5" name="Flowchart: Decision 4"/>
          <p:cNvSpPr/>
          <p:nvPr/>
        </p:nvSpPr>
        <p:spPr>
          <a:xfrm>
            <a:off x="899592" y="2041767"/>
            <a:ext cx="2356843" cy="90114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&lt;Kondisi&gt;</a:t>
            </a:r>
            <a:endParaRPr lang="en-US" sz="1400" b="1" i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3037771" y="2848037"/>
            <a:ext cx="870685" cy="31041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i="1"/>
          </a:p>
        </p:txBody>
      </p:sp>
      <p:sp>
        <p:nvSpPr>
          <p:cNvPr id="12" name="TextBox 11"/>
          <p:cNvSpPr txBox="1"/>
          <p:nvPr/>
        </p:nvSpPr>
        <p:spPr>
          <a:xfrm>
            <a:off x="5109049" y="145341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smtClean="0"/>
              <a:t>Contoh</a:t>
            </a:r>
            <a:r>
              <a:rPr lang="en-US" smtClean="0"/>
              <a:t>:</a:t>
            </a:r>
            <a:endParaRPr lang="en-US"/>
          </a:p>
        </p:txBody>
      </p:sp>
      <p:cxnSp>
        <p:nvCxnSpPr>
          <p:cNvPr id="14" name="Straight Arrow Connector 13"/>
          <p:cNvCxnSpPr>
            <a:endCxn id="5" idx="0"/>
          </p:cNvCxnSpPr>
          <p:nvPr/>
        </p:nvCxnSpPr>
        <p:spPr>
          <a:xfrm>
            <a:off x="2078014" y="1844824"/>
            <a:ext cx="0" cy="196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</p:cNvCxnSpPr>
          <p:nvPr/>
        </p:nvCxnSpPr>
        <p:spPr>
          <a:xfrm>
            <a:off x="2078014" y="2942913"/>
            <a:ext cx="0" cy="827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8" idx="2"/>
          </p:cNvCxnSpPr>
          <p:nvPr/>
        </p:nvCxnSpPr>
        <p:spPr>
          <a:xfrm rot="5400000">
            <a:off x="2583452" y="2639767"/>
            <a:ext cx="370981" cy="140834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56435" y="216922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true</a:t>
            </a:r>
            <a:endParaRPr lang="en-US"/>
          </a:p>
        </p:txBody>
      </p:sp>
      <p:cxnSp>
        <p:nvCxnSpPr>
          <p:cNvPr id="24" name="Elbow Connector 23"/>
          <p:cNvCxnSpPr>
            <a:stCxn id="5" idx="3"/>
            <a:endCxn id="8" idx="0"/>
          </p:cNvCxnSpPr>
          <p:nvPr/>
        </p:nvCxnSpPr>
        <p:spPr>
          <a:xfrm>
            <a:off x="3256435" y="2492340"/>
            <a:ext cx="216679" cy="3556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445519" y="2931896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false</a:t>
            </a:r>
            <a:endParaRPr lang="en-US"/>
          </a:p>
        </p:txBody>
      </p:sp>
      <p:sp>
        <p:nvSpPr>
          <p:cNvPr id="54" name="Flowchart: Decision 53"/>
          <p:cNvSpPr/>
          <p:nvPr/>
        </p:nvSpPr>
        <p:spPr>
          <a:xfrm>
            <a:off x="5752568" y="3398156"/>
            <a:ext cx="1156570" cy="44221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>
                <a:solidFill>
                  <a:schemeClr val="bg1"/>
                </a:solidFill>
              </a:rPr>
              <a:t>a&lt;5</a:t>
            </a:r>
            <a:endParaRPr lang="en-US" sz="1400" i="1">
              <a:solidFill>
                <a:schemeClr val="bg1"/>
              </a:solidFill>
            </a:endParaRPr>
          </a:p>
        </p:txBody>
      </p:sp>
      <p:sp>
        <p:nvSpPr>
          <p:cNvPr id="55" name="Flowchart: Process 54"/>
          <p:cNvSpPr/>
          <p:nvPr/>
        </p:nvSpPr>
        <p:spPr>
          <a:xfrm>
            <a:off x="7049954" y="3967173"/>
            <a:ext cx="1543045" cy="4531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Hasil = “kurang dari 5”</a:t>
            </a:r>
            <a:endParaRPr lang="en-US" sz="1400" i="1"/>
          </a:p>
        </p:txBody>
      </p:sp>
      <p:cxnSp>
        <p:nvCxnSpPr>
          <p:cNvPr id="58" name="Elbow Connector 57"/>
          <p:cNvCxnSpPr>
            <a:stCxn id="55" idx="2"/>
          </p:cNvCxnSpPr>
          <p:nvPr/>
        </p:nvCxnSpPr>
        <p:spPr>
          <a:xfrm rot="5400000">
            <a:off x="6979872" y="3771345"/>
            <a:ext cx="192586" cy="149062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934479" y="3286015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true</a:t>
            </a:r>
            <a:endParaRPr lang="en-US"/>
          </a:p>
        </p:txBody>
      </p:sp>
      <p:cxnSp>
        <p:nvCxnSpPr>
          <p:cNvPr id="60" name="Elbow Connector 59"/>
          <p:cNvCxnSpPr>
            <a:stCxn id="54" idx="3"/>
            <a:endCxn id="55" idx="0"/>
          </p:cNvCxnSpPr>
          <p:nvPr/>
        </p:nvCxnSpPr>
        <p:spPr>
          <a:xfrm>
            <a:off x="6909138" y="3619265"/>
            <a:ext cx="912339" cy="3479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713240" y="381091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false</a:t>
            </a:r>
            <a:endParaRPr lang="en-US"/>
          </a:p>
        </p:txBody>
      </p:sp>
      <p:sp>
        <p:nvSpPr>
          <p:cNvPr id="67" name="Flowchart: Data 66"/>
          <p:cNvSpPr/>
          <p:nvPr/>
        </p:nvSpPr>
        <p:spPr>
          <a:xfrm>
            <a:off x="5611751" y="2864235"/>
            <a:ext cx="1438203" cy="28822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Input  a</a:t>
            </a:r>
          </a:p>
        </p:txBody>
      </p:sp>
      <p:cxnSp>
        <p:nvCxnSpPr>
          <p:cNvPr id="71" name="Straight Arrow Connector 70"/>
          <p:cNvCxnSpPr>
            <a:stCxn id="67" idx="4"/>
            <a:endCxn id="54" idx="0"/>
          </p:cNvCxnSpPr>
          <p:nvPr/>
        </p:nvCxnSpPr>
        <p:spPr>
          <a:xfrm>
            <a:off x="6330853" y="3152458"/>
            <a:ext cx="0" cy="2456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88" idx="2"/>
            <a:endCxn id="67" idx="1"/>
          </p:cNvCxnSpPr>
          <p:nvPr/>
        </p:nvCxnSpPr>
        <p:spPr>
          <a:xfrm>
            <a:off x="6329852" y="2637635"/>
            <a:ext cx="1001" cy="226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lowchart: Data 74"/>
          <p:cNvSpPr/>
          <p:nvPr/>
        </p:nvSpPr>
        <p:spPr>
          <a:xfrm>
            <a:off x="5357744" y="4889824"/>
            <a:ext cx="1944215" cy="31470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smtClean="0"/>
              <a:t>Tampil Hasil</a:t>
            </a:r>
          </a:p>
        </p:txBody>
      </p:sp>
      <p:cxnSp>
        <p:nvCxnSpPr>
          <p:cNvPr id="77" name="Straight Arrow Connector 76"/>
          <p:cNvCxnSpPr>
            <a:stCxn id="54" idx="2"/>
          </p:cNvCxnSpPr>
          <p:nvPr/>
        </p:nvCxnSpPr>
        <p:spPr>
          <a:xfrm>
            <a:off x="6330853" y="3840374"/>
            <a:ext cx="0" cy="772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5" idx="4"/>
          </p:cNvCxnSpPr>
          <p:nvPr/>
        </p:nvCxnSpPr>
        <p:spPr>
          <a:xfrm>
            <a:off x="6329852" y="5204532"/>
            <a:ext cx="0" cy="373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lowchart: Process 87"/>
          <p:cNvSpPr/>
          <p:nvPr/>
        </p:nvSpPr>
        <p:spPr>
          <a:xfrm>
            <a:off x="5558329" y="2184444"/>
            <a:ext cx="1543045" cy="4531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Hasil = “Okay”</a:t>
            </a:r>
            <a:endParaRPr lang="en-US" sz="1400" i="1"/>
          </a:p>
        </p:txBody>
      </p:sp>
      <p:cxnSp>
        <p:nvCxnSpPr>
          <p:cNvPr id="90" name="Straight Arrow Connector 89"/>
          <p:cNvCxnSpPr>
            <a:endCxn id="88" idx="0"/>
          </p:cNvCxnSpPr>
          <p:nvPr/>
        </p:nvCxnSpPr>
        <p:spPr>
          <a:xfrm>
            <a:off x="6329852" y="2000139"/>
            <a:ext cx="0" cy="184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75" idx="1"/>
          </p:cNvCxnSpPr>
          <p:nvPr/>
        </p:nvCxnSpPr>
        <p:spPr>
          <a:xfrm>
            <a:off x="6329852" y="4612951"/>
            <a:ext cx="0" cy="276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84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500"/>
                            </p:stCondLst>
                            <p:childTnLst>
                              <p:par>
                                <p:cTn id="1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8" grpId="0" animBg="1"/>
      <p:bldP spid="12" grpId="0"/>
      <p:bldP spid="20" grpId="0"/>
      <p:bldP spid="25" grpId="0"/>
      <p:bldP spid="54" grpId="0" animBg="1"/>
      <p:bldP spid="55" grpId="0" animBg="1"/>
      <p:bldP spid="59" grpId="0"/>
      <p:bldP spid="61" grpId="0"/>
      <p:bldP spid="67" grpId="0" animBg="1"/>
      <p:bldP spid="75" grpId="0" animBg="1"/>
      <p:bldP spid="75" grpId="1" animBg="1"/>
      <p:bldP spid="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789603"/>
            <a:ext cx="3383280" cy="575501"/>
          </a:xfrm>
        </p:spPr>
        <p:txBody>
          <a:bodyPr>
            <a:normAutofit/>
          </a:bodyPr>
          <a:lstStyle/>
          <a:p>
            <a:r>
              <a:rPr lang="en-US"/>
              <a:t>Dalam bahasa program: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11560" y="4356707"/>
            <a:ext cx="3383280" cy="2501293"/>
          </a:xfrm>
        </p:spPr>
        <p:txBody>
          <a:bodyPr>
            <a:normAutofit/>
          </a:bodyPr>
          <a:lstStyle/>
          <a:p>
            <a:r>
              <a:rPr lang="en-US" sz="2400" smtClean="0"/>
              <a:t>if(&lt;kondisi&gt;) {</a:t>
            </a:r>
          </a:p>
          <a:p>
            <a:pPr marL="457200"/>
            <a:r>
              <a:rPr lang="en-US" sz="2400" smtClean="0"/>
              <a:t>…</a:t>
            </a:r>
          </a:p>
          <a:p>
            <a:r>
              <a:rPr lang="en-US" sz="2400" smtClean="0"/>
              <a:t>}</a:t>
            </a:r>
          </a:p>
          <a:p>
            <a:r>
              <a:rPr lang="en-US" sz="2400"/>
              <a:t>e</a:t>
            </a:r>
            <a:r>
              <a:rPr lang="en-US" sz="2400" smtClean="0"/>
              <a:t>lse {</a:t>
            </a:r>
          </a:p>
          <a:p>
            <a:pPr marL="457200"/>
            <a:r>
              <a:rPr lang="en-US" sz="2400" smtClean="0"/>
              <a:t>…</a:t>
            </a:r>
          </a:p>
          <a:p>
            <a:pPr marL="0"/>
            <a:r>
              <a:rPr lang="en-US" sz="2400" smtClean="0"/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4000" smtClean="0">
                <a:solidFill>
                  <a:schemeClr val="accent2"/>
                </a:solidFill>
              </a:rPr>
              <a:t>Selection</a:t>
            </a:r>
            <a:endParaRPr lang="en-US" smtClean="0">
              <a:solidFill>
                <a:schemeClr val="accent2"/>
              </a:solidFill>
            </a:endParaRPr>
          </a:p>
          <a:p>
            <a:r>
              <a:rPr lang="en-US" smtClean="0"/>
              <a:t>IF … ELSE</a:t>
            </a:r>
            <a:endParaRPr lang="en-US"/>
          </a:p>
        </p:txBody>
      </p:sp>
      <p:sp>
        <p:nvSpPr>
          <p:cNvPr id="5" name="Flowchart: Decision 4"/>
          <p:cNvSpPr/>
          <p:nvPr/>
        </p:nvSpPr>
        <p:spPr>
          <a:xfrm>
            <a:off x="899592" y="2204864"/>
            <a:ext cx="2356843" cy="90114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&lt;Kondisi&gt;</a:t>
            </a:r>
            <a:endParaRPr lang="en-US" sz="1400" b="1" i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3037771" y="3011134"/>
            <a:ext cx="870685" cy="31041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i="1"/>
          </a:p>
        </p:txBody>
      </p:sp>
      <p:cxnSp>
        <p:nvCxnSpPr>
          <p:cNvPr id="14" name="Straight Arrow Connector 13"/>
          <p:cNvCxnSpPr>
            <a:endCxn id="5" idx="0"/>
          </p:cNvCxnSpPr>
          <p:nvPr/>
        </p:nvCxnSpPr>
        <p:spPr>
          <a:xfrm>
            <a:off x="2078014" y="2007921"/>
            <a:ext cx="0" cy="196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078014" y="3702367"/>
            <a:ext cx="0" cy="230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8" idx="2"/>
          </p:cNvCxnSpPr>
          <p:nvPr/>
        </p:nvCxnSpPr>
        <p:spPr>
          <a:xfrm rot="5400000">
            <a:off x="2583452" y="2802864"/>
            <a:ext cx="370981" cy="140834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56435" y="2332321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true</a:t>
            </a:r>
            <a:endParaRPr lang="en-US"/>
          </a:p>
        </p:txBody>
      </p:sp>
      <p:cxnSp>
        <p:nvCxnSpPr>
          <p:cNvPr id="24" name="Elbow Connector 23"/>
          <p:cNvCxnSpPr>
            <a:stCxn id="5" idx="3"/>
            <a:endCxn id="8" idx="0"/>
          </p:cNvCxnSpPr>
          <p:nvPr/>
        </p:nvCxnSpPr>
        <p:spPr>
          <a:xfrm>
            <a:off x="3256435" y="2655437"/>
            <a:ext cx="216679" cy="3556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5740" y="228610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false</a:t>
            </a:r>
            <a:endParaRPr lang="en-US"/>
          </a:p>
        </p:txBody>
      </p:sp>
      <p:sp>
        <p:nvSpPr>
          <p:cNvPr id="21" name="Flowchart: Process 20"/>
          <p:cNvSpPr/>
          <p:nvPr/>
        </p:nvSpPr>
        <p:spPr>
          <a:xfrm>
            <a:off x="355740" y="3166340"/>
            <a:ext cx="870685" cy="31041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i="1"/>
          </a:p>
        </p:txBody>
      </p:sp>
      <p:cxnSp>
        <p:nvCxnSpPr>
          <p:cNvPr id="22" name="Elbow Connector 21"/>
          <p:cNvCxnSpPr>
            <a:stCxn id="5" idx="1"/>
            <a:endCxn id="21" idx="0"/>
          </p:cNvCxnSpPr>
          <p:nvPr/>
        </p:nvCxnSpPr>
        <p:spPr>
          <a:xfrm rot="10800000" flipV="1">
            <a:off x="791084" y="2655436"/>
            <a:ext cx="108509" cy="51090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21" idx="2"/>
          </p:cNvCxnSpPr>
          <p:nvPr/>
        </p:nvCxnSpPr>
        <p:spPr>
          <a:xfrm rot="16200000" flipH="1">
            <a:off x="1311391" y="2956443"/>
            <a:ext cx="233071" cy="127368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109049" y="145341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smtClean="0"/>
              <a:t>Contoh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17" name="Flowchart: Decision 16"/>
          <p:cNvSpPr/>
          <p:nvPr/>
        </p:nvSpPr>
        <p:spPr>
          <a:xfrm>
            <a:off x="6124057" y="3398156"/>
            <a:ext cx="1156570" cy="44221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smtClean="0">
                <a:solidFill>
                  <a:schemeClr val="bg1"/>
                </a:solidFill>
              </a:rPr>
              <a:t>A&gt;=5</a:t>
            </a:r>
            <a:endParaRPr lang="en-US" sz="1200" i="1">
              <a:solidFill>
                <a:schemeClr val="bg1"/>
              </a:solidFill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7421443" y="3967173"/>
            <a:ext cx="1543045" cy="4531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Hasil = “kurang dari 5”</a:t>
            </a:r>
            <a:endParaRPr lang="en-US" sz="1400" i="1"/>
          </a:p>
        </p:txBody>
      </p:sp>
      <p:cxnSp>
        <p:nvCxnSpPr>
          <p:cNvPr id="23" name="Elbow Connector 22"/>
          <p:cNvCxnSpPr>
            <a:stCxn id="19" idx="2"/>
          </p:cNvCxnSpPr>
          <p:nvPr/>
        </p:nvCxnSpPr>
        <p:spPr>
          <a:xfrm rot="5400000">
            <a:off x="7351361" y="3771345"/>
            <a:ext cx="192586" cy="149062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01277" y="3342391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true</a:t>
            </a:r>
            <a:endParaRPr lang="en-US" sz="1400"/>
          </a:p>
        </p:txBody>
      </p:sp>
      <p:cxnSp>
        <p:nvCxnSpPr>
          <p:cNvPr id="29" name="Elbow Connector 28"/>
          <p:cNvCxnSpPr>
            <a:stCxn id="17" idx="3"/>
            <a:endCxn id="19" idx="0"/>
          </p:cNvCxnSpPr>
          <p:nvPr/>
        </p:nvCxnSpPr>
        <p:spPr>
          <a:xfrm>
            <a:off x="7280627" y="3619265"/>
            <a:ext cx="912339" cy="3479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56215" y="3342392"/>
            <a:ext cx="5469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false</a:t>
            </a:r>
            <a:endParaRPr lang="en-US" sz="1400"/>
          </a:p>
        </p:txBody>
      </p:sp>
      <p:sp>
        <p:nvSpPr>
          <p:cNvPr id="31" name="Flowchart: Data 30"/>
          <p:cNvSpPr/>
          <p:nvPr/>
        </p:nvSpPr>
        <p:spPr>
          <a:xfrm>
            <a:off x="5983240" y="2864235"/>
            <a:ext cx="1438203" cy="28822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Input  a</a:t>
            </a:r>
          </a:p>
        </p:txBody>
      </p:sp>
      <p:cxnSp>
        <p:nvCxnSpPr>
          <p:cNvPr id="32" name="Straight Arrow Connector 31"/>
          <p:cNvCxnSpPr>
            <a:stCxn id="31" idx="4"/>
            <a:endCxn id="17" idx="0"/>
          </p:cNvCxnSpPr>
          <p:nvPr/>
        </p:nvCxnSpPr>
        <p:spPr>
          <a:xfrm>
            <a:off x="6702342" y="3152458"/>
            <a:ext cx="0" cy="2456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7" idx="2"/>
            <a:endCxn id="31" idx="1"/>
          </p:cNvCxnSpPr>
          <p:nvPr/>
        </p:nvCxnSpPr>
        <p:spPr>
          <a:xfrm>
            <a:off x="6701341" y="2637635"/>
            <a:ext cx="1001" cy="226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Data 33"/>
          <p:cNvSpPr/>
          <p:nvPr/>
        </p:nvSpPr>
        <p:spPr>
          <a:xfrm>
            <a:off x="5729233" y="4889824"/>
            <a:ext cx="1944215" cy="31470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smtClean="0"/>
              <a:t>Tampil Hasil</a:t>
            </a:r>
          </a:p>
        </p:txBody>
      </p:sp>
      <p:cxnSp>
        <p:nvCxnSpPr>
          <p:cNvPr id="35" name="Straight Arrow Connector 34"/>
          <p:cNvCxnSpPr>
            <a:endCxn id="34" idx="1"/>
          </p:cNvCxnSpPr>
          <p:nvPr/>
        </p:nvCxnSpPr>
        <p:spPr>
          <a:xfrm>
            <a:off x="6701341" y="4612951"/>
            <a:ext cx="0" cy="276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4"/>
          </p:cNvCxnSpPr>
          <p:nvPr/>
        </p:nvCxnSpPr>
        <p:spPr>
          <a:xfrm>
            <a:off x="6701341" y="5204532"/>
            <a:ext cx="0" cy="373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owchart: Process 36"/>
          <p:cNvSpPr/>
          <p:nvPr/>
        </p:nvSpPr>
        <p:spPr>
          <a:xfrm>
            <a:off x="5929818" y="2184444"/>
            <a:ext cx="1543045" cy="4531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Hasil = “Okay”</a:t>
            </a:r>
            <a:endParaRPr lang="en-US" sz="1400" i="1"/>
          </a:p>
        </p:txBody>
      </p:sp>
      <p:cxnSp>
        <p:nvCxnSpPr>
          <p:cNvPr id="38" name="Straight Arrow Connector 37"/>
          <p:cNvCxnSpPr>
            <a:endCxn id="37" idx="0"/>
          </p:cNvCxnSpPr>
          <p:nvPr/>
        </p:nvCxnSpPr>
        <p:spPr>
          <a:xfrm>
            <a:off x="6701341" y="2000139"/>
            <a:ext cx="0" cy="184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owchart: Process 38"/>
          <p:cNvSpPr/>
          <p:nvPr/>
        </p:nvSpPr>
        <p:spPr>
          <a:xfrm>
            <a:off x="4550052" y="3967173"/>
            <a:ext cx="1543045" cy="4531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Hasil = “kurang dari 5”</a:t>
            </a:r>
            <a:endParaRPr lang="en-US" sz="1400" i="1"/>
          </a:p>
        </p:txBody>
      </p:sp>
      <p:cxnSp>
        <p:nvCxnSpPr>
          <p:cNvPr id="40" name="Elbow Connector 39"/>
          <p:cNvCxnSpPr>
            <a:stCxn id="39" idx="2"/>
          </p:cNvCxnSpPr>
          <p:nvPr/>
        </p:nvCxnSpPr>
        <p:spPr>
          <a:xfrm rot="16200000" flipH="1">
            <a:off x="5914664" y="3827274"/>
            <a:ext cx="192589" cy="13787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7" idx="1"/>
            <a:endCxn id="39" idx="0"/>
          </p:cNvCxnSpPr>
          <p:nvPr/>
        </p:nvCxnSpPr>
        <p:spPr>
          <a:xfrm rot="10800000" flipV="1">
            <a:off x="5321575" y="3619265"/>
            <a:ext cx="802482" cy="3479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53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5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500"/>
                            </p:stCondLst>
                            <p:childTnLst>
                              <p:par>
                                <p:cTn id="1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500"/>
                            </p:stCondLst>
                            <p:childTnLst>
                              <p:par>
                                <p:cTn id="16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3000"/>
                            </p:stCondLst>
                            <p:childTnLst>
                              <p:par>
                                <p:cTn id="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8" grpId="0" animBg="1"/>
      <p:bldP spid="20" grpId="0"/>
      <p:bldP spid="25" grpId="0"/>
      <p:bldP spid="21" grpId="0" animBg="1"/>
      <p:bldP spid="28" grpId="0"/>
      <p:bldP spid="17" grpId="0" animBg="1"/>
      <p:bldP spid="19" grpId="0" animBg="1"/>
      <p:bldP spid="27" grpId="0"/>
      <p:bldP spid="30" grpId="0"/>
      <p:bldP spid="31" grpId="0" animBg="1"/>
      <p:bldP spid="34" grpId="0" animBg="1"/>
      <p:bldP spid="34" grpId="1" animBg="1"/>
      <p:bldP spid="37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4000" smtClean="0">
                <a:solidFill>
                  <a:schemeClr val="accent2"/>
                </a:solidFill>
              </a:rPr>
              <a:t>Selection</a:t>
            </a:r>
            <a:endParaRPr lang="en-US" smtClean="0">
              <a:solidFill>
                <a:schemeClr val="accent2"/>
              </a:solidFill>
            </a:endParaRPr>
          </a:p>
          <a:p>
            <a:r>
              <a:rPr lang="en-US" smtClean="0"/>
              <a:t>SWITCH … CASE</a:t>
            </a:r>
            <a:endParaRPr lang="en-US"/>
          </a:p>
        </p:txBody>
      </p:sp>
      <p:sp>
        <p:nvSpPr>
          <p:cNvPr id="5" name="Flowchart: Decision 4"/>
          <p:cNvSpPr/>
          <p:nvPr/>
        </p:nvSpPr>
        <p:spPr>
          <a:xfrm>
            <a:off x="1232751" y="2207418"/>
            <a:ext cx="1696404" cy="64862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&lt;Var&gt;</a:t>
            </a:r>
            <a:endParaRPr lang="en-US" sz="1400" b="1" i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3347864" y="3165631"/>
            <a:ext cx="579647" cy="39371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i="1"/>
          </a:p>
        </p:txBody>
      </p:sp>
      <p:cxnSp>
        <p:nvCxnSpPr>
          <p:cNvPr id="14" name="Straight Arrow Connector 13"/>
          <p:cNvCxnSpPr>
            <a:endCxn id="5" idx="0"/>
          </p:cNvCxnSpPr>
          <p:nvPr/>
        </p:nvCxnSpPr>
        <p:spPr>
          <a:xfrm>
            <a:off x="2078014" y="2000139"/>
            <a:ext cx="2939" cy="207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078014" y="3789040"/>
            <a:ext cx="0" cy="230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8" idx="2"/>
          </p:cNvCxnSpPr>
          <p:nvPr/>
        </p:nvCxnSpPr>
        <p:spPr>
          <a:xfrm rot="5400000">
            <a:off x="2747731" y="2911458"/>
            <a:ext cx="242074" cy="153784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194423" y="2231934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default</a:t>
            </a:r>
            <a:endParaRPr lang="en-US" sz="1400"/>
          </a:p>
        </p:txBody>
      </p:sp>
      <p:cxnSp>
        <p:nvCxnSpPr>
          <p:cNvPr id="24" name="Elbow Connector 23"/>
          <p:cNvCxnSpPr>
            <a:stCxn id="5" idx="3"/>
            <a:endCxn id="8" idx="0"/>
          </p:cNvCxnSpPr>
          <p:nvPr/>
        </p:nvCxnSpPr>
        <p:spPr>
          <a:xfrm>
            <a:off x="2929155" y="2531731"/>
            <a:ext cx="708533" cy="6339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5740" y="2286105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A</a:t>
            </a:r>
            <a:endParaRPr lang="en-US" sz="1400"/>
          </a:p>
        </p:txBody>
      </p:sp>
      <p:sp>
        <p:nvSpPr>
          <p:cNvPr id="21" name="Flowchart: Process 20"/>
          <p:cNvSpPr/>
          <p:nvPr/>
        </p:nvSpPr>
        <p:spPr>
          <a:xfrm>
            <a:off x="179513" y="3179306"/>
            <a:ext cx="516386" cy="39371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i="1"/>
          </a:p>
        </p:txBody>
      </p:sp>
      <p:cxnSp>
        <p:nvCxnSpPr>
          <p:cNvPr id="22" name="Elbow Connector 21"/>
          <p:cNvCxnSpPr>
            <a:stCxn id="5" idx="1"/>
            <a:endCxn id="21" idx="0"/>
          </p:cNvCxnSpPr>
          <p:nvPr/>
        </p:nvCxnSpPr>
        <p:spPr>
          <a:xfrm rot="10800000" flipV="1">
            <a:off x="437707" y="2531730"/>
            <a:ext cx="795045" cy="6475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21" idx="2"/>
          </p:cNvCxnSpPr>
          <p:nvPr/>
        </p:nvCxnSpPr>
        <p:spPr>
          <a:xfrm rot="16200000" flipH="1">
            <a:off x="1138777" y="2871944"/>
            <a:ext cx="228397" cy="16305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89372" y="3221626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smtClean="0"/>
              <a:t>Contoh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44" name="Flowchart: Process 43"/>
          <p:cNvSpPr/>
          <p:nvPr/>
        </p:nvSpPr>
        <p:spPr>
          <a:xfrm>
            <a:off x="1247167" y="3165631"/>
            <a:ext cx="516386" cy="39371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i="1"/>
          </a:p>
        </p:txBody>
      </p:sp>
      <p:sp>
        <p:nvSpPr>
          <p:cNvPr id="45" name="Flowchart: Process 44"/>
          <p:cNvSpPr/>
          <p:nvPr/>
        </p:nvSpPr>
        <p:spPr>
          <a:xfrm>
            <a:off x="2378337" y="3165631"/>
            <a:ext cx="516386" cy="39371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i="1"/>
          </a:p>
        </p:txBody>
      </p:sp>
      <p:cxnSp>
        <p:nvCxnSpPr>
          <p:cNvPr id="51" name="Elbow Connector 50"/>
          <p:cNvCxnSpPr>
            <a:endCxn id="44" idx="0"/>
          </p:cNvCxnSpPr>
          <p:nvPr/>
        </p:nvCxnSpPr>
        <p:spPr>
          <a:xfrm rot="5400000">
            <a:off x="1365027" y="2827384"/>
            <a:ext cx="478581" cy="19791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242772" y="2670559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B</a:t>
            </a:r>
            <a:endParaRPr lang="en-US" sz="1400"/>
          </a:p>
        </p:txBody>
      </p:sp>
      <p:cxnSp>
        <p:nvCxnSpPr>
          <p:cNvPr id="58" name="Elbow Connector 57"/>
          <p:cNvCxnSpPr>
            <a:endCxn id="45" idx="0"/>
          </p:cNvCxnSpPr>
          <p:nvPr/>
        </p:nvCxnSpPr>
        <p:spPr>
          <a:xfrm rot="16200000" flipH="1">
            <a:off x="2310726" y="2839826"/>
            <a:ext cx="464907" cy="18670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98365" y="2670558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C</a:t>
            </a:r>
            <a:endParaRPr lang="en-US" sz="1400"/>
          </a:p>
        </p:txBody>
      </p:sp>
      <p:cxnSp>
        <p:nvCxnSpPr>
          <p:cNvPr id="62" name="Elbow Connector 61"/>
          <p:cNvCxnSpPr>
            <a:stCxn id="44" idx="2"/>
          </p:cNvCxnSpPr>
          <p:nvPr/>
        </p:nvCxnSpPr>
        <p:spPr>
          <a:xfrm rot="16200000" flipH="1">
            <a:off x="1665766" y="3398934"/>
            <a:ext cx="242072" cy="56288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45" idx="2"/>
          </p:cNvCxnSpPr>
          <p:nvPr/>
        </p:nvCxnSpPr>
        <p:spPr>
          <a:xfrm rot="5400000">
            <a:off x="2247153" y="3412036"/>
            <a:ext cx="242072" cy="5366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96632" y="4292534"/>
            <a:ext cx="3383280" cy="2572930"/>
          </a:xfrm>
        </p:spPr>
        <p:txBody>
          <a:bodyPr>
            <a:normAutofit/>
          </a:bodyPr>
          <a:lstStyle/>
          <a:p>
            <a:r>
              <a:rPr lang="en-US" b="1"/>
              <a:t>switch </a:t>
            </a:r>
            <a:r>
              <a:rPr lang="en-US" b="1" smtClean="0"/>
              <a:t>(Var)  </a:t>
            </a:r>
            <a:r>
              <a:rPr lang="en-US" b="1"/>
              <a:t>{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b="1" smtClean="0"/>
              <a:t>	case </a:t>
            </a:r>
            <a:r>
              <a:rPr lang="en-US" b="1"/>
              <a:t>'A</a:t>
            </a:r>
            <a:r>
              <a:rPr lang="en-US" b="1" smtClean="0"/>
              <a:t>':	….       ;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b="1" smtClean="0"/>
              <a:t>		break ;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b="1"/>
              <a:t>	case </a:t>
            </a:r>
            <a:r>
              <a:rPr lang="en-US" b="1" smtClean="0"/>
              <a:t>‘B':</a:t>
            </a:r>
            <a:r>
              <a:rPr lang="en-US" b="1"/>
              <a:t>	….       ;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b="1"/>
              <a:t>		break </a:t>
            </a:r>
            <a:r>
              <a:rPr lang="en-US" b="1" smtClean="0"/>
              <a:t>;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b="1"/>
              <a:t>	case </a:t>
            </a:r>
            <a:r>
              <a:rPr lang="en-US" b="1" smtClean="0"/>
              <a:t>‘C':</a:t>
            </a:r>
            <a:r>
              <a:rPr lang="en-US" b="1"/>
              <a:t>	….       ;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b="1"/>
              <a:t>		break </a:t>
            </a:r>
            <a:r>
              <a:rPr lang="en-US" b="1" smtClean="0"/>
              <a:t>;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b="1"/>
              <a:t>	</a:t>
            </a:r>
            <a:r>
              <a:rPr lang="en-US" b="1" smtClean="0"/>
              <a:t>default:</a:t>
            </a:r>
            <a:r>
              <a:rPr lang="en-US" b="1"/>
              <a:t>	….       ;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b="1"/>
              <a:t>		break </a:t>
            </a:r>
            <a:r>
              <a:rPr lang="en-US" b="1" smtClean="0"/>
              <a:t>;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b="1" smtClean="0"/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632" y="3717032"/>
            <a:ext cx="3383280" cy="575501"/>
          </a:xfrm>
        </p:spPr>
        <p:txBody>
          <a:bodyPr>
            <a:normAutofit/>
          </a:bodyPr>
          <a:lstStyle/>
          <a:p>
            <a:r>
              <a:rPr lang="en-US"/>
              <a:t>Dalam bahasa program:</a:t>
            </a:r>
          </a:p>
        </p:txBody>
      </p:sp>
      <p:sp>
        <p:nvSpPr>
          <p:cNvPr id="86" name="Flowchart: Data 85"/>
          <p:cNvSpPr/>
          <p:nvPr/>
        </p:nvSpPr>
        <p:spPr>
          <a:xfrm>
            <a:off x="5767830" y="3833532"/>
            <a:ext cx="1438203" cy="28822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Input  a</a:t>
            </a:r>
          </a:p>
        </p:txBody>
      </p:sp>
      <p:cxnSp>
        <p:nvCxnSpPr>
          <p:cNvPr id="87" name="Straight Arrow Connector 86"/>
          <p:cNvCxnSpPr>
            <a:endCxn id="86" idx="1"/>
          </p:cNvCxnSpPr>
          <p:nvPr/>
        </p:nvCxnSpPr>
        <p:spPr>
          <a:xfrm>
            <a:off x="6485931" y="3606932"/>
            <a:ext cx="1001" cy="226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lowchart: Decision 87"/>
          <p:cNvSpPr/>
          <p:nvPr/>
        </p:nvSpPr>
        <p:spPr>
          <a:xfrm>
            <a:off x="5638616" y="4352534"/>
            <a:ext cx="1696404" cy="64862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US" sz="1400" b="1" i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" name="Flowchart: Data 88"/>
          <p:cNvSpPr/>
          <p:nvPr/>
        </p:nvSpPr>
        <p:spPr>
          <a:xfrm>
            <a:off x="7585951" y="5310747"/>
            <a:ext cx="1204156" cy="39371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>
                <a:solidFill>
                  <a:schemeClr val="lt1"/>
                </a:solidFill>
              </a:rPr>
              <a:t>“Salah Pilih”</a:t>
            </a:r>
            <a:endParaRPr lang="en-US" sz="1400" i="1">
              <a:solidFill>
                <a:schemeClr val="lt1"/>
              </a:solidFill>
            </a:endParaRPr>
          </a:p>
        </p:txBody>
      </p:sp>
      <p:cxnSp>
        <p:nvCxnSpPr>
          <p:cNvPr id="90" name="Straight Arrow Connector 89"/>
          <p:cNvCxnSpPr>
            <a:stCxn id="86" idx="4"/>
            <a:endCxn id="88" idx="0"/>
          </p:cNvCxnSpPr>
          <p:nvPr/>
        </p:nvCxnSpPr>
        <p:spPr>
          <a:xfrm flipH="1">
            <a:off x="6486818" y="4121755"/>
            <a:ext cx="114" cy="230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6483879" y="5934156"/>
            <a:ext cx="0" cy="230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/>
          <p:cNvCxnSpPr/>
          <p:nvPr/>
        </p:nvCxnSpPr>
        <p:spPr>
          <a:xfrm rot="5400000">
            <a:off x="7153596" y="5056574"/>
            <a:ext cx="242074" cy="153784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7600288" y="4377050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default</a:t>
            </a:r>
            <a:endParaRPr lang="en-US" sz="1400"/>
          </a:p>
        </p:txBody>
      </p:sp>
      <p:cxnSp>
        <p:nvCxnSpPr>
          <p:cNvPr id="94" name="Elbow Connector 93"/>
          <p:cNvCxnSpPr>
            <a:stCxn id="88" idx="3"/>
            <a:endCxn id="89" idx="1"/>
          </p:cNvCxnSpPr>
          <p:nvPr/>
        </p:nvCxnSpPr>
        <p:spPr>
          <a:xfrm>
            <a:off x="7335020" y="4676847"/>
            <a:ext cx="853009" cy="6339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761605" y="4431221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A</a:t>
            </a:r>
            <a:endParaRPr lang="en-US" sz="1400"/>
          </a:p>
        </p:txBody>
      </p:sp>
      <p:sp>
        <p:nvSpPr>
          <p:cNvPr id="96" name="Flowchart: Data 95"/>
          <p:cNvSpPr/>
          <p:nvPr/>
        </p:nvSpPr>
        <p:spPr>
          <a:xfrm>
            <a:off x="3827190" y="5324422"/>
            <a:ext cx="1372701" cy="39371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>
                <a:solidFill>
                  <a:schemeClr val="lt1"/>
                </a:solidFill>
              </a:rPr>
              <a:t>“Pilihan A”</a:t>
            </a:r>
            <a:endParaRPr lang="en-US" sz="1400" i="1">
              <a:solidFill>
                <a:schemeClr val="lt1"/>
              </a:solidFill>
            </a:endParaRPr>
          </a:p>
        </p:txBody>
      </p:sp>
      <p:cxnSp>
        <p:nvCxnSpPr>
          <p:cNvPr id="97" name="Elbow Connector 96"/>
          <p:cNvCxnSpPr>
            <a:stCxn id="88" idx="1"/>
          </p:cNvCxnSpPr>
          <p:nvPr/>
        </p:nvCxnSpPr>
        <p:spPr>
          <a:xfrm rot="10800000" flipV="1">
            <a:off x="4642638" y="4676846"/>
            <a:ext cx="995979" cy="6475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/>
          <p:nvPr/>
        </p:nvCxnSpPr>
        <p:spPr>
          <a:xfrm rot="16200000" flipH="1">
            <a:off x="5444175" y="4916594"/>
            <a:ext cx="228396" cy="183147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Flowchart: Data 98"/>
          <p:cNvSpPr/>
          <p:nvPr/>
        </p:nvSpPr>
        <p:spPr>
          <a:xfrm>
            <a:off x="5076056" y="5310747"/>
            <a:ext cx="1379378" cy="39371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/>
              <a:t>“Pilihan </a:t>
            </a:r>
            <a:r>
              <a:rPr lang="en-US" sz="1400" i="1" smtClean="0"/>
              <a:t>B”</a:t>
            </a:r>
            <a:endParaRPr lang="en-US" sz="1400" i="1"/>
          </a:p>
        </p:txBody>
      </p:sp>
      <p:sp>
        <p:nvSpPr>
          <p:cNvPr id="100" name="Flowchart: Data 99"/>
          <p:cNvSpPr/>
          <p:nvPr/>
        </p:nvSpPr>
        <p:spPr>
          <a:xfrm>
            <a:off x="6300192" y="5310747"/>
            <a:ext cx="1410902" cy="39371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/>
              <a:t>“Pilihan </a:t>
            </a:r>
            <a:r>
              <a:rPr lang="en-US" sz="1400" i="1" smtClean="0"/>
              <a:t>C”</a:t>
            </a:r>
            <a:endParaRPr lang="en-US" sz="1400" i="1"/>
          </a:p>
        </p:txBody>
      </p:sp>
      <p:cxnSp>
        <p:nvCxnSpPr>
          <p:cNvPr id="101" name="Elbow Connector 100"/>
          <p:cNvCxnSpPr>
            <a:endCxn id="99" idx="1"/>
          </p:cNvCxnSpPr>
          <p:nvPr/>
        </p:nvCxnSpPr>
        <p:spPr>
          <a:xfrm rot="5400000">
            <a:off x="5655482" y="4942429"/>
            <a:ext cx="478582" cy="25805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648637" y="4815675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B</a:t>
            </a:r>
            <a:endParaRPr lang="en-US" sz="1400"/>
          </a:p>
        </p:txBody>
      </p:sp>
      <p:cxnSp>
        <p:nvCxnSpPr>
          <p:cNvPr id="103" name="Elbow Connector 102"/>
          <p:cNvCxnSpPr>
            <a:endCxn id="100" idx="0"/>
          </p:cNvCxnSpPr>
          <p:nvPr/>
        </p:nvCxnSpPr>
        <p:spPr>
          <a:xfrm rot="16200000" flipH="1">
            <a:off x="6740979" y="4904993"/>
            <a:ext cx="464908" cy="3466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7004230" y="4815674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C</a:t>
            </a:r>
            <a:endParaRPr lang="en-US" sz="1400"/>
          </a:p>
        </p:txBody>
      </p:sp>
      <p:cxnSp>
        <p:nvCxnSpPr>
          <p:cNvPr id="105" name="Elbow Connector 104"/>
          <p:cNvCxnSpPr/>
          <p:nvPr/>
        </p:nvCxnSpPr>
        <p:spPr>
          <a:xfrm rot="16200000" flipH="1">
            <a:off x="6071631" y="5544050"/>
            <a:ext cx="242072" cy="56288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/>
          <p:nvPr/>
        </p:nvCxnSpPr>
        <p:spPr>
          <a:xfrm rot="5400000">
            <a:off x="6653018" y="5557152"/>
            <a:ext cx="242072" cy="5366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67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500"/>
                            </p:stCondLst>
                            <p:childTnLst>
                              <p:par>
                                <p:cTn id="1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4500"/>
                            </p:stCondLst>
                            <p:childTnLst>
                              <p:par>
                                <p:cTn id="1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0"/>
                            </p:stCondLst>
                            <p:childTnLst>
                              <p:par>
                                <p:cTn id="1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00"/>
                            </p:stCondLst>
                            <p:childTnLst>
                              <p:par>
                                <p:cTn id="1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000"/>
                            </p:stCondLst>
                            <p:childTnLst>
                              <p:par>
                                <p:cTn id="1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000"/>
                            </p:stCondLst>
                            <p:childTnLst>
                              <p:par>
                                <p:cTn id="1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500"/>
                            </p:stCondLst>
                            <p:childTnLst>
                              <p:par>
                                <p:cTn id="1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000"/>
                            </p:stCondLst>
                            <p:childTnLst>
                              <p:par>
                                <p:cTn id="2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500"/>
                            </p:stCondLst>
                            <p:childTnLst>
                              <p:par>
                                <p:cTn id="2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500"/>
                            </p:stCondLst>
                            <p:childTnLst>
                              <p:par>
                                <p:cTn id="2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000"/>
                            </p:stCondLst>
                            <p:childTnLst>
                              <p:par>
                                <p:cTn id="2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500"/>
                            </p:stCondLst>
                            <p:childTnLst>
                              <p:par>
                                <p:cTn id="2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20" grpId="0"/>
      <p:bldP spid="25" grpId="0"/>
      <p:bldP spid="21" grpId="0" animBg="1"/>
      <p:bldP spid="28" grpId="0"/>
      <p:bldP spid="44" grpId="0" animBg="1"/>
      <p:bldP spid="45" grpId="0" animBg="1"/>
      <p:bldP spid="54" grpId="0"/>
      <p:bldP spid="60" grpId="0"/>
      <p:bldP spid="3" grpId="0" build="p"/>
      <p:bldP spid="2" grpId="0"/>
      <p:bldP spid="86" grpId="0" animBg="1"/>
      <p:bldP spid="88" grpId="0" animBg="1"/>
      <p:bldP spid="89" grpId="0" animBg="1"/>
      <p:bldP spid="93" grpId="0"/>
      <p:bldP spid="95" grpId="0"/>
      <p:bldP spid="96" grpId="0" animBg="1"/>
      <p:bldP spid="99" grpId="0" animBg="1"/>
      <p:bldP spid="100" grpId="0" animBg="1"/>
      <p:bldP spid="102" grpId="0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4000" smtClean="0">
                <a:solidFill>
                  <a:schemeClr val="accent2"/>
                </a:solidFill>
              </a:rPr>
              <a:t>Selection</a:t>
            </a:r>
            <a:endParaRPr lang="en-US" smtClean="0">
              <a:solidFill>
                <a:schemeClr val="accent2"/>
              </a:solidFill>
            </a:endParaRPr>
          </a:p>
          <a:p>
            <a:r>
              <a:rPr lang="en-US" smtClean="0"/>
              <a:t>FOR</a:t>
            </a:r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752050" y="148478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smtClean="0"/>
              <a:t>Contoh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32087" y="5390279"/>
            <a:ext cx="3383280" cy="1204778"/>
          </a:xfrm>
        </p:spPr>
        <p:txBody>
          <a:bodyPr>
            <a:normAutofit/>
          </a:bodyPr>
          <a:lstStyle/>
          <a:p>
            <a:r>
              <a:rPr lang="en-US" sz="1800" b="1"/>
              <a:t>for(int </a:t>
            </a:r>
            <a:r>
              <a:rPr lang="en-US" sz="1800" b="1" smtClean="0"/>
              <a:t>i=1; i&lt;=3; </a:t>
            </a:r>
            <a:r>
              <a:rPr lang="en-US" sz="1800" b="1"/>
              <a:t>i++)  {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sz="1800" b="1" smtClean="0"/>
              <a:t>	… ..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sz="1800" b="1" smtClean="0"/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7" y="4687224"/>
            <a:ext cx="3383280" cy="575501"/>
          </a:xfrm>
        </p:spPr>
        <p:txBody>
          <a:bodyPr>
            <a:normAutofit/>
          </a:bodyPr>
          <a:lstStyle/>
          <a:p>
            <a:r>
              <a:rPr lang="en-US"/>
              <a:t>Dalam bahasa program: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835696" y="1988840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Preparation 8"/>
          <p:cNvSpPr/>
          <p:nvPr/>
        </p:nvSpPr>
        <p:spPr>
          <a:xfrm>
            <a:off x="755576" y="2276872"/>
            <a:ext cx="2160240" cy="432048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/>
              <a:t>For i = 1  to 3</a:t>
            </a:r>
            <a:endParaRPr lang="en-US" sz="1400"/>
          </a:p>
        </p:txBody>
      </p:sp>
      <p:sp>
        <p:nvSpPr>
          <p:cNvPr id="49" name="Flowchart: Process 48"/>
          <p:cNvSpPr/>
          <p:nvPr/>
        </p:nvSpPr>
        <p:spPr>
          <a:xfrm>
            <a:off x="1400353" y="3031381"/>
            <a:ext cx="870685" cy="31041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i="1"/>
          </a:p>
        </p:txBody>
      </p:sp>
      <p:sp>
        <p:nvSpPr>
          <p:cNvPr id="10" name="Flowchart: Connector 9"/>
          <p:cNvSpPr/>
          <p:nvPr/>
        </p:nvSpPr>
        <p:spPr>
          <a:xfrm>
            <a:off x="1547663" y="3664254"/>
            <a:ext cx="576064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</a:t>
            </a:r>
            <a:endParaRPr lang="en-US"/>
          </a:p>
        </p:txBody>
      </p:sp>
      <p:cxnSp>
        <p:nvCxnSpPr>
          <p:cNvPr id="12" name="Elbow Connector 11"/>
          <p:cNvCxnSpPr>
            <a:stCxn id="10" idx="6"/>
            <a:endCxn id="9" idx="3"/>
          </p:cNvCxnSpPr>
          <p:nvPr/>
        </p:nvCxnSpPr>
        <p:spPr>
          <a:xfrm flipV="1">
            <a:off x="2123727" y="2492896"/>
            <a:ext cx="792089" cy="1423386"/>
          </a:xfrm>
          <a:prstGeom prst="bentConnector3">
            <a:avLst>
              <a:gd name="adj1" fmla="val 12886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49" idx="0"/>
          </p:cNvCxnSpPr>
          <p:nvPr/>
        </p:nvCxnSpPr>
        <p:spPr>
          <a:xfrm>
            <a:off x="1835696" y="2708920"/>
            <a:ext cx="0" cy="322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9" idx="2"/>
            <a:endCxn id="10" idx="0"/>
          </p:cNvCxnSpPr>
          <p:nvPr/>
        </p:nvCxnSpPr>
        <p:spPr>
          <a:xfrm flipH="1">
            <a:off x="1835695" y="3341793"/>
            <a:ext cx="1" cy="322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4"/>
          </p:cNvCxnSpPr>
          <p:nvPr/>
        </p:nvCxnSpPr>
        <p:spPr>
          <a:xfrm>
            <a:off x="1835695" y="4168310"/>
            <a:ext cx="0" cy="339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71" idx="2"/>
          </p:cNvCxnSpPr>
          <p:nvPr/>
        </p:nvCxnSpPr>
        <p:spPr>
          <a:xfrm>
            <a:off x="6424220" y="2522085"/>
            <a:ext cx="0" cy="293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lowchart: Preparation 62"/>
          <p:cNvSpPr/>
          <p:nvPr/>
        </p:nvSpPr>
        <p:spPr>
          <a:xfrm>
            <a:off x="5344100" y="2815357"/>
            <a:ext cx="2160240" cy="432048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/>
              <a:t>For i = 1  to 3</a:t>
            </a:r>
            <a:endParaRPr lang="en-US" sz="1400"/>
          </a:p>
        </p:txBody>
      </p:sp>
      <p:sp>
        <p:nvSpPr>
          <p:cNvPr id="64" name="Flowchart: Process 63"/>
          <p:cNvSpPr/>
          <p:nvPr/>
        </p:nvSpPr>
        <p:spPr>
          <a:xfrm>
            <a:off x="5988877" y="3569866"/>
            <a:ext cx="870685" cy="3104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x += i</a:t>
            </a:r>
            <a:endParaRPr lang="en-US" sz="1400" i="1"/>
          </a:p>
        </p:txBody>
      </p:sp>
      <p:sp>
        <p:nvSpPr>
          <p:cNvPr id="65" name="Flowchart: Connector 64"/>
          <p:cNvSpPr/>
          <p:nvPr/>
        </p:nvSpPr>
        <p:spPr>
          <a:xfrm>
            <a:off x="6136187" y="4755791"/>
            <a:ext cx="576064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</a:t>
            </a:r>
            <a:endParaRPr lang="en-US"/>
          </a:p>
        </p:txBody>
      </p:sp>
      <p:cxnSp>
        <p:nvCxnSpPr>
          <p:cNvPr id="67" name="Elbow Connector 66"/>
          <p:cNvCxnSpPr>
            <a:stCxn id="65" idx="6"/>
            <a:endCxn id="63" idx="3"/>
          </p:cNvCxnSpPr>
          <p:nvPr/>
        </p:nvCxnSpPr>
        <p:spPr>
          <a:xfrm flipV="1">
            <a:off x="6712251" y="3031381"/>
            <a:ext cx="792089" cy="1976438"/>
          </a:xfrm>
          <a:prstGeom prst="bentConnector3">
            <a:avLst>
              <a:gd name="adj1" fmla="val 12886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3" idx="2"/>
            <a:endCxn id="64" idx="0"/>
          </p:cNvCxnSpPr>
          <p:nvPr/>
        </p:nvCxnSpPr>
        <p:spPr>
          <a:xfrm>
            <a:off x="6424220" y="3247405"/>
            <a:ext cx="0" cy="322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4" idx="2"/>
          </p:cNvCxnSpPr>
          <p:nvPr/>
        </p:nvCxnSpPr>
        <p:spPr>
          <a:xfrm>
            <a:off x="6424220" y="3880278"/>
            <a:ext cx="0" cy="259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5" idx="4"/>
          </p:cNvCxnSpPr>
          <p:nvPr/>
        </p:nvCxnSpPr>
        <p:spPr>
          <a:xfrm>
            <a:off x="6424219" y="5259847"/>
            <a:ext cx="0" cy="339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lowchart: Process 70"/>
          <p:cNvSpPr/>
          <p:nvPr/>
        </p:nvSpPr>
        <p:spPr>
          <a:xfrm>
            <a:off x="5988877" y="2211673"/>
            <a:ext cx="870685" cy="3104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x = 3</a:t>
            </a:r>
            <a:endParaRPr lang="en-US" sz="1400" i="1"/>
          </a:p>
        </p:txBody>
      </p:sp>
      <p:cxnSp>
        <p:nvCxnSpPr>
          <p:cNvPr id="72" name="Straight Arrow Connector 71"/>
          <p:cNvCxnSpPr>
            <a:endCxn id="71" idx="0"/>
          </p:cNvCxnSpPr>
          <p:nvPr/>
        </p:nvCxnSpPr>
        <p:spPr>
          <a:xfrm>
            <a:off x="6424219" y="1854116"/>
            <a:ext cx="1" cy="357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lowchart: Data 81"/>
          <p:cNvSpPr/>
          <p:nvPr/>
        </p:nvSpPr>
        <p:spPr>
          <a:xfrm>
            <a:off x="5542782" y="4140259"/>
            <a:ext cx="1621507" cy="35555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“x = “ +  x</a:t>
            </a:r>
            <a:endParaRPr lang="en-US" sz="1400" i="1"/>
          </a:p>
        </p:txBody>
      </p:sp>
      <p:cxnSp>
        <p:nvCxnSpPr>
          <p:cNvPr id="84" name="Straight Arrow Connector 83"/>
          <p:cNvCxnSpPr>
            <a:endCxn id="65" idx="0"/>
          </p:cNvCxnSpPr>
          <p:nvPr/>
        </p:nvCxnSpPr>
        <p:spPr>
          <a:xfrm flipH="1">
            <a:off x="6424219" y="4450672"/>
            <a:ext cx="1" cy="305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89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9" grpId="0" animBg="1"/>
      <p:bldP spid="9" grpId="1" animBg="1"/>
      <p:bldP spid="9" grpId="2" animBg="1"/>
      <p:bldP spid="49" grpId="0" animBg="1"/>
      <p:bldP spid="49" grpId="1" animBg="1"/>
      <p:bldP spid="49" grpId="2" animBg="1"/>
      <p:bldP spid="10" grpId="0" animBg="1"/>
      <p:bldP spid="10" grpId="1" animBg="1"/>
      <p:bldP spid="10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4000" smtClean="0">
                <a:solidFill>
                  <a:schemeClr val="accent2"/>
                </a:solidFill>
              </a:rPr>
              <a:t>Selection</a:t>
            </a:r>
            <a:endParaRPr lang="en-US" smtClean="0">
              <a:solidFill>
                <a:schemeClr val="accent2"/>
              </a:solidFill>
            </a:endParaRPr>
          </a:p>
          <a:p>
            <a:r>
              <a:rPr lang="en-US" smtClean="0"/>
              <a:t>WHILE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32087" y="5390279"/>
            <a:ext cx="3383280" cy="1204778"/>
          </a:xfrm>
        </p:spPr>
        <p:txBody>
          <a:bodyPr>
            <a:normAutofit/>
          </a:bodyPr>
          <a:lstStyle/>
          <a:p>
            <a:r>
              <a:rPr lang="en-US" sz="1800" b="1" smtClean="0"/>
              <a:t>while(kondisi)  </a:t>
            </a:r>
            <a:r>
              <a:rPr lang="en-US" sz="1800" b="1"/>
              <a:t>{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sz="1800" b="1" smtClean="0"/>
              <a:t>	… ..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sz="1800" b="1" smtClean="0"/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7" y="4687224"/>
            <a:ext cx="3383280" cy="575501"/>
          </a:xfrm>
        </p:spPr>
        <p:txBody>
          <a:bodyPr>
            <a:normAutofit/>
          </a:bodyPr>
          <a:lstStyle/>
          <a:p>
            <a:r>
              <a:rPr lang="en-US"/>
              <a:t>Dalam bahasa program:</a:t>
            </a:r>
          </a:p>
        </p:txBody>
      </p:sp>
      <p:sp>
        <p:nvSpPr>
          <p:cNvPr id="5" name="Flowchart: Decision 4"/>
          <p:cNvSpPr/>
          <p:nvPr/>
        </p:nvSpPr>
        <p:spPr>
          <a:xfrm>
            <a:off x="691885" y="2643422"/>
            <a:ext cx="1584176" cy="100811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/>
              <a:t>kondisi</a:t>
            </a:r>
            <a:endParaRPr lang="en-US" sz="1400"/>
          </a:p>
        </p:txBody>
      </p:sp>
      <p:sp>
        <p:nvSpPr>
          <p:cNvPr id="29" name="Flowchart: Process 28"/>
          <p:cNvSpPr/>
          <p:nvPr/>
        </p:nvSpPr>
        <p:spPr>
          <a:xfrm>
            <a:off x="3010186" y="2996952"/>
            <a:ext cx="870685" cy="31041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i="1"/>
          </a:p>
        </p:txBody>
      </p:sp>
      <p:cxnSp>
        <p:nvCxnSpPr>
          <p:cNvPr id="11" name="Straight Arrow Connector 10"/>
          <p:cNvCxnSpPr>
            <a:endCxn id="5" idx="0"/>
          </p:cNvCxnSpPr>
          <p:nvPr/>
        </p:nvCxnSpPr>
        <p:spPr>
          <a:xfrm>
            <a:off x="1483973" y="2217663"/>
            <a:ext cx="0" cy="42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29" idx="1"/>
          </p:cNvCxnSpPr>
          <p:nvPr/>
        </p:nvCxnSpPr>
        <p:spPr>
          <a:xfrm>
            <a:off x="2276061" y="3147478"/>
            <a:ext cx="734125" cy="4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29" idx="0"/>
          </p:cNvCxnSpPr>
          <p:nvPr/>
        </p:nvCxnSpPr>
        <p:spPr>
          <a:xfrm rot="16200000" flipV="1">
            <a:off x="2144423" y="1695846"/>
            <a:ext cx="640655" cy="196155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</p:cNvCxnSpPr>
          <p:nvPr/>
        </p:nvCxnSpPr>
        <p:spPr>
          <a:xfrm>
            <a:off x="1483973" y="3651534"/>
            <a:ext cx="0" cy="384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123727" y="2843784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true</a:t>
            </a:r>
            <a:endParaRPr lang="en-US" sz="1400"/>
          </a:p>
        </p:txBody>
      </p:sp>
      <p:sp>
        <p:nvSpPr>
          <p:cNvPr id="74" name="TextBox 73"/>
          <p:cNvSpPr txBox="1"/>
          <p:nvPr/>
        </p:nvSpPr>
        <p:spPr>
          <a:xfrm>
            <a:off x="1467262" y="3630882"/>
            <a:ext cx="6564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false</a:t>
            </a:r>
            <a:endParaRPr lang="en-US" sz="1400"/>
          </a:p>
        </p:txBody>
      </p:sp>
      <p:sp>
        <p:nvSpPr>
          <p:cNvPr id="86" name="Flowchart: Decision 85"/>
          <p:cNvSpPr/>
          <p:nvPr/>
        </p:nvSpPr>
        <p:spPr>
          <a:xfrm>
            <a:off x="5223269" y="2997036"/>
            <a:ext cx="1584176" cy="100811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/>
              <a:t>kondisi</a:t>
            </a:r>
            <a:endParaRPr lang="en-US" sz="1400"/>
          </a:p>
        </p:txBody>
      </p:sp>
      <p:sp>
        <p:nvSpPr>
          <p:cNvPr id="87" name="Flowchart: Process 86"/>
          <p:cNvSpPr/>
          <p:nvPr/>
        </p:nvSpPr>
        <p:spPr>
          <a:xfrm>
            <a:off x="5580112" y="2254492"/>
            <a:ext cx="870685" cy="31041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i="1"/>
          </a:p>
        </p:txBody>
      </p:sp>
      <p:cxnSp>
        <p:nvCxnSpPr>
          <p:cNvPr id="88" name="Straight Arrow Connector 87"/>
          <p:cNvCxnSpPr>
            <a:stCxn id="87" idx="2"/>
            <a:endCxn id="86" idx="0"/>
          </p:cNvCxnSpPr>
          <p:nvPr/>
        </p:nvCxnSpPr>
        <p:spPr>
          <a:xfrm flipH="1">
            <a:off x="6015357" y="2564904"/>
            <a:ext cx="98" cy="432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/>
          <p:cNvCxnSpPr>
            <a:stCxn id="86" idx="3"/>
            <a:endCxn id="87" idx="3"/>
          </p:cNvCxnSpPr>
          <p:nvPr/>
        </p:nvCxnSpPr>
        <p:spPr>
          <a:xfrm flipH="1" flipV="1">
            <a:off x="6450797" y="2409698"/>
            <a:ext cx="356648" cy="1091394"/>
          </a:xfrm>
          <a:prstGeom prst="bentConnector3">
            <a:avLst>
              <a:gd name="adj1" fmla="val -640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86" idx="2"/>
          </p:cNvCxnSpPr>
          <p:nvPr/>
        </p:nvCxnSpPr>
        <p:spPr>
          <a:xfrm>
            <a:off x="6015357" y="4005148"/>
            <a:ext cx="0" cy="384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987749" y="3193315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true</a:t>
            </a:r>
            <a:endParaRPr lang="en-US" sz="1400"/>
          </a:p>
        </p:txBody>
      </p:sp>
      <p:sp>
        <p:nvSpPr>
          <p:cNvPr id="93" name="TextBox 92"/>
          <p:cNvSpPr txBox="1"/>
          <p:nvPr/>
        </p:nvSpPr>
        <p:spPr>
          <a:xfrm>
            <a:off x="6015357" y="3970207"/>
            <a:ext cx="6564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false</a:t>
            </a:r>
            <a:endParaRPr lang="en-US" sz="1400"/>
          </a:p>
        </p:txBody>
      </p:sp>
      <p:cxnSp>
        <p:nvCxnSpPr>
          <p:cNvPr id="45" name="Straight Arrow Connector 44"/>
          <p:cNvCxnSpPr>
            <a:endCxn id="87" idx="0"/>
          </p:cNvCxnSpPr>
          <p:nvPr/>
        </p:nvCxnSpPr>
        <p:spPr>
          <a:xfrm>
            <a:off x="6015357" y="1916832"/>
            <a:ext cx="98" cy="337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 Placeholder 2"/>
          <p:cNvSpPr txBox="1">
            <a:spLocks/>
          </p:cNvSpPr>
          <p:nvPr/>
        </p:nvSpPr>
        <p:spPr>
          <a:xfrm>
            <a:off x="4932040" y="5393623"/>
            <a:ext cx="3383280" cy="120477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9144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9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smtClean="0"/>
              <a:t>do  {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sz="1800" b="1" smtClean="0"/>
              <a:t>	… ..</a:t>
            </a:r>
          </a:p>
          <a:p>
            <a:pPr>
              <a:tabLst>
                <a:tab pos="457200" algn="l"/>
                <a:tab pos="1371600" algn="l"/>
              </a:tabLst>
            </a:pPr>
            <a:r>
              <a:rPr lang="en-US" sz="1800" b="1" smtClean="0"/>
              <a:t>} </a:t>
            </a:r>
            <a:r>
              <a:rPr lang="en-US" sz="1800" b="1"/>
              <a:t>while(kondisi)</a:t>
            </a:r>
            <a:endParaRPr lang="en-US" sz="1800" b="1" smtClean="0"/>
          </a:p>
        </p:txBody>
      </p:sp>
      <p:sp>
        <p:nvSpPr>
          <p:cNvPr id="95" name="Title 1"/>
          <p:cNvSpPr txBox="1">
            <a:spLocks/>
          </p:cNvSpPr>
          <p:nvPr/>
        </p:nvSpPr>
        <p:spPr>
          <a:xfrm>
            <a:off x="4932040" y="4690568"/>
            <a:ext cx="3383280" cy="575501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18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Dalam bahasa program: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4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500"/>
                            </p:stCondLst>
                            <p:childTnLst>
                              <p:par>
                                <p:cTn id="1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5" grpId="0" animBg="1"/>
      <p:bldP spid="5" grpId="1" animBg="1"/>
      <p:bldP spid="5" grpId="2" animBg="1"/>
      <p:bldP spid="29" grpId="0" animBg="1"/>
      <p:bldP spid="29" grpId="1" animBg="1"/>
      <p:bldP spid="73" grpId="0"/>
      <p:bldP spid="73" grpId="1"/>
      <p:bldP spid="74" grpId="0"/>
      <p:bldP spid="86" grpId="0" animBg="1"/>
      <p:bldP spid="86" grpId="1" animBg="1"/>
      <p:bldP spid="86" grpId="2" animBg="1"/>
      <p:bldP spid="87" grpId="0" animBg="1"/>
      <p:bldP spid="87" grpId="1" animBg="1"/>
      <p:bldP spid="87" grpId="2" animBg="1"/>
      <p:bldP spid="92" grpId="0"/>
      <p:bldP spid="92" grpId="1"/>
      <p:bldP spid="93" grpId="0"/>
      <p:bldP spid="94" grpId="0" build="p"/>
      <p:bldP spid="9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3539</TotalTime>
  <Words>373</Words>
  <Application>Microsoft Office PowerPoint</Application>
  <PresentationFormat>On-screen Show (4:3)</PresentationFormat>
  <Paragraphs>156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Trebuchet MS</vt:lpstr>
      <vt:lpstr>Wingdings 2</vt:lpstr>
      <vt:lpstr>Urban</vt:lpstr>
      <vt:lpstr>FONDASI PEMROGRAMAN &amp; STRUKTUR DATA #2</vt:lpstr>
      <vt:lpstr>Structured Control</vt:lpstr>
      <vt:lpstr>Dalam bahasa program:</vt:lpstr>
      <vt:lpstr>Dalam bahasa program:</vt:lpstr>
      <vt:lpstr>Dalam bahasa program:</vt:lpstr>
      <vt:lpstr>Dalam bahasa program:</vt:lpstr>
      <vt:lpstr>Dalam bahasa program:</vt:lpstr>
      <vt:lpstr>Dalam bahasa program:</vt:lpstr>
      <vt:lpstr>Dalam bahasa program:</vt:lpstr>
      <vt:lpstr>PowerPoint Presentation</vt:lpstr>
      <vt:lpstr>See You Next Session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364</cp:revision>
  <dcterms:created xsi:type="dcterms:W3CDTF">2011-09-16T02:11:44Z</dcterms:created>
  <dcterms:modified xsi:type="dcterms:W3CDTF">2016-09-05T16:55:49Z</dcterms:modified>
</cp:coreProperties>
</file>