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0E4357-F8A5-4C89-8D90-0AF4A923F212}">
          <p14:sldIdLst>
            <p14:sldId id="256"/>
            <p14:sldId id="266"/>
            <p14:sldId id="257"/>
            <p14:sldId id="258"/>
          </p14:sldIdLst>
        </p14:section>
        <p14:section name="Langkah Pengembangan Prog." id="{E4AE24B0-1A17-421E-8E6D-3F5AA78F7485}">
          <p14:sldIdLst>
            <p14:sldId id="259"/>
            <p14:sldId id="260"/>
            <p14:sldId id="261"/>
          </p14:sldIdLst>
        </p14:section>
        <p14:section name="Structured Control" id="{C8034EDF-A7F1-4D50-850A-120FECB36E59}">
          <p14:sldIdLst>
            <p14:sldId id="262"/>
            <p14:sldId id="264"/>
            <p14:sldId id="265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9511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4911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199" y="4205288"/>
            <a:ext cx="1852007" cy="457200"/>
          </a:xfrm>
        </p:spPr>
        <p:txBody>
          <a:bodyPr/>
          <a:lstStyle/>
          <a:p>
            <a:r>
              <a:rPr lang="es-ES" smtClean="0"/>
              <a:t>By:</a:t>
            </a:r>
          </a:p>
          <a:p>
            <a:r>
              <a:rPr lang="es-ES" smtClean="0"/>
              <a:t>Augury El Rayeb, S.Kom., MMSI.</a:t>
            </a:r>
          </a:p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b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Pendahuluan &amp; Pengenalan Algoritma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Strutured </a:t>
            </a:r>
            <a:r>
              <a:rPr lang="en-US" smtClean="0"/>
              <a:t>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/>
              <a:t>Repetition</a:t>
            </a:r>
            <a:endParaRPr lang="en-US"/>
          </a:p>
          <a:p>
            <a:pPr>
              <a:buNone/>
              <a:defRPr/>
            </a:pPr>
            <a:r>
              <a:rPr lang="en-US"/>
              <a:t>	Instruksi dikerjakan berulang – ulang sampai suatu kondisi dicapai.</a:t>
            </a:r>
          </a:p>
          <a:p>
            <a:pPr>
              <a:buNone/>
              <a:defRPr/>
            </a:pPr>
            <a:r>
              <a:rPr lang="en-US" i="1"/>
              <a:t>	</a:t>
            </a:r>
            <a:r>
              <a:rPr lang="en-US" sz="2400" i="1"/>
              <a:t>Contoh :</a:t>
            </a:r>
          </a:p>
          <a:p>
            <a:pPr>
              <a:buNone/>
              <a:defRPr/>
            </a:pPr>
            <a:r>
              <a:rPr lang="en-US" i="1"/>
              <a:t>	</a:t>
            </a:r>
            <a:r>
              <a:rPr lang="en-US" i="1" smtClean="0"/>
              <a:t>	</a:t>
            </a:r>
            <a:r>
              <a:rPr lang="en-US" sz="2400" i="1" smtClean="0"/>
              <a:t>Penggunaan WHILE</a:t>
            </a:r>
            <a:endParaRPr lang="en-US" sz="2400" i="1"/>
          </a:p>
          <a:p>
            <a:pPr>
              <a:buNone/>
              <a:defRPr/>
            </a:pPr>
            <a:r>
              <a:rPr lang="en-US" sz="2400" i="1"/>
              <a:t>		Penggunaan </a:t>
            </a:r>
            <a:r>
              <a:rPr lang="en-US" sz="2400" i="1" smtClean="0"/>
              <a:t>For</a:t>
            </a:r>
            <a:r>
              <a:rPr lang="en-US" sz="2400" smtClean="0"/>
              <a:t> </a:t>
            </a:r>
            <a:endParaRPr lang="en-US" sz="2400"/>
          </a:p>
        </p:txBody>
      </p:sp>
      <p:grpSp>
        <p:nvGrpSpPr>
          <p:cNvPr id="67" name="Group 18"/>
          <p:cNvGrpSpPr>
            <a:grpSpLocks/>
          </p:cNvGrpSpPr>
          <p:nvPr/>
        </p:nvGrpSpPr>
        <p:grpSpPr bwMode="auto">
          <a:xfrm>
            <a:off x="6516216" y="3573016"/>
            <a:ext cx="1914525" cy="2971800"/>
            <a:chOff x="1776" y="2016"/>
            <a:chExt cx="1206" cy="1872"/>
          </a:xfrm>
        </p:grpSpPr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1776" y="2262"/>
              <a:ext cx="1200" cy="288"/>
            </a:xfrm>
            <a:prstGeom prst="flowChartPrepara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5"/>
            <p:cNvSpPr txBox="1">
              <a:spLocks noChangeArrowheads="1"/>
            </p:cNvSpPr>
            <p:nvPr/>
          </p:nvSpPr>
          <p:spPr bwMode="auto">
            <a:xfrm>
              <a:off x="1920" y="2290"/>
              <a:ext cx="9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For x = 0 to 5</a:t>
              </a:r>
            </a:p>
          </p:txBody>
        </p: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2043" y="2790"/>
              <a:ext cx="672" cy="192"/>
            </a:xfrm>
            <a:prstGeom prst="flowChart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en-US" sz="1600" b="1"/>
                <a:t>A</a:t>
              </a:r>
            </a:p>
          </p:txBody>
        </p:sp>
        <p:cxnSp>
          <p:nvCxnSpPr>
            <p:cNvPr id="71" name="AutoShape 8"/>
            <p:cNvCxnSpPr>
              <a:cxnSpLocks noChangeShapeType="1"/>
              <a:stCxn id="68" idx="2"/>
              <a:endCxn id="70" idx="0"/>
            </p:cNvCxnSpPr>
            <p:nvPr/>
          </p:nvCxnSpPr>
          <p:spPr bwMode="auto">
            <a:xfrm>
              <a:off x="2376" y="2556"/>
              <a:ext cx="3" cy="2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AutoShape 9"/>
            <p:cNvSpPr>
              <a:spLocks noChangeArrowheads="1"/>
            </p:cNvSpPr>
            <p:nvPr/>
          </p:nvSpPr>
          <p:spPr bwMode="auto">
            <a:xfrm>
              <a:off x="2235" y="3174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3" name="AutoShape 10"/>
            <p:cNvCxnSpPr>
              <a:cxnSpLocks noChangeShapeType="1"/>
              <a:stCxn id="70" idx="2"/>
              <a:endCxn id="72" idx="0"/>
            </p:cNvCxnSpPr>
            <p:nvPr/>
          </p:nvCxnSpPr>
          <p:spPr bwMode="auto">
            <a:xfrm>
              <a:off x="2379" y="2988"/>
              <a:ext cx="0" cy="1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11"/>
            <p:cNvCxnSpPr>
              <a:cxnSpLocks noChangeShapeType="1"/>
              <a:stCxn id="72" idx="6"/>
              <a:endCxn id="68" idx="3"/>
            </p:cNvCxnSpPr>
            <p:nvPr/>
          </p:nvCxnSpPr>
          <p:spPr bwMode="auto">
            <a:xfrm flipV="1">
              <a:off x="2523" y="2406"/>
              <a:ext cx="459" cy="912"/>
            </a:xfrm>
            <a:prstGeom prst="bentConnector3">
              <a:avLst>
                <a:gd name="adj1" fmla="val 13006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AutoShape 13"/>
            <p:cNvCxnSpPr>
              <a:cxnSpLocks noChangeShapeType="1"/>
            </p:cNvCxnSpPr>
            <p:nvPr/>
          </p:nvCxnSpPr>
          <p:spPr bwMode="auto">
            <a:xfrm>
              <a:off x="2384" y="3455"/>
              <a:ext cx="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AutoShape 14"/>
            <p:cNvCxnSpPr>
              <a:cxnSpLocks noChangeShapeType="1"/>
            </p:cNvCxnSpPr>
            <p:nvPr/>
          </p:nvCxnSpPr>
          <p:spPr bwMode="auto">
            <a:xfrm>
              <a:off x="2359" y="2016"/>
              <a:ext cx="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AutoShape 16"/>
            <p:cNvSpPr>
              <a:spLocks noChangeArrowheads="1"/>
            </p:cNvSpPr>
            <p:nvPr/>
          </p:nvSpPr>
          <p:spPr bwMode="auto">
            <a:xfrm>
              <a:off x="2064" y="3696"/>
              <a:ext cx="672" cy="192"/>
            </a:xfrm>
            <a:prstGeom prst="flowChart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en-US" sz="1600" b="1"/>
                <a:t>B</a:t>
              </a:r>
            </a:p>
          </p:txBody>
        </p:sp>
        <p:sp>
          <p:nvSpPr>
            <p:cNvPr id="78" name="Text Box 17"/>
            <p:cNvSpPr txBox="1">
              <a:spLocks noChangeArrowheads="1"/>
            </p:cNvSpPr>
            <p:nvPr/>
          </p:nvSpPr>
          <p:spPr bwMode="auto">
            <a:xfrm>
              <a:off x="2291" y="318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x</a:t>
              </a:r>
            </a:p>
          </p:txBody>
        </p:sp>
      </p:grpSp>
      <p:grpSp>
        <p:nvGrpSpPr>
          <p:cNvPr id="80" name="Group 28"/>
          <p:cNvGrpSpPr>
            <a:grpSpLocks/>
          </p:cNvGrpSpPr>
          <p:nvPr/>
        </p:nvGrpSpPr>
        <p:grpSpPr bwMode="auto">
          <a:xfrm>
            <a:off x="4140745" y="4173984"/>
            <a:ext cx="2085975" cy="2346325"/>
            <a:chOff x="1968" y="2064"/>
            <a:chExt cx="1314" cy="1478"/>
          </a:xfrm>
        </p:grpSpPr>
        <p:sp>
          <p:nvSpPr>
            <p:cNvPr id="81" name="AutoShape 6"/>
            <p:cNvSpPr>
              <a:spLocks noChangeAspect="1" noChangeArrowheads="1" noTextEdit="1"/>
            </p:cNvSpPr>
            <p:nvPr/>
          </p:nvSpPr>
          <p:spPr bwMode="auto">
            <a:xfrm>
              <a:off x="1968" y="2064"/>
              <a:ext cx="1314" cy="1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"/>
            <p:cNvSpPr>
              <a:spLocks/>
            </p:cNvSpPr>
            <p:nvPr/>
          </p:nvSpPr>
          <p:spPr bwMode="auto">
            <a:xfrm>
              <a:off x="1971" y="2775"/>
              <a:ext cx="569" cy="338"/>
            </a:xfrm>
            <a:custGeom>
              <a:avLst/>
              <a:gdLst>
                <a:gd name="T0" fmla="*/ 0 w 569"/>
                <a:gd name="T1" fmla="*/ 169 h 338"/>
                <a:gd name="T2" fmla="*/ 285 w 569"/>
                <a:gd name="T3" fmla="*/ 0 h 338"/>
                <a:gd name="T4" fmla="*/ 569 w 569"/>
                <a:gd name="T5" fmla="*/ 169 h 338"/>
                <a:gd name="T6" fmla="*/ 285 w 569"/>
                <a:gd name="T7" fmla="*/ 338 h 338"/>
                <a:gd name="T8" fmla="*/ 0 w 569"/>
                <a:gd name="T9" fmla="*/ 169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9" h="338">
                  <a:moveTo>
                    <a:pt x="0" y="169"/>
                  </a:moveTo>
                  <a:lnTo>
                    <a:pt x="285" y="0"/>
                  </a:lnTo>
                  <a:lnTo>
                    <a:pt x="569" y="169"/>
                  </a:lnTo>
                  <a:lnTo>
                    <a:pt x="285" y="338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FFFFF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9"/>
            <p:cNvSpPr>
              <a:spLocks noChangeArrowheads="1"/>
            </p:cNvSpPr>
            <p:nvPr/>
          </p:nvSpPr>
          <p:spPr bwMode="auto">
            <a:xfrm>
              <a:off x="2231" y="2976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0" b="1">
                  <a:solidFill>
                    <a:srgbClr val="000000"/>
                  </a:solidFill>
                </a:rPr>
                <a:t>?</a:t>
              </a:r>
              <a:endParaRPr lang="en-US" altLang="en-US"/>
            </a:p>
          </p:txBody>
        </p:sp>
        <p:sp>
          <p:nvSpPr>
            <p:cNvPr id="84" name="Rectangle 10"/>
            <p:cNvSpPr>
              <a:spLocks noChangeArrowheads="1"/>
            </p:cNvSpPr>
            <p:nvPr/>
          </p:nvSpPr>
          <p:spPr bwMode="auto">
            <a:xfrm>
              <a:off x="2109" y="2880"/>
              <a:ext cx="29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0" b="1">
                  <a:solidFill>
                    <a:srgbClr val="000000"/>
                  </a:solidFill>
                </a:rPr>
                <a:t>Kondisi</a:t>
              </a:r>
              <a:endParaRPr lang="en-US" altLang="en-US"/>
            </a:p>
          </p:txBody>
        </p:sp>
        <p:sp>
          <p:nvSpPr>
            <p:cNvPr id="85" name="Rectangle 11"/>
            <p:cNvSpPr>
              <a:spLocks noChangeArrowheads="1"/>
            </p:cNvSpPr>
            <p:nvPr/>
          </p:nvSpPr>
          <p:spPr bwMode="auto">
            <a:xfrm>
              <a:off x="2710" y="2593"/>
              <a:ext cx="567" cy="18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12"/>
            <p:cNvSpPr>
              <a:spLocks noChangeArrowheads="1"/>
            </p:cNvSpPr>
            <p:nvPr/>
          </p:nvSpPr>
          <p:spPr bwMode="auto">
            <a:xfrm>
              <a:off x="2955" y="2623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A</a:t>
              </a:r>
              <a:endParaRPr lang="en-US" altLang="en-US"/>
            </a:p>
          </p:txBody>
        </p:sp>
        <p:sp>
          <p:nvSpPr>
            <p:cNvPr id="87" name="Freeform 13"/>
            <p:cNvSpPr>
              <a:spLocks/>
            </p:cNvSpPr>
            <p:nvPr/>
          </p:nvSpPr>
          <p:spPr bwMode="auto">
            <a:xfrm>
              <a:off x="2540" y="2813"/>
              <a:ext cx="454" cy="131"/>
            </a:xfrm>
            <a:custGeom>
              <a:avLst/>
              <a:gdLst>
                <a:gd name="T0" fmla="*/ 0 w 454"/>
                <a:gd name="T1" fmla="*/ 131 h 131"/>
                <a:gd name="T2" fmla="*/ 454 w 454"/>
                <a:gd name="T3" fmla="*/ 131 h 131"/>
                <a:gd name="T4" fmla="*/ 454 w 454"/>
                <a:gd name="T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" h="131">
                  <a:moveTo>
                    <a:pt x="0" y="131"/>
                  </a:moveTo>
                  <a:lnTo>
                    <a:pt x="454" y="131"/>
                  </a:lnTo>
                  <a:lnTo>
                    <a:pt x="454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4"/>
            <p:cNvSpPr>
              <a:spLocks/>
            </p:cNvSpPr>
            <p:nvPr/>
          </p:nvSpPr>
          <p:spPr bwMode="auto">
            <a:xfrm>
              <a:off x="2971" y="2775"/>
              <a:ext cx="45" cy="43"/>
            </a:xfrm>
            <a:custGeom>
              <a:avLst/>
              <a:gdLst>
                <a:gd name="T0" fmla="*/ 0 w 45"/>
                <a:gd name="T1" fmla="*/ 43 h 43"/>
                <a:gd name="T2" fmla="*/ 23 w 45"/>
                <a:gd name="T3" fmla="*/ 0 h 43"/>
                <a:gd name="T4" fmla="*/ 45 w 45"/>
                <a:gd name="T5" fmla="*/ 43 h 43"/>
                <a:gd name="T6" fmla="*/ 0 w 45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3">
                  <a:moveTo>
                    <a:pt x="0" y="43"/>
                  </a:moveTo>
                  <a:lnTo>
                    <a:pt x="23" y="0"/>
                  </a:lnTo>
                  <a:lnTo>
                    <a:pt x="45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5"/>
            <p:cNvSpPr>
              <a:spLocks noChangeShapeType="1"/>
            </p:cNvSpPr>
            <p:nvPr/>
          </p:nvSpPr>
          <p:spPr bwMode="auto">
            <a:xfrm>
              <a:off x="2256" y="2112"/>
              <a:ext cx="1" cy="6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6"/>
            <p:cNvSpPr>
              <a:spLocks/>
            </p:cNvSpPr>
            <p:nvPr/>
          </p:nvSpPr>
          <p:spPr bwMode="auto">
            <a:xfrm>
              <a:off x="2234" y="2730"/>
              <a:ext cx="43" cy="45"/>
            </a:xfrm>
            <a:custGeom>
              <a:avLst/>
              <a:gdLst>
                <a:gd name="T0" fmla="*/ 43 w 43"/>
                <a:gd name="T1" fmla="*/ 0 h 45"/>
                <a:gd name="T2" fmla="*/ 22 w 43"/>
                <a:gd name="T3" fmla="*/ 45 h 45"/>
                <a:gd name="T4" fmla="*/ 0 w 43"/>
                <a:gd name="T5" fmla="*/ 0 h 45"/>
                <a:gd name="T6" fmla="*/ 43 w 43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5">
                  <a:moveTo>
                    <a:pt x="43" y="0"/>
                  </a:moveTo>
                  <a:lnTo>
                    <a:pt x="22" y="45"/>
                  </a:lnTo>
                  <a:lnTo>
                    <a:pt x="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7"/>
            <p:cNvSpPr>
              <a:spLocks/>
            </p:cNvSpPr>
            <p:nvPr/>
          </p:nvSpPr>
          <p:spPr bwMode="auto">
            <a:xfrm>
              <a:off x="2295" y="2321"/>
              <a:ext cx="699" cy="272"/>
            </a:xfrm>
            <a:custGeom>
              <a:avLst/>
              <a:gdLst>
                <a:gd name="T0" fmla="*/ 699 w 699"/>
                <a:gd name="T1" fmla="*/ 272 h 272"/>
                <a:gd name="T2" fmla="*/ 699 w 699"/>
                <a:gd name="T3" fmla="*/ 0 h 272"/>
                <a:gd name="T4" fmla="*/ 0 w 699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9" h="272">
                  <a:moveTo>
                    <a:pt x="699" y="272"/>
                  </a:moveTo>
                  <a:lnTo>
                    <a:pt x="699" y="0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8"/>
            <p:cNvSpPr>
              <a:spLocks/>
            </p:cNvSpPr>
            <p:nvPr/>
          </p:nvSpPr>
          <p:spPr bwMode="auto">
            <a:xfrm>
              <a:off x="2256" y="2299"/>
              <a:ext cx="44" cy="44"/>
            </a:xfrm>
            <a:custGeom>
              <a:avLst/>
              <a:gdLst>
                <a:gd name="T0" fmla="*/ 44 w 44"/>
                <a:gd name="T1" fmla="*/ 44 h 44"/>
                <a:gd name="T2" fmla="*/ 0 w 44"/>
                <a:gd name="T3" fmla="*/ 22 h 44"/>
                <a:gd name="T4" fmla="*/ 44 w 44"/>
                <a:gd name="T5" fmla="*/ 0 h 44"/>
                <a:gd name="T6" fmla="*/ 44 w 44"/>
                <a:gd name="T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4">
                  <a:moveTo>
                    <a:pt x="44" y="44"/>
                  </a:moveTo>
                  <a:lnTo>
                    <a:pt x="0" y="22"/>
                  </a:lnTo>
                  <a:lnTo>
                    <a:pt x="44" y="0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>
              <a:off x="2256" y="3113"/>
              <a:ext cx="1" cy="1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2"/>
            <p:cNvSpPr>
              <a:spLocks/>
            </p:cNvSpPr>
            <p:nvPr/>
          </p:nvSpPr>
          <p:spPr bwMode="auto">
            <a:xfrm>
              <a:off x="2234" y="3295"/>
              <a:ext cx="43" cy="45"/>
            </a:xfrm>
            <a:custGeom>
              <a:avLst/>
              <a:gdLst>
                <a:gd name="T0" fmla="*/ 43 w 43"/>
                <a:gd name="T1" fmla="*/ 0 h 45"/>
                <a:gd name="T2" fmla="*/ 22 w 43"/>
                <a:gd name="T3" fmla="*/ 45 h 45"/>
                <a:gd name="T4" fmla="*/ 0 w 43"/>
                <a:gd name="T5" fmla="*/ 0 h 45"/>
                <a:gd name="T6" fmla="*/ 43 w 43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45">
                  <a:moveTo>
                    <a:pt x="43" y="0"/>
                  </a:moveTo>
                  <a:lnTo>
                    <a:pt x="22" y="45"/>
                  </a:lnTo>
                  <a:lnTo>
                    <a:pt x="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23"/>
            <p:cNvSpPr>
              <a:spLocks noChangeArrowheads="1"/>
            </p:cNvSpPr>
            <p:nvPr/>
          </p:nvSpPr>
          <p:spPr bwMode="auto">
            <a:xfrm>
              <a:off x="1968" y="3360"/>
              <a:ext cx="567" cy="18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Rectangle 24"/>
            <p:cNvSpPr>
              <a:spLocks noChangeArrowheads="1"/>
            </p:cNvSpPr>
            <p:nvPr/>
          </p:nvSpPr>
          <p:spPr bwMode="auto">
            <a:xfrm>
              <a:off x="2235" y="338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B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248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Sylabus </a:t>
            </a:r>
            <a:r>
              <a:rPr lang="en-US" smtClean="0"/>
              <a:t>Fondasi Pemrograman &amp; Struktur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Intro </a:t>
            </a:r>
            <a:r>
              <a:rPr lang="en-US" smtClean="0"/>
              <a:t>Fondasi Pemrograman (Pengenalan Algoritma)</a:t>
            </a:r>
            <a:endParaRPr lang="en-US"/>
          </a:p>
          <a:p>
            <a:r>
              <a:rPr lang="en-US" smtClean="0"/>
              <a:t>Structured Control &amp; Flowchart</a:t>
            </a:r>
            <a:endParaRPr lang="en-US"/>
          </a:p>
          <a:p>
            <a:r>
              <a:rPr lang="en-US" smtClean="0"/>
              <a:t>Fundamentals Data Type</a:t>
            </a:r>
          </a:p>
          <a:p>
            <a:r>
              <a:rPr lang="en-US" smtClean="0"/>
              <a:t>String</a:t>
            </a:r>
          </a:p>
          <a:p>
            <a:r>
              <a:rPr lang="en-US" smtClean="0"/>
              <a:t>Arrays</a:t>
            </a:r>
            <a:endParaRPr lang="en-US"/>
          </a:p>
          <a:p>
            <a:r>
              <a:rPr lang="en-US" smtClean="0"/>
              <a:t>Sort</a:t>
            </a:r>
            <a:endParaRPr lang="en-US"/>
          </a:p>
          <a:p>
            <a:r>
              <a:rPr lang="en-US" smtClean="0"/>
              <a:t>Stack &amp; Queue</a:t>
            </a:r>
            <a:endParaRPr lang="en-US"/>
          </a:p>
          <a:p>
            <a:r>
              <a:rPr lang="en-US" smtClean="0"/>
              <a:t>Tree</a:t>
            </a:r>
          </a:p>
          <a:p>
            <a:r>
              <a:rPr lang="en-US" smtClean="0"/>
              <a:t>Graph &amp; Path</a:t>
            </a:r>
          </a:p>
        </p:txBody>
      </p:sp>
    </p:spTree>
    <p:extLst>
      <p:ext uri="{BB962C8B-B14F-4D97-AF65-F5344CB8AC3E}">
        <p14:creationId xmlns:p14="http://schemas.microsoft.com/office/powerpoint/2010/main" val="40123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Sejarah Metodologi Pemrograman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id-ID" smtClean="0"/>
              <a:t>Metodologi </a:t>
            </a:r>
            <a:r>
              <a:rPr lang="id-ID"/>
              <a:t>pengembangan program pertama kali  diperkenalkan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id-ID" smtClean="0"/>
              <a:t> </a:t>
            </a:r>
            <a:r>
              <a:rPr lang="id-ID"/>
              <a:t>Prof E.W Dykstra tahun 1960</a:t>
            </a:r>
            <a:r>
              <a:rPr lang="id-ID" smtClean="0"/>
              <a:t>.</a:t>
            </a:r>
            <a:endParaRPr lang="en-US" smtClean="0"/>
          </a:p>
          <a:p>
            <a:endParaRPr lang="id-ID"/>
          </a:p>
          <a:p>
            <a:r>
              <a:rPr lang="id-ID"/>
              <a:t>Pemrograman terstruktur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id-ID" smtClean="0"/>
              <a:t> </a:t>
            </a:r>
            <a:r>
              <a:rPr lang="id-ID"/>
              <a:t>mengurangi pemakaian instruksi GOTO.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Ciri-ciri Program Baik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Run </a:t>
            </a:r>
            <a:r>
              <a:rPr lang="en-US"/>
              <a:t>correctly </a:t>
            </a:r>
          </a:p>
          <a:p>
            <a:r>
              <a:rPr lang="en-US"/>
              <a:t>Run efficiently </a:t>
            </a:r>
          </a:p>
          <a:p>
            <a:r>
              <a:rPr lang="en-US"/>
              <a:t>Be easy to read and understand </a:t>
            </a:r>
          </a:p>
          <a:p>
            <a:r>
              <a:rPr lang="en-US"/>
              <a:t>Be easy to debug </a:t>
            </a:r>
          </a:p>
          <a:p>
            <a:r>
              <a:rPr lang="en-US"/>
              <a:t>Be easy to modify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Langkah–langkah </a:t>
            </a:r>
            <a:r>
              <a:rPr lang="en-US"/>
              <a:t>Pengembangan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en-US" smtClean="0"/>
          </a:p>
          <a:p>
            <a:pPr marL="624078" indent="-514350">
              <a:buFont typeface="+mj-lt"/>
              <a:buAutoNum type="arabicPeriod"/>
            </a:pPr>
            <a:r>
              <a:rPr lang="en-US" smtClean="0"/>
              <a:t>Definisikan </a:t>
            </a:r>
            <a:r>
              <a:rPr lang="en-US"/>
              <a:t>masalah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Rancang outline pemecahan masalah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Buat algoritma berdasarkan outline pemecahan masalah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Test algoritma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Coding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Execute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Dokumentasi dan </a:t>
            </a:r>
            <a:r>
              <a:rPr lang="en-US" smtClean="0"/>
              <a:t>pemeliharaan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Definisi Masalah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1879526"/>
            <a:ext cx="6400800" cy="21255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Keluaran (</a:t>
            </a:r>
            <a:r>
              <a:rPr lang="en-US" i="1" smtClean="0"/>
              <a:t>Output</a:t>
            </a:r>
            <a:r>
              <a:rPr lang="en-US" smtClean="0"/>
              <a:t>)</a:t>
            </a:r>
          </a:p>
          <a:p>
            <a:pPr>
              <a:defRPr/>
            </a:pPr>
            <a:r>
              <a:rPr lang="en-US" smtClean="0"/>
              <a:t>Masukan (</a:t>
            </a:r>
            <a:r>
              <a:rPr lang="en-US" i="1" smtClean="0"/>
              <a:t>Input</a:t>
            </a:r>
            <a:r>
              <a:rPr lang="en-US" smtClean="0"/>
              <a:t>)</a:t>
            </a:r>
          </a:p>
          <a:p>
            <a:pPr>
              <a:defRPr/>
            </a:pPr>
            <a:r>
              <a:rPr lang="en-US" smtClean="0"/>
              <a:t>Proses (</a:t>
            </a:r>
            <a:r>
              <a:rPr lang="en-US" i="1" smtClean="0"/>
              <a:t>Proces</a:t>
            </a:r>
            <a:r>
              <a:rPr lang="en-US" smtClean="0"/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20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smtClean="0"/>
              <a:t>Contoh tabel definisi masalah:</a:t>
            </a:r>
          </a:p>
        </p:txBody>
      </p:sp>
      <p:graphicFrame>
        <p:nvGraphicFramePr>
          <p:cNvPr id="5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681444"/>
              </p:ext>
            </p:extLst>
          </p:nvPr>
        </p:nvGraphicFramePr>
        <p:xfrm>
          <a:off x="1187624" y="4077072"/>
          <a:ext cx="5791200" cy="2270244"/>
        </p:xfrm>
        <a:graphic>
          <a:graphicData uri="http://schemas.openxmlformats.org/drawingml/2006/table">
            <a:tbl>
              <a:tblPr/>
              <a:tblGrid>
                <a:gridCol w="1295400"/>
                <a:gridCol w="3200400"/>
                <a:gridCol w="1295400"/>
              </a:tblGrid>
              <a:tr h="518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Input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Proces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Output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30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Outline Pemecahan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pPr marL="624078" indent="-514350">
              <a:buFont typeface="+mj-lt"/>
              <a:buAutoNum type="arabicPeriod"/>
            </a:pPr>
            <a:r>
              <a:rPr lang="en-US" smtClean="0"/>
              <a:t>Buat </a:t>
            </a:r>
            <a:r>
              <a:rPr lang="en-US"/>
              <a:t>langkah – langkah proses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Buat rincian/detail Proses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Tentukan Variable </a:t>
            </a:r>
            <a:r>
              <a:rPr lang="en-US" smtClean="0"/>
              <a:t>dan/atau </a:t>
            </a:r>
            <a:r>
              <a:rPr lang="en-US"/>
              <a:t>record 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Tentukan struktur kontrol (pengulangan, kondisi, dsb)</a:t>
            </a:r>
          </a:p>
          <a:p>
            <a:pPr marL="624078" indent="-514350">
              <a:buFont typeface="+mj-lt"/>
              <a:buAutoNum type="arabicPeriod"/>
            </a:pPr>
            <a:r>
              <a:rPr lang="en-US"/>
              <a:t>Buat logika ‘Mainline</a:t>
            </a:r>
            <a:r>
              <a:rPr lang="en-US" smtClean="0"/>
              <a:t>’ (logika utama)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</a:t>
            </a:r>
            <a:r>
              <a:rPr lang="en-US" smtClean="0"/>
              <a:t>Strutured 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i="1" smtClean="0"/>
          </a:p>
          <a:p>
            <a:pPr>
              <a:defRPr/>
            </a:pPr>
            <a:r>
              <a:rPr lang="en-US" b="1" i="1" smtClean="0"/>
              <a:t>Sequence</a:t>
            </a:r>
            <a:endParaRPr lang="en-US"/>
          </a:p>
          <a:p>
            <a:pPr>
              <a:buNone/>
              <a:defRPr/>
            </a:pPr>
            <a:r>
              <a:rPr lang="en-US"/>
              <a:t>	Tiap instruksi dikerjakan secara berurutan sesuai dengan urutan penulisannya</a:t>
            </a:r>
          </a:p>
          <a:p>
            <a:pPr>
              <a:buNone/>
              <a:defRPr/>
            </a:pPr>
            <a:r>
              <a:rPr lang="en-US"/>
              <a:t>	</a:t>
            </a:r>
            <a:r>
              <a:rPr lang="en-US" i="1"/>
              <a:t>Contoh </a:t>
            </a:r>
            <a:r>
              <a:rPr lang="en-US"/>
              <a:t>: </a:t>
            </a:r>
            <a:endParaRPr lang="en-US" i="1"/>
          </a:p>
          <a:p>
            <a:pPr>
              <a:buNone/>
              <a:defRPr/>
            </a:pPr>
            <a:r>
              <a:rPr lang="en-US" i="1"/>
              <a:t>		Perintah A</a:t>
            </a:r>
          </a:p>
          <a:p>
            <a:pPr>
              <a:buNone/>
              <a:defRPr/>
            </a:pPr>
            <a:r>
              <a:rPr lang="en-US" i="1"/>
              <a:t>		Perintah B</a:t>
            </a:r>
          </a:p>
          <a:p>
            <a:pPr>
              <a:buNone/>
              <a:defRPr/>
            </a:pPr>
            <a:r>
              <a:rPr lang="en-US" i="1"/>
              <a:t>		Perintah C</a:t>
            </a:r>
          </a:p>
          <a:p>
            <a:endParaRPr lang="en-U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60032" y="414908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200">
                <a:latin typeface="Arial Black" panose="020B0A04020102020204" pitchFamily="34" charset="0"/>
              </a:rPr>
              <a:t>A</a:t>
            </a:r>
            <a:endParaRPr lang="en-US" alt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0032" y="483488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id-ID"/>
            </a:defPPr>
            <a:lvl1pPr algn="ctr">
              <a:defRPr sz="1200">
                <a:latin typeface="Arial Black" panose="020B0A04020102020204" pitchFamily="34" charset="0"/>
              </a:defRPr>
            </a:lvl1pPr>
          </a:lstStyle>
          <a:p>
            <a:r>
              <a:rPr lang="en-US" altLang="en-US"/>
              <a:t>B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860032" y="552068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200">
                <a:latin typeface="Arial Black" panose="020B0A04020102020204" pitchFamily="34" charset="0"/>
              </a:rPr>
              <a:t>C</a:t>
            </a:r>
            <a:endParaRPr lang="en-US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5317232" y="4491980"/>
            <a:ext cx="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5317232" y="5177780"/>
            <a:ext cx="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7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Strutured </a:t>
            </a:r>
            <a:r>
              <a:rPr lang="en-US" smtClean="0"/>
              <a:t>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smtClean="0"/>
              <a:t>Selection</a:t>
            </a:r>
            <a:endParaRPr lang="en-US"/>
          </a:p>
          <a:p>
            <a:pPr>
              <a:buNone/>
              <a:defRPr/>
            </a:pPr>
            <a:r>
              <a:rPr lang="en-US"/>
              <a:t>	Instruksi akan dikerjakan jika kondisi tertentu dipenuhi</a:t>
            </a:r>
          </a:p>
          <a:p>
            <a:pPr>
              <a:buNone/>
              <a:defRPr/>
            </a:pPr>
            <a:r>
              <a:rPr lang="en-US" i="1"/>
              <a:t>	Contoh :</a:t>
            </a:r>
          </a:p>
          <a:p>
            <a:pPr>
              <a:buNone/>
              <a:defRPr/>
            </a:pPr>
            <a:r>
              <a:rPr lang="en-US" i="1"/>
              <a:t>		Penggunaan </a:t>
            </a:r>
            <a:r>
              <a:rPr lang="en-US" i="1" smtClean="0"/>
              <a:t>IF-ELSE</a:t>
            </a:r>
            <a:endParaRPr lang="en-US" i="1"/>
          </a:p>
          <a:p>
            <a:pPr>
              <a:buNone/>
              <a:defRPr/>
            </a:pPr>
            <a:r>
              <a:rPr lang="en-US" i="1"/>
              <a:t>		</a:t>
            </a:r>
            <a:r>
              <a:rPr lang="en-US" i="1" smtClean="0"/>
              <a:t>Penggunaan </a:t>
            </a:r>
            <a:r>
              <a:rPr lang="en-US" i="1"/>
              <a:t>CASE</a:t>
            </a:r>
            <a:r>
              <a:rPr lang="en-US"/>
              <a:t> </a:t>
            </a:r>
          </a:p>
          <a:p>
            <a:endParaRPr lang="en-US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41883" y="4872856"/>
            <a:ext cx="2701925" cy="1627188"/>
            <a:chOff x="1875" y="2255"/>
            <a:chExt cx="1702" cy="1025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875" y="2727"/>
              <a:ext cx="569" cy="33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125" y="283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B</a:t>
              </a:r>
              <a:endParaRPr lang="en-US" altLang="en-US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444" y="2358"/>
              <a:ext cx="566" cy="341"/>
            </a:xfrm>
            <a:custGeom>
              <a:avLst/>
              <a:gdLst>
                <a:gd name="T0" fmla="*/ 0 w 566"/>
                <a:gd name="T1" fmla="*/ 171 h 341"/>
                <a:gd name="T2" fmla="*/ 283 w 566"/>
                <a:gd name="T3" fmla="*/ 0 h 341"/>
                <a:gd name="T4" fmla="*/ 566 w 566"/>
                <a:gd name="T5" fmla="*/ 171 h 341"/>
                <a:gd name="T6" fmla="*/ 283 w 566"/>
                <a:gd name="T7" fmla="*/ 341 h 341"/>
                <a:gd name="T8" fmla="*/ 0 w 566"/>
                <a:gd name="T9" fmla="*/ 17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341">
                  <a:moveTo>
                    <a:pt x="0" y="171"/>
                  </a:moveTo>
                  <a:lnTo>
                    <a:pt x="283" y="0"/>
                  </a:lnTo>
                  <a:lnTo>
                    <a:pt x="566" y="171"/>
                  </a:lnTo>
                  <a:lnTo>
                    <a:pt x="283" y="341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FFFFFF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688" y="2532"/>
              <a:ext cx="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?</a:t>
              </a:r>
              <a:endParaRPr lang="en-US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640" y="2436"/>
              <a:ext cx="17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A=5</a:t>
              </a:r>
              <a:endParaRPr lang="en-US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010" y="2727"/>
              <a:ext cx="567" cy="33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260" y="283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C</a:t>
              </a:r>
              <a:endParaRPr lang="en-US" altLang="en-US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3010" y="2529"/>
              <a:ext cx="284" cy="215"/>
            </a:xfrm>
            <a:custGeom>
              <a:avLst/>
              <a:gdLst>
                <a:gd name="T0" fmla="*/ 0 w 284"/>
                <a:gd name="T1" fmla="*/ 0 h 358"/>
                <a:gd name="T2" fmla="*/ 284 w 284"/>
                <a:gd name="T3" fmla="*/ 0 h 358"/>
                <a:gd name="T4" fmla="*/ 284 w 284"/>
                <a:gd name="T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358">
                  <a:moveTo>
                    <a:pt x="0" y="0"/>
                  </a:moveTo>
                  <a:lnTo>
                    <a:pt x="284" y="0"/>
                  </a:lnTo>
                  <a:lnTo>
                    <a:pt x="284" y="358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2160" y="2529"/>
              <a:ext cx="284" cy="215"/>
            </a:xfrm>
            <a:custGeom>
              <a:avLst/>
              <a:gdLst>
                <a:gd name="T0" fmla="*/ 284 w 284"/>
                <a:gd name="T1" fmla="*/ 0 h 358"/>
                <a:gd name="T2" fmla="*/ 0 w 284"/>
                <a:gd name="T3" fmla="*/ 0 h 358"/>
                <a:gd name="T4" fmla="*/ 0 w 284"/>
                <a:gd name="T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358">
                  <a:moveTo>
                    <a:pt x="284" y="0"/>
                  </a:moveTo>
                  <a:lnTo>
                    <a:pt x="0" y="0"/>
                  </a:lnTo>
                  <a:lnTo>
                    <a:pt x="0" y="358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728" y="2255"/>
              <a:ext cx="0" cy="1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2160" y="3066"/>
              <a:ext cx="576" cy="111"/>
            </a:xfrm>
            <a:custGeom>
              <a:avLst/>
              <a:gdLst>
                <a:gd name="T0" fmla="*/ 0 w 535"/>
                <a:gd name="T1" fmla="*/ 0 h 236"/>
                <a:gd name="T2" fmla="*/ 0 w 535"/>
                <a:gd name="T3" fmla="*/ 236 h 236"/>
                <a:gd name="T4" fmla="*/ 535 w 535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5" h="236">
                  <a:moveTo>
                    <a:pt x="0" y="0"/>
                  </a:moveTo>
                  <a:lnTo>
                    <a:pt x="0" y="236"/>
                  </a:lnTo>
                  <a:lnTo>
                    <a:pt x="535" y="236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2736" y="3066"/>
              <a:ext cx="558" cy="111"/>
            </a:xfrm>
            <a:custGeom>
              <a:avLst/>
              <a:gdLst>
                <a:gd name="T0" fmla="*/ 521 w 521"/>
                <a:gd name="T1" fmla="*/ 0 h 236"/>
                <a:gd name="T2" fmla="*/ 521 w 521"/>
                <a:gd name="T3" fmla="*/ 236 h 236"/>
                <a:gd name="T4" fmla="*/ 0 w 521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1" h="236">
                  <a:moveTo>
                    <a:pt x="521" y="0"/>
                  </a:moveTo>
                  <a:lnTo>
                    <a:pt x="521" y="236"/>
                  </a:lnTo>
                  <a:lnTo>
                    <a:pt x="0" y="236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098" y="2403"/>
              <a:ext cx="9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0" b="1">
                  <a:solidFill>
                    <a:srgbClr val="000000"/>
                  </a:solidFill>
                </a:rPr>
                <a:t>Ya</a:t>
              </a:r>
              <a:endParaRPr lang="en-US" altLang="en-US" sz="1000" b="1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2176" y="2403"/>
              <a:ext cx="2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0" b="1">
                  <a:solidFill>
                    <a:srgbClr val="000000"/>
                  </a:solidFill>
                </a:rPr>
                <a:t>Tidak</a:t>
              </a:r>
              <a:endParaRPr lang="en-US" altLang="en-US" sz="1000" b="1"/>
            </a:p>
          </p:txBody>
        </p:sp>
        <p:sp>
          <p:nvSpPr>
            <p:cNvPr id="29" name="Line 19"/>
            <p:cNvSpPr>
              <a:spLocks noChangeShapeType="1"/>
            </p:cNvSpPr>
            <p:nvPr/>
          </p:nvSpPr>
          <p:spPr bwMode="auto">
            <a:xfrm>
              <a:off x="2728" y="3177"/>
              <a:ext cx="0" cy="1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57"/>
          <p:cNvGrpSpPr>
            <a:grpSpLocks/>
          </p:cNvGrpSpPr>
          <p:nvPr/>
        </p:nvGrpSpPr>
        <p:grpSpPr bwMode="auto">
          <a:xfrm>
            <a:off x="5146675" y="3707631"/>
            <a:ext cx="3733800" cy="2800350"/>
            <a:chOff x="1392" y="2124"/>
            <a:chExt cx="2352" cy="1764"/>
          </a:xfrm>
        </p:grpSpPr>
        <p:sp>
          <p:nvSpPr>
            <p:cNvPr id="31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392" y="2124"/>
              <a:ext cx="2352" cy="1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1403" y="2950"/>
              <a:ext cx="373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14"/>
            <p:cNvSpPr>
              <a:spLocks noChangeArrowheads="1"/>
            </p:cNvSpPr>
            <p:nvPr/>
          </p:nvSpPr>
          <p:spPr bwMode="auto">
            <a:xfrm>
              <a:off x="1403" y="2950"/>
              <a:ext cx="373" cy="224"/>
            </a:xfrm>
            <a:prstGeom prst="rect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5"/>
            <p:cNvSpPr>
              <a:spLocks noChangeArrowheads="1"/>
            </p:cNvSpPr>
            <p:nvPr/>
          </p:nvSpPr>
          <p:spPr bwMode="auto">
            <a:xfrm>
              <a:off x="1563" y="2352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w</a:t>
              </a:r>
              <a:endParaRPr lang="en-US" altLang="en-US"/>
            </a:p>
          </p:txBody>
        </p:sp>
        <p:sp>
          <p:nvSpPr>
            <p:cNvPr id="35" name="Freeform 16"/>
            <p:cNvSpPr>
              <a:spLocks/>
            </p:cNvSpPr>
            <p:nvPr/>
          </p:nvSpPr>
          <p:spPr bwMode="auto">
            <a:xfrm>
              <a:off x="2382" y="2332"/>
              <a:ext cx="466" cy="337"/>
            </a:xfrm>
            <a:custGeom>
              <a:avLst/>
              <a:gdLst>
                <a:gd name="T0" fmla="*/ 0 w 466"/>
                <a:gd name="T1" fmla="*/ 169 h 337"/>
                <a:gd name="T2" fmla="*/ 233 w 466"/>
                <a:gd name="T3" fmla="*/ 0 h 337"/>
                <a:gd name="T4" fmla="*/ 466 w 466"/>
                <a:gd name="T5" fmla="*/ 169 h 337"/>
                <a:gd name="T6" fmla="*/ 233 w 466"/>
                <a:gd name="T7" fmla="*/ 337 h 337"/>
                <a:gd name="T8" fmla="*/ 0 w 466"/>
                <a:gd name="T9" fmla="*/ 169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337">
                  <a:moveTo>
                    <a:pt x="0" y="169"/>
                  </a:moveTo>
                  <a:lnTo>
                    <a:pt x="233" y="0"/>
                  </a:lnTo>
                  <a:lnTo>
                    <a:pt x="466" y="169"/>
                  </a:lnTo>
                  <a:lnTo>
                    <a:pt x="233" y="337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7"/>
            <p:cNvSpPr>
              <a:spLocks/>
            </p:cNvSpPr>
            <p:nvPr/>
          </p:nvSpPr>
          <p:spPr bwMode="auto">
            <a:xfrm>
              <a:off x="2382" y="2332"/>
              <a:ext cx="466" cy="337"/>
            </a:xfrm>
            <a:custGeom>
              <a:avLst/>
              <a:gdLst>
                <a:gd name="T0" fmla="*/ 0 w 466"/>
                <a:gd name="T1" fmla="*/ 169 h 337"/>
                <a:gd name="T2" fmla="*/ 233 w 466"/>
                <a:gd name="T3" fmla="*/ 0 h 337"/>
                <a:gd name="T4" fmla="*/ 466 w 466"/>
                <a:gd name="T5" fmla="*/ 169 h 337"/>
                <a:gd name="T6" fmla="*/ 233 w 466"/>
                <a:gd name="T7" fmla="*/ 337 h 337"/>
                <a:gd name="T8" fmla="*/ 0 w 466"/>
                <a:gd name="T9" fmla="*/ 169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337">
                  <a:moveTo>
                    <a:pt x="0" y="169"/>
                  </a:moveTo>
                  <a:lnTo>
                    <a:pt x="233" y="0"/>
                  </a:lnTo>
                  <a:lnTo>
                    <a:pt x="466" y="169"/>
                  </a:lnTo>
                  <a:lnTo>
                    <a:pt x="233" y="337"/>
                  </a:lnTo>
                  <a:lnTo>
                    <a:pt x="0" y="169"/>
                  </a:lnTo>
                  <a:close/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19"/>
            <p:cNvSpPr>
              <a:spLocks noChangeArrowheads="1"/>
            </p:cNvSpPr>
            <p:nvPr/>
          </p:nvSpPr>
          <p:spPr bwMode="auto">
            <a:xfrm>
              <a:off x="2534" y="2429"/>
              <a:ext cx="16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smtClean="0">
                  <a:solidFill>
                    <a:srgbClr val="000000"/>
                  </a:solidFill>
                </a:rPr>
                <a:t>var</a:t>
              </a:r>
              <a:endParaRPr lang="en-US" altLang="en-US"/>
            </a:p>
          </p:txBody>
        </p:sp>
        <p:sp>
          <p:nvSpPr>
            <p:cNvPr id="38" name="Freeform 20"/>
            <p:cNvSpPr>
              <a:spLocks/>
            </p:cNvSpPr>
            <p:nvPr/>
          </p:nvSpPr>
          <p:spPr bwMode="auto">
            <a:xfrm>
              <a:off x="2848" y="2501"/>
              <a:ext cx="699" cy="411"/>
            </a:xfrm>
            <a:custGeom>
              <a:avLst/>
              <a:gdLst>
                <a:gd name="T0" fmla="*/ 0 w 699"/>
                <a:gd name="T1" fmla="*/ 0 h 411"/>
                <a:gd name="T2" fmla="*/ 699 w 699"/>
                <a:gd name="T3" fmla="*/ 0 h 411"/>
                <a:gd name="T4" fmla="*/ 699 w 699"/>
                <a:gd name="T5" fmla="*/ 4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9" h="411">
                  <a:moveTo>
                    <a:pt x="0" y="0"/>
                  </a:moveTo>
                  <a:lnTo>
                    <a:pt x="699" y="0"/>
                  </a:lnTo>
                  <a:lnTo>
                    <a:pt x="699" y="411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1"/>
            <p:cNvSpPr>
              <a:spLocks/>
            </p:cNvSpPr>
            <p:nvPr/>
          </p:nvSpPr>
          <p:spPr bwMode="auto">
            <a:xfrm>
              <a:off x="3529" y="2906"/>
              <a:ext cx="36" cy="44"/>
            </a:xfrm>
            <a:custGeom>
              <a:avLst/>
              <a:gdLst>
                <a:gd name="T0" fmla="*/ 36 w 36"/>
                <a:gd name="T1" fmla="*/ 0 h 44"/>
                <a:gd name="T2" fmla="*/ 18 w 36"/>
                <a:gd name="T3" fmla="*/ 44 h 44"/>
                <a:gd name="T4" fmla="*/ 0 w 36"/>
                <a:gd name="T5" fmla="*/ 0 h 44"/>
                <a:gd name="T6" fmla="*/ 36 w 36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4">
                  <a:moveTo>
                    <a:pt x="36" y="0"/>
                  </a:moveTo>
                  <a:lnTo>
                    <a:pt x="18" y="44"/>
                  </a:lnTo>
                  <a:lnTo>
                    <a:pt x="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2"/>
            <p:cNvSpPr>
              <a:spLocks/>
            </p:cNvSpPr>
            <p:nvPr/>
          </p:nvSpPr>
          <p:spPr bwMode="auto">
            <a:xfrm>
              <a:off x="1589" y="2501"/>
              <a:ext cx="793" cy="411"/>
            </a:xfrm>
            <a:custGeom>
              <a:avLst/>
              <a:gdLst>
                <a:gd name="T0" fmla="*/ 793 w 793"/>
                <a:gd name="T1" fmla="*/ 0 h 411"/>
                <a:gd name="T2" fmla="*/ 0 w 793"/>
                <a:gd name="T3" fmla="*/ 0 h 411"/>
                <a:gd name="T4" fmla="*/ 0 w 793"/>
                <a:gd name="T5" fmla="*/ 4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93" h="411">
                  <a:moveTo>
                    <a:pt x="793" y="0"/>
                  </a:moveTo>
                  <a:lnTo>
                    <a:pt x="0" y="0"/>
                  </a:lnTo>
                  <a:lnTo>
                    <a:pt x="0" y="411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3"/>
            <p:cNvSpPr>
              <a:spLocks/>
            </p:cNvSpPr>
            <p:nvPr/>
          </p:nvSpPr>
          <p:spPr bwMode="auto">
            <a:xfrm>
              <a:off x="1571" y="2906"/>
              <a:ext cx="36" cy="44"/>
            </a:xfrm>
            <a:custGeom>
              <a:avLst/>
              <a:gdLst>
                <a:gd name="T0" fmla="*/ 36 w 36"/>
                <a:gd name="T1" fmla="*/ 0 h 44"/>
                <a:gd name="T2" fmla="*/ 18 w 36"/>
                <a:gd name="T3" fmla="*/ 44 h 44"/>
                <a:gd name="T4" fmla="*/ 0 w 36"/>
                <a:gd name="T5" fmla="*/ 0 h 44"/>
                <a:gd name="T6" fmla="*/ 36 w 36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4">
                  <a:moveTo>
                    <a:pt x="36" y="0"/>
                  </a:moveTo>
                  <a:lnTo>
                    <a:pt x="18" y="44"/>
                  </a:lnTo>
                  <a:lnTo>
                    <a:pt x="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2615" y="2164"/>
              <a:ext cx="1" cy="13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5"/>
            <p:cNvSpPr>
              <a:spLocks/>
            </p:cNvSpPr>
            <p:nvPr/>
          </p:nvSpPr>
          <p:spPr bwMode="auto">
            <a:xfrm>
              <a:off x="2597" y="2289"/>
              <a:ext cx="36" cy="43"/>
            </a:xfrm>
            <a:custGeom>
              <a:avLst/>
              <a:gdLst>
                <a:gd name="T0" fmla="*/ 36 w 36"/>
                <a:gd name="T1" fmla="*/ 0 h 43"/>
                <a:gd name="T2" fmla="*/ 18 w 36"/>
                <a:gd name="T3" fmla="*/ 43 h 43"/>
                <a:gd name="T4" fmla="*/ 0 w 36"/>
                <a:gd name="T5" fmla="*/ 0 h 43"/>
                <a:gd name="T6" fmla="*/ 36 w 36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36" y="0"/>
                  </a:moveTo>
                  <a:lnTo>
                    <a:pt x="18" y="43"/>
                  </a:lnTo>
                  <a:lnTo>
                    <a:pt x="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26"/>
            <p:cNvSpPr>
              <a:spLocks noChangeArrowheads="1"/>
            </p:cNvSpPr>
            <p:nvPr/>
          </p:nvSpPr>
          <p:spPr bwMode="auto">
            <a:xfrm>
              <a:off x="2055" y="2950"/>
              <a:ext cx="373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27"/>
            <p:cNvSpPr>
              <a:spLocks noChangeArrowheads="1"/>
            </p:cNvSpPr>
            <p:nvPr/>
          </p:nvSpPr>
          <p:spPr bwMode="auto">
            <a:xfrm>
              <a:off x="2055" y="2950"/>
              <a:ext cx="373" cy="224"/>
            </a:xfrm>
            <a:prstGeom prst="rect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2208" y="2621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x</a:t>
              </a:r>
              <a:endParaRPr lang="en-US" altLang="en-US"/>
            </a:p>
          </p:txBody>
        </p:sp>
        <p:sp>
          <p:nvSpPr>
            <p:cNvPr id="47" name="Rectangle 29"/>
            <p:cNvSpPr>
              <a:spLocks noChangeArrowheads="1"/>
            </p:cNvSpPr>
            <p:nvPr/>
          </p:nvSpPr>
          <p:spPr bwMode="auto">
            <a:xfrm>
              <a:off x="2801" y="2950"/>
              <a:ext cx="373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30"/>
            <p:cNvSpPr>
              <a:spLocks noChangeArrowheads="1"/>
            </p:cNvSpPr>
            <p:nvPr/>
          </p:nvSpPr>
          <p:spPr bwMode="auto">
            <a:xfrm>
              <a:off x="2801" y="2950"/>
              <a:ext cx="373" cy="224"/>
            </a:xfrm>
            <a:prstGeom prst="rect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31"/>
            <p:cNvSpPr>
              <a:spLocks noChangeArrowheads="1"/>
            </p:cNvSpPr>
            <p:nvPr/>
          </p:nvSpPr>
          <p:spPr bwMode="auto">
            <a:xfrm>
              <a:off x="2955" y="2621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y</a:t>
              </a:r>
              <a:endParaRPr lang="en-US" altLang="en-US"/>
            </a:p>
          </p:txBody>
        </p:sp>
        <p:sp>
          <p:nvSpPr>
            <p:cNvPr id="50" name="Rectangle 32"/>
            <p:cNvSpPr>
              <a:spLocks noChangeArrowheads="1"/>
            </p:cNvSpPr>
            <p:nvPr/>
          </p:nvSpPr>
          <p:spPr bwMode="auto">
            <a:xfrm>
              <a:off x="3361" y="2950"/>
              <a:ext cx="373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33"/>
            <p:cNvSpPr>
              <a:spLocks noChangeArrowheads="1"/>
            </p:cNvSpPr>
            <p:nvPr/>
          </p:nvSpPr>
          <p:spPr bwMode="auto">
            <a:xfrm>
              <a:off x="3361" y="2950"/>
              <a:ext cx="373" cy="224"/>
            </a:xfrm>
            <a:prstGeom prst="rect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3408" y="2352"/>
              <a:ext cx="3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default</a:t>
              </a:r>
              <a:endParaRPr lang="en-US" altLang="en-US"/>
            </a:p>
          </p:txBody>
        </p:sp>
        <p:sp>
          <p:nvSpPr>
            <p:cNvPr id="53" name="Freeform 35"/>
            <p:cNvSpPr>
              <a:spLocks/>
            </p:cNvSpPr>
            <p:nvPr/>
          </p:nvSpPr>
          <p:spPr bwMode="auto">
            <a:xfrm>
              <a:off x="2242" y="2613"/>
              <a:ext cx="279" cy="299"/>
            </a:xfrm>
            <a:custGeom>
              <a:avLst/>
              <a:gdLst>
                <a:gd name="T0" fmla="*/ 279 w 279"/>
                <a:gd name="T1" fmla="*/ 0 h 299"/>
                <a:gd name="T2" fmla="*/ 279 w 279"/>
                <a:gd name="T3" fmla="*/ 141 h 299"/>
                <a:gd name="T4" fmla="*/ 0 w 279"/>
                <a:gd name="T5" fmla="*/ 141 h 299"/>
                <a:gd name="T6" fmla="*/ 0 w 279"/>
                <a:gd name="T7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299">
                  <a:moveTo>
                    <a:pt x="279" y="0"/>
                  </a:moveTo>
                  <a:lnTo>
                    <a:pt x="279" y="141"/>
                  </a:lnTo>
                  <a:lnTo>
                    <a:pt x="0" y="141"/>
                  </a:lnTo>
                  <a:lnTo>
                    <a:pt x="0" y="299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24" y="2906"/>
              <a:ext cx="36" cy="44"/>
            </a:xfrm>
            <a:custGeom>
              <a:avLst/>
              <a:gdLst>
                <a:gd name="T0" fmla="*/ 36 w 36"/>
                <a:gd name="T1" fmla="*/ 0 h 44"/>
                <a:gd name="T2" fmla="*/ 18 w 36"/>
                <a:gd name="T3" fmla="*/ 44 h 44"/>
                <a:gd name="T4" fmla="*/ 0 w 36"/>
                <a:gd name="T5" fmla="*/ 0 h 44"/>
                <a:gd name="T6" fmla="*/ 36 w 36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4">
                  <a:moveTo>
                    <a:pt x="36" y="0"/>
                  </a:moveTo>
                  <a:lnTo>
                    <a:pt x="18" y="44"/>
                  </a:lnTo>
                  <a:lnTo>
                    <a:pt x="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7"/>
            <p:cNvSpPr>
              <a:spLocks/>
            </p:cNvSpPr>
            <p:nvPr/>
          </p:nvSpPr>
          <p:spPr bwMode="auto">
            <a:xfrm>
              <a:off x="2708" y="2613"/>
              <a:ext cx="280" cy="299"/>
            </a:xfrm>
            <a:custGeom>
              <a:avLst/>
              <a:gdLst>
                <a:gd name="T0" fmla="*/ 0 w 280"/>
                <a:gd name="T1" fmla="*/ 0 h 299"/>
                <a:gd name="T2" fmla="*/ 0 w 280"/>
                <a:gd name="T3" fmla="*/ 141 h 299"/>
                <a:gd name="T4" fmla="*/ 280 w 280"/>
                <a:gd name="T5" fmla="*/ 141 h 299"/>
                <a:gd name="T6" fmla="*/ 280 w 280"/>
                <a:gd name="T7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299">
                  <a:moveTo>
                    <a:pt x="0" y="0"/>
                  </a:moveTo>
                  <a:lnTo>
                    <a:pt x="0" y="141"/>
                  </a:lnTo>
                  <a:lnTo>
                    <a:pt x="280" y="141"/>
                  </a:lnTo>
                  <a:lnTo>
                    <a:pt x="280" y="299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8"/>
            <p:cNvSpPr>
              <a:spLocks/>
            </p:cNvSpPr>
            <p:nvPr/>
          </p:nvSpPr>
          <p:spPr bwMode="auto">
            <a:xfrm>
              <a:off x="2969" y="2906"/>
              <a:ext cx="37" cy="44"/>
            </a:xfrm>
            <a:custGeom>
              <a:avLst/>
              <a:gdLst>
                <a:gd name="T0" fmla="*/ 37 w 37"/>
                <a:gd name="T1" fmla="*/ 0 h 44"/>
                <a:gd name="T2" fmla="*/ 19 w 37"/>
                <a:gd name="T3" fmla="*/ 44 h 44"/>
                <a:gd name="T4" fmla="*/ 0 w 37"/>
                <a:gd name="T5" fmla="*/ 0 h 44"/>
                <a:gd name="T6" fmla="*/ 37 w 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44">
                  <a:moveTo>
                    <a:pt x="37" y="0"/>
                  </a:moveTo>
                  <a:lnTo>
                    <a:pt x="19" y="44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2615" y="3624"/>
              <a:ext cx="1" cy="191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8"/>
            <p:cNvSpPr>
              <a:spLocks/>
            </p:cNvSpPr>
            <p:nvPr/>
          </p:nvSpPr>
          <p:spPr bwMode="auto">
            <a:xfrm>
              <a:off x="2597" y="3804"/>
              <a:ext cx="36" cy="44"/>
            </a:xfrm>
            <a:custGeom>
              <a:avLst/>
              <a:gdLst>
                <a:gd name="T0" fmla="*/ 61 w 121"/>
                <a:gd name="T1" fmla="*/ 121 h 121"/>
                <a:gd name="T2" fmla="*/ 0 w 121"/>
                <a:gd name="T3" fmla="*/ 0 h 121"/>
                <a:gd name="T4" fmla="*/ 121 w 121"/>
                <a:gd name="T5" fmla="*/ 0 h 121"/>
                <a:gd name="T6" fmla="*/ 121 w 121"/>
                <a:gd name="T7" fmla="*/ 0 h 121"/>
                <a:gd name="T8" fmla="*/ 61 w 121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61" y="121"/>
                  </a:moveTo>
                  <a:lnTo>
                    <a:pt x="0" y="0"/>
                  </a:lnTo>
                  <a:cubicBezTo>
                    <a:pt x="38" y="19"/>
                    <a:pt x="83" y="19"/>
                    <a:pt x="121" y="0"/>
                  </a:cubicBezTo>
                  <a:lnTo>
                    <a:pt x="121" y="0"/>
                  </a:lnTo>
                  <a:lnTo>
                    <a:pt x="61" y="1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Rectangle 49"/>
            <p:cNvSpPr>
              <a:spLocks noChangeArrowheads="1"/>
            </p:cNvSpPr>
            <p:nvPr/>
          </p:nvSpPr>
          <p:spPr bwMode="auto">
            <a:xfrm>
              <a:off x="1563" y="300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A</a:t>
              </a:r>
              <a:endParaRPr lang="en-US" altLang="en-US"/>
            </a:p>
          </p:txBody>
        </p:sp>
        <p:sp>
          <p:nvSpPr>
            <p:cNvPr id="60" name="Rectangle 50"/>
            <p:cNvSpPr>
              <a:spLocks noChangeArrowheads="1"/>
            </p:cNvSpPr>
            <p:nvPr/>
          </p:nvSpPr>
          <p:spPr bwMode="auto">
            <a:xfrm>
              <a:off x="2208" y="300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B</a:t>
              </a:r>
              <a:endParaRPr lang="en-US" altLang="en-US"/>
            </a:p>
          </p:txBody>
        </p:sp>
        <p:sp>
          <p:nvSpPr>
            <p:cNvPr id="61" name="Rectangle 51"/>
            <p:cNvSpPr>
              <a:spLocks noChangeArrowheads="1"/>
            </p:cNvSpPr>
            <p:nvPr/>
          </p:nvSpPr>
          <p:spPr bwMode="auto">
            <a:xfrm>
              <a:off x="2955" y="300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C</a:t>
              </a:r>
              <a:endParaRPr lang="en-US" altLang="en-US"/>
            </a:p>
          </p:txBody>
        </p:sp>
        <p:sp>
          <p:nvSpPr>
            <p:cNvPr id="62" name="Rectangle 52"/>
            <p:cNvSpPr>
              <a:spLocks noChangeArrowheads="1"/>
            </p:cNvSpPr>
            <p:nvPr/>
          </p:nvSpPr>
          <p:spPr bwMode="auto">
            <a:xfrm>
              <a:off x="3504" y="300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D</a:t>
              </a:r>
              <a:endParaRPr lang="en-US" altLang="en-US"/>
            </a:p>
          </p:txBody>
        </p:sp>
        <p:cxnSp>
          <p:nvCxnSpPr>
            <p:cNvPr id="63" name="AutoShape 53"/>
            <p:cNvCxnSpPr>
              <a:cxnSpLocks noChangeShapeType="1"/>
              <a:stCxn id="33" idx="2"/>
              <a:endCxn id="57" idx="0"/>
            </p:cNvCxnSpPr>
            <p:nvPr/>
          </p:nvCxnSpPr>
          <p:spPr bwMode="auto">
            <a:xfrm>
              <a:off x="1590" y="3180"/>
              <a:ext cx="1025" cy="4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AutoShape 54"/>
            <p:cNvCxnSpPr>
              <a:cxnSpLocks noChangeShapeType="1"/>
              <a:stCxn id="51" idx="2"/>
              <a:endCxn id="57" idx="0"/>
            </p:cNvCxnSpPr>
            <p:nvPr/>
          </p:nvCxnSpPr>
          <p:spPr bwMode="auto">
            <a:xfrm flipH="1">
              <a:off x="2615" y="3180"/>
              <a:ext cx="933" cy="4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55"/>
            <p:cNvCxnSpPr>
              <a:cxnSpLocks noChangeShapeType="1"/>
              <a:stCxn id="48" idx="2"/>
              <a:endCxn id="57" idx="0"/>
            </p:cNvCxnSpPr>
            <p:nvPr/>
          </p:nvCxnSpPr>
          <p:spPr bwMode="auto">
            <a:xfrm flipH="1">
              <a:off x="2615" y="3180"/>
              <a:ext cx="373" cy="4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56"/>
            <p:cNvCxnSpPr>
              <a:cxnSpLocks noChangeShapeType="1"/>
              <a:stCxn id="45" idx="2"/>
              <a:endCxn id="57" idx="0"/>
            </p:cNvCxnSpPr>
            <p:nvPr/>
          </p:nvCxnSpPr>
          <p:spPr bwMode="auto">
            <a:xfrm>
              <a:off x="2242" y="3180"/>
              <a:ext cx="373" cy="4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154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3151</TotalTime>
  <Words>214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Georgia</vt:lpstr>
      <vt:lpstr>Trebuchet MS</vt:lpstr>
      <vt:lpstr>Wingdings</vt:lpstr>
      <vt:lpstr>Wingdings 2</vt:lpstr>
      <vt:lpstr>Urban</vt:lpstr>
      <vt:lpstr>FONDASI PEMROGRAMAN &amp; STRUKTUR DATA  #1</vt:lpstr>
      <vt:lpstr>Sylabus Fondasi Pemrograman &amp; Struktur Data</vt:lpstr>
      <vt:lpstr>Sejarah Metodologi Pemrograman</vt:lpstr>
      <vt:lpstr>Ciri-ciri Program Baik</vt:lpstr>
      <vt:lpstr>Langkah–langkah Pengembangan Program</vt:lpstr>
      <vt:lpstr>1. Definisi Masalah</vt:lpstr>
      <vt:lpstr>2. Outline Pemecahan Masalah</vt:lpstr>
      <vt:lpstr>Teorema Strutured Control</vt:lpstr>
      <vt:lpstr>Teorema Strutured Control</vt:lpstr>
      <vt:lpstr>Teorema Strutured Control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322</cp:revision>
  <dcterms:created xsi:type="dcterms:W3CDTF">2011-09-16T02:11:44Z</dcterms:created>
  <dcterms:modified xsi:type="dcterms:W3CDTF">2016-09-05T16:55:35Z</dcterms:modified>
</cp:coreProperties>
</file>