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2" r:id="rId18"/>
    <p:sldId id="273" r:id="rId19"/>
    <p:sldId id="274" r:id="rId20"/>
  </p:sldIdLst>
  <p:sldSz cx="9144000" cy="6858000" type="screen4x3"/>
  <p:notesSz cx="6858000" cy="9144000"/>
  <p:defaultTextStyle>
    <a:defPPr>
      <a:defRPr lang="th-TH"/>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38" autoAdjust="0"/>
  </p:normalViewPr>
  <p:slideViewPr>
    <p:cSldViewPr>
      <p:cViewPr varScale="1">
        <p:scale>
          <a:sx n="51" d="100"/>
          <a:sy n="51" d="100"/>
        </p:scale>
        <p:origin x="18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8DD365F-7A01-4780-AE24-01793D61243B}" type="datetimeFigureOut">
              <a:rPr lang="th-TH"/>
              <a:pPr>
                <a:defRPr/>
              </a:pPr>
              <a:t>30/09/59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1B421F-C4E3-4604-88F1-FBDBCD5D4228}" type="slidenum">
              <a:rPr lang="en-US" altLang="id-ID"/>
              <a:pPr>
                <a:defRPr/>
              </a:pPr>
              <a:t>‹#›</a:t>
            </a:fld>
            <a:endParaRPr lang="th-TH" altLang="id-ID"/>
          </a:p>
        </p:txBody>
      </p:sp>
    </p:spTree>
    <p:extLst>
      <p:ext uri="{BB962C8B-B14F-4D97-AF65-F5344CB8AC3E}">
        <p14:creationId xmlns:p14="http://schemas.microsoft.com/office/powerpoint/2010/main" val="933979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321B421F-C4E3-4604-88F1-FBDBCD5D4228}" type="slidenum">
              <a:rPr lang="en-US" altLang="id-ID" smtClean="0"/>
              <a:pPr>
                <a:defRPr/>
              </a:pPr>
              <a:t>1</a:t>
            </a:fld>
            <a:endParaRPr lang="th-TH" altLang="id-ID"/>
          </a:p>
        </p:txBody>
      </p:sp>
    </p:spTree>
    <p:extLst>
      <p:ext uri="{BB962C8B-B14F-4D97-AF65-F5344CB8AC3E}">
        <p14:creationId xmlns:p14="http://schemas.microsoft.com/office/powerpoint/2010/main" val="124646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d-ID" altLang="id-ID" smtClean="0">
                <a:cs typeface="Cordia New" pitchFamily="34" charset="-34"/>
              </a:rPr>
              <a:t>Definisi kita tentang CRM menekankan bahwa CRM adalah teknologi-enabled pendekatan manajemen antarmuka pelanggan. </a:t>
            </a:r>
          </a:p>
          <a:p>
            <a:pPr eaLnBrk="1" hangingPunct="1"/>
            <a:r>
              <a:rPr lang="id-ID" altLang="id-ID" smtClean="0">
                <a:cs typeface="Cordia New" pitchFamily="34" charset="-34"/>
              </a:rPr>
              <a:t>Dalam bab ini kami menyajikan pengantar teknologi CRM.</a:t>
            </a:r>
          </a:p>
          <a:p>
            <a:pPr eaLnBrk="1" hangingPunct="1"/>
            <a:r>
              <a:rPr lang="id-ID" altLang="id-ID" smtClean="0">
                <a:cs typeface="Cordia New" pitchFamily="34" charset="-34"/>
              </a:rPr>
              <a:t>Bab berikutnya kita lihat lebih rinci pada otomatisasi penjualan-force, otomatisasi pemasaran dan otomatisasi layanan.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DCB51B7E-8EDF-4266-846E-85C0EF2B4FA1}" type="slidenum">
              <a:rPr lang="en-US" altLang="id-ID" sz="1200"/>
              <a:pPr/>
              <a:t>2</a:t>
            </a:fld>
            <a:endParaRPr lang="th-TH" altLang="id-ID" sz="1200"/>
          </a:p>
        </p:txBody>
      </p:sp>
    </p:spTree>
    <p:extLst>
      <p:ext uri="{BB962C8B-B14F-4D97-AF65-F5344CB8AC3E}">
        <p14:creationId xmlns:p14="http://schemas.microsoft.com/office/powerpoint/2010/main" val="119386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d-ID" altLang="id-ID" smtClean="0">
                <a:cs typeface="Cordia New" pitchFamily="34" charset="-34"/>
              </a:rPr>
              <a:t>Blok bangunan teknologi CRM saat ini telah berada di tempat musuh beberapa dekade. CRM telah berkembang dari berbagai teknologi mandiri termasuk call center, sistem otomatisasi penjualan-force dan file informasi pelanggan (CIF), beberapa di antaranya tanggal kembali ke tahun 1970-an dan sebelumnya.</a:t>
            </a:r>
          </a:p>
          <a:p>
            <a:pPr eaLnBrk="1" hangingPunct="1"/>
            <a:endParaRPr lang="id-ID" altLang="id-ID" smtClean="0">
              <a:cs typeface="Cordia New" pitchFamily="34" charset="-34"/>
            </a:endParaRPr>
          </a:p>
          <a:p>
            <a:pPr eaLnBrk="1" hangingPunct="1"/>
            <a:r>
              <a:rPr lang="id-ID" altLang="id-ID" smtClean="0">
                <a:cs typeface="Cordia New" pitchFamily="34" charset="-34"/>
              </a:rPr>
              <a:t>Pada akhir 1980-an, beberapa organisasi berusaha untuk mengkonsolidasikan beberapa teknologi yang berbeda. Misalnya, CIF yang merupakan perusahaan asuransi yang bank mulai dilihat sebagai sumber informasi pemasaran, daripada catatan dasar rekening pelanggan.</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ACD059E6-DBDC-44C2-8369-6EA2F356FC61}" type="slidenum">
              <a:rPr lang="en-US" altLang="id-ID" sz="1200"/>
              <a:pPr/>
              <a:t>3</a:t>
            </a:fld>
            <a:endParaRPr lang="th-TH" altLang="id-ID" sz="1200"/>
          </a:p>
        </p:txBody>
      </p:sp>
    </p:spTree>
    <p:extLst>
      <p:ext uri="{BB962C8B-B14F-4D97-AF65-F5344CB8AC3E}">
        <p14:creationId xmlns:p14="http://schemas.microsoft.com/office/powerpoint/2010/main" val="286066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d-ID" altLang="id-ID" smtClean="0">
                <a:cs typeface="Cordia New" pitchFamily="34" charset="-34"/>
              </a:rPr>
              <a:t>Call center mulai digunakan untuk panggilan keluar seperti up</a:t>
            </a:r>
          </a:p>
          <a:p>
            <a:pPr eaLnBrk="1" hangingPunct="1"/>
            <a:r>
              <a:rPr lang="id-ID" altLang="id-ID" smtClean="0">
                <a:cs typeface="Cordia New" pitchFamily="34" charset="-34"/>
              </a:rPr>
              <a:t>menjual pelanggan bukan hanya menanggapi layanan masuk</a:t>
            </a:r>
          </a:p>
          <a:p>
            <a:pPr eaLnBrk="1" hangingPunct="1"/>
            <a:r>
              <a:rPr lang="id-ID" altLang="id-ID" smtClean="0">
                <a:cs typeface="Cordia New" pitchFamily="34" charset="-34"/>
              </a:rPr>
              <a:t>panggilan. Pelanggan mulai diakui sebagai satu kesatuan</a:t>
            </a:r>
          </a:p>
          <a:p>
            <a:pPr eaLnBrk="1" hangingPunct="1"/>
            <a:r>
              <a:rPr lang="id-ID" altLang="id-ID" smtClean="0">
                <a:cs typeface="Cordia New" pitchFamily="34" charset="-34"/>
              </a:rPr>
              <a:t>di semua departemen pelanggan-menghadap, yang mengarah ke gagasan</a:t>
            </a:r>
          </a:p>
          <a:p>
            <a:pPr eaLnBrk="1" hangingPunct="1"/>
            <a:r>
              <a:rPr lang="id-ID" altLang="id-ID" smtClean="0">
                <a:cs typeface="Cordia New" pitchFamily="34" charset="-34"/>
              </a:rPr>
              <a:t>'tampilan tunggal pelanggan' (Gambar 13.1), dimana sesuai</a:t>
            </a:r>
          </a:p>
          <a:p>
            <a:pPr eaLnBrk="1" hangingPunct="1"/>
            <a:r>
              <a:rPr lang="id-ID" altLang="id-ID" smtClean="0">
                <a:cs typeface="Cordia New" pitchFamily="34" charset="-34"/>
              </a:rPr>
              <a:t>-pelanggan terkait data yang dibuat tersedia di semua sentuhan pelanggan</a:t>
            </a:r>
          </a:p>
          <a:p>
            <a:pPr eaLnBrk="1" hangingPunct="1"/>
            <a:r>
              <a:rPr lang="id-ID" altLang="id-ID" smtClean="0">
                <a:cs typeface="Cordia New" pitchFamily="34" charset="-34"/>
              </a:rPr>
              <a:t>poin dan saluran.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9994289B-1D7F-457F-AF70-FC5F226F660C}" type="slidenum">
              <a:rPr lang="en-US" altLang="id-ID" sz="1200"/>
              <a:pPr/>
              <a:t>4</a:t>
            </a:fld>
            <a:endParaRPr lang="th-TH" altLang="id-ID" sz="1200"/>
          </a:p>
        </p:txBody>
      </p:sp>
    </p:spTree>
    <p:extLst>
      <p:ext uri="{BB962C8B-B14F-4D97-AF65-F5344CB8AC3E}">
        <p14:creationId xmlns:p14="http://schemas.microsoft.com/office/powerpoint/2010/main" val="1823718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p:cNvSpPr/>
          <p:nvPr/>
        </p:nvSpPr>
        <p:spPr>
          <a:xfrm flipV="1">
            <a:off x="5410200" y="3897313"/>
            <a:ext cx="3733800" cy="19208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Rectangle 6"/>
          <p:cNvSpPr/>
          <p:nvPr/>
        </p:nvSpPr>
        <p:spPr>
          <a:xfrm flipV="1">
            <a:off x="5410200" y="4164013"/>
            <a:ext cx="1965325" cy="19050"/>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3" name="Rectangle 12"/>
          <p:cNvSpPr/>
          <p:nvPr/>
        </p:nvSpPr>
        <p:spPr>
          <a:xfrm>
            <a:off x="0" y="3649663"/>
            <a:ext cx="9144000" cy="2444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4" name="Rectangle 13"/>
          <p:cNvSpPr/>
          <p:nvPr/>
        </p:nvSpPr>
        <p:spPr>
          <a:xfrm>
            <a:off x="0" y="3675063"/>
            <a:ext cx="9144000" cy="1412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5" name="Rectangle 14"/>
          <p:cNvSpPr/>
          <p:nvPr/>
        </p:nvSpPr>
        <p:spPr>
          <a:xfrm flipV="1">
            <a:off x="6413500" y="3643313"/>
            <a:ext cx="2730500" cy="247650"/>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6" name="Rectangle 15"/>
          <p:cNvSpPr/>
          <p:nvPr/>
        </p:nvSpPr>
        <p:spPr>
          <a:xfrm>
            <a:off x="0" y="0"/>
            <a:ext cx="9144000" cy="37020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pic>
        <p:nvPicPr>
          <p:cNvPr id="17" name="Picture 4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6038" y="5373688"/>
            <a:ext cx="14779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1CB32450-5BC2-47E6-A597-3221AD48842F}" type="datetimeFigureOut">
              <a:rPr lang="id-ID"/>
              <a:pPr>
                <a:defRPr/>
              </a:pPr>
              <a:t>30/09/2016</a:t>
            </a:fld>
            <a:endParaRPr lang="id-ID"/>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id-ID"/>
          </a:p>
        </p:txBody>
      </p:sp>
      <p:sp>
        <p:nvSpPr>
          <p:cNvPr id="20"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EBD6A60B-CBF7-4AD7-94BD-11F40D1038A7}" type="slidenum">
              <a:rPr lang="id-ID"/>
              <a:pPr>
                <a:defRPr/>
              </a:pPr>
              <a:t>‹#›</a:t>
            </a:fld>
            <a:endParaRPr lang="id-ID"/>
          </a:p>
        </p:txBody>
      </p:sp>
    </p:spTree>
    <p:extLst>
      <p:ext uri="{BB962C8B-B14F-4D97-AF65-F5344CB8AC3E}">
        <p14:creationId xmlns:p14="http://schemas.microsoft.com/office/powerpoint/2010/main" val="249482072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356AE5-F42E-4085-9D3C-F90FB7AEF6B2}" type="datetimeFigureOut">
              <a:rPr lang="id-ID"/>
              <a:pPr>
                <a:defRPr/>
              </a:pPr>
              <a:t>30/09/2016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DE00B0D0-AEEE-4B5A-8CC0-7E68BA4C5274}" type="slidenum">
              <a:rPr lang="id-ID"/>
              <a:pPr>
                <a:defRPr/>
              </a:pPr>
              <a:t>‹#›</a:t>
            </a:fld>
            <a:endParaRPr lang="id-ID"/>
          </a:p>
        </p:txBody>
      </p:sp>
    </p:spTree>
    <p:extLst>
      <p:ext uri="{BB962C8B-B14F-4D97-AF65-F5344CB8AC3E}">
        <p14:creationId xmlns:p14="http://schemas.microsoft.com/office/powerpoint/2010/main" val="407670240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FC397D1-619D-49C6-B17B-010D40498A46}" type="datetimeFigureOut">
              <a:rPr lang="id-ID"/>
              <a:pPr>
                <a:defRPr/>
              </a:pPr>
              <a:t>30/09/2016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94C6DC1D-8EF2-463E-8276-2B07B4E33262}" type="slidenum">
              <a:rPr lang="id-ID"/>
              <a:pPr>
                <a:defRPr/>
              </a:pPr>
              <a:t>‹#›</a:t>
            </a:fld>
            <a:endParaRPr lang="id-ID"/>
          </a:p>
        </p:txBody>
      </p:sp>
    </p:spTree>
    <p:extLst>
      <p:ext uri="{BB962C8B-B14F-4D97-AF65-F5344CB8AC3E}">
        <p14:creationId xmlns:p14="http://schemas.microsoft.com/office/powerpoint/2010/main" val="224855757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3813"/>
            <a:ext cx="8121650" cy="357188"/>
          </a:xfrm>
          <a:prstGeom prst="rect">
            <a:avLst/>
          </a:prstGeom>
        </p:spPr>
        <p:txBody>
          <a:bodyPr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1200" i="1" dirty="0" smtClean="0">
                <a:solidFill>
                  <a:schemeClr val="bg1"/>
                </a:solidFill>
              </a:rPr>
              <a:t>Customer Relationship Management</a:t>
            </a:r>
            <a:endParaRPr lang="en-US" sz="1200" i="1"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FE89D4-5DB5-412F-BBF5-A65A0F31E752}" type="datetimeFigureOut">
              <a:rPr lang="id-ID"/>
              <a:pPr>
                <a:defRPr/>
              </a:pPr>
              <a:t>30/09/2016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5B087D54-37CB-47F7-B779-A5A20EA6CF4D}" type="slidenum">
              <a:rPr lang="id-ID"/>
              <a:pPr>
                <a:defRPr/>
              </a:pPr>
              <a:t>‹#›</a:t>
            </a:fld>
            <a:endParaRPr lang="id-ID"/>
          </a:p>
        </p:txBody>
      </p:sp>
    </p:spTree>
    <p:extLst>
      <p:ext uri="{BB962C8B-B14F-4D97-AF65-F5344CB8AC3E}">
        <p14:creationId xmlns:p14="http://schemas.microsoft.com/office/powerpoint/2010/main" val="322062085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E86DAC3A-0317-4A73-8586-097074D0EA79}" type="datetimeFigureOut">
              <a:rPr lang="id-ID"/>
              <a:pPr>
                <a:defRPr/>
              </a:pPr>
              <a:t>30/09/2016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259A8763-F2A1-4BEA-A369-C21FE2E5FF1E}" type="slidenum">
              <a:rPr lang="id-ID"/>
              <a:pPr>
                <a:defRPr/>
              </a:pPr>
              <a:t>‹#›</a:t>
            </a:fld>
            <a:endParaRPr lang="id-ID"/>
          </a:p>
        </p:txBody>
      </p:sp>
    </p:spTree>
    <p:extLst>
      <p:ext uri="{BB962C8B-B14F-4D97-AF65-F5344CB8AC3E}">
        <p14:creationId xmlns:p14="http://schemas.microsoft.com/office/powerpoint/2010/main" val="331486286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08EAEEC-889E-4441-A506-ECC365D712D5}" type="datetimeFigureOut">
              <a:rPr lang="id-ID"/>
              <a:pPr>
                <a:defRPr/>
              </a:pPr>
              <a:t>30/09/2016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D51FED61-9C50-4C20-9016-6CF850ACC087}" type="slidenum">
              <a:rPr lang="id-ID"/>
              <a:pPr>
                <a:defRPr/>
              </a:pPr>
              <a:t>‹#›</a:t>
            </a:fld>
            <a:endParaRPr lang="id-ID"/>
          </a:p>
        </p:txBody>
      </p:sp>
    </p:spTree>
    <p:extLst>
      <p:ext uri="{BB962C8B-B14F-4D97-AF65-F5344CB8AC3E}">
        <p14:creationId xmlns:p14="http://schemas.microsoft.com/office/powerpoint/2010/main" val="164428519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A3433FF7-58A9-4780-BB05-C138FBBA94F9}" type="datetimeFigureOut">
              <a:rPr lang="id-ID"/>
              <a:pPr>
                <a:defRPr/>
              </a:pPr>
              <a:t>30/09/2016</a:t>
            </a:fld>
            <a:endParaRPr lang="id-ID"/>
          </a:p>
        </p:txBody>
      </p:sp>
      <p:sp>
        <p:nvSpPr>
          <p:cNvPr id="8" name="Slide Number Placeholder 26"/>
          <p:cNvSpPr>
            <a:spLocks noGrp="1"/>
          </p:cNvSpPr>
          <p:nvPr>
            <p:ph type="sldNum" sz="quarter" idx="11"/>
          </p:nvPr>
        </p:nvSpPr>
        <p:spPr/>
        <p:txBody>
          <a:bodyPr rtlCol="0"/>
          <a:lstStyle>
            <a:lvl1pPr>
              <a:defRPr/>
            </a:lvl1pPr>
          </a:lstStyle>
          <a:p>
            <a:pPr>
              <a:defRPr/>
            </a:pPr>
            <a:fld id="{3D91FEA4-C86E-4515-A1CA-22BF7CB78C3A}" type="slidenum">
              <a:rPr lang="id-ID"/>
              <a:pPr>
                <a:defRPr/>
              </a:pPr>
              <a:t>‹#›</a:t>
            </a:fld>
            <a:endParaRPr lang="id-ID"/>
          </a:p>
        </p:txBody>
      </p:sp>
      <p:sp>
        <p:nvSpPr>
          <p:cNvPr id="9" name="Footer Placeholder 27"/>
          <p:cNvSpPr>
            <a:spLocks noGrp="1"/>
          </p:cNvSpPr>
          <p:nvPr>
            <p:ph type="ftr" sz="quarter" idx="12"/>
          </p:nvPr>
        </p:nvSpPr>
        <p:spPr/>
        <p:txBody>
          <a:bodyPr rtlCol="0"/>
          <a:lstStyle>
            <a:lvl1pPr>
              <a:defRPr/>
            </a:lvl1pPr>
          </a:lstStyle>
          <a:p>
            <a:pPr>
              <a:defRPr/>
            </a:pPr>
            <a:endParaRPr lang="id-ID"/>
          </a:p>
        </p:txBody>
      </p:sp>
    </p:spTree>
    <p:extLst>
      <p:ext uri="{BB962C8B-B14F-4D97-AF65-F5344CB8AC3E}">
        <p14:creationId xmlns:p14="http://schemas.microsoft.com/office/powerpoint/2010/main" val="117418305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416BE1F6-3AA4-4D49-B8B2-53EFC829D520}" type="datetimeFigureOut">
              <a:rPr lang="id-ID"/>
              <a:pPr>
                <a:defRPr/>
              </a:pPr>
              <a:t>30/09/2016</a:t>
            </a:fld>
            <a:endParaRPr lang="id-ID"/>
          </a:p>
        </p:txBody>
      </p:sp>
      <p:sp>
        <p:nvSpPr>
          <p:cNvPr id="4" name="Footer Placeholder 3"/>
          <p:cNvSpPr>
            <a:spLocks noGrp="1"/>
          </p:cNvSpPr>
          <p:nvPr>
            <p:ph type="ftr" sz="quarter" idx="11"/>
          </p:nvPr>
        </p:nvSpPr>
        <p:spPr/>
        <p:txBody>
          <a:bodyPr/>
          <a:lstStyle>
            <a:lvl1pPr>
              <a:defRPr/>
            </a:lvl1pPr>
          </a:lstStyle>
          <a:p>
            <a:pPr>
              <a:defRPr/>
            </a:pPr>
            <a:endParaRPr lang="id-ID"/>
          </a:p>
        </p:txBody>
      </p:sp>
      <p:sp>
        <p:nvSpPr>
          <p:cNvPr id="5" name="Slide Number Placeholder 4"/>
          <p:cNvSpPr>
            <a:spLocks noGrp="1"/>
          </p:cNvSpPr>
          <p:nvPr>
            <p:ph type="sldNum" sz="quarter" idx="12"/>
          </p:nvPr>
        </p:nvSpPr>
        <p:spPr/>
        <p:txBody>
          <a:bodyPr/>
          <a:lstStyle>
            <a:lvl1pPr>
              <a:defRPr/>
            </a:lvl1pPr>
          </a:lstStyle>
          <a:p>
            <a:pPr>
              <a:defRPr/>
            </a:pPr>
            <a:fld id="{CF96837E-8101-4CE2-857C-DCE8DAADD719}" type="slidenum">
              <a:rPr lang="id-ID"/>
              <a:pPr>
                <a:defRPr/>
              </a:pPr>
              <a:t>‹#›</a:t>
            </a:fld>
            <a:endParaRPr lang="id-ID"/>
          </a:p>
        </p:txBody>
      </p:sp>
    </p:spTree>
    <p:extLst>
      <p:ext uri="{BB962C8B-B14F-4D97-AF65-F5344CB8AC3E}">
        <p14:creationId xmlns:p14="http://schemas.microsoft.com/office/powerpoint/2010/main" val="3946015271"/>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B17F31C-6361-4B22-A361-057D6D9CCF08}" type="datetimeFigureOut">
              <a:rPr lang="id-ID"/>
              <a:pPr>
                <a:defRPr/>
              </a:pPr>
              <a:t>30/09/2016</a:t>
            </a:fld>
            <a:endParaRPr lang="id-ID"/>
          </a:p>
        </p:txBody>
      </p:sp>
      <p:sp>
        <p:nvSpPr>
          <p:cNvPr id="3" name="Footer Placeholder 2"/>
          <p:cNvSpPr>
            <a:spLocks noGrp="1"/>
          </p:cNvSpPr>
          <p:nvPr>
            <p:ph type="ftr" sz="quarter" idx="11"/>
          </p:nvPr>
        </p:nvSpPr>
        <p:spPr/>
        <p:txBody>
          <a:bodyPr/>
          <a:lstStyle>
            <a:lvl1pPr>
              <a:defRPr/>
            </a:lvl1pPr>
          </a:lstStyle>
          <a:p>
            <a:pPr>
              <a:defRPr/>
            </a:pPr>
            <a:endParaRPr lang="id-ID"/>
          </a:p>
        </p:txBody>
      </p:sp>
      <p:sp>
        <p:nvSpPr>
          <p:cNvPr id="4" name="Slide Number Placeholder 22"/>
          <p:cNvSpPr>
            <a:spLocks noGrp="1"/>
          </p:cNvSpPr>
          <p:nvPr>
            <p:ph type="sldNum" sz="quarter" idx="12"/>
          </p:nvPr>
        </p:nvSpPr>
        <p:spPr/>
        <p:txBody>
          <a:bodyPr/>
          <a:lstStyle>
            <a:lvl1pPr>
              <a:defRPr/>
            </a:lvl1pPr>
          </a:lstStyle>
          <a:p>
            <a:pPr>
              <a:defRPr/>
            </a:pPr>
            <a:fld id="{EAF1913E-FEA6-44D6-A31F-3F0ED7089183}" type="slidenum">
              <a:rPr lang="id-ID"/>
              <a:pPr>
                <a:defRPr/>
              </a:pPr>
              <a:t>‹#›</a:t>
            </a:fld>
            <a:endParaRPr lang="id-ID"/>
          </a:p>
        </p:txBody>
      </p:sp>
    </p:spTree>
    <p:extLst>
      <p:ext uri="{BB962C8B-B14F-4D97-AF65-F5344CB8AC3E}">
        <p14:creationId xmlns:p14="http://schemas.microsoft.com/office/powerpoint/2010/main" val="144823342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898E7B0-8E24-44FB-B705-6AB3E7811571}" type="datetimeFigureOut">
              <a:rPr lang="id-ID"/>
              <a:pPr>
                <a:defRPr/>
              </a:pPr>
              <a:t>30/09/2016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67B3E68E-F07A-41DC-B42E-810733092630}" type="slidenum">
              <a:rPr lang="id-ID"/>
              <a:pPr>
                <a:defRPr/>
              </a:pPr>
              <a:t>‹#›</a:t>
            </a:fld>
            <a:endParaRPr lang="id-ID"/>
          </a:p>
        </p:txBody>
      </p:sp>
    </p:spTree>
    <p:extLst>
      <p:ext uri="{BB962C8B-B14F-4D97-AF65-F5344CB8AC3E}">
        <p14:creationId xmlns:p14="http://schemas.microsoft.com/office/powerpoint/2010/main" val="93419278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A443D86-F439-44A6-8884-393EE49B5CCD}" type="datetimeFigureOut">
              <a:rPr lang="id-ID"/>
              <a:pPr>
                <a:defRPr/>
              </a:pPr>
              <a:t>30/09/2016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36920760-4D89-480B-86A7-A9E60D24E349}" type="slidenum">
              <a:rPr lang="id-ID"/>
              <a:pPr>
                <a:defRPr/>
              </a:pPr>
              <a:t>‹#›</a:t>
            </a:fld>
            <a:endParaRPr lang="id-ID"/>
          </a:p>
        </p:txBody>
      </p:sp>
    </p:spTree>
    <p:extLst>
      <p:ext uri="{BB962C8B-B14F-4D97-AF65-F5344CB8AC3E}">
        <p14:creationId xmlns:p14="http://schemas.microsoft.com/office/powerpoint/2010/main" val="75957093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9" name="Rectangle 28"/>
          <p:cNvSpPr/>
          <p:nvPr/>
        </p:nvSpPr>
        <p:spPr>
          <a:xfrm>
            <a:off x="0" y="0"/>
            <a:ext cx="9144000" cy="3111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0" name="Rectangle 29"/>
          <p:cNvSpPr/>
          <p:nvPr/>
        </p:nvSpPr>
        <p:spPr>
          <a:xfrm>
            <a:off x="0" y="307975"/>
            <a:ext cx="9144000" cy="92075"/>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1" name="Rectangle 30"/>
          <p:cNvSpPr/>
          <p:nvPr/>
        </p:nvSpPr>
        <p:spPr>
          <a:xfrm flipV="1">
            <a:off x="5410200" y="360363"/>
            <a:ext cx="3733800" cy="904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2" name="Rectangle 31"/>
          <p:cNvSpPr/>
          <p:nvPr/>
        </p:nvSpPr>
        <p:spPr>
          <a:xfrm flipV="1">
            <a:off x="5410200" y="439738"/>
            <a:ext cx="3733800" cy="1809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039" name="Title Placeholder 21"/>
          <p:cNvSpPr>
            <a:spLocks noGrp="1"/>
          </p:cNvSpPr>
          <p:nvPr>
            <p:ph type="title"/>
          </p:nvPr>
        </p:nvSpPr>
        <p:spPr bwMode="auto">
          <a:xfrm>
            <a:off x="457200" y="8366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40" name="Text Placeholder 12"/>
          <p:cNvSpPr>
            <a:spLocks noGrp="1"/>
          </p:cNvSpPr>
          <p:nvPr>
            <p:ph type="body" idx="1"/>
          </p:nvPr>
        </p:nvSpPr>
        <p:spPr bwMode="auto">
          <a:xfrm>
            <a:off x="457200" y="19431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smtClean="0">
                <a:solidFill>
                  <a:schemeClr val="accent2"/>
                </a:solidFill>
              </a:defRPr>
            </a:lvl1pPr>
          </a:lstStyle>
          <a:p>
            <a:pPr>
              <a:defRPr/>
            </a:pPr>
            <a:fld id="{B03831FF-EC93-4CD9-9D08-8E6BBF9C18DF}" type="datetimeFigureOut">
              <a:rPr lang="id-ID"/>
              <a:pPr>
                <a:defRPr/>
              </a:pPr>
              <a:t>30/09/2016</a:t>
            </a:fld>
            <a:endParaRPr lang="id-ID"/>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id-ID"/>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631377AB-4CC8-4058-8B49-CF67B6184CE2}" type="slidenum">
              <a:rPr lang="id-ID"/>
              <a:pPr>
                <a:defRPr/>
              </a:pPr>
              <a:t>‹#›</a:t>
            </a:fld>
            <a:endParaRPr lang="id-ID"/>
          </a:p>
        </p:txBody>
      </p:sp>
      <p:pic>
        <p:nvPicPr>
          <p:cNvPr id="1044" name="Picture 1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70900" y="6165850"/>
            <a:ext cx="687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76" r:id="rId3"/>
    <p:sldLayoutId id="2147483677" r:id="rId4"/>
    <p:sldLayoutId id="2147483685" r:id="rId5"/>
    <p:sldLayoutId id="2147483686" r:id="rId6"/>
    <p:sldLayoutId id="2147483678" r:id="rId7"/>
    <p:sldLayoutId id="2147483679" r:id="rId8"/>
    <p:sldLayoutId id="2147483680" r:id="rId9"/>
    <p:sldLayoutId id="2147483681" r:id="rId10"/>
    <p:sldLayoutId id="2147483682" r:id="rId11"/>
  </p:sldLayoutIdLst>
  <p:transition spd="slow">
    <p:randomBar dir="vert"/>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cs typeface="Cordia New" pitchFamily="34" charset="-34"/>
        </a:defRPr>
      </a:lvl2pPr>
      <a:lvl3pPr algn="l" rtl="0" fontAlgn="base">
        <a:spcBef>
          <a:spcPct val="0"/>
        </a:spcBef>
        <a:spcAft>
          <a:spcPct val="0"/>
        </a:spcAft>
        <a:defRPr sz="4000">
          <a:solidFill>
            <a:schemeClr val="tx2"/>
          </a:solidFill>
          <a:latin typeface="Trebuchet MS" panose="020B0603020202020204" pitchFamily="34" charset="0"/>
          <a:cs typeface="Cordia New" pitchFamily="34" charset="-34"/>
        </a:defRPr>
      </a:lvl3pPr>
      <a:lvl4pPr algn="l" rtl="0" fontAlgn="base">
        <a:spcBef>
          <a:spcPct val="0"/>
        </a:spcBef>
        <a:spcAft>
          <a:spcPct val="0"/>
        </a:spcAft>
        <a:defRPr sz="4000">
          <a:solidFill>
            <a:schemeClr val="tx2"/>
          </a:solidFill>
          <a:latin typeface="Trebuchet MS" panose="020B0603020202020204" pitchFamily="34" charset="0"/>
          <a:cs typeface="Cordia New" pitchFamily="34" charset="-34"/>
        </a:defRPr>
      </a:lvl4pPr>
      <a:lvl5pPr algn="l" rtl="0" fontAlgn="base">
        <a:spcBef>
          <a:spcPct val="0"/>
        </a:spcBef>
        <a:spcAft>
          <a:spcPct val="0"/>
        </a:spcAft>
        <a:defRPr sz="4000">
          <a:solidFill>
            <a:schemeClr val="tx2"/>
          </a:solidFill>
          <a:latin typeface="Trebuchet MS" panose="020B0603020202020204" pitchFamily="34" charset="0"/>
          <a:cs typeface="Cordia New" pitchFamily="34" charset="-34"/>
        </a:defRPr>
      </a:lvl5pPr>
      <a:lvl6pPr marL="457200" algn="l" rtl="0" fontAlgn="base">
        <a:spcBef>
          <a:spcPct val="0"/>
        </a:spcBef>
        <a:spcAft>
          <a:spcPct val="0"/>
        </a:spcAft>
        <a:defRPr sz="4000">
          <a:solidFill>
            <a:schemeClr val="tx2"/>
          </a:solidFill>
          <a:latin typeface="Trebuchet MS" panose="020B0603020202020204" pitchFamily="34" charset="0"/>
          <a:cs typeface="Cordia New" pitchFamily="34" charset="-34"/>
        </a:defRPr>
      </a:lvl6pPr>
      <a:lvl7pPr marL="914400" algn="l" rtl="0" fontAlgn="base">
        <a:spcBef>
          <a:spcPct val="0"/>
        </a:spcBef>
        <a:spcAft>
          <a:spcPct val="0"/>
        </a:spcAft>
        <a:defRPr sz="4000">
          <a:solidFill>
            <a:schemeClr val="tx2"/>
          </a:solidFill>
          <a:latin typeface="Trebuchet MS" panose="020B0603020202020204" pitchFamily="34" charset="0"/>
          <a:cs typeface="Cordia New" pitchFamily="34" charset="-34"/>
        </a:defRPr>
      </a:lvl7pPr>
      <a:lvl8pPr marL="1371600" algn="l" rtl="0" fontAlgn="base">
        <a:spcBef>
          <a:spcPct val="0"/>
        </a:spcBef>
        <a:spcAft>
          <a:spcPct val="0"/>
        </a:spcAft>
        <a:defRPr sz="4000">
          <a:solidFill>
            <a:schemeClr val="tx2"/>
          </a:solidFill>
          <a:latin typeface="Trebuchet MS" panose="020B0603020202020204" pitchFamily="34" charset="0"/>
          <a:cs typeface="Cordia New" pitchFamily="34" charset="-34"/>
        </a:defRPr>
      </a:lvl8pPr>
      <a:lvl9pPr marL="1828800" algn="l" rtl="0" fontAlgn="base">
        <a:spcBef>
          <a:spcPct val="0"/>
        </a:spcBef>
        <a:spcAft>
          <a:spcPct val="0"/>
        </a:spcAft>
        <a:defRPr sz="4000">
          <a:solidFill>
            <a:schemeClr val="tx2"/>
          </a:solidFill>
          <a:latin typeface="Trebuchet MS" panose="020B0603020202020204" pitchFamily="34" charset="0"/>
          <a:cs typeface="Cordia New" pitchFamily="34" charset="-34"/>
        </a:defRPr>
      </a:lvl9pPr>
    </p:titleStyle>
    <p:bodyStyle>
      <a:lvl1pPr marL="365125" indent="-255588" algn="l" rtl="0" fontAlgn="base">
        <a:spcBef>
          <a:spcPts val="300"/>
        </a:spcBef>
        <a:spcAft>
          <a:spcPct val="0"/>
        </a:spcAft>
        <a:buClr>
          <a:srgbClr val="9BBB59"/>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9BBB59"/>
        </a:buClr>
        <a:buFont typeface="Georgia" panose="02040502050405020303"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2401888"/>
            <a:ext cx="8458200" cy="1470025"/>
          </a:xfrm>
        </p:spPr>
        <p:txBody>
          <a:bodyPr/>
          <a:lstStyle/>
          <a:p>
            <a:pPr marL="63500"/>
            <a:r>
              <a:rPr lang="en-US" altLang="id-ID" dirty="0">
                <a:cs typeface="Angsana New" pitchFamily="18" charset="-34"/>
              </a:rPr>
              <a:t>Information technology for</a:t>
            </a:r>
            <a:br>
              <a:rPr lang="en-US" altLang="id-ID" dirty="0">
                <a:cs typeface="Angsana New" pitchFamily="18" charset="-34"/>
              </a:rPr>
            </a:br>
            <a:r>
              <a:rPr lang="en-US" altLang="id-ID" dirty="0" smtClean="0">
                <a:cs typeface="Angsana New" pitchFamily="18" charset="-34"/>
              </a:rPr>
              <a:t>customer </a:t>
            </a:r>
            <a:r>
              <a:rPr lang="en-US" altLang="id-ID" dirty="0">
                <a:cs typeface="Angsana New" pitchFamily="18" charset="-34"/>
              </a:rPr>
              <a:t>relationship </a:t>
            </a:r>
            <a:r>
              <a:rPr lang="en-US" altLang="id-ID" dirty="0" smtClean="0">
                <a:cs typeface="Angsana New" pitchFamily="18" charset="-34"/>
              </a:rPr>
              <a:t>management</a:t>
            </a:r>
            <a:endParaRPr lang="th-TH" altLang="id-ID" dirty="0" smtClean="0"/>
          </a:p>
        </p:txBody>
      </p:sp>
      <p:sp>
        <p:nvSpPr>
          <p:cNvPr id="7171" name="Subtitle 2"/>
          <p:cNvSpPr>
            <a:spLocks noGrp="1"/>
          </p:cNvSpPr>
          <p:nvPr>
            <p:ph type="subTitle" idx="1"/>
          </p:nvPr>
        </p:nvSpPr>
        <p:spPr>
          <a:xfrm>
            <a:off x="457200" y="3900488"/>
            <a:ext cx="4953000" cy="1752600"/>
          </a:xfrm>
        </p:spPr>
        <p:txBody>
          <a:bodyPr/>
          <a:lstStyle/>
          <a:p>
            <a:pPr marL="63500"/>
            <a:r>
              <a:rPr lang="en-US" altLang="id-ID" sz="2000" i="1" dirty="0" smtClean="0">
                <a:cs typeface="Angsana New" pitchFamily="18" charset="-34"/>
              </a:rPr>
              <a:t>Customer Relationship Management</a:t>
            </a:r>
            <a:endParaRPr lang="th-TH" altLang="id-ID" sz="2000" i="1" dirty="0" smtClean="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id-ID" sz="3200" b="1" smtClean="0">
                <a:cs typeface="Angsana New" pitchFamily="18" charset="-34"/>
              </a:rPr>
              <a:t>CRM analysis</a:t>
            </a:r>
            <a:endParaRPr lang="th-TH" altLang="id-ID" sz="3200" b="1" smtClean="0"/>
          </a:p>
        </p:txBody>
      </p:sp>
      <p:sp>
        <p:nvSpPr>
          <p:cNvPr id="11267"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CRM analysis has grown in importance over the last few year.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Organizations have realized that merely streamlining the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customer-facing operations in sales, marketing and service is not </a:t>
            </a:r>
            <a:r>
              <a:rPr lang="en-US" altLang="id-ID" sz="2400" dirty="0" smtClean="0">
                <a:cs typeface="Cordia New" pitchFamily="34" charset="-34"/>
              </a:rPr>
              <a:t>enough</a:t>
            </a:r>
            <a:r>
              <a:rPr lang="en-US" altLang="id-ID" sz="2400" dirty="0" smtClean="0">
                <a:cs typeface="Cordia New" pitchFamily="34" charset="-34"/>
              </a:rPr>
              <a:t>. Analytics can provide a deeper insight into the </a:t>
            </a:r>
            <a:endParaRPr lang="en-US" altLang="id-ID" sz="2400" dirty="0" smtClean="0">
              <a:cs typeface="Cordia New" pitchFamily="34" charset="-34"/>
            </a:endParaRP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customer, reflected in key CRM metrics such as customer value,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Satisfaction </a:t>
            </a:r>
            <a:r>
              <a:rPr lang="en-US" altLang="id-ID" sz="2400" dirty="0" smtClean="0">
                <a:cs typeface="Cordia New" pitchFamily="34" charset="-34"/>
              </a:rPr>
              <a:t>and propensity to churn. The three levels of analysis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in today’s CRM systems, in increasing order of complexity, are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standard reporting , online analytical processing (OLAP) </a:t>
            </a:r>
            <a:r>
              <a:rPr lang="en-US" altLang="id-ID" sz="2400" dirty="0" smtClean="0">
                <a:cs typeface="Cordia New" pitchFamily="34" charset="-34"/>
              </a:rPr>
              <a:t>and data mining</a:t>
            </a:r>
            <a:r>
              <a:rPr lang="en-US" altLang="id-ID" sz="2400" dirty="0" smtClean="0">
                <a:cs typeface="Cordia New" pitchFamily="34" charset="-34"/>
              </a:rPr>
              <a:t>.</a:t>
            </a:r>
            <a:endParaRPr lang="th-TH" altLang="id-ID" sz="2400"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5D2D8A74-CFCE-48A6-97C6-91FD83CF1952}" type="slidenum">
              <a:rPr lang="en-US" altLang="id-ID" sz="1200">
                <a:solidFill>
                  <a:srgbClr val="898989"/>
                </a:solidFill>
                <a:latin typeface="Calibri" panose="020F0502020204030204" pitchFamily="34" charset="0"/>
                <a:cs typeface="Cordia New" pitchFamily="34" charset="-34"/>
              </a:rPr>
              <a:pPr/>
              <a:t>10</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id-ID" sz="3200" b="1" smtClean="0">
                <a:cs typeface="Angsana New" pitchFamily="18" charset="-34"/>
              </a:rPr>
              <a:t>1. Standard reporting </a:t>
            </a:r>
            <a:endParaRPr lang="th-TH" altLang="id-ID" sz="3200" b="1" smtClean="0"/>
          </a:p>
        </p:txBody>
      </p:sp>
      <p:sp>
        <p:nvSpPr>
          <p:cNvPr id="12291"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Reporting is an essential element of an effective CRM system.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The foundation of CRM is an understanding  and differentiation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of customer something which depends on good customer-</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related information. Reporting can take the form of simple lists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of information, such as key accounts and annual revenues, to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more sophisticated reports on certain performance metrics.</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Reporting can be </a:t>
            </a:r>
            <a:r>
              <a:rPr lang="en-US" altLang="id-ID" sz="2400" b="1" smtClean="0">
                <a:cs typeface="Cordia New" pitchFamily="34" charset="-34"/>
              </a:rPr>
              <a:t>standardized</a:t>
            </a:r>
            <a:r>
              <a:rPr lang="en-US" altLang="id-ID" sz="2400" smtClean="0">
                <a:cs typeface="Cordia New" pitchFamily="34" charset="-34"/>
              </a:rPr>
              <a:t>(predefined), or </a:t>
            </a:r>
            <a:r>
              <a:rPr lang="en-US" altLang="id-ID" sz="2400" b="1" smtClean="0">
                <a:cs typeface="Cordia New" pitchFamily="34" charset="-34"/>
              </a:rPr>
              <a:t>query-based</a:t>
            </a:r>
            <a:r>
              <a:rPr lang="en-US" altLang="id-ID" sz="2400" smtClean="0">
                <a:cs typeface="Cordia New" pitchFamily="34" charset="-34"/>
              </a:rPr>
              <a:t>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(adhoc).</a:t>
            </a:r>
            <a:endParaRPr lang="th-TH" altLang="id-ID" sz="2400" smtClean="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E543CA11-A35D-4373-8C2E-C994A3342F14}" type="slidenum">
              <a:rPr lang="en-US" altLang="id-ID" sz="1200">
                <a:solidFill>
                  <a:srgbClr val="898989"/>
                </a:solidFill>
                <a:latin typeface="Calibri" panose="020F0502020204030204" pitchFamily="34" charset="0"/>
                <a:cs typeface="Cordia New" pitchFamily="34" charset="-34"/>
              </a:rPr>
              <a:pPr/>
              <a:t>11</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id-ID" altLang="id-ID" smtClean="0">
              <a:cs typeface="Cordia New" pitchFamily="34" charset="-34"/>
            </a:endParaRPr>
          </a:p>
        </p:txBody>
      </p:sp>
      <p:sp>
        <p:nvSpPr>
          <p:cNvPr id="3" name="Content Placeholder 2"/>
          <p:cNvSpPr>
            <a:spLocks noGrp="1"/>
          </p:cNvSpPr>
          <p:nvPr>
            <p:ph idx="1"/>
          </p:nvPr>
        </p:nvSpPr>
        <p:spPr/>
        <p:txBody>
          <a:bodyPr>
            <a:normAutofit fontScale="85000" lnSpcReduction="10000"/>
          </a:bodyPr>
          <a:lstStyle/>
          <a:p>
            <a:pPr marL="365760" indent="-256032" fontAlgn="auto">
              <a:lnSpc>
                <a:spcPct val="90000"/>
              </a:lnSpc>
              <a:spcAft>
                <a:spcPts val="0"/>
              </a:spcAft>
              <a:buClr>
                <a:schemeClr val="accent3"/>
              </a:buClr>
              <a:buFont typeface="Georgia"/>
              <a:buChar char="•"/>
              <a:defRPr/>
            </a:pPr>
            <a:r>
              <a:rPr lang="en-US" altLang="id-ID" sz="2400" smtClean="0">
                <a:cs typeface="Cordia New" pitchFamily="34" charset="-34"/>
              </a:rPr>
              <a:t> </a:t>
            </a:r>
            <a:r>
              <a:rPr lang="en-US" altLang="id-ID" sz="2400" b="1" smtClean="0">
                <a:cs typeface="Cordia New" pitchFamily="34" charset="-34"/>
              </a:rPr>
              <a:t>Standardized reports </a:t>
            </a:r>
            <a:r>
              <a:rPr lang="en-US" altLang="id-ID" sz="2400" smtClean="0">
                <a:cs typeface="Cordia New" pitchFamily="34" charset="-34"/>
              </a:rPr>
              <a:t>are typically integrated into CRM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software applications,  but often need customization to suit the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needs of the organization. Some customization of the report can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be done when it is run, for example in selecting options or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filtering criteria, but the end result is limited to what the report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designers envisaged. For some industries, legislation or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regulators require certain report to be produced. Sometime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customized report s can be expensive to design and create.</a:t>
            </a:r>
          </a:p>
          <a:p>
            <a:pPr marL="365760" indent="-256032" fontAlgn="auto">
              <a:lnSpc>
                <a:spcPct val="90000"/>
              </a:lnSpc>
              <a:spcAft>
                <a:spcPts val="0"/>
              </a:spcAft>
              <a:buClr>
                <a:schemeClr val="accent3"/>
              </a:buClr>
              <a:buFont typeface="Georgia"/>
              <a:buChar char="•"/>
              <a:defRPr/>
            </a:pPr>
            <a:r>
              <a:rPr lang="en-US" altLang="id-ID" sz="2400" b="1" smtClean="0">
                <a:cs typeface="Cordia New" pitchFamily="34" charset="-34"/>
              </a:rPr>
              <a:t>Query-based reporting</a:t>
            </a:r>
            <a:r>
              <a:rPr lang="en-US" altLang="id-ID" sz="2400" smtClean="0">
                <a:cs typeface="Cordia New" pitchFamily="34" charset="-34"/>
              </a:rPr>
              <a:t>, on the other hand, presents the user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with a selection of tools which can then be used to construct a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specific report. This is far more flexible, but it is not suitable for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regular, standard operational level reporting due to the time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required to set up the request for information. This is a powerful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tool in the right hands, as it allows specific reports to be </a:t>
            </a:r>
          </a:p>
          <a:p>
            <a:pPr marL="365760" indent="-256032" fontAlgn="auto">
              <a:lnSpc>
                <a:spcPct val="90000"/>
              </a:lnSpc>
              <a:spcAft>
                <a:spcPts val="0"/>
              </a:spcAft>
              <a:buClr>
                <a:schemeClr val="accent3"/>
              </a:buClr>
              <a:buFont typeface="Arial" panose="020B0604020202020204" pitchFamily="34" charset="0"/>
              <a:buNone/>
              <a:defRPr/>
            </a:pPr>
            <a:r>
              <a:rPr lang="en-US" altLang="id-ID" sz="2400" smtClean="0">
                <a:cs typeface="Cordia New" pitchFamily="34" charset="-34"/>
              </a:rPr>
              <a:t>requested.</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7619B4B7-01D0-4B79-88C8-22536AC125BE}" type="slidenum">
              <a:rPr lang="en-US" altLang="id-ID" sz="1200">
                <a:solidFill>
                  <a:srgbClr val="898989"/>
                </a:solidFill>
                <a:latin typeface="Calibri" panose="020F0502020204030204" pitchFamily="34" charset="0"/>
                <a:cs typeface="Cordia New" pitchFamily="34" charset="-34"/>
              </a:rPr>
              <a:pPr/>
              <a:t>12</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id-ID" sz="3200" b="1" smtClean="0">
                <a:cs typeface="Angsana New" pitchFamily="18" charset="-34"/>
              </a:rPr>
              <a:t>2. Online analytical processing(OLAP)</a:t>
            </a:r>
            <a:endParaRPr lang="th-TH" altLang="id-ID" sz="3200" b="1" smtClean="0"/>
          </a:p>
        </p:txBody>
      </p:sp>
      <p:sp>
        <p:nvSpPr>
          <p:cNvPr id="14339" name="Content Placeholder 2"/>
          <p:cNvSpPr>
            <a:spLocks noGrp="1"/>
          </p:cNvSpPr>
          <p:nvPr>
            <p:ph idx="1"/>
          </p:nvPr>
        </p:nvSpPr>
        <p:spPr/>
        <p:txBody>
          <a:bodyPr>
            <a:normAutofit fontScale="85000" lnSpcReduction="10000"/>
          </a:bodyPr>
          <a:lstStyle/>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As the requirement for analysis grows, the standard transactional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information in the core CRM database may no be structured to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deliver the best results; for this reason, online analytical processing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(OLAP) has become an essential part of CRM.</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OLAP technologies allow warehoused data to be subjected to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analysis and ac hoc inquiry. Warehoused data is stored in one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or more star schema, allowing user to drill down into graphs and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tables to analyses how a certain figure or problem may have arisen.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The format used is known as a star schema because it contains a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central fact table surrounded by several dimension tables, giving it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the appearance of a star, as in Figure 13.13</a:t>
            </a:r>
            <a:endParaRPr lang="th-TH" altLang="id-ID" sz="2400" smtClean="0"/>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68A8C197-3521-4278-BD83-3175E5AF42AE}" type="slidenum">
              <a:rPr lang="en-US" altLang="id-ID" sz="1200">
                <a:solidFill>
                  <a:srgbClr val="898989"/>
                </a:solidFill>
                <a:latin typeface="Calibri" panose="020F0502020204030204" pitchFamily="34" charset="0"/>
                <a:cs typeface="Cordia New" pitchFamily="34" charset="-34"/>
              </a:rPr>
              <a:pPr/>
              <a:t>13</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id-ID" altLang="id-ID" smtClean="0">
              <a:cs typeface="Cordia New" pitchFamily="34" charset="-34"/>
            </a:endParaRPr>
          </a:p>
        </p:txBody>
      </p:sp>
      <p:sp>
        <p:nvSpPr>
          <p:cNvPr id="23555" name="Content Placeholder 2"/>
          <p:cNvSpPr>
            <a:spLocks noGrp="1"/>
          </p:cNvSpPr>
          <p:nvPr>
            <p:ph idx="1"/>
          </p:nvPr>
        </p:nvSpPr>
        <p:spPr/>
        <p:txBody>
          <a:bodyPr/>
          <a:lstStyle/>
          <a:p>
            <a:endParaRPr lang="id-ID" altLang="id-ID" smtClean="0">
              <a:cs typeface="Angsana New" pitchFamily="18" charset="-34"/>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F89164FA-A43F-4777-8070-CF8CC04CEC87}" type="slidenum">
              <a:rPr lang="en-US" altLang="id-ID" sz="1200">
                <a:solidFill>
                  <a:srgbClr val="898989"/>
                </a:solidFill>
                <a:latin typeface="Calibri" panose="020F0502020204030204" pitchFamily="34" charset="0"/>
                <a:cs typeface="Cordia New" pitchFamily="34" charset="-34"/>
              </a:rPr>
              <a:pPr/>
              <a:t>14</a:t>
            </a:fld>
            <a:endParaRPr lang="th-TH" altLang="id-ID" sz="1200">
              <a:solidFill>
                <a:srgbClr val="898989"/>
              </a:solidFill>
              <a:latin typeface="Calibri" panose="020F0502020204030204" pitchFamily="34" charset="0"/>
              <a:cs typeface="Cordia New" pitchFamily="34" charset="-34"/>
            </a:endParaRPr>
          </a:p>
        </p:txBody>
      </p:sp>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l="20116" t="31561" r="19008" b="4927"/>
          <a:stretch>
            <a:fillRect/>
          </a:stretch>
        </p:blipFill>
        <p:spPr bwMode="auto">
          <a:xfrm>
            <a:off x="228600" y="1052513"/>
            <a:ext cx="86868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id-ID" altLang="id-ID" smtClean="0">
              <a:cs typeface="Cordia New" pitchFamily="34" charset="-34"/>
            </a:endParaRPr>
          </a:p>
        </p:txBody>
      </p:sp>
      <p:sp>
        <p:nvSpPr>
          <p:cNvPr id="16386"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OLAP is valuable to a range of CRM users who have different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types of questions to ask of the warehoused data (Figure 13.14).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Salespeople can analyses their territory to determine revenue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and profitability by customer. Service people can analyses call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response rates and times. Partner managers  can analyses  the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performance of partner by comparing marketing fund approvals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to partner-generated revenues.</a:t>
            </a:r>
            <a:endParaRPr lang="th-TH" altLang="id-ID" sz="2400" smtClean="0"/>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43FDD810-137F-4A1B-A387-F92998DAC660}" type="slidenum">
              <a:rPr lang="en-US" altLang="id-ID" sz="1200">
                <a:solidFill>
                  <a:srgbClr val="898989"/>
                </a:solidFill>
                <a:latin typeface="Calibri" panose="020F0502020204030204" pitchFamily="34" charset="0"/>
                <a:cs typeface="Cordia New" pitchFamily="34" charset="-34"/>
              </a:rPr>
              <a:pPr/>
              <a:t>15</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id-ID" altLang="id-ID" smtClean="0">
              <a:cs typeface="Cordia New" pitchFamily="34" charset="-34"/>
            </a:endParaRPr>
          </a:p>
        </p:txBody>
      </p:sp>
      <p:sp>
        <p:nvSpPr>
          <p:cNvPr id="25603" name="Content Placeholder 2"/>
          <p:cNvSpPr>
            <a:spLocks noGrp="1"/>
          </p:cNvSpPr>
          <p:nvPr>
            <p:ph idx="1"/>
          </p:nvPr>
        </p:nvSpPr>
        <p:spPr/>
        <p:txBody>
          <a:bodyPr/>
          <a:lstStyle/>
          <a:p>
            <a:endParaRPr lang="id-ID" altLang="id-ID" smtClean="0">
              <a:cs typeface="Angsana New" pitchFamily="18" charset="-34"/>
            </a:endParaRP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l="20668" t="19269" r="19560" b="31561"/>
          <a:stretch>
            <a:fillRect/>
          </a:stretch>
        </p:blipFill>
        <p:spPr bwMode="auto">
          <a:xfrm>
            <a:off x="179388" y="1878013"/>
            <a:ext cx="874871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id-ID" sz="3200" b="1" smtClean="0">
                <a:cs typeface="Angsana New" pitchFamily="18" charset="-34"/>
              </a:rPr>
              <a:t>Mobile and wireless solutions</a:t>
            </a:r>
            <a:endParaRPr lang="th-TH" altLang="id-ID" sz="3200" b="1" smtClean="0"/>
          </a:p>
        </p:txBody>
      </p:sp>
      <p:sp>
        <p:nvSpPr>
          <p:cNvPr id="17411"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Many businesses operate in the field, with salespeople,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merchandisers, meter readers and service technicians making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calls on customers’ home or business premises. These people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play a significant role in delivering excellent customer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experience.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	They can only do this if they are equipped with the latest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customer, product and technical information. The two main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technologies that are available to support such mobile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professionals are mobile (synchronized) and wireless (online)</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A0D3AB96-1C86-480A-876B-9CA9F437F546}" type="slidenum">
              <a:rPr lang="en-US" altLang="id-ID" sz="1200">
                <a:solidFill>
                  <a:srgbClr val="898989"/>
                </a:solidFill>
                <a:latin typeface="Calibri" panose="020F0502020204030204" pitchFamily="34" charset="0"/>
                <a:cs typeface="Cordia New" pitchFamily="34" charset="-34"/>
              </a:rPr>
              <a:pPr/>
              <a:t>17</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id-ID" altLang="id-ID" smtClean="0">
              <a:cs typeface="Cordia New" pitchFamily="34" charset="-34"/>
            </a:endParaRPr>
          </a:p>
        </p:txBody>
      </p:sp>
      <p:sp>
        <p:nvSpPr>
          <p:cNvPr id="18434"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altLang="id-ID" sz="2400" b="1" dirty="0" smtClean="0">
                <a:cs typeface="Cordia New" pitchFamily="34" charset="-34"/>
              </a:rPr>
              <a:t>Mobile synchronized </a:t>
            </a:r>
            <a:r>
              <a:rPr lang="en-US" altLang="id-ID" sz="2400" dirty="0" smtClean="0">
                <a:cs typeface="Cordia New" pitchFamily="34" charset="-34"/>
              </a:rPr>
              <a:t>solutions include a handheld or laptop </a:t>
            </a:r>
            <a:r>
              <a:rPr lang="en-US" altLang="id-ID" sz="2400" dirty="0" smtClean="0">
                <a:cs typeface="Cordia New" pitchFamily="34" charset="-34"/>
              </a:rPr>
              <a:t>device </a:t>
            </a:r>
            <a:r>
              <a:rPr lang="en-US" altLang="id-ID" sz="2400" dirty="0" smtClean="0">
                <a:cs typeface="Cordia New" pitchFamily="34" charset="-34"/>
              </a:rPr>
              <a:t>with a small resident database that is a replica of </a:t>
            </a:r>
            <a:r>
              <a:rPr lang="en-US" altLang="id-ID" sz="2400" dirty="0" smtClean="0">
                <a:cs typeface="Cordia New" pitchFamily="34" charset="-34"/>
              </a:rPr>
              <a:t>the particular </a:t>
            </a:r>
            <a:r>
              <a:rPr lang="en-US" altLang="id-ID" sz="2400" dirty="0" smtClean="0">
                <a:cs typeface="Cordia New" pitchFamily="34" charset="-34"/>
              </a:rPr>
              <a:t>individual’s information in the main CRM system.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These system are </a:t>
            </a:r>
            <a:r>
              <a:rPr lang="en-US" altLang="id-ID" sz="2400" b="1" i="1" u="sng" dirty="0" smtClean="0">
                <a:cs typeface="Cordia New" pitchFamily="34" charset="-34"/>
              </a:rPr>
              <a:t>not</a:t>
            </a:r>
            <a:r>
              <a:rPr lang="en-US" altLang="id-ID" sz="2400" dirty="0" smtClean="0">
                <a:cs typeface="Cordia New" pitchFamily="34" charset="-34"/>
              </a:rPr>
              <a:t> online or permanently connected, </a:t>
            </a:r>
            <a:r>
              <a:rPr lang="en-US" altLang="id-ID" sz="2400" b="1" dirty="0" smtClean="0">
                <a:cs typeface="Cordia New" pitchFamily="34" charset="-34"/>
              </a:rPr>
              <a:t>but</a:t>
            </a:r>
            <a:r>
              <a:rPr lang="en-US" altLang="id-ID" sz="2400" dirty="0" smtClean="0">
                <a:cs typeface="Cordia New" pitchFamily="34" charset="-34"/>
              </a:rPr>
              <a:t> they </a:t>
            </a:r>
            <a:r>
              <a:rPr lang="en-US" altLang="id-ID" sz="2400" dirty="0" smtClean="0">
                <a:cs typeface="Cordia New" pitchFamily="34" charset="-34"/>
              </a:rPr>
              <a:t>rely </a:t>
            </a:r>
            <a:r>
              <a:rPr lang="en-US" altLang="id-ID" sz="2400" dirty="0" smtClean="0">
                <a:cs typeface="Cordia New" pitchFamily="34" charset="-34"/>
              </a:rPr>
              <a:t>on sophisticated synchronized technology to filter </a:t>
            </a:r>
            <a:r>
              <a:rPr lang="en-US" altLang="id-ID" sz="2400" dirty="0" smtClean="0">
                <a:cs typeface="Cordia New" pitchFamily="34" charset="-34"/>
              </a:rPr>
              <a:t>the Information </a:t>
            </a:r>
            <a:r>
              <a:rPr lang="en-US" altLang="id-ID" sz="2400" dirty="0" smtClean="0">
                <a:cs typeface="Cordia New" pitchFamily="34" charset="-34"/>
              </a:rPr>
              <a:t>that flows onto the relatively small handheld device.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The user synchronized the device when convenient.</a:t>
            </a:r>
          </a:p>
          <a:p>
            <a:pPr marL="365760" indent="-256032" fontAlgn="auto">
              <a:spcAft>
                <a:spcPts val="0"/>
              </a:spcAft>
              <a:buClr>
                <a:schemeClr val="accent3"/>
              </a:buClr>
              <a:buFont typeface="Arial" panose="020B0604020202020204" pitchFamily="34" charset="0"/>
              <a:buNone/>
              <a:defRPr/>
            </a:pPr>
            <a:endParaRPr lang="en-US" altLang="id-ID" sz="2400" dirty="0" smtClean="0">
              <a:cs typeface="Cordia New" pitchFamily="34" charset="-34"/>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C4FB088D-4EC3-41AE-BC29-A5B4E9CF7DFB}" type="slidenum">
              <a:rPr lang="en-US" altLang="id-ID" sz="1200">
                <a:solidFill>
                  <a:srgbClr val="898989"/>
                </a:solidFill>
                <a:latin typeface="Calibri" panose="020F0502020204030204" pitchFamily="34" charset="0"/>
                <a:cs typeface="Cordia New" pitchFamily="34" charset="-34"/>
              </a:rPr>
              <a:pPr/>
              <a:t>18</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id-ID" altLang="id-ID" smtClean="0">
              <a:cs typeface="Cordia New" pitchFamily="34" charset="-34"/>
            </a:endParaRPr>
          </a:p>
        </p:txBody>
      </p:sp>
      <p:sp>
        <p:nvSpPr>
          <p:cNvPr id="19458"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Georgia"/>
              <a:buChar char="•"/>
              <a:defRPr/>
            </a:pPr>
            <a:r>
              <a:rPr lang="en-US" altLang="id-ID" sz="2400" b="1" smtClean="0">
                <a:cs typeface="Cordia New" pitchFamily="34" charset="-34"/>
              </a:rPr>
              <a:t>Wireless online </a:t>
            </a:r>
            <a:r>
              <a:rPr lang="en-US" altLang="id-ID" sz="2400" smtClean="0">
                <a:cs typeface="Cordia New" pitchFamily="34" charset="-34"/>
              </a:rPr>
              <a:t>solution also typically involve a handheld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device. However, this device is connected to the main system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using a wireless data connection. Technologies such as 3G, 4G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and Bluetooth have enhanced the wireless online experience.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Modern wireless broadband networks have largely removed the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cost and Performance penalties that were previously associated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with wireless online solutions, especially in metropolitan areas.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The advantage of being continuously online, with all the ensuing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benefits of data currency, may offset the relatively minor </a:t>
            </a:r>
          </a:p>
          <a:p>
            <a:pPr marL="365760" indent="-256032" fontAlgn="auto">
              <a:spcAft>
                <a:spcPts val="0"/>
              </a:spcAft>
              <a:buClr>
                <a:schemeClr val="accent3"/>
              </a:buClr>
              <a:buFont typeface="Arial" panose="020B0604020202020204" pitchFamily="34" charset="0"/>
              <a:buNone/>
              <a:defRPr/>
            </a:pPr>
            <a:r>
              <a:rPr lang="en-US" altLang="id-ID" sz="2400" smtClean="0">
                <a:cs typeface="Cordia New" pitchFamily="34" charset="-34"/>
              </a:rPr>
              <a:t>connection and data cost differences.</a:t>
            </a:r>
            <a:endParaRPr lang="th-TH" altLang="id-ID" sz="2400" smtClean="0"/>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7F26C030-C730-4152-BE44-A16C58AFFE92}" type="slidenum">
              <a:rPr lang="en-US" altLang="id-ID" sz="1200">
                <a:solidFill>
                  <a:srgbClr val="898989"/>
                </a:solidFill>
                <a:latin typeface="Calibri" panose="020F0502020204030204" pitchFamily="34" charset="0"/>
                <a:cs typeface="Cordia New" pitchFamily="34" charset="-34"/>
              </a:rPr>
              <a:pPr/>
              <a:t>19</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id-ID" sz="3200" b="1" smtClean="0">
                <a:cs typeface="Angsana New" pitchFamily="18" charset="-34"/>
              </a:rPr>
              <a:t>Introduction</a:t>
            </a:r>
            <a:endParaRPr lang="th-TH" altLang="id-ID" sz="3200" smtClean="0"/>
          </a:p>
        </p:txBody>
      </p:sp>
      <p:sp>
        <p:nvSpPr>
          <p:cNvPr id="8195" name="Content Placeholder 2"/>
          <p:cNvSpPr>
            <a:spLocks noGrp="1"/>
          </p:cNvSpPr>
          <p:nvPr>
            <p:ph idx="1"/>
          </p:nvPr>
        </p:nvSpPr>
        <p:spPr/>
        <p:txBody>
          <a:bodyPr/>
          <a:lstStyle/>
          <a:p>
            <a:pPr>
              <a:buFont typeface="Arial" panose="020B0604020202020204" pitchFamily="34" charset="0"/>
              <a:buNone/>
            </a:pPr>
            <a:r>
              <a:rPr lang="en-US" altLang="id-ID" sz="2400" smtClean="0">
                <a:cs typeface="Cordia New" pitchFamily="34" charset="-34"/>
              </a:rPr>
              <a:t>Our definition of CRM stresses that CRM is a </a:t>
            </a:r>
            <a:r>
              <a:rPr lang="en-US" altLang="id-ID" sz="2400" b="1" smtClean="0">
                <a:cs typeface="Cordia New" pitchFamily="34" charset="-34"/>
              </a:rPr>
              <a:t>technology-enabled</a:t>
            </a:r>
            <a:r>
              <a:rPr lang="en-US" altLang="id-ID" sz="2400" smtClean="0">
                <a:cs typeface="Cordia New" pitchFamily="34" charset="-34"/>
              </a:rPr>
              <a:t> approach to management of the customer interface. </a:t>
            </a:r>
            <a:endParaRPr lang="id-ID" altLang="id-ID" sz="2400" smtClean="0">
              <a:cs typeface="Cordia New" pitchFamily="34" charset="-34"/>
            </a:endParaRPr>
          </a:p>
          <a:p>
            <a:pPr>
              <a:buFont typeface="Arial" panose="020B0604020202020204" pitchFamily="34" charset="0"/>
              <a:buNone/>
            </a:pPr>
            <a:r>
              <a:rPr lang="en-US" altLang="id-ID" sz="2400" smtClean="0">
                <a:cs typeface="Cordia New" pitchFamily="34" charset="-34"/>
              </a:rPr>
              <a:t>In this chapter we present an introduction to CRM technologies. </a:t>
            </a:r>
          </a:p>
          <a:p>
            <a:pPr>
              <a:buFont typeface="Arial" panose="020B0604020202020204" pitchFamily="34" charset="0"/>
              <a:buNone/>
            </a:pPr>
            <a:r>
              <a:rPr lang="en-US" altLang="id-ID" sz="2400" smtClean="0">
                <a:cs typeface="Cordia New" pitchFamily="34" charset="-34"/>
              </a:rPr>
              <a:t>Subsequent chapter take a more detailed look at sales-force automation, marketing automation and service automation.</a:t>
            </a:r>
            <a:endParaRPr lang="th-TH" altLang="id-ID" sz="2400" smtClean="0"/>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484B1172-7651-4FC6-85FA-6FA68B439B7F}" type="slidenum">
              <a:rPr lang="en-US" altLang="id-ID" sz="1200">
                <a:solidFill>
                  <a:srgbClr val="898989"/>
                </a:solidFill>
                <a:latin typeface="Calibri" panose="020F0502020204030204" pitchFamily="34" charset="0"/>
                <a:cs typeface="Cordia New" pitchFamily="34" charset="-34"/>
              </a:rPr>
              <a:pPr/>
              <a:t>2</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id-ID" sz="3200" b="1" smtClean="0">
                <a:cs typeface="Angsana New" pitchFamily="18" charset="-34"/>
              </a:rPr>
              <a:t>Origins of CRM technology</a:t>
            </a:r>
            <a:endParaRPr lang="th-TH" altLang="id-ID" sz="3200" b="1" smtClean="0"/>
          </a:p>
        </p:txBody>
      </p:sp>
      <p:sp>
        <p:nvSpPr>
          <p:cNvPr id="4099"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The building blocks of today’s CRM technology have been in place foe several decades. CRM has evolved from a range of standalone technologies including call </a:t>
            </a:r>
            <a:r>
              <a:rPr lang="en-US" altLang="id-ID" sz="2400" dirty="0" err="1" smtClean="0">
                <a:cs typeface="Cordia New" pitchFamily="34" charset="-34"/>
              </a:rPr>
              <a:t>centres</a:t>
            </a:r>
            <a:r>
              <a:rPr lang="en-US" altLang="id-ID" sz="2400" dirty="0" smtClean="0">
                <a:cs typeface="Cordia New" pitchFamily="34" charset="-34"/>
              </a:rPr>
              <a:t>, sales-force Automation systems and customer information files (CIF), some of which date back to the 1970s and earlier.</a:t>
            </a:r>
          </a:p>
          <a:p>
            <a:pPr marL="365760" indent="-256032" fontAlgn="auto">
              <a:spcAft>
                <a:spcPts val="0"/>
              </a:spcAft>
              <a:buClr>
                <a:schemeClr val="accent3"/>
              </a:buClr>
              <a:buFont typeface="Arial" panose="020B0604020202020204" pitchFamily="34" charset="0"/>
              <a:buNone/>
              <a:defRPr/>
            </a:pPr>
            <a:endParaRPr lang="id-ID" altLang="id-ID" sz="2400" dirty="0" smtClean="0">
              <a:cs typeface="Cordia New" pitchFamily="34" charset="-34"/>
            </a:endParaRP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In the late 1980s, several organizations attempted to consolidate some of these disparate technologies. For example, the CIF that was central to many insurance companies and banks  started to be seen as  a source of marketing information, rather than a basic record of a customer’s accounts.</a:t>
            </a:r>
            <a:endParaRPr lang="th-TH" altLang="id-ID" sz="2400" dirty="0" smtClean="0"/>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8231CAAD-BE81-4D0C-92E3-1F948F4DBFEA}" type="slidenum">
              <a:rPr lang="en-US" altLang="id-ID" sz="1200">
                <a:solidFill>
                  <a:srgbClr val="898989"/>
                </a:solidFill>
                <a:latin typeface="Calibri" panose="020F0502020204030204" pitchFamily="34" charset="0"/>
                <a:cs typeface="Cordia New" pitchFamily="34" charset="-34"/>
              </a:rPr>
              <a:pPr/>
              <a:t>3</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id-ID" altLang="id-ID" smtClean="0">
              <a:cs typeface="Cordia New" pitchFamily="34" charset="-34"/>
            </a:endParaRPr>
          </a:p>
        </p:txBody>
      </p:sp>
      <p:sp>
        <p:nvSpPr>
          <p:cNvPr id="5122"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Call </a:t>
            </a:r>
            <a:r>
              <a:rPr lang="en-US" altLang="id-ID" sz="2400" dirty="0" err="1" smtClean="0">
                <a:cs typeface="Cordia New" pitchFamily="34" charset="-34"/>
              </a:rPr>
              <a:t>centres</a:t>
            </a:r>
            <a:r>
              <a:rPr lang="en-US" altLang="id-ID" sz="2400" dirty="0" smtClean="0">
                <a:cs typeface="Cordia New" pitchFamily="34" charset="-34"/>
              </a:rPr>
              <a:t> began being used for outbound calls such as up-</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selling customer rather than just responding to inbound service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calls. The customer started to be recognized as a single entity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across all customer-facing departments, leading to the idea of a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‘single view of the customer’ (Figure 13.1), whereby appropriate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customer-related data is made available at all customer touch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points and channels.</a:t>
            </a:r>
            <a:endParaRPr lang="th-TH" altLang="id-ID" sz="2400" dirty="0" smtClean="0"/>
          </a:p>
        </p:txBody>
      </p:sp>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8954DC34-2541-49FD-9F24-DB4C85088E9A}" type="slidenum">
              <a:rPr lang="en-US" altLang="id-ID" sz="1200">
                <a:solidFill>
                  <a:srgbClr val="898989"/>
                </a:solidFill>
                <a:latin typeface="Calibri" panose="020F0502020204030204" pitchFamily="34" charset="0"/>
                <a:cs typeface="Cordia New" pitchFamily="34" charset="-34"/>
              </a:rPr>
              <a:pPr/>
              <a:t>4</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scan0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8" y="836613"/>
            <a:ext cx="8899525"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endParaRPr lang="id-ID" altLang="id-ID" smtClean="0">
              <a:cs typeface="Cordia New" pitchFamily="34" charset="-34"/>
            </a:endParaRP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64BFBBF2-4DF0-45BB-A71A-1594C4D062B0}" type="slidenum">
              <a:rPr lang="en-US" altLang="id-ID" sz="1200">
                <a:solidFill>
                  <a:srgbClr val="898989"/>
                </a:solidFill>
                <a:latin typeface="Calibri" panose="020F0502020204030204" pitchFamily="34" charset="0"/>
                <a:cs typeface="Cordia New" pitchFamily="34" charset="-34"/>
              </a:rPr>
              <a:pPr/>
              <a:t>5</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id-ID" altLang="id-ID" smtClean="0">
              <a:cs typeface="Cordia New" pitchFamily="34" charset="-34"/>
            </a:endParaRPr>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7ED16B6E-BB17-44C8-9A1A-6AAFEF8DC1EB}" type="slidenum">
              <a:rPr lang="en-US" altLang="id-ID" sz="1200">
                <a:solidFill>
                  <a:srgbClr val="898989"/>
                </a:solidFill>
                <a:latin typeface="Calibri" panose="020F0502020204030204" pitchFamily="34" charset="0"/>
                <a:cs typeface="Cordia New" pitchFamily="34" charset="-34"/>
              </a:rPr>
              <a:pPr/>
              <a:t>6</a:t>
            </a:fld>
            <a:endParaRPr lang="th-TH" altLang="id-ID" sz="1200">
              <a:solidFill>
                <a:srgbClr val="898989"/>
              </a:solidFill>
              <a:latin typeface="Calibri" panose="020F0502020204030204" pitchFamily="34" charset="0"/>
              <a:cs typeface="Cordia New" pitchFamily="34" charset="-34"/>
            </a:endParaRPr>
          </a:p>
        </p:txBody>
      </p:sp>
      <p:pic>
        <p:nvPicPr>
          <p:cNvPr id="15364" name="Picture 6"/>
          <p:cNvPicPr>
            <a:picLocks noChangeAspect="1"/>
          </p:cNvPicPr>
          <p:nvPr/>
        </p:nvPicPr>
        <p:blipFill>
          <a:blip r:embed="rId2">
            <a:extLst>
              <a:ext uri="{28A0092B-C50C-407E-A947-70E740481C1C}">
                <a14:useLocalDpi xmlns:a14="http://schemas.microsoft.com/office/drawing/2010/main" val="0"/>
              </a:ext>
            </a:extLst>
          </a:blip>
          <a:srcRect l="26202" t="21317" r="23988" b="6976"/>
          <a:stretch>
            <a:fillRect/>
          </a:stretch>
        </p:blipFill>
        <p:spPr bwMode="auto">
          <a:xfrm>
            <a:off x="755650" y="828675"/>
            <a:ext cx="76327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id-ID" altLang="id-ID" smtClean="0">
              <a:cs typeface="Cordia New" pitchFamily="34" charset="-34"/>
            </a:endParaRPr>
          </a:p>
        </p:txBody>
      </p:sp>
      <p:sp>
        <p:nvSpPr>
          <p:cNvPr id="16387" name="Content Placeholder 3"/>
          <p:cNvSpPr>
            <a:spLocks noGrp="1"/>
          </p:cNvSpPr>
          <p:nvPr>
            <p:ph idx="1"/>
          </p:nvPr>
        </p:nvSpPr>
        <p:spPr/>
        <p:txBody>
          <a:bodyPr/>
          <a:lstStyle/>
          <a:p>
            <a:endParaRPr lang="id-ID" altLang="id-ID" smtClean="0">
              <a:cs typeface="Angsana New" pitchFamily="18" charset="-34"/>
            </a:endParaRPr>
          </a:p>
        </p:txBody>
      </p: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3C74FCD9-3A09-4CF7-A880-D1CC282ECDE4}" type="slidenum">
              <a:rPr lang="en-US" altLang="id-ID" sz="1200">
                <a:solidFill>
                  <a:srgbClr val="898989"/>
                </a:solidFill>
                <a:latin typeface="Calibri" panose="020F0502020204030204" pitchFamily="34" charset="0"/>
                <a:cs typeface="Cordia New" pitchFamily="34" charset="-34"/>
              </a:rPr>
              <a:pPr/>
              <a:t>7</a:t>
            </a:fld>
            <a:endParaRPr lang="th-TH" altLang="id-ID" sz="1200">
              <a:solidFill>
                <a:srgbClr val="898989"/>
              </a:solidFill>
              <a:latin typeface="Calibri" panose="020F0502020204030204" pitchFamily="34" charset="0"/>
              <a:cs typeface="Cordia New" pitchFamily="34" charset="-34"/>
            </a:endParaRPr>
          </a:p>
        </p:txBody>
      </p:sp>
      <p:pic>
        <p:nvPicPr>
          <p:cNvPr id="16389" name="Picture 4"/>
          <p:cNvPicPr>
            <a:picLocks noChangeAspect="1"/>
          </p:cNvPicPr>
          <p:nvPr/>
        </p:nvPicPr>
        <p:blipFill>
          <a:blip r:embed="rId2">
            <a:extLst>
              <a:ext uri="{28A0092B-C50C-407E-A947-70E740481C1C}">
                <a14:useLocalDpi xmlns:a14="http://schemas.microsoft.com/office/drawing/2010/main" val="0"/>
              </a:ext>
            </a:extLst>
          </a:blip>
          <a:srcRect l="20116" t="20293" r="17902" b="10049"/>
          <a:stretch>
            <a:fillRect/>
          </a:stretch>
        </p:blipFill>
        <p:spPr bwMode="auto">
          <a:xfrm>
            <a:off x="361950" y="981075"/>
            <a:ext cx="84201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id-ID" altLang="id-ID" smtClean="0">
              <a:cs typeface="Cordia New" pitchFamily="34" charset="-34"/>
            </a:endParaRPr>
          </a:p>
        </p:txBody>
      </p:sp>
      <p:sp>
        <p:nvSpPr>
          <p:cNvPr id="9218" name="Content Placeholder 2"/>
          <p:cNvSpPr>
            <a:spLocks noGrp="1"/>
          </p:cNvSpPr>
          <p:nvPr>
            <p:ph idx="1"/>
          </p:nvPr>
        </p:nvSpPr>
        <p:spPr/>
        <p:txBody>
          <a:bodyPr>
            <a:normAutofit/>
          </a:bodyPr>
          <a:lstStyle/>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Web technologies also had a significant role to play in the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Emergence of a broader conception of CRM, encompassing user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Other than direct employees (customers, channel partner, </a:t>
            </a:r>
          </a:p>
          <a:p>
            <a:pPr marL="365760" indent="-256032" fontAlgn="auto">
              <a:spcAft>
                <a:spcPts val="0"/>
              </a:spcAft>
              <a:buClr>
                <a:schemeClr val="accent3"/>
              </a:buClr>
              <a:buFont typeface="Arial" panose="020B0604020202020204" pitchFamily="34" charset="0"/>
              <a:buNone/>
              <a:defRPr/>
            </a:pPr>
            <a:r>
              <a:rPr lang="en-US" altLang="id-ID" sz="2400" dirty="0" smtClean="0">
                <a:cs typeface="Cordia New" pitchFamily="34" charset="-34"/>
              </a:rPr>
              <a:t>investors). Web browsers (Figure 13.4) allowed these external </a:t>
            </a:r>
            <a:r>
              <a:rPr lang="en-US" altLang="id-ID" sz="2400" dirty="0" smtClean="0">
                <a:cs typeface="Cordia New" pitchFamily="34" charset="-34"/>
              </a:rPr>
              <a:t>users </a:t>
            </a:r>
            <a:r>
              <a:rPr lang="en-US" altLang="id-ID" sz="2400" dirty="0" smtClean="0">
                <a:cs typeface="Cordia New" pitchFamily="34" charset="-34"/>
              </a:rPr>
              <a:t>to access and share information, without requiring </a:t>
            </a:r>
            <a:r>
              <a:rPr lang="en-US" altLang="id-ID" sz="2400" dirty="0" smtClean="0">
                <a:cs typeface="Cordia New" pitchFamily="34" charset="-34"/>
              </a:rPr>
              <a:t>specialist </a:t>
            </a:r>
            <a:r>
              <a:rPr lang="en-US" altLang="id-ID" sz="2400" dirty="0" smtClean="0">
                <a:cs typeface="Cordia New" pitchFamily="34" charset="-34"/>
              </a:rPr>
              <a:t>software to be installed on their own </a:t>
            </a:r>
            <a:r>
              <a:rPr lang="en-US" altLang="id-ID" sz="2400" dirty="0" smtClean="0">
                <a:cs typeface="Cordia New" pitchFamily="34" charset="-34"/>
              </a:rPr>
              <a:t>computers</a:t>
            </a:r>
            <a:r>
              <a:rPr lang="en-US" altLang="id-ID" sz="2400" dirty="0" smtClean="0">
                <a:cs typeface="Cordia New" pitchFamily="34" charset="-34"/>
              </a:rPr>
              <a:t>, </a:t>
            </a:r>
            <a:r>
              <a:rPr lang="en-US" altLang="id-ID" sz="2400" dirty="0" smtClean="0">
                <a:cs typeface="Cordia New" pitchFamily="34" charset="-34"/>
              </a:rPr>
              <a:t>leading </a:t>
            </a:r>
            <a:r>
              <a:rPr lang="en-US" altLang="id-ID" sz="2400" dirty="0" smtClean="0">
                <a:cs typeface="Cordia New" pitchFamily="34" charset="-34"/>
              </a:rPr>
              <a:t>to extra-enterprise CRM functions such as customer </a:t>
            </a:r>
            <a:r>
              <a:rPr lang="en-US" altLang="id-ID" sz="2400" dirty="0" smtClean="0">
                <a:cs typeface="Cordia New" pitchFamily="34" charset="-34"/>
              </a:rPr>
              <a:t>self-service</a:t>
            </a:r>
            <a:r>
              <a:rPr lang="en-US" altLang="id-ID" sz="2400" dirty="0" smtClean="0">
                <a:cs typeface="Cordia New" pitchFamily="34" charset="-34"/>
              </a:rPr>
              <a:t>, partner portals and investor portals.</a:t>
            </a:r>
            <a:endParaRPr lang="th-TH" altLang="id-ID" sz="2400" dirty="0" smtClean="0"/>
          </a:p>
        </p:txBody>
      </p:sp>
      <p:sp>
        <p:nvSpPr>
          <p:cNvPr id="17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89EA5488-25AD-4051-AAA7-F1B48E4FAE9D}" type="slidenum">
              <a:rPr lang="en-US" altLang="id-ID" sz="1200">
                <a:solidFill>
                  <a:srgbClr val="898989"/>
                </a:solidFill>
                <a:latin typeface="Calibri" panose="020F0502020204030204" pitchFamily="34" charset="0"/>
                <a:cs typeface="Cordia New" pitchFamily="34" charset="-34"/>
              </a:rPr>
              <a:pPr/>
              <a:t>8</a:t>
            </a:fld>
            <a:endParaRPr lang="th-TH" altLang="id-ID" sz="1200">
              <a:solidFill>
                <a:srgbClr val="898989"/>
              </a:solidFill>
              <a:latin typeface="Calibri" panose="020F0502020204030204" pitchFamily="34" charset="0"/>
              <a:cs typeface="Cordia New" pitchFamily="34" charset="-34"/>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id-ID" altLang="id-ID" smtClean="0">
              <a:cs typeface="Cordia New" pitchFamily="34" charset="-34"/>
            </a:endParaRPr>
          </a:p>
        </p:txBody>
      </p:sp>
      <p:sp>
        <p:nvSpPr>
          <p:cNvPr id="18435" name="Content Placeholder 3"/>
          <p:cNvSpPr>
            <a:spLocks noGrp="1"/>
          </p:cNvSpPr>
          <p:nvPr>
            <p:ph idx="1"/>
          </p:nvPr>
        </p:nvSpPr>
        <p:spPr/>
        <p:txBody>
          <a:bodyPr/>
          <a:lstStyle/>
          <a:p>
            <a:endParaRPr lang="id-ID" altLang="id-ID" smtClean="0">
              <a:cs typeface="Angsana New" pitchFamily="18" charset="-34"/>
            </a:endParaRPr>
          </a:p>
        </p:txBody>
      </p:sp>
      <p:sp>
        <p:nvSpPr>
          <p:cNvPr id="184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800">
                <a:solidFill>
                  <a:schemeClr val="tx1"/>
                </a:solidFill>
                <a:latin typeface="Arial" panose="020B0604020202020204" pitchFamily="34" charset="0"/>
                <a:cs typeface="Angsana New" pitchFamily="18" charset="-34"/>
              </a:defRPr>
            </a:lvl1pPr>
            <a:lvl2pPr marL="742950" indent="-285750">
              <a:defRPr sz="2800">
                <a:solidFill>
                  <a:schemeClr val="tx1"/>
                </a:solidFill>
                <a:latin typeface="Arial" panose="020B0604020202020204" pitchFamily="34" charset="0"/>
                <a:cs typeface="Angsana New" pitchFamily="18" charset="-34"/>
              </a:defRPr>
            </a:lvl2pPr>
            <a:lvl3pPr marL="1143000" indent="-228600">
              <a:defRPr sz="2800">
                <a:solidFill>
                  <a:schemeClr val="tx1"/>
                </a:solidFill>
                <a:latin typeface="Arial" panose="020B0604020202020204" pitchFamily="34" charset="0"/>
                <a:cs typeface="Angsana New" pitchFamily="18" charset="-34"/>
              </a:defRPr>
            </a:lvl3pPr>
            <a:lvl4pPr marL="1600200" indent="-228600">
              <a:defRPr sz="2800">
                <a:solidFill>
                  <a:schemeClr val="tx1"/>
                </a:solidFill>
                <a:latin typeface="Arial" panose="020B0604020202020204" pitchFamily="34" charset="0"/>
                <a:cs typeface="Angsana New" pitchFamily="18" charset="-34"/>
              </a:defRPr>
            </a:lvl4pPr>
            <a:lvl5pPr marL="2057400" indent="-22860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fld id="{FE739A89-B244-45DE-A05B-4009E4D5808F}" type="slidenum">
              <a:rPr lang="en-US" altLang="id-ID" sz="1200">
                <a:solidFill>
                  <a:srgbClr val="898989"/>
                </a:solidFill>
                <a:latin typeface="Calibri" panose="020F0502020204030204" pitchFamily="34" charset="0"/>
                <a:cs typeface="Cordia New" pitchFamily="34" charset="-34"/>
              </a:rPr>
              <a:pPr/>
              <a:t>9</a:t>
            </a:fld>
            <a:endParaRPr lang="th-TH" altLang="id-ID" sz="1200">
              <a:solidFill>
                <a:srgbClr val="898989"/>
              </a:solidFill>
              <a:latin typeface="Calibri" panose="020F0502020204030204" pitchFamily="34" charset="0"/>
              <a:cs typeface="Cordia New" pitchFamily="34" charset="-34"/>
            </a:endParaRP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l="26202" t="17220" r="23988" b="3905"/>
          <a:stretch>
            <a:fillRect/>
          </a:stretch>
        </p:blipFill>
        <p:spPr bwMode="auto">
          <a:xfrm>
            <a:off x="900113" y="808038"/>
            <a:ext cx="7045325" cy="602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TotalTime>
  <Words>1030</Words>
  <Application>Microsoft Office PowerPoint</Application>
  <PresentationFormat>On-screen Show (4:3)</PresentationFormat>
  <Paragraphs>130</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Angsana New</vt:lpstr>
      <vt:lpstr>Arial</vt:lpstr>
      <vt:lpstr>Calibri</vt:lpstr>
      <vt:lpstr>Cordia New</vt:lpstr>
      <vt:lpstr>Georgia</vt:lpstr>
      <vt:lpstr>Trebuchet MS</vt:lpstr>
      <vt:lpstr>Wingdings 2</vt:lpstr>
      <vt:lpstr>Urban</vt:lpstr>
      <vt:lpstr>Information technology for customer relationship management</vt:lpstr>
      <vt:lpstr>Introduction</vt:lpstr>
      <vt:lpstr>Origins of CRM technology</vt:lpstr>
      <vt:lpstr>PowerPoint Presentation</vt:lpstr>
      <vt:lpstr>PowerPoint Presentation</vt:lpstr>
      <vt:lpstr>PowerPoint Presentation</vt:lpstr>
      <vt:lpstr>PowerPoint Presentation</vt:lpstr>
      <vt:lpstr>PowerPoint Presentation</vt:lpstr>
      <vt:lpstr>PowerPoint Presentation</vt:lpstr>
      <vt:lpstr>CRM analysis</vt:lpstr>
      <vt:lpstr>1. Standard reporting </vt:lpstr>
      <vt:lpstr>PowerPoint Presentation</vt:lpstr>
      <vt:lpstr>2. Online analytical processing(OLAP)</vt:lpstr>
      <vt:lpstr>PowerPoint Presentation</vt:lpstr>
      <vt:lpstr>PowerPoint Presentation</vt:lpstr>
      <vt:lpstr>PowerPoint Presentation</vt:lpstr>
      <vt:lpstr>Mobile and wireless solutions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OFFJA</dc:creator>
  <cp:lastModifiedBy>Marcello Singadji</cp:lastModifiedBy>
  <cp:revision>80</cp:revision>
  <dcterms:created xsi:type="dcterms:W3CDTF">2009-08-24T13:10:03Z</dcterms:created>
  <dcterms:modified xsi:type="dcterms:W3CDTF">2016-09-30T02:38:34Z</dcterms:modified>
</cp:coreProperties>
</file>