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58" r:id="rId4"/>
    <p:sldId id="259" r:id="rId5"/>
    <p:sldId id="261" r:id="rId6"/>
    <p:sldId id="262" r:id="rId7"/>
    <p:sldId id="263" r:id="rId8"/>
    <p:sldId id="280" r:id="rId9"/>
    <p:sldId id="281" r:id="rId10"/>
    <p:sldId id="264" r:id="rId11"/>
    <p:sldId id="265" r:id="rId12"/>
    <p:sldId id="266" r:id="rId13"/>
    <p:sldId id="267" r:id="rId14"/>
    <p:sldId id="268" r:id="rId15"/>
    <p:sldId id="269" r:id="rId16"/>
    <p:sldId id="270" r:id="rId17"/>
    <p:sldId id="271" r:id="rId18"/>
    <p:sldId id="272" r:id="rId19"/>
    <p:sldId id="273" r:id="rId20"/>
    <p:sldId id="282" r:id="rId21"/>
    <p:sldId id="283" r:id="rId22"/>
    <p:sldId id="284" r:id="rId23"/>
    <p:sldId id="275" r:id="rId24"/>
    <p:sldId id="285" r:id="rId25"/>
    <p:sldId id="286" r:id="rId26"/>
    <p:sldId id="287" r:id="rId27"/>
    <p:sldId id="276" r:id="rId28"/>
    <p:sldId id="277" r:id="rId29"/>
    <p:sldId id="288" r:id="rId30"/>
    <p:sldId id="289" r:id="rId31"/>
    <p:sldId id="27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49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ello Singadji" userId="8bffbbdb-4fbc-4a87-b9c3-46ced084e620" providerId="ADAL" clId="{C9DDAECB-2B3C-4AB0-A3BD-0D428EAED05C}"/>
    <pc:docChg chg="modSld">
      <pc:chgData name="Marcello Singadji" userId="8bffbbdb-4fbc-4a87-b9c3-46ced084e620" providerId="ADAL" clId="{C9DDAECB-2B3C-4AB0-A3BD-0D428EAED05C}" dt="2021-03-15T07:11:37.356" v="43" actId="114"/>
      <pc:docMkLst>
        <pc:docMk/>
      </pc:docMkLst>
      <pc:sldChg chg="modSp mod">
        <pc:chgData name="Marcello Singadji" userId="8bffbbdb-4fbc-4a87-b9c3-46ced084e620" providerId="ADAL" clId="{C9DDAECB-2B3C-4AB0-A3BD-0D428EAED05C}" dt="2021-03-15T07:11:37.356" v="43" actId="114"/>
        <pc:sldMkLst>
          <pc:docMk/>
          <pc:sldMk cId="0" sldId="256"/>
        </pc:sldMkLst>
        <pc:spChg chg="mod">
          <ac:chgData name="Marcello Singadji" userId="8bffbbdb-4fbc-4a87-b9c3-46ced084e620" providerId="ADAL" clId="{C9DDAECB-2B3C-4AB0-A3BD-0D428EAED05C}" dt="2021-03-15T07:11:37.356" v="43" actId="114"/>
          <ac:spMkLst>
            <pc:docMk/>
            <pc:sldMk cId="0" sldId="256"/>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2DFF20-387C-4B62-B00A-3650B9C09FB8}" type="datetimeFigureOut">
              <a:rPr lang="id-ID" smtClean="0"/>
              <a:pPr/>
              <a:t>15/03/2021</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B44930-2F62-464B-B59E-A19F209D9389}"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3" y="3810002"/>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5410201" y="3897010"/>
            <a:ext cx="3733801" cy="192024"/>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5410201"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5410200" y="4164403"/>
            <a:ext cx="1965960" cy="18288"/>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9144000" cy="244170"/>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9"/>
            <a:ext cx="9144001" cy="14067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6414051" y="3643090"/>
            <a:ext cx="2729950" cy="248432"/>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Rectangle 18"/>
          <p:cNvSpPr/>
          <p:nvPr/>
        </p:nvSpPr>
        <p:spPr>
          <a:xfrm>
            <a:off x="0" y="0"/>
            <a:ext cx="9144000" cy="370170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457200" y="2401889"/>
            <a:ext cx="8458200" cy="1470025"/>
          </a:xfrm>
        </p:spPr>
        <p:txBody>
          <a:bodyPr anchor="b"/>
          <a:lstStyle>
            <a:lvl1pPr>
              <a:defRPr sz="4400">
                <a:solidFill>
                  <a:schemeClr val="bg1"/>
                </a:solidFill>
              </a:defRPr>
            </a:lvl1pPr>
          </a:lstStyle>
          <a:p>
            <a:r>
              <a:rPr kumimoji="0" lang="en-US" dirty="0"/>
              <a:t>Click to edit Master title style</a:t>
            </a:r>
          </a:p>
        </p:txBody>
      </p:sp>
      <p:sp>
        <p:nvSpPr>
          <p:cNvPr id="9" name="Subtitle 8"/>
          <p:cNvSpPr>
            <a:spLocks noGrp="1"/>
          </p:cNvSpPr>
          <p:nvPr>
            <p:ph type="subTitle" idx="1"/>
          </p:nvPr>
        </p:nvSpPr>
        <p:spPr>
          <a:xfrm>
            <a:off x="457200" y="3901087"/>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C815B4FD-92E0-4978-907F-923BCA868FE5}" type="datetimeFigureOut">
              <a:rPr lang="id-ID" smtClean="0"/>
              <a:t>15/03/2021</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9" y="1136"/>
            <a:ext cx="747712" cy="365760"/>
          </a:xfrm>
        </p:spPr>
        <p:txBody>
          <a:bodyPr/>
          <a:lstStyle>
            <a:lvl1pPr algn="r">
              <a:defRPr sz="1800">
                <a:solidFill>
                  <a:schemeClr val="bg1"/>
                </a:solidFill>
              </a:defRPr>
            </a:lvl1pPr>
          </a:lstStyle>
          <a:p>
            <a:fld id="{0D71EAF9-DB67-464C-8987-984D7DE842F6}" type="slidenum">
              <a:rPr lang="id-ID" smtClean="0"/>
              <a:t>‹#›</a:t>
            </a:fld>
            <a:endParaRPr lang="id-ID"/>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65720" y="5373216"/>
            <a:ext cx="1478280" cy="1484784"/>
          </a:xfrm>
          <a:prstGeom prst="rect">
            <a:avLst/>
          </a:prstGeom>
        </p:spPr>
      </p:pic>
    </p:spTree>
    <p:extLst>
      <p:ext uri="{BB962C8B-B14F-4D97-AF65-F5344CB8AC3E}">
        <p14:creationId xmlns:p14="http://schemas.microsoft.com/office/powerpoint/2010/main" val="3416796198"/>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t>15/03/2021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4025783824"/>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t>15/03/2021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3012888159"/>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t>15/03/2021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
        <p:nvSpPr>
          <p:cNvPr id="7" name="Title 1"/>
          <p:cNvSpPr txBox="1">
            <a:spLocks/>
          </p:cNvSpPr>
          <p:nvPr userDrawn="1"/>
        </p:nvSpPr>
        <p:spPr>
          <a:xfrm>
            <a:off x="1" y="-23409"/>
            <a:ext cx="8121080" cy="356065"/>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sz="1200" i="1" dirty="0">
                <a:solidFill>
                  <a:schemeClr val="bg1"/>
                </a:solidFill>
              </a:rPr>
              <a:t>Customer Relationship Management</a:t>
            </a:r>
          </a:p>
        </p:txBody>
      </p:sp>
    </p:spTree>
    <p:extLst>
      <p:ext uri="{BB962C8B-B14F-4D97-AF65-F5344CB8AC3E}">
        <p14:creationId xmlns:p14="http://schemas.microsoft.com/office/powerpoint/2010/main" val="4041021319"/>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2"/>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815B4FD-92E0-4978-907F-923BCA868FE5}" type="datetimeFigureOut">
              <a:rPr lang="id-ID" smtClean="0"/>
              <a:t>15/03/2021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1258394074"/>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6"/>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6"/>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815B4FD-92E0-4978-907F-923BCA868FE5}" type="datetimeFigureOut">
              <a:rPr lang="id-ID" smtClean="0"/>
              <a:t>15/03/2021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3289762736"/>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6"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5"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C815B4FD-92E0-4978-907F-923BCA868FE5}" type="datetimeFigureOut">
              <a:rPr lang="id-ID" smtClean="0"/>
              <a:t>15/03/2021</a:t>
            </a:fld>
            <a:endParaRPr lang="id-ID"/>
          </a:p>
        </p:txBody>
      </p:sp>
      <p:sp>
        <p:nvSpPr>
          <p:cNvPr id="27" name="Slide Number Placeholder 26"/>
          <p:cNvSpPr>
            <a:spLocks noGrp="1"/>
          </p:cNvSpPr>
          <p:nvPr>
            <p:ph type="sldNum" sz="quarter" idx="11"/>
          </p:nvPr>
        </p:nvSpPr>
        <p:spPr/>
        <p:txBody>
          <a:bodyPr rtlCol="0"/>
          <a:lstStyle/>
          <a:p>
            <a:fld id="{0D71EAF9-DB67-464C-8987-984D7DE842F6}" type="slidenum">
              <a:rPr lang="id-ID" smtClean="0"/>
              <a:t>‹#›</a:t>
            </a:fld>
            <a:endParaRPr lang="id-ID"/>
          </a:p>
        </p:txBody>
      </p:sp>
      <p:sp>
        <p:nvSpPr>
          <p:cNvPr id="28" name="Footer Placeholder 27"/>
          <p:cNvSpPr>
            <a:spLocks noGrp="1"/>
          </p:cNvSpPr>
          <p:nvPr>
            <p:ph type="ftr" sz="quarter" idx="12"/>
          </p:nvPr>
        </p:nvSpPr>
        <p:spPr/>
        <p:txBody>
          <a:bodyPr rtlCol="0"/>
          <a:lstStyle/>
          <a:p>
            <a:endParaRPr lang="id-ID"/>
          </a:p>
        </p:txBody>
      </p:sp>
    </p:spTree>
    <p:extLst>
      <p:ext uri="{BB962C8B-B14F-4D97-AF65-F5344CB8AC3E}">
        <p14:creationId xmlns:p14="http://schemas.microsoft.com/office/powerpoint/2010/main" val="1139210563"/>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C815B4FD-92E0-4978-907F-923BCA868FE5}" type="datetimeFigureOut">
              <a:rPr lang="id-ID" smtClean="0"/>
              <a:t>15/03/2021</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1228405675"/>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15B4FD-92E0-4978-907F-923BCA868FE5}" type="datetimeFigureOut">
              <a:rPr lang="id-ID" smtClean="0"/>
              <a:t>15/03/2021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2004146377"/>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815B4FD-92E0-4978-907F-923BCA868FE5}" type="datetimeFigureOut">
              <a:rPr lang="id-ID" smtClean="0"/>
              <a:t>15/03/2021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2329807697"/>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1109162"/>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10"/>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815B4FD-92E0-4978-907F-923BCA868FE5}" type="datetimeFigureOut">
              <a:rPr lang="id-ID" smtClean="0"/>
              <a:t>15/03/2021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t>‹#›</a:t>
            </a:fld>
            <a:endParaRPr lang="id-ID"/>
          </a:p>
        </p:txBody>
      </p:sp>
    </p:spTree>
    <p:extLst>
      <p:ext uri="{BB962C8B-B14F-4D97-AF65-F5344CB8AC3E}">
        <p14:creationId xmlns:p14="http://schemas.microsoft.com/office/powerpoint/2010/main" val="3008790146"/>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20"/>
            <a:ext cx="9144000" cy="8440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9144000" cy="310663"/>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8"/>
            <a:ext cx="9144001" cy="91441"/>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5410183" y="360248"/>
            <a:ext cx="3733819" cy="910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5410201" y="440114"/>
            <a:ext cx="3733801" cy="18003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9084967"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457200" y="836712"/>
            <a:ext cx="8229600" cy="1066800"/>
          </a:xfrm>
          <a:prstGeom prst="rect">
            <a:avLst/>
          </a:prstGeom>
        </p:spPr>
        <p:txBody>
          <a:bodyPr vert="horz" anchor="ctr">
            <a:normAutofit/>
          </a:bodyPr>
          <a:lstStyle/>
          <a:p>
            <a:r>
              <a:rPr kumimoji="0" lang="en-US" dirty="0"/>
              <a:t>Click to edit Master title style</a:t>
            </a:r>
          </a:p>
        </p:txBody>
      </p:sp>
      <p:sp>
        <p:nvSpPr>
          <p:cNvPr id="13" name="Text Placeholder 12"/>
          <p:cNvSpPr>
            <a:spLocks noGrp="1"/>
          </p:cNvSpPr>
          <p:nvPr>
            <p:ph type="body" idx="1"/>
          </p:nvPr>
        </p:nvSpPr>
        <p:spPr>
          <a:xfrm>
            <a:off x="457200" y="1943136"/>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815B4FD-92E0-4978-907F-923BCA868FE5}" type="datetimeFigureOut">
              <a:rPr lang="id-ID" smtClean="0"/>
              <a:t>15/03/2021</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D71EAF9-DB67-464C-8987-984D7DE842F6}" type="slidenum">
              <a:rPr lang="id-ID" smtClean="0"/>
              <a:t>‹#›</a:t>
            </a:fld>
            <a:endParaRPr lang="id-ID"/>
          </a:p>
        </p:txBody>
      </p:sp>
      <p:pic>
        <p:nvPicPr>
          <p:cNvPr id="20" name="Picture 1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470579" y="6165304"/>
            <a:ext cx="688229" cy="702948"/>
          </a:xfrm>
          <a:prstGeom prst="rect">
            <a:avLst/>
          </a:prstGeom>
        </p:spPr>
      </p:pic>
    </p:spTree>
    <p:extLst>
      <p:ext uri="{BB962C8B-B14F-4D97-AF65-F5344CB8AC3E}">
        <p14:creationId xmlns:p14="http://schemas.microsoft.com/office/powerpoint/2010/main" val="16264171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randomBar dir="vert"/>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id-ID" b="1" dirty="0"/>
              <a:t>CRM &amp;</a:t>
            </a:r>
            <a:br>
              <a:rPr lang="id-ID" b="1" dirty="0"/>
            </a:br>
            <a:r>
              <a:rPr lang="id-ID" b="1" dirty="0"/>
              <a:t>CUSTOMER EXPERIENCE</a:t>
            </a:r>
          </a:p>
        </p:txBody>
      </p:sp>
      <p:sp>
        <p:nvSpPr>
          <p:cNvPr id="3" name="Subtitle 2"/>
          <p:cNvSpPr>
            <a:spLocks noGrp="1"/>
          </p:cNvSpPr>
          <p:nvPr>
            <p:ph type="subTitle" idx="1"/>
          </p:nvPr>
        </p:nvSpPr>
        <p:spPr/>
        <p:txBody>
          <a:bodyPr>
            <a:normAutofit/>
          </a:bodyPr>
          <a:lstStyle/>
          <a:p>
            <a:r>
              <a:rPr lang="en-US" sz="2000" i="1" dirty="0"/>
              <a:t>Customer Relationship Management</a:t>
            </a:r>
            <a:endParaRPr lang="id-ID" sz="2000" i="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endParaRPr lang="id-ID" dirty="0"/>
          </a:p>
          <a:p>
            <a:r>
              <a:rPr lang="id-ID" dirty="0"/>
              <a:t>Customer experience dapat menjadi produk inti yang dibeli pelanggan. Beberapa perusahaan sekarang dalam bisnis pementasan dan menjual customer experience sebagai produk inti. Anda dapat membeli pengalaman seperti arung jeram, berenang dengan lumba-lumba, memberi makan gajah, paralayang, mengendarai mobil balap, keliling di taman safari atau mendaki.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b="1" dirty="0"/>
              <a:t>Konsep pengalaman pelanggan</a:t>
            </a:r>
          </a:p>
        </p:txBody>
      </p:sp>
      <p:sp>
        <p:nvSpPr>
          <p:cNvPr id="3" name="Content Placeholder 2"/>
          <p:cNvSpPr>
            <a:spLocks noGrp="1"/>
          </p:cNvSpPr>
          <p:nvPr>
            <p:ph idx="1"/>
          </p:nvPr>
        </p:nvSpPr>
        <p:spPr/>
        <p:txBody>
          <a:bodyPr>
            <a:normAutofit fontScale="92500" lnSpcReduction="20000"/>
          </a:bodyPr>
          <a:lstStyle/>
          <a:p>
            <a:r>
              <a:rPr lang="id-ID" dirty="0"/>
              <a:t>Ada sejumlah konsep inti yang berkaitan dengan manajemen pengalaman pelanggan, yaitu touchpoint, moment of truth, dan engagement.</a:t>
            </a:r>
          </a:p>
          <a:p>
            <a:r>
              <a:rPr lang="id-ID" b="1" dirty="0"/>
              <a:t>Touchpoint, </a:t>
            </a:r>
            <a:r>
              <a:rPr lang="id-ID" dirty="0"/>
              <a:t>pelanggan kontak virtual atau aktual dengan produk, jasa, komunikasi, tempat, orang, proses atau teknologi perusahaan Anda.</a:t>
            </a:r>
          </a:p>
          <a:p>
            <a:r>
              <a:rPr lang="id-ID" dirty="0"/>
              <a:t>Yang termasuk touchpoint: website, service centres/pusat layanan, warehouse/gudang, contact centres/pusat kontak, peristiwa, pameran, pameran dagang, seminar, Webinar, direct mail, e-mail, iklan, panggilan penjualan dan toko ritel. Jumlah dan macam touchpoint bervariasi tergantung perusahaannya.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en-US" dirty="0"/>
              <a:t>MOT</a:t>
            </a:r>
            <a:r>
              <a:rPr lang="id-ID" dirty="0"/>
              <a:t> (</a:t>
            </a:r>
            <a:r>
              <a:rPr lang="id-ID" b="1" dirty="0"/>
              <a:t>moment of truth</a:t>
            </a:r>
            <a:r>
              <a:rPr lang="id-ID" dirty="0"/>
              <a:t>), setiap kesempatan pelanggan berinteraksi dengan perusahaan, yang mengarah pada pembentukan kesan organisasi/perusahaan</a:t>
            </a:r>
            <a:r>
              <a:rPr lang="en-US" dirty="0"/>
              <a:t>.</a:t>
            </a:r>
            <a:endParaRPr lang="id-ID" dirty="0"/>
          </a:p>
          <a:p>
            <a:r>
              <a:rPr lang="id-ID" dirty="0"/>
              <a:t>Moments of </a:t>
            </a:r>
            <a:r>
              <a:rPr lang="en-US" dirty="0"/>
              <a:t>truth </a:t>
            </a:r>
            <a:r>
              <a:rPr lang="id-ID" dirty="0"/>
              <a:t>terjadi</a:t>
            </a:r>
            <a:r>
              <a:rPr lang="en-US" dirty="0"/>
              <a:t> </a:t>
            </a:r>
            <a:r>
              <a:rPr lang="id-ID" dirty="0"/>
              <a:t>selama pelanggan berinteraksi pada</a:t>
            </a:r>
            <a:r>
              <a:rPr lang="en-US" dirty="0"/>
              <a:t> </a:t>
            </a:r>
            <a:r>
              <a:rPr lang="en-US" dirty="0" err="1"/>
              <a:t>touchpoint</a:t>
            </a:r>
            <a:r>
              <a:rPr lang="en-US" dirty="0"/>
              <a:t>. </a:t>
            </a:r>
            <a:r>
              <a:rPr lang="id-ID" dirty="0"/>
              <a:t>Ini adalah saat-saat ketika pelanggan membentuk penilaian evaluatif, positif atau negatif, tentang pengalaman mereka.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b="1" dirty="0"/>
              <a:t>Engagement, </a:t>
            </a:r>
            <a:r>
              <a:rPr lang="id-ID" dirty="0"/>
              <a:t>emosional dan respon rasional pelanggan untuk pengalaman pelanggan.</a:t>
            </a:r>
          </a:p>
          <a:p>
            <a:r>
              <a:rPr lang="id-ID" dirty="0"/>
              <a:t>Menciptakan pelanggan yang sangat terlibat - dengan tingkat kuat dari hubungan emosional atau rasional untuk merek, pengalaman atau organisasi - menyajikan tantangan yang lebih besar daripada menciptakan kepuasan pelanggan.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id-ID" b="1" dirty="0"/>
              <a:t>Bagaimana memahami pengalaman pelanggan</a:t>
            </a:r>
          </a:p>
        </p:txBody>
      </p:sp>
      <p:sp>
        <p:nvSpPr>
          <p:cNvPr id="3" name="Content Placeholder 2"/>
          <p:cNvSpPr>
            <a:spLocks noGrp="1"/>
          </p:cNvSpPr>
          <p:nvPr>
            <p:ph idx="1"/>
          </p:nvPr>
        </p:nvSpPr>
        <p:spPr/>
        <p:txBody>
          <a:bodyPr>
            <a:normAutofit lnSpcReduction="10000"/>
          </a:bodyPr>
          <a:lstStyle/>
          <a:p>
            <a:r>
              <a:rPr lang="id-ID" dirty="0"/>
              <a:t>Dalam rangka meningkatkan pengalaman pelanggan, pertama-tama perlu untuk memahaminya. Perusahaan dapat menggunakan sejumlah metode untuk meningkatkan pemahaman mereka ke dalam pengalaman pelanggan: misteri belanja, pemetaan pengalaman, pemetaan proses, merencanakan siklus aktivitas pelanggan, melakukan etnografi, dan melakukan pengamatan partisipan dan non partisipan.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endParaRPr lang="id-ID" b="1" dirty="0"/>
          </a:p>
        </p:txBody>
      </p:sp>
      <p:sp>
        <p:nvSpPr>
          <p:cNvPr id="3" name="Content Placeholder 2"/>
          <p:cNvSpPr>
            <a:spLocks noGrp="1"/>
          </p:cNvSpPr>
          <p:nvPr>
            <p:ph idx="1"/>
          </p:nvPr>
        </p:nvSpPr>
        <p:spPr/>
        <p:txBody>
          <a:bodyPr>
            <a:normAutofit lnSpcReduction="10000"/>
          </a:bodyPr>
          <a:lstStyle/>
          <a:p>
            <a:r>
              <a:rPr lang="id-ID" b="1" dirty="0"/>
              <a:t>Mystery shopping</a:t>
            </a:r>
          </a:p>
          <a:p>
            <a:pPr>
              <a:buNone/>
            </a:pPr>
            <a:r>
              <a:rPr lang="id-ID" b="1" dirty="0"/>
              <a:t>	</a:t>
            </a:r>
            <a:r>
              <a:rPr lang="id-ID" dirty="0"/>
              <a:t>Misteri belanja melibatkan perekrutan pembeli dibayar untuk melaporkan pengalaman pelanggan mereka dengan perusahaan yang mensponsori penelitian.</a:t>
            </a:r>
          </a:p>
          <a:p>
            <a:r>
              <a:rPr lang="id-ID" b="1" dirty="0"/>
              <a:t>Experience mapping</a:t>
            </a:r>
          </a:p>
          <a:p>
            <a:pPr>
              <a:buNone/>
            </a:pPr>
            <a:r>
              <a:rPr lang="id-ID" dirty="0"/>
              <a:t>	Pemetaan pengalaman adalah proses yang berusaha untuk memahami, memetakan dan meningkatkan apa yang terjadi di customer touchpoint.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dirty="0"/>
              <a:t>Focus group, wawancara langsung atau wawancara lewat telepon yang dilakukan dengan sampel dari pelanggan yang mencerminkan pengalaman mereka pada touchpoint.</a:t>
            </a:r>
          </a:p>
          <a:p>
            <a:r>
              <a:rPr lang="id-ID" dirty="0"/>
              <a:t>Fokusnya adalah pada dua pertanyaan penting. </a:t>
            </a:r>
          </a:p>
          <a:p>
            <a:pPr>
              <a:buNone/>
            </a:pPr>
            <a:r>
              <a:rPr lang="id-ID" dirty="0"/>
              <a:t>	- Pengalamannya seperti apa? </a:t>
            </a:r>
          </a:p>
          <a:p>
            <a:pPr>
              <a:buNone/>
            </a:pPr>
            <a:r>
              <a:rPr lang="id-ID" dirty="0"/>
              <a:t>	- Bagaimana bisa diperbaiki?</a:t>
            </a:r>
          </a:p>
          <a:p>
            <a:pPr>
              <a:buNone/>
            </a:pPr>
            <a:r>
              <a:rPr lang="id-ID" dirty="0"/>
              <a:t>	Tujuannya adalah untuk mengidentifikasi kesenjangan antara pengalaman aktual dan yang diinginkan. Maka perusahaan dapat mulai fokus pada strategi untuk menutup kesenjangan tersebut.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b="1" dirty="0"/>
              <a:t>Process mapping</a:t>
            </a:r>
          </a:p>
          <a:p>
            <a:pPr>
              <a:buNone/>
            </a:pPr>
            <a:r>
              <a:rPr lang="id-ID" dirty="0"/>
              <a:t>	Pemetaan proses adalah bentuk blueprinting, teknik yang dipopulerkan oleh G. Lyn Shostack. Blueprint adalah representasi grafis dari proses bisnis. Mereka berguna tidak hanya untuk mengembangkan cara-cara untuk meningkatkan pengalaman pelanggan, tetapi juga untuk meningkatkan hubungan internal back-office pelanggan-pemasok, menetapkan standar pelayanan, mengidentifikasi titik-titik kegagalan, melatih orang-orang baru, dan menghilangkan proses redundansi dan duplikasi.</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The customer activity cycle (CAC)</a:t>
            </a:r>
            <a:r>
              <a:rPr lang="id-ID" b="1" dirty="0"/>
              <a:t> </a:t>
            </a:r>
            <a:endParaRPr lang="id-ID" dirty="0"/>
          </a:p>
        </p:txBody>
      </p:sp>
      <p:sp>
        <p:nvSpPr>
          <p:cNvPr id="3" name="Content Placeholder 2"/>
          <p:cNvSpPr>
            <a:spLocks noGrp="1"/>
          </p:cNvSpPr>
          <p:nvPr>
            <p:ph idx="1"/>
          </p:nvPr>
        </p:nvSpPr>
        <p:spPr/>
        <p:txBody>
          <a:bodyPr>
            <a:normAutofit/>
          </a:bodyPr>
          <a:lstStyle/>
          <a:p>
            <a:r>
              <a:rPr lang="id-ID" dirty="0"/>
              <a:t>Siklus aktivitas pelanggan (untuk menggambarkan proses yang dilalui pelanggan dalam membuat dan mengkaji keputusan untuk membeli).</a:t>
            </a:r>
          </a:p>
          <a:p>
            <a:r>
              <a:rPr lang="id-ID" dirty="0"/>
              <a:t>Sandra Vandermerwe membagi proses menjadi tiga tahap utama:</a:t>
            </a:r>
          </a:p>
          <a:p>
            <a:pPr>
              <a:buNone/>
            </a:pPr>
            <a:r>
              <a:rPr lang="id-ID" dirty="0"/>
              <a:t>	1. Memutuskan apa yang harus dilakukan.</a:t>
            </a:r>
            <a:br>
              <a:rPr lang="id-ID" dirty="0"/>
            </a:br>
            <a:r>
              <a:rPr lang="id-ID" dirty="0"/>
              <a:t>2. Melaksanakan keputusan.</a:t>
            </a:r>
            <a:br>
              <a:rPr lang="id-ID" dirty="0"/>
            </a:br>
            <a:r>
              <a:rPr lang="id-ID" dirty="0"/>
              <a:t>3. Meninjau apa yang sudah dilakukan.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b="1" dirty="0"/>
              <a:t>Participant observation</a:t>
            </a:r>
            <a:endParaRPr lang="id-ID" dirty="0"/>
          </a:p>
        </p:txBody>
      </p:sp>
      <p:sp>
        <p:nvSpPr>
          <p:cNvPr id="3" name="Content Placeholder 2"/>
          <p:cNvSpPr>
            <a:spLocks noGrp="1"/>
          </p:cNvSpPr>
          <p:nvPr>
            <p:ph idx="1"/>
          </p:nvPr>
        </p:nvSpPr>
        <p:spPr/>
        <p:txBody>
          <a:bodyPr>
            <a:normAutofit fontScale="92500" lnSpcReduction="20000"/>
          </a:bodyPr>
          <a:lstStyle/>
          <a:p>
            <a:r>
              <a:rPr lang="id-ID" dirty="0"/>
              <a:t>Perusahaan dapat mengembangkan pemahaman yang lebih baik dari pengalaman pelanggan dengan berpartisipasi dalam pengalaman pelanggan di berbagai titik kontak/touchpoint.</a:t>
            </a:r>
          </a:p>
          <a:p>
            <a:r>
              <a:rPr lang="id-ID" dirty="0"/>
              <a:t>Beberapa perusahaan memerlukan manajemen senior mereka untuk belajar tentang </a:t>
            </a:r>
            <a:br>
              <a:rPr lang="id-ID" dirty="0"/>
            </a:br>
            <a:r>
              <a:rPr lang="id-ID" dirty="0"/>
              <a:t>pengalaman pelanggan dengan memberikan pelayanan di lini depan. Hal ini memastikan bahwa eksekutif memahami bagaimana rasanya menjadi pelanggan.</a:t>
            </a:r>
          </a:p>
          <a:p>
            <a:r>
              <a:rPr lang="id-ID" dirty="0"/>
              <a:t>Sebagai contoh, McDonald secara berkala membutuhkan manajer senior untuk bekerja sebagai staf di restoran.</a:t>
            </a:r>
          </a:p>
          <a:p>
            <a:endParaRPr lang="id-ID"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b="1" dirty="0"/>
              <a:t>Objective</a:t>
            </a:r>
          </a:p>
        </p:txBody>
      </p:sp>
      <p:sp>
        <p:nvSpPr>
          <p:cNvPr id="3" name="Content Placeholder 2"/>
          <p:cNvSpPr>
            <a:spLocks noGrp="1"/>
          </p:cNvSpPr>
          <p:nvPr>
            <p:ph idx="1"/>
          </p:nvPr>
        </p:nvSpPr>
        <p:spPr/>
        <p:txBody>
          <a:bodyPr>
            <a:normAutofit fontScale="77500" lnSpcReduction="20000"/>
          </a:bodyPr>
          <a:lstStyle/>
          <a:p>
            <a:pPr>
              <a:buNone/>
            </a:pPr>
            <a:r>
              <a:rPr lang="id-ID" dirty="0"/>
              <a:t>	Mahasiswa memahami tentang:</a:t>
            </a:r>
          </a:p>
          <a:p>
            <a:r>
              <a:rPr lang="id-ID" dirty="0"/>
              <a:t>Definisi customer experience (pengalaman pelanggan).</a:t>
            </a:r>
          </a:p>
          <a:p>
            <a:r>
              <a:rPr lang="id-ID" dirty="0"/>
              <a:t>Munculnya dan pentingnya experience.</a:t>
            </a:r>
          </a:p>
          <a:p>
            <a:r>
              <a:rPr lang="id-ID" dirty="0"/>
              <a:t>Perbedaan antara barang, jasa dan experience.</a:t>
            </a:r>
          </a:p>
          <a:p>
            <a:r>
              <a:rPr lang="id-ID" dirty="0"/>
              <a:t>Tiga konsep kunci dalam manajemen customer experience: touchpoint, moment of truth, dan engagement.</a:t>
            </a:r>
          </a:p>
          <a:p>
            <a:r>
              <a:rPr lang="id-ID" dirty="0"/>
              <a:t>Sejumlah metode untuk pemahaman yang lebih baik mengenai customer experience.</a:t>
            </a:r>
          </a:p>
          <a:p>
            <a:r>
              <a:rPr lang="id-ID" dirty="0"/>
              <a:t>Bagaimana customer experience diubah oleh CRM, kadang-kadang menjadi lebih baik dan kadang-kadang menjadi lebih buruk. </a:t>
            </a:r>
          </a:p>
          <a:p>
            <a:r>
              <a:rPr lang="id-ID" dirty="0"/>
              <a:t>Empat fitur aplikasi CRM yang berdampak pada customer experience.</a:t>
            </a:r>
          </a:p>
          <a:p>
            <a:endParaRPr lang="id-ID"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ransition spd="slow">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b="1" dirty="0"/>
              <a:t>Non-participant observation</a:t>
            </a:r>
            <a:endParaRPr lang="id-ID" dirty="0"/>
          </a:p>
        </p:txBody>
      </p:sp>
      <p:sp>
        <p:nvSpPr>
          <p:cNvPr id="3" name="Content Placeholder 2"/>
          <p:cNvSpPr>
            <a:spLocks noGrp="1"/>
          </p:cNvSpPr>
          <p:nvPr>
            <p:ph idx="1"/>
          </p:nvPr>
        </p:nvSpPr>
        <p:spPr/>
        <p:txBody>
          <a:bodyPr>
            <a:normAutofit/>
          </a:bodyPr>
          <a:lstStyle/>
          <a:p>
            <a:r>
              <a:rPr lang="id-ID" dirty="0"/>
              <a:t>Perusahaan memerlukan manajer senior mereka untuk mengamati interaksi pelanggan di titik kontak pelanggan. Ini sangat cocok ketika titik kontak pelanggan utama adalah call center atau contact center. Manajer dapat mendengarkan panggilan pelanggan untuk memperoleh pemahaman yang lebih baik dari pengalaman pelanggan, tetapi tidak benar-benar membuat atau menerima panggilan.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ransition spd="slow">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Experiential marketing strategies and tactics</a:t>
            </a:r>
            <a:endParaRPr lang="id-ID" dirty="0"/>
          </a:p>
        </p:txBody>
      </p:sp>
      <p:sp>
        <p:nvSpPr>
          <p:cNvPr id="3" name="Content Placeholder 2"/>
          <p:cNvSpPr>
            <a:spLocks noGrp="1"/>
          </p:cNvSpPr>
          <p:nvPr>
            <p:ph idx="1"/>
          </p:nvPr>
        </p:nvSpPr>
        <p:spPr/>
        <p:txBody>
          <a:bodyPr>
            <a:normAutofit fontScale="92500"/>
          </a:bodyPr>
          <a:lstStyle/>
          <a:p>
            <a:r>
              <a:rPr lang="id-ID" dirty="0"/>
              <a:t>Manajer yang ingin meningkatkan pengalaman pelanggan akan membutuhkan jawaban untuk sejumlah pertanyaan, seperti:</a:t>
            </a:r>
          </a:p>
          <a:p>
            <a:pPr>
              <a:buNone/>
            </a:pPr>
            <a:r>
              <a:rPr lang="id-ID" dirty="0"/>
              <a:t>1. Jenis pengalaman apa yang diinginkan pelanggan?</a:t>
            </a:r>
          </a:p>
          <a:p>
            <a:pPr>
              <a:buNone/>
            </a:pPr>
            <a:r>
              <a:rPr lang="id-ID" dirty="0"/>
              <a:t>2. Apa pengalaman pelanggan saat ini?</a:t>
            </a:r>
          </a:p>
          <a:p>
            <a:pPr>
              <a:buNone/>
            </a:pPr>
            <a:r>
              <a:rPr lang="id-ID" dirty="0"/>
              <a:t>3. Apa alat dan strategi yang tersedia untuk menutup kesenjangan antara pengalaman saat ini dan yang diinginkan?</a:t>
            </a:r>
          </a:p>
          <a:p>
            <a:pPr>
              <a:buNone/>
            </a:pPr>
            <a:r>
              <a:rPr lang="id-ID" dirty="0"/>
              <a:t>4. Bagaimana kita bisa mengukur apakah kita telah berhasil?</a:t>
            </a:r>
          </a:p>
          <a:p>
            <a:pPr>
              <a:buNone/>
            </a:pPr>
            <a:endParaRPr lang="id-ID"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ransition spd="slow">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r>
              <a:rPr lang="id-ID" dirty="0"/>
              <a:t>Len Berry menulis bahwa sangat penting bagi perusahaan untuk mengelola petunjuk pengalaman yang diekspose oleh pelanggan atau interaksi dengan pelanggan.</a:t>
            </a:r>
          </a:p>
          <a:p>
            <a:r>
              <a:rPr lang="id-ID" dirty="0"/>
              <a:t>Bernd Schmitt mengidentifikasi sejumlah petunjuk pengalaman  yang bisa disusun oleh manajemen pelanggan, baik dalam penjualan, pemasaran atau layanan, untuk mempengaruhi outcome pengalaman. Termasuk disini adalah: komunikasi, identitas visual, kehadiran produk, co-branding, lingkungan spasial, website dan media elektronik, dan orang-orang.</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ransition spd="slow">
    <p:randomBa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id-ID" b="1" dirty="0"/>
              <a:t>...</a:t>
            </a:r>
          </a:p>
        </p:txBody>
      </p:sp>
      <p:sp>
        <p:nvSpPr>
          <p:cNvPr id="3" name="Content Placeholder 2"/>
          <p:cNvSpPr>
            <a:spLocks noGrp="1"/>
          </p:cNvSpPr>
          <p:nvPr>
            <p:ph idx="1"/>
          </p:nvPr>
        </p:nvSpPr>
        <p:spPr/>
        <p:txBody>
          <a:bodyPr>
            <a:normAutofit fontScale="70000" lnSpcReduction="20000"/>
          </a:bodyPr>
          <a:lstStyle/>
          <a:p>
            <a:r>
              <a:rPr lang="id-ID" b="1" dirty="0"/>
              <a:t>Communication</a:t>
            </a:r>
          </a:p>
          <a:p>
            <a:pPr>
              <a:buNone/>
            </a:pPr>
            <a:r>
              <a:rPr lang="id-ID" b="1" dirty="0"/>
              <a:t>	</a:t>
            </a:r>
            <a:r>
              <a:rPr lang="id-ID" dirty="0"/>
              <a:t>Komunikasi termasuk pesan-pesan yang digenerate oleh perusahaan seperti iklan, brosur, buletin dan laporan tahunan. Lambat laun, perusahaan juga memungkinkan pelanggan untuk menghasilkan produk mereka sendiri atau layanan terkait melalui kelompok pengguna, situs chat dan blog. </a:t>
            </a:r>
            <a:endParaRPr lang="id-ID" b="1" dirty="0"/>
          </a:p>
          <a:p>
            <a:r>
              <a:rPr lang="id-ID" b="1" dirty="0"/>
              <a:t>Visual identity, </a:t>
            </a:r>
            <a:r>
              <a:rPr lang="id-ID" dirty="0"/>
              <a:t>identitas visual dikomunikasikan melalui nama merek, logo dan livery (corak/ragam lainnya).</a:t>
            </a:r>
            <a:endParaRPr lang="id-ID" b="1" dirty="0"/>
          </a:p>
          <a:p>
            <a:r>
              <a:rPr lang="id-ID" b="1" dirty="0"/>
              <a:t>Product presence, </a:t>
            </a:r>
            <a:r>
              <a:rPr lang="id-ID" dirty="0"/>
              <a:t>kehadiran produk. Kehadiran produk terdiri dari sejumlah variabel yang terkait dengan produk, seperti desain produk, kemasan, display, karakteristik merek dan point-of-sale.</a:t>
            </a:r>
          </a:p>
          <a:p>
            <a:r>
              <a:rPr lang="id-ID" b="1" dirty="0"/>
              <a:t>Co-branding, </a:t>
            </a:r>
            <a:r>
              <a:rPr lang="id-ID" dirty="0"/>
              <a:t>Co-branding mencakup sejumlah kegiatan seperti acara pemasaran, sponsorship, aliansi, kemitraan, perizinan, penempatan produk, dan kampanye kerjasama dari segala jenis.</a:t>
            </a:r>
            <a:br>
              <a:rPr lang="id-ID" dirty="0"/>
            </a:br>
            <a:endParaRPr lang="id-ID"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ransition spd="slow">
    <p:randomBa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r>
              <a:rPr lang="id-ID" b="1" dirty="0"/>
              <a:t>Spatial environments </a:t>
            </a:r>
          </a:p>
          <a:p>
            <a:pPr>
              <a:buNone/>
            </a:pPr>
            <a:r>
              <a:rPr lang="id-ID" b="1" dirty="0"/>
              <a:t>	</a:t>
            </a:r>
            <a:r>
              <a:rPr lang="id-ID" dirty="0"/>
              <a:t>Area seperti toko ritel, ruang kantor, lobi-lobi, parkir mobil, bangunan, kebun, dan ruang publik dapat membangkitkan respon dan emosional yang kuat. Orang-orang di ruang tersebut dapat terkena sejumlah rangsangan termasuk kebisingan, suhu, bau, warna, getaran, karakteristik udara (Kualitas, gerakan, tekanan, kelembaban), orang lain, desain arsitektur, lalu lintas, pengaturan tata ruang, ukuran bangunan, ruang, kompleksitas, informasi. Psikolog lingkungan mempelajari dampak lingkungan spasial pada perilaku manusia</a:t>
            </a:r>
            <a:r>
              <a:rPr lang="en-US" dirty="0"/>
              <a:t>.</a:t>
            </a:r>
            <a:endParaRPr lang="id-ID" b="1" dirty="0"/>
          </a:p>
          <a:p>
            <a:endParaRPr lang="id-ID"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ransition spd="slow">
    <p:randomBa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b="1" dirty="0"/>
              <a:t>Websites dan media elektronik</a:t>
            </a:r>
          </a:p>
          <a:p>
            <a:pPr>
              <a:buNone/>
            </a:pPr>
            <a:r>
              <a:rPr lang="id-ID" dirty="0"/>
              <a:t>	Website dan media elektronik menawarkan peluang besar untuk menciptakan pengalaman pelanggan yang menarik. Misalnya suara, animasi, audio dan video klip, chat room, blog.</a:t>
            </a:r>
            <a:endParaRPr lang="id-ID"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ransition spd="slow">
    <p:randomBa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b="1" dirty="0"/>
              <a:t>People</a:t>
            </a:r>
            <a:r>
              <a:rPr lang="id-ID" dirty="0"/>
              <a:t> </a:t>
            </a:r>
          </a:p>
          <a:p>
            <a:r>
              <a:rPr lang="id-ID" dirty="0"/>
              <a:t>Dalam banyak konteks layanan, orang yang benar-benar penting. Mereka bisa menjadi</a:t>
            </a:r>
            <a:br>
              <a:rPr lang="id-ID" dirty="0"/>
            </a:br>
            <a:r>
              <a:rPr lang="id-ID" dirty="0"/>
              <a:t>layanan (konselor), menghasilkan layanan, menjual layanan (akun manager), dan konsultan. </a:t>
            </a:r>
          </a:p>
          <a:p>
            <a:r>
              <a:rPr lang="id-ID" dirty="0"/>
              <a:t>Penelitian yang dilakukan di Amerika Serikat menunjukkan hubungan yang jelas antara pengalaman karyawan, pengalaman pelanggan dan hasil bisnis.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ransition spd="slow">
    <p:randomBar dir="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Pengalaman pelanggan dan peran CRM</a:t>
            </a:r>
          </a:p>
        </p:txBody>
      </p:sp>
      <p:sp>
        <p:nvSpPr>
          <p:cNvPr id="3" name="Content Placeholder 2"/>
          <p:cNvSpPr>
            <a:spLocks noGrp="1"/>
          </p:cNvSpPr>
          <p:nvPr>
            <p:ph idx="1"/>
          </p:nvPr>
        </p:nvSpPr>
        <p:spPr/>
        <p:txBody>
          <a:bodyPr>
            <a:normAutofit fontScale="85000" lnSpcReduction="20000"/>
          </a:bodyPr>
          <a:lstStyle/>
          <a:p>
            <a:r>
              <a:rPr lang="id-ID" dirty="0"/>
              <a:t>Pelaksanaan strategi CRM, dan penyebaran CRM teknologi, dapat memiliki dampak yang signifikan terhadap pengalaman pelanggan.</a:t>
            </a:r>
          </a:p>
          <a:p>
            <a:r>
              <a:rPr lang="id-ID" dirty="0"/>
              <a:t>Operasional CRM melibatkan penerapan teknologi dalam fungsi penjualan, pemasaran dan pelayanan untuk menghadapi pelanggan.</a:t>
            </a:r>
          </a:p>
          <a:p>
            <a:r>
              <a:rPr lang="id-ID" dirty="0"/>
              <a:t>CRM praktisi ingin dan mengharapkan CRM untuk mempengaruhi pengalaman pelanggan dalam sejumlah cara yang positif: pelanggan akan diakui, kebutuhan mereka lebih baik dipahami, pemenuhan pesanan akan lebih akurat, komunikasi akan lebih relevan dan tepat waktu, dan layanan akan lebih responsif dan dapat diandalkan.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ransition spd="slow">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id-ID" sz="2800" b="1" dirty="0"/>
              <a:t>Fitur aplikasi perangkat lunak CRM yang mempengaruhi pengalaman pelanggan </a:t>
            </a:r>
          </a:p>
        </p:txBody>
      </p:sp>
      <p:sp>
        <p:nvSpPr>
          <p:cNvPr id="3" name="Content Placeholder 2"/>
          <p:cNvSpPr>
            <a:spLocks noGrp="1"/>
          </p:cNvSpPr>
          <p:nvPr>
            <p:ph idx="1"/>
          </p:nvPr>
        </p:nvSpPr>
        <p:spPr/>
        <p:txBody>
          <a:bodyPr>
            <a:normAutofit fontScale="62500" lnSpcReduction="20000"/>
          </a:bodyPr>
          <a:lstStyle/>
          <a:p>
            <a:pPr>
              <a:buNone/>
            </a:pPr>
            <a:r>
              <a:rPr lang="id-ID" dirty="0"/>
              <a:t>	Kegunaan, kinerja, fleksibilitas dan skalabilitas merupakan kunci fitur solusi CRM yang memberikan pengalaman pelanggan yang menguntungkan.</a:t>
            </a:r>
            <a:endParaRPr lang="id-ID" b="1" dirty="0"/>
          </a:p>
          <a:p>
            <a:r>
              <a:rPr lang="id-ID" b="1" dirty="0"/>
              <a:t>Usability</a:t>
            </a:r>
          </a:p>
          <a:p>
            <a:pPr>
              <a:buNone/>
            </a:pPr>
            <a:r>
              <a:rPr lang="id-ID" dirty="0"/>
              <a:t>	Kegunaan mengacu pada kemudahan menggunakan aplikasi CRM. Aplikasi yang kegunaannya tinggi adalah yang intuitif dan membutuhkan</a:t>
            </a:r>
            <a:br>
              <a:rPr lang="id-ID" dirty="0"/>
            </a:br>
            <a:r>
              <a:rPr lang="id-ID" dirty="0"/>
              <a:t>sangat sedikit usaha untuk melakukan tugas yang diperlukan, apakah yang memperbarui rincian kontak pelanggan, membuat penawaran, atau menyelesaikan keluhan.</a:t>
            </a:r>
            <a:br>
              <a:rPr lang="id-ID" dirty="0"/>
            </a:br>
            <a:r>
              <a:rPr lang="id-ID" dirty="0"/>
              <a:t>aplikasi kegunaan yang tinggi membutuhkan pelatihan pengguna minimal sebelum atau pada</a:t>
            </a:r>
            <a:endParaRPr lang="id-ID" b="1" dirty="0"/>
          </a:p>
          <a:p>
            <a:r>
              <a:rPr lang="id-ID" b="1" dirty="0"/>
              <a:t>Flexibility</a:t>
            </a:r>
          </a:p>
          <a:p>
            <a:pPr>
              <a:buNone/>
            </a:pPr>
            <a:r>
              <a:rPr lang="id-ID" dirty="0"/>
              <a:t>	Fleksibilitas sebuah aplikasi menentukan berapa banyak alternatif yang</a:t>
            </a:r>
            <a:br>
              <a:rPr lang="id-ID" dirty="0"/>
            </a:br>
            <a:r>
              <a:rPr lang="id-ID" dirty="0"/>
              <a:t>tersedia untuk pengguna pada waktu tertentu; alternatif ini sering</a:t>
            </a:r>
            <a:br>
              <a:rPr lang="id-ID" dirty="0"/>
            </a:br>
            <a:r>
              <a:rPr lang="id-ID" dirty="0"/>
              <a:t>diimplementasikan melalui hyperlink, tombol atau tab layar. </a:t>
            </a:r>
            <a:br>
              <a:rPr lang="id-ID" dirty="0"/>
            </a:br>
            <a:r>
              <a:rPr lang="id-ID" dirty="0"/>
              <a:t>Aplikasi yang fleksibel akan memiliki banyak link tersebut, dan tidak akan memerlukan proses tertentu yang harus diikuti. </a:t>
            </a:r>
          </a:p>
          <a:p>
            <a:endParaRPr lang="id-ID" b="1" dirty="0"/>
          </a:p>
          <a:p>
            <a:endParaRPr lang="id-ID"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ransition spd="slow">
    <p:randomBar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r>
              <a:rPr lang="id-ID" b="1" dirty="0"/>
              <a:t>High performance</a:t>
            </a:r>
          </a:p>
          <a:p>
            <a:pPr>
              <a:buNone/>
            </a:pPr>
            <a:r>
              <a:rPr lang="id-ID" dirty="0"/>
              <a:t>	Kinerja sistem CRM sering ditentukan oleh terlemah</a:t>
            </a:r>
            <a:br>
              <a:rPr lang="id-ID" dirty="0"/>
            </a:br>
            <a:r>
              <a:rPr lang="id-ID" dirty="0"/>
              <a:t>link. Semua teknologi harus selaras dalam rangka menciptakan kinerja sistem yang tinggi. Sebuah aplikasi CRM sangat cepat jaringan masih akan lambat jika database kelebihan beban. Bahkan aplikasi perangkat lunak yang terbaik pun akan menjadi tidak responsif jika kinerja jaringan, kinerja database atau kinerja server dibawah standar. Kebanyakan aplikasi CRM memisahkan server aplikasi dari database server untuk meningkatkan kinerja.</a:t>
            </a:r>
            <a:endParaRPr lang="id-ID" b="1" dirty="0"/>
          </a:p>
          <a:p>
            <a:endParaRPr lang="id-ID"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b="1" dirty="0"/>
              <a:t>Pengertian customer experience</a:t>
            </a:r>
          </a:p>
        </p:txBody>
      </p:sp>
      <p:sp>
        <p:nvSpPr>
          <p:cNvPr id="3" name="Content Placeholder 2"/>
          <p:cNvSpPr>
            <a:spLocks noGrp="1"/>
          </p:cNvSpPr>
          <p:nvPr>
            <p:ph idx="1"/>
          </p:nvPr>
        </p:nvSpPr>
        <p:spPr/>
        <p:txBody>
          <a:bodyPr>
            <a:normAutofit fontScale="92500" lnSpcReduction="20000"/>
          </a:bodyPr>
          <a:lstStyle/>
          <a:p>
            <a:r>
              <a:rPr lang="id-ID" dirty="0"/>
              <a:t>Secara umum experience merupakan respon intrapersonal, atau interpretasi terhadap rangsangan dari luar. </a:t>
            </a:r>
          </a:p>
          <a:p>
            <a:r>
              <a:rPr lang="id-ID" dirty="0"/>
              <a:t>Namun, bagaimana dengan customer experience? Jika Anda bertanya kepada pelanggan Anda “Seperti apa Anda melakukan bisnis dengan kami?</a:t>
            </a:r>
            <a:r>
              <a:rPr lang="en-US" dirty="0"/>
              <a:t> </a:t>
            </a:r>
            <a:r>
              <a:rPr lang="id-ID" dirty="0"/>
              <a:t>jawaban mereka akan diuraikan dari pengalamannya.</a:t>
            </a:r>
          </a:p>
          <a:p>
            <a:r>
              <a:rPr lang="id-ID" dirty="0"/>
              <a:t>Customer experience (pengalaman pelanggan) adalah hasil kognitif dan afektif dari paparan pelanggan, atau interaksi dengan orang, proses, teknologi, produk, jasa perusahaan dan output lainnya.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ransition spd="slow">
    <p:randomBar dir="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b="1" dirty="0"/>
              <a:t>Scalability</a:t>
            </a:r>
          </a:p>
          <a:p>
            <a:r>
              <a:rPr lang="id-ID" dirty="0"/>
              <a:t>Karena sistem CRM tumbuh dan digunakan oleh orang didalam dan di luar perusahaan, skalabilitas sistem menjadi penting.</a:t>
            </a:r>
            <a:endParaRPr lang="id-ID" b="1" dirty="0"/>
          </a:p>
          <a:p>
            <a:r>
              <a:rPr lang="id-ID" dirty="0"/>
              <a:t>Akhirnya, harus diakui bahwa kinerja tinggi sistem CRM membutuhkan investasi untuk mengikuti perubahan harapan pelanggan.</a:t>
            </a:r>
            <a:endParaRPr lang="id-ID"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ransition spd="slow">
    <p:randomBar dir="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id-ID" sz="3600" b="1" dirty="0"/>
              <a:t>Meneliti hubungan antara pengalaman pelanggan dan CRM</a:t>
            </a:r>
          </a:p>
        </p:txBody>
      </p:sp>
      <p:sp>
        <p:nvSpPr>
          <p:cNvPr id="3" name="Content Placeholder 2"/>
          <p:cNvSpPr>
            <a:spLocks noGrp="1"/>
          </p:cNvSpPr>
          <p:nvPr>
            <p:ph idx="1"/>
          </p:nvPr>
        </p:nvSpPr>
        <p:spPr/>
        <p:txBody>
          <a:bodyPr/>
          <a:lstStyle/>
          <a:p>
            <a:r>
              <a:rPr lang="id-ID" dirty="0"/>
              <a:t>'Pelanggan bisnis ingin diidentifikasi kebutuhan mereka dengan tepat</a:t>
            </a:r>
            <a:br>
              <a:rPr lang="id-ID" dirty="0"/>
            </a:br>
            <a:r>
              <a:rPr lang="id-ID" dirty="0"/>
              <a:t> (misalnya memasok barang dan jasa yang mereka sudah beli), sehingga mereka dapat menghemat waktu.</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Pada dekade terakhir ini pelanggan biasanya khawatir tentang kuantitas, kualitas, dan harga. </a:t>
            </a:r>
          </a:p>
          <a:p>
            <a:r>
              <a:rPr lang="id-ID" dirty="0"/>
              <a:t>Dalam dunia information-driven sekarang ini, pelanggan tidak hanya sebagai orang yang membeli barang atau jasa dari perusahaan. Seiring dengan itu mereka menjadi peduli dengan pertanyaan seperti "berapa banyak", dan "apa", mereka juga dipersiapkan cukup cerdas untuk bertanya, "mengapa?".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r>
              <a:rPr lang="id-ID" dirty="0"/>
              <a:t>Berdasarkan penelitian mereka di bidang e-commerce, Marian Petre dan hercolleagues menulis :</a:t>
            </a:r>
          </a:p>
          <a:p>
            <a:pPr>
              <a:buNone/>
            </a:pPr>
            <a:r>
              <a:rPr lang="id-ID" dirty="0"/>
              <a:t>	Customer experience dengan e-commerce meluas melebihi interaksi dengan situs web. Ini termasuk pencarian website, pengiriman produk, dukungan pasca-penjualan, konsumsi produk dan jasa, dan sebagainya. Ini adalah "total pengalaman pelanggan" (TCE-total customer experience) yang mempengaruhi persepsi pelanggan tentang nilai dan kualitas layanan, yang akibatnya mempengaruhi loyalitas pelanggan.</a:t>
            </a:r>
            <a:r>
              <a:rPr lang="en-US" dirty="0"/>
              <a:t>  </a:t>
            </a:r>
            <a:endParaRPr lang="id-ID"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b="1" dirty="0"/>
              <a:t>Dari service ke experience</a:t>
            </a:r>
          </a:p>
        </p:txBody>
      </p:sp>
      <p:sp>
        <p:nvSpPr>
          <p:cNvPr id="3" name="Content Placeholder 2"/>
          <p:cNvSpPr>
            <a:spLocks noGrp="1"/>
          </p:cNvSpPr>
          <p:nvPr>
            <p:ph idx="1"/>
          </p:nvPr>
        </p:nvSpPr>
        <p:spPr/>
        <p:txBody>
          <a:bodyPr>
            <a:normAutofit fontScale="92500"/>
          </a:bodyPr>
          <a:lstStyle/>
          <a:p>
            <a:pPr>
              <a:buNone/>
            </a:pPr>
            <a:r>
              <a:rPr lang="id-ID" dirty="0"/>
              <a:t>	Pakar manajemen layanan telah mengidentifikasi sejumlah atribut khusus yang mencirikan layanan. Jasa/layanan adalah kinerja atau tindakan yang:</a:t>
            </a:r>
            <a:endParaRPr lang="id-ID" b="1" dirty="0"/>
          </a:p>
          <a:p>
            <a:r>
              <a:rPr lang="en-US" b="1" dirty="0"/>
              <a:t>Intangible–dominant : </a:t>
            </a:r>
            <a:r>
              <a:rPr lang="id-ID" dirty="0"/>
              <a:t>jasa tidak dapat dilihat, atau dirasakan, sebelum dikonsumsi.</a:t>
            </a:r>
          </a:p>
          <a:p>
            <a:r>
              <a:rPr lang="en-US" b="1" dirty="0"/>
              <a:t>Inseparable : </a:t>
            </a:r>
            <a:r>
              <a:rPr lang="id-ID" dirty="0"/>
              <a:t>tidak seperti barang yang dapat diproduksi dalam satu waktu dan tempat dan dikonsumsi di lain waktu di tempat lain, jasa diproduksi pada waktu dan tempat yang sama yang mereka konsumsi.</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en-US" b="1" dirty="0"/>
              <a:t>Heterogeneous : </a:t>
            </a:r>
            <a:r>
              <a:rPr lang="id-ID" dirty="0"/>
              <a:t>tidak seperti barang yang secara mekanis dapat direproduksi dengan spesifikasi dan toleransi yang tepat, layanan tidak bisa</a:t>
            </a:r>
            <a:r>
              <a:rPr lang="en-US" dirty="0"/>
              <a:t>.</a:t>
            </a:r>
            <a:endParaRPr lang="id-ID" b="1" dirty="0"/>
          </a:p>
          <a:p>
            <a:r>
              <a:rPr lang="en-US" b="1" dirty="0"/>
              <a:t>Perishable</a:t>
            </a:r>
            <a:r>
              <a:rPr lang="id-ID" dirty="0"/>
              <a:t>/fana</a:t>
            </a:r>
            <a:r>
              <a:rPr lang="en-US" b="1" dirty="0"/>
              <a:t> : </a:t>
            </a:r>
            <a:r>
              <a:rPr lang="id-ID" dirty="0"/>
              <a:t>layanan tidak dapat diadakan dalam persediaan untuk dijual di lain waktu.</a:t>
            </a:r>
          </a:p>
          <a:p>
            <a:r>
              <a:rPr lang="id-ID" dirty="0"/>
              <a:t>HIPI</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Pelanggan selalu mengalami layanan, tetapi Pine dan Gilmore menyarankan bahwa pengalaman pelanggan yang direncanakan berbeda karena manajemen berusaha untuk terlibat dengan pelanggan dengan cara yang positif dan mengesankan. Perbedaan ini menunjukkan kita ke arah dua perspektif dari pengalaman pelanggan: normatif dan positif</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Pengalaman pelanggan yang </a:t>
            </a:r>
            <a:r>
              <a:rPr lang="id-ID" b="1" dirty="0"/>
              <a:t>positif</a:t>
            </a:r>
            <a:r>
              <a:rPr lang="id-ID" dirty="0"/>
              <a:t> menggambarkan pengalaman pelanggan apa adanya. Ini adalah nilai pernyataan yang bebas dan obyektif bagaimana rasanya menjadi pelanggan.</a:t>
            </a:r>
          </a:p>
          <a:p>
            <a:r>
              <a:rPr lang="id-ID" dirty="0"/>
              <a:t>Pengalaman pelanggan normatif menggambarkan pengalaman pelanggan sebagai manajemen atau pelanggan percaya seharusnya demikian. Ini adalah penilaian berdasarkan bagaimana seharusnya menjadi pelanggan.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ransition spd="slow">
    <p:randomBa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9071</TotalTime>
  <Words>2000</Words>
  <Application>Microsoft Office PowerPoint</Application>
  <PresentationFormat>On-screen Show (4:3)</PresentationFormat>
  <Paragraphs>131</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Georgia</vt:lpstr>
      <vt:lpstr>Trebuchet MS</vt:lpstr>
      <vt:lpstr>Wingdings 2</vt:lpstr>
      <vt:lpstr>Urban</vt:lpstr>
      <vt:lpstr>CRM &amp; CUSTOMER EXPERIENCE</vt:lpstr>
      <vt:lpstr>Objective</vt:lpstr>
      <vt:lpstr>Pengertian customer experience</vt:lpstr>
      <vt:lpstr>PowerPoint Presentation</vt:lpstr>
      <vt:lpstr>PowerPoint Presentation</vt:lpstr>
      <vt:lpstr>Dari service ke experience</vt:lpstr>
      <vt:lpstr>PowerPoint Presentation</vt:lpstr>
      <vt:lpstr>PowerPoint Presentation</vt:lpstr>
      <vt:lpstr>PowerPoint Presentation</vt:lpstr>
      <vt:lpstr>PowerPoint Presentation</vt:lpstr>
      <vt:lpstr>Konsep pengalaman pelanggan</vt:lpstr>
      <vt:lpstr>PowerPoint Presentation</vt:lpstr>
      <vt:lpstr>PowerPoint Presentation</vt:lpstr>
      <vt:lpstr>Bagaimana memahami pengalaman pelanggan</vt:lpstr>
      <vt:lpstr>PowerPoint Presentation</vt:lpstr>
      <vt:lpstr>PowerPoint Presentation</vt:lpstr>
      <vt:lpstr>PowerPoint Presentation</vt:lpstr>
      <vt:lpstr>The customer activity cycle (CAC) </vt:lpstr>
      <vt:lpstr>Participant observation</vt:lpstr>
      <vt:lpstr>Non-participant observation</vt:lpstr>
      <vt:lpstr>Experiential marketing strategies and tactics</vt:lpstr>
      <vt:lpstr>PowerPoint Presentation</vt:lpstr>
      <vt:lpstr>...</vt:lpstr>
      <vt:lpstr>PowerPoint Presentation</vt:lpstr>
      <vt:lpstr>PowerPoint Presentation</vt:lpstr>
      <vt:lpstr>PowerPoint Presentation</vt:lpstr>
      <vt:lpstr>Pengalaman pelanggan dan peran CRM</vt:lpstr>
      <vt:lpstr>Fitur aplikasi perangkat lunak CRM yang mempengaruhi pengalaman pelanggan </vt:lpstr>
      <vt:lpstr>PowerPoint Presentation</vt:lpstr>
      <vt:lpstr>PowerPoint Presentation</vt:lpstr>
      <vt:lpstr>Meneliti hubungan antara pengalaman pelanggan dan CRM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CRM &amp; PENGALAMAN PELANGGAN</dc:title>
  <dc:creator>asus</dc:creator>
  <cp:lastModifiedBy>Marcello Singadji</cp:lastModifiedBy>
  <cp:revision>27</cp:revision>
  <dcterms:created xsi:type="dcterms:W3CDTF">2006-08-16T00:00:00Z</dcterms:created>
  <dcterms:modified xsi:type="dcterms:W3CDTF">2021-03-15T07:11:38Z</dcterms:modified>
</cp:coreProperties>
</file>